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2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B0F0"/>
    <a:srgbClr val="FFFFFF"/>
    <a:srgbClr val="00355F"/>
    <a:srgbClr val="3C5680"/>
    <a:srgbClr val="4C6EA3"/>
    <a:srgbClr val="864B26"/>
    <a:srgbClr val="532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8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image" Target="../media/image2.gif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image" Target="../media/image2.gif"/><Relationship Id="rId1" Type="http://schemas.openxmlformats.org/officeDocument/2006/relationships/themeOverride" Target="../theme/themeOverride3.xml"/></Relationships>
</file>

<file path=ppt/charts/chart1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062920570043248"/>
          <c:y val="0.13169190914387793"/>
          <c:w val="0.51765141952675764"/>
          <c:h val="0.74589370686307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5400000" scaled="1"/>
            </a:gra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baseline="0">
                    <a:solidFill>
                      <a:schemeClr val="accent3"/>
                    </a:solidFill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 idx="0">
                  <c:v>Never or rarely wore a seat belt</c:v>
                </c:pt>
                <c:pt idx="1">
                  <c:v>Rode with a driver who had been drinking alcohol</c:v>
                </c:pt>
                <c:pt idx="2">
                  <c:v>Carried a weapon</c:v>
                </c:pt>
                <c:pt idx="3">
                  <c:v>Tried to kill themselves</c:v>
                </c:pt>
                <c:pt idx="4">
                  <c:v>Currently smoked cigarettes</c:v>
                </c:pt>
                <c:pt idx="5">
                  <c:v>Ever drank alcohol</c:v>
                </c:pt>
                <c:pt idx="6">
                  <c:v>Ever used marijuana</c:v>
                </c:pt>
                <c:pt idx="7">
                  <c:v>Ever had sexual intercourse</c:v>
                </c:pt>
                <c:pt idx="8">
                  <c:v>Were not physically active at least 60 minutes per day on 5 or more days</c:v>
                </c:pt>
              </c:strCache>
            </c:strRef>
          </c:cat>
          <c:val>
            <c:numRef>
              <c:f>Sheet1!$B$2:$B$10</c:f>
              <c:numCache>
                <c:pt idx="0">
                  <c:v>4.7</c:v>
                </c:pt>
                <c:pt idx="1">
                  <c:v>14.7</c:v>
                </c:pt>
                <c:pt idx="2">
                  <c:v>40.4</c:v>
                </c:pt>
                <c:pt idx="3">
                  <c:v>8.8</c:v>
                </c:pt>
                <c:pt idx="4">
                  <c:v>3.5</c:v>
                </c:pt>
                <c:pt idx="5">
                  <c:v>23.4</c:v>
                </c:pt>
                <c:pt idx="6">
                  <c:v>8.3</c:v>
                </c:pt>
                <c:pt idx="7">
                  <c:v/>
                </c:pt>
                <c:pt idx="8">
                  <c:v>35.6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5998552"/>
        <c:axId val="150400200"/>
      </c:barChart>
      <c:catAx>
        <c:axId val="5998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150400200"/>
        <c:crosses val="autoZero"/>
        <c:auto val="1"/>
        <c:lblAlgn val="ctr"/>
        <c:lblOffset val="100"/>
        <c:tickLblSkip val="1"/>
        <c:noMultiLvlLbl val="0"/>
      </c:catAx>
      <c:valAx>
        <c:axId val="150400200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1" i="0" baseline="0">
                <a:solidFill>
                  <a:schemeClr val="accent3"/>
                </a:solidFill>
                <a:latin typeface="Arial" pitchFamily="34" charset="0"/>
              </a:defRPr>
            </a:pPr>
            <a:endParaRPr lang="en-US"/>
          </a:p>
        </c:txPr>
        <c:crossAx val="5998552"/>
        <c:crosses val="autoZero"/>
        <c:crossBetween val="between"/>
        <c:majorUnit val="20"/>
      </c:valAx>
      <c:spPr>
        <a:noFill/>
        <a:ln w="12700">
          <a:solidFill>
            <a:schemeClr val="accent3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174707706991172"/>
          <c:y val="0.1009662418008941"/>
          <c:w val="0.52228322596039134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5400000" scaled="1"/>
            </a:gra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baseline="0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 idx="0">
                  <c:v>Sometimes, most of the time, or always wore a seat belt</c:v>
                </c:pt>
                <c:pt idx="1">
                  <c:v>Did not ride with a driver who had been drinking alcohol</c:v>
                </c:pt>
                <c:pt idx="2">
                  <c:v>Never carried a weapon</c:v>
                </c:pt>
                <c:pt idx="3">
                  <c:v>Never tried to kill themselves</c:v>
                </c:pt>
                <c:pt idx="4">
                  <c:v>Did not currently smoke cigarettes</c:v>
                </c:pt>
                <c:pt idx="5">
                  <c:v>Never drank alcohol</c:v>
                </c:pt>
                <c:pt idx="6">
                  <c:v>Never used marijuana</c:v>
                </c:pt>
                <c:pt idx="7">
                  <c:v>Never had sexual intercourse</c:v>
                </c:pt>
                <c:pt idx="8">
                  <c:v>Were physically active at least 60 minutes per day on 5 or more days</c:v>
                </c:pt>
              </c:strCache>
            </c:strRef>
          </c:cat>
          <c:val>
            <c:numRef>
              <c:f>Sheet1!$B$2:$B$10</c:f>
              <c:numCache>
                <c:pt idx="0">
                  <c:v>95.3</c:v>
                </c:pt>
                <c:pt idx="1">
                  <c:v>85.3</c:v>
                </c:pt>
                <c:pt idx="2">
                  <c:v>59.6</c:v>
                </c:pt>
                <c:pt idx="3">
                  <c:v>91.2</c:v>
                </c:pt>
                <c:pt idx="4">
                  <c:v>96.5</c:v>
                </c:pt>
                <c:pt idx="5">
                  <c:v>76.6</c:v>
                </c:pt>
                <c:pt idx="6">
                  <c:v>91.7</c:v>
                </c:pt>
                <c:pt idx="7">
                  <c:v/>
                </c:pt>
                <c:pt idx="8">
                  <c:v>64.4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62946488"/>
        <c:axId val="162946880"/>
      </c:barChart>
      <c:catAx>
        <c:axId val="1629464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162946880"/>
        <c:crosses val="autoZero"/>
        <c:auto val="1"/>
        <c:lblAlgn val="ctr"/>
        <c:lblOffset val="100"/>
        <c:noMultiLvlLbl val="0"/>
      </c:catAx>
      <c:valAx>
        <c:axId val="162946880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162946488"/>
        <c:crosses val="autoZero"/>
        <c:crossBetween val="between"/>
        <c:majorUnit val="2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cap="all" baseline="0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 idx="0">
                  <c:v>Never or rarely wore a seat belt</c:v>
                </c:pt>
                <c:pt idx="1">
                  <c:v>Rode with a driver who had been drinking alcohol</c:v>
                </c:pt>
                <c:pt idx="2">
                  <c:v>Carried a weapon</c:v>
                </c:pt>
                <c:pt idx="3">
                  <c:v>Tried to kill themselves</c:v>
                </c:pt>
                <c:pt idx="4">
                  <c:v>Currently smoked cigarettes</c:v>
                </c:pt>
                <c:pt idx="5">
                  <c:v>Ever drank alcohol</c:v>
                </c:pt>
                <c:pt idx="6">
                  <c:v>Ever used marijuana</c:v>
                </c:pt>
                <c:pt idx="7">
                  <c:v>Ever had sexual intercourse</c:v>
                </c:pt>
                <c:pt idx="8">
                  <c:v>Were not physically active at least 60 minutes per day on 5 or more days</c:v>
                </c:pt>
              </c:strCache>
            </c:strRef>
          </c:cat>
          <c:val>
            <c:numRef>
              <c:f>Sheet1!$B$2:$B$10</c:f>
              <c:numCache>
                <c:pt idx="0">
                  <c:v>1.4</c:v>
                </c:pt>
                <c:pt idx="1">
                  <c:v>4.4</c:v>
                </c:pt>
                <c:pt idx="2">
                  <c:v>12.1</c:v>
                </c:pt>
                <c:pt idx="3">
                  <c:v>2.6</c:v>
                </c:pt>
                <c:pt idx="4">
                  <c:v>1.1</c:v>
                </c:pt>
                <c:pt idx="5">
                  <c:v>7.0</c:v>
                </c:pt>
                <c:pt idx="6">
                  <c:v>2.5</c:v>
                </c:pt>
                <c:pt idx="7">
                  <c:v/>
                </c:pt>
                <c:pt idx="8">
                  <c:v>10.7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62947664"/>
        <c:axId val="162948056"/>
      </c:barChart>
      <c:catAx>
        <c:axId val="1629476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162948056"/>
        <c:crosses val="autoZero"/>
        <c:auto val="1"/>
        <c:lblAlgn val="ctr"/>
        <c:lblOffset val="100"/>
        <c:noMultiLvlLbl val="0"/>
      </c:catAx>
      <c:valAx>
        <c:axId val="162948056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162947664"/>
        <c:crosses val="autoZero"/>
        <c:crossBetween val="between"/>
        <c:majorUnit val="1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 idx="0">
                  <c:v>Sometimes, most of the time, or always wore a seat belt</c:v>
                </c:pt>
                <c:pt idx="1">
                  <c:v>Did not ride with a driver who had been drinking alcohol</c:v>
                </c:pt>
                <c:pt idx="2">
                  <c:v>Never carried a weapon</c:v>
                </c:pt>
                <c:pt idx="3">
                  <c:v>Never tried to kill themselves</c:v>
                </c:pt>
                <c:pt idx="4">
                  <c:v>Did not currently smoke cigarettes</c:v>
                </c:pt>
                <c:pt idx="5">
                  <c:v>Never drank alcohol</c:v>
                </c:pt>
                <c:pt idx="6">
                  <c:v>Never used marijuana</c:v>
                </c:pt>
                <c:pt idx="7">
                  <c:v>Never had sexual intercourse</c:v>
                </c:pt>
                <c:pt idx="8">
                  <c:v>Were physically active at least 60 minutes per day on 5 or more days</c:v>
                </c:pt>
              </c:strCache>
            </c:strRef>
          </c:cat>
          <c:val>
            <c:numRef>
              <c:f>Sheet1!$B$2:$B$10</c:f>
              <c:numCache>
                <c:pt idx="0">
                  <c:v>28.6</c:v>
                </c:pt>
                <c:pt idx="1">
                  <c:v>25.6</c:v>
                </c:pt>
                <c:pt idx="2">
                  <c:v>17.9</c:v>
                </c:pt>
                <c:pt idx="3">
                  <c:v>27.4</c:v>
                </c:pt>
                <c:pt idx="4">
                  <c:v>29.0</c:v>
                </c:pt>
                <c:pt idx="5">
                  <c:v>23.0</c:v>
                </c:pt>
                <c:pt idx="6">
                  <c:v>27.5</c:v>
                </c:pt>
                <c:pt idx="7">
                  <c:v/>
                </c:pt>
                <c:pt idx="8">
                  <c:v>19.3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62948840"/>
        <c:axId val="162949232"/>
      </c:barChart>
      <c:catAx>
        <c:axId val="162948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b="0" i="0" baseline="0">
                <a:solidFill>
                  <a:srgbClr val="FFFFFF"/>
                </a:solidFill>
              </a:defRPr>
            </a:pPr>
            <a:endParaRPr lang="en-US"/>
          </a:p>
        </c:txPr>
        <c:crossAx val="162949232"/>
        <c:crosses val="autoZero"/>
        <c:auto val="1"/>
        <c:lblAlgn val="ctr"/>
        <c:lblOffset val="100"/>
        <c:noMultiLvlLbl val="0"/>
      </c:catAx>
      <c:valAx>
        <c:axId val="162949232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baseline="0">
                <a:solidFill>
                  <a:srgbClr val="FFFFFF"/>
                </a:solidFill>
              </a:defRPr>
            </a:pPr>
            <a:endParaRPr lang="en-US"/>
          </a:p>
        </c:txPr>
        <c:crossAx val="162948840"/>
        <c:crosses val="autoZero"/>
        <c:crossBetween val="between"/>
        <c:majorUnit val="1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="1" i="0" baseline="0">
          <a:latin typeface="Arial" pitchFamily="34" charset="0"/>
        </a:defRPr>
      </a:pPr>
      <a:endParaRPr lang="en-US"/>
    </a:p>
  </c:txPr>
  <c:externalData r:id="rId3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200">
          <a:solidFill>
            <a:srgbClr val="532F18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000">
          <a:solidFill>
            <a:srgbClr val="532F18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>
          <a:solidFill>
            <a:srgbClr val="532F18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515089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Middle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838999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graphicFrame>
        <p:nvGraphicFramePr>
          <p:cNvPr id="293" name="Chart 2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165680"/>
              </p:ext>
            </p:extLst>
          </p:nvPr>
        </p:nvGraphicFramePr>
        <p:xfrm>
          <a:off x="381902" y="1217982"/>
          <a:ext cx="8385048" cy="500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2438" y="1435608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>
                <a:solidFill>
                  <a:schemeClr val="accent3"/>
                </a:solidFill>
                <a:latin typeface="Arial" charset="0"/>
              </a:rPr>
              <a:t>Percentage of students who:</a:t>
            </a:r>
            <a:endParaRPr lang="en-US" sz="1000" b="1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0" y="10638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883427"/>
              </p:ext>
            </p:extLst>
          </p:nvPr>
        </p:nvGraphicFramePr>
        <p:xfrm>
          <a:off x="609600" y="1377865"/>
          <a:ext cx="8382000" cy="490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515183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Middle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8352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5007" y="1431049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>
                <a:solidFill>
                  <a:srgbClr val="FFFFFF"/>
                </a:solidFill>
                <a:latin typeface="Arial" charset="0"/>
              </a:rPr>
              <a:t>Percentage of students who:</a:t>
            </a:r>
            <a:endParaRPr lang="en-US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9" name="Header3"/>
          <p:cNvSpPr txBox="1">
            <a:spLocks noChangeArrowheads="1"/>
          </p:cNvSpPr>
          <p:nvPr/>
        </p:nvSpPr>
        <p:spPr bwMode="auto">
          <a:xfrm>
            <a:off x="0" y="10638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158267263"/>
              </p:ext>
            </p:extLst>
          </p:nvPr>
        </p:nvGraphicFramePr>
        <p:xfrm>
          <a:off x="612648" y="1316736"/>
          <a:ext cx="8385048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515183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Middle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8352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4904" y="1435608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Number of students in a class of 30 who:</a:t>
            </a:r>
          </a:p>
        </p:txBody>
      </p:sp>
      <p:sp>
        <p:nvSpPr>
          <p:cNvPr id="7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8" name="Header3"/>
          <p:cNvSpPr txBox="1">
            <a:spLocks noChangeArrowheads="1"/>
          </p:cNvSpPr>
          <p:nvPr/>
        </p:nvSpPr>
        <p:spPr bwMode="auto">
          <a:xfrm>
            <a:off x="0" y="10638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3863196194"/>
              </p:ext>
            </p:extLst>
          </p:nvPr>
        </p:nvGraphicFramePr>
        <p:xfrm>
          <a:off x="612648" y="1316736"/>
          <a:ext cx="8385048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515183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Middle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8352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4904" y="1435608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Number of students in a class of 30 who:</a:t>
            </a: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0" y="10638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9YRBSSlides">
  <a:themeElements>
    <a:clrScheme name="2009YRBS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9YRBSSlid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lnDef>
  </a:objectDefaults>
  <a:extraClrSchemeLst>
    <a:extraClrScheme>
      <a:clrScheme name="2009YRBS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2009YRBSSummarySlides</Template>
  <TotalTime>639</TotalTime>
  <Words>46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</vt:lpstr>
      <vt:lpstr>Verdana</vt:lpstr>
      <vt:lpstr>Wingdings</vt:lpstr>
      <vt:lpstr>2009YRBSSlides</vt:lpstr>
      <vt:lpstr>PowerPoint Presentation</vt:lpstr>
      <vt:lpstr>PowerPoint Presentation</vt:lpstr>
      <vt:lpstr>PowerPoint Presentation</vt:lpstr>
      <vt:lpstr>PowerPoint Presentation</vt:lpstr>
    </vt:vector>
  </TitlesOfParts>
  <Company>CDC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Centers for Disease Control and Prevention</dc:creator>
  <cp:lastModifiedBy>Harris, William A. (CDC/OID/NCHHSTP) (CTR)-SU</cp:lastModifiedBy>
  <cp:revision>60</cp:revision>
  <dcterms:created xsi:type="dcterms:W3CDTF">2009-10-06T19:28:36Z</dcterms:created>
  <dcterms:modified xsi:type="dcterms:W3CDTF">2015-05-13T13:51:18Z</dcterms:modified>
</cp:coreProperties>
</file>