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handoutMasterIdLst>
    <p:handoutMasterId r:id="rId40"/>
  </p:handoutMasterIdLst>
  <p:sldIdLst>
    <p:sldId id="586" r:id="rId3"/>
    <p:sldId id="549" r:id="rId4"/>
    <p:sldId id="667" r:id="rId5"/>
    <p:sldId id="610" r:id="rId6"/>
    <p:sldId id="664" r:id="rId7"/>
    <p:sldId id="643" r:id="rId8"/>
    <p:sldId id="644" r:id="rId9"/>
    <p:sldId id="665" r:id="rId10"/>
    <p:sldId id="661" r:id="rId11"/>
    <p:sldId id="666" r:id="rId12"/>
    <p:sldId id="676" r:id="rId13"/>
    <p:sldId id="669" r:id="rId14"/>
    <p:sldId id="670" r:id="rId15"/>
    <p:sldId id="671" r:id="rId16"/>
    <p:sldId id="678" r:id="rId17"/>
    <p:sldId id="673" r:id="rId18"/>
    <p:sldId id="674" r:id="rId19"/>
    <p:sldId id="672" r:id="rId20"/>
    <p:sldId id="675" r:id="rId21"/>
    <p:sldId id="668" r:id="rId22"/>
    <p:sldId id="655" r:id="rId23"/>
    <p:sldId id="658" r:id="rId24"/>
    <p:sldId id="648" r:id="rId25"/>
    <p:sldId id="681" r:id="rId26"/>
    <p:sldId id="679" r:id="rId27"/>
    <p:sldId id="656" r:id="rId28"/>
    <p:sldId id="651" r:id="rId29"/>
    <p:sldId id="680" r:id="rId30"/>
    <p:sldId id="657" r:id="rId31"/>
    <p:sldId id="662" r:id="rId32"/>
    <p:sldId id="645" r:id="rId33"/>
    <p:sldId id="663" r:id="rId34"/>
    <p:sldId id="646" r:id="rId35"/>
    <p:sldId id="677" r:id="rId36"/>
    <p:sldId id="640" r:id="rId37"/>
    <p:sldId id="598"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0935EB-EEB8-4247-8CD4-6168246E67E6}">
          <p14:sldIdLst>
            <p14:sldId id="586"/>
            <p14:sldId id="549"/>
            <p14:sldId id="667"/>
            <p14:sldId id="610"/>
            <p14:sldId id="664"/>
            <p14:sldId id="643"/>
            <p14:sldId id="644"/>
            <p14:sldId id="665"/>
            <p14:sldId id="661"/>
            <p14:sldId id="666"/>
            <p14:sldId id="676"/>
            <p14:sldId id="669"/>
            <p14:sldId id="670"/>
            <p14:sldId id="671"/>
            <p14:sldId id="678"/>
            <p14:sldId id="673"/>
            <p14:sldId id="674"/>
            <p14:sldId id="672"/>
            <p14:sldId id="675"/>
            <p14:sldId id="668"/>
            <p14:sldId id="655"/>
            <p14:sldId id="658"/>
            <p14:sldId id="648"/>
            <p14:sldId id="681"/>
            <p14:sldId id="679"/>
            <p14:sldId id="656"/>
            <p14:sldId id="651"/>
            <p14:sldId id="680"/>
            <p14:sldId id="657"/>
            <p14:sldId id="662"/>
            <p14:sldId id="645"/>
            <p14:sldId id="663"/>
            <p14:sldId id="646"/>
          </p14:sldIdLst>
        </p14:section>
        <p14:section name="Untitled Section" id="{509FE4D6-3607-4243-9226-B5494B711381}">
          <p14:sldIdLst>
            <p14:sldId id="677"/>
            <p14:sldId id="640"/>
            <p14:sldId id="5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deveaux@gmail.com" initials="n" lastIdx="5" clrIdx="0">
    <p:extLst>
      <p:ext uri="{19B8F6BF-5375-455C-9EA6-DF929625EA0E}">
        <p15:presenceInfo xmlns:p15="http://schemas.microsoft.com/office/powerpoint/2012/main" userId="7463b63cdfe7bb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6FAACE"/>
    <a:srgbClr val="182650"/>
    <a:srgbClr val="0B083F"/>
    <a:srgbClr val="ABD0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265" autoAdjust="0"/>
  </p:normalViewPr>
  <p:slideViewPr>
    <p:cSldViewPr snapToGrid="0" snapToObjects="1">
      <p:cViewPr varScale="1">
        <p:scale>
          <a:sx n="100" d="100"/>
          <a:sy n="100" d="100"/>
        </p:scale>
        <p:origin x="1536" y="90"/>
      </p:cViewPr>
      <p:guideLst>
        <p:guide orient="horz" pos="2160"/>
        <p:guide pos="2880"/>
        <p:guide orient="horz" pos="2175"/>
      </p:guideLst>
    </p:cSldViewPr>
  </p:slideViewPr>
  <p:outlineViewPr>
    <p:cViewPr>
      <p:scale>
        <a:sx n="33" d="100"/>
        <a:sy n="33" d="100"/>
      </p:scale>
      <p:origin x="0" y="-352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E3439-7B08-CE4D-BFB6-7247141A943D}"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EAE34894-4C5B-374C-A2A8-75F46234D67F}">
      <dgm:prSet phldrT="[Text]"/>
      <dgm:spPr>
        <a:solidFill>
          <a:schemeClr val="accent5"/>
        </a:solidFill>
      </dgm:spPr>
      <dgm:t>
        <a:bodyPr/>
        <a:lstStyle/>
        <a:p>
          <a:r>
            <a:rPr lang="en-US" dirty="0"/>
            <a:t>Authorizer</a:t>
          </a:r>
        </a:p>
      </dgm:t>
    </dgm:pt>
    <dgm:pt modelId="{37F1672C-8894-0146-9D1F-C51020C36B67}" type="parTrans" cxnId="{0A450881-147A-BA47-AC23-E5B17CB4C46A}">
      <dgm:prSet/>
      <dgm:spPr/>
      <dgm:t>
        <a:bodyPr/>
        <a:lstStyle/>
        <a:p>
          <a:endParaRPr lang="en-US"/>
        </a:p>
      </dgm:t>
    </dgm:pt>
    <dgm:pt modelId="{8FE2839F-E497-954D-81B4-BEF1E2039B52}" type="sibTrans" cxnId="{0A450881-147A-BA47-AC23-E5B17CB4C46A}">
      <dgm:prSet/>
      <dgm:spPr/>
      <dgm:t>
        <a:bodyPr/>
        <a:lstStyle/>
        <a:p>
          <a:endParaRPr lang="en-US"/>
        </a:p>
      </dgm:t>
    </dgm:pt>
    <dgm:pt modelId="{A79749B9-8FCB-7D44-9D66-F19400A4CCD8}">
      <dgm:prSet phldrT="[Text]"/>
      <dgm:spPr>
        <a:solidFill>
          <a:schemeClr val="accent5"/>
        </a:solidFill>
      </dgm:spPr>
      <dgm:t>
        <a:bodyPr/>
        <a:lstStyle/>
        <a:p>
          <a:r>
            <a:rPr lang="en-US" dirty="0"/>
            <a:t>School’s Board of Directors</a:t>
          </a:r>
        </a:p>
      </dgm:t>
    </dgm:pt>
    <dgm:pt modelId="{C332B50F-40DE-5E44-99CA-BD67804B97FB}" type="parTrans" cxnId="{66CF9DCE-F62E-6049-84DF-5A1FEA4A51BE}">
      <dgm:prSet/>
      <dgm:spPr/>
      <dgm:t>
        <a:bodyPr/>
        <a:lstStyle/>
        <a:p>
          <a:endParaRPr lang="en-US"/>
        </a:p>
      </dgm:t>
    </dgm:pt>
    <dgm:pt modelId="{9403CF4C-A081-2849-A73D-6C61FEC6D85E}" type="sibTrans" cxnId="{66CF9DCE-F62E-6049-84DF-5A1FEA4A51BE}">
      <dgm:prSet/>
      <dgm:spPr/>
      <dgm:t>
        <a:bodyPr/>
        <a:lstStyle/>
        <a:p>
          <a:endParaRPr lang="en-US"/>
        </a:p>
      </dgm:t>
    </dgm:pt>
    <dgm:pt modelId="{4437795F-E28D-4B43-B80E-51D2E1EAAEDE}">
      <dgm:prSet phldrT="[Text]"/>
      <dgm:spPr>
        <a:solidFill>
          <a:schemeClr val="accent5"/>
        </a:solidFill>
      </dgm:spPr>
      <dgm:t>
        <a:bodyPr/>
        <a:lstStyle/>
        <a:p>
          <a:r>
            <a:rPr lang="en-US" dirty="0"/>
            <a:t>School: Leadership, educational program</a:t>
          </a:r>
        </a:p>
      </dgm:t>
    </dgm:pt>
    <dgm:pt modelId="{FCD3B43F-E8B4-E645-A080-D6F833ADAF77}" type="parTrans" cxnId="{3034AACE-6DB7-B440-959A-E91E6C68CD54}">
      <dgm:prSet/>
      <dgm:spPr/>
      <dgm:t>
        <a:bodyPr/>
        <a:lstStyle/>
        <a:p>
          <a:endParaRPr lang="en-US"/>
        </a:p>
      </dgm:t>
    </dgm:pt>
    <dgm:pt modelId="{C2D17F0F-EBB3-484B-A585-DF7986E15DB8}" type="sibTrans" cxnId="{3034AACE-6DB7-B440-959A-E91E6C68CD54}">
      <dgm:prSet/>
      <dgm:spPr/>
      <dgm:t>
        <a:bodyPr/>
        <a:lstStyle/>
        <a:p>
          <a:endParaRPr lang="en-US"/>
        </a:p>
      </dgm:t>
    </dgm:pt>
    <dgm:pt modelId="{E83F8214-E821-B945-AD32-30F6C8196FC3}" type="pres">
      <dgm:prSet presAssocID="{82FE3439-7B08-CE4D-BFB6-7247141A943D}" presName="Name0" presStyleCnt="0">
        <dgm:presLayoutVars>
          <dgm:dir/>
          <dgm:resizeHandles val="exact"/>
        </dgm:presLayoutVars>
      </dgm:prSet>
      <dgm:spPr/>
      <dgm:t>
        <a:bodyPr/>
        <a:lstStyle/>
        <a:p>
          <a:endParaRPr lang="en-US"/>
        </a:p>
      </dgm:t>
    </dgm:pt>
    <dgm:pt modelId="{0CA2DDC2-3E62-D844-B43D-AFA9DC358D54}" type="pres">
      <dgm:prSet presAssocID="{EAE34894-4C5B-374C-A2A8-75F46234D67F}" presName="node" presStyleLbl="node1" presStyleIdx="0" presStyleCnt="3">
        <dgm:presLayoutVars>
          <dgm:bulletEnabled val="1"/>
        </dgm:presLayoutVars>
      </dgm:prSet>
      <dgm:spPr/>
      <dgm:t>
        <a:bodyPr/>
        <a:lstStyle/>
        <a:p>
          <a:endParaRPr lang="en-US"/>
        </a:p>
      </dgm:t>
    </dgm:pt>
    <dgm:pt modelId="{5ED423D0-E794-8844-8BFC-F9D84B0EF1A4}" type="pres">
      <dgm:prSet presAssocID="{8FE2839F-E497-954D-81B4-BEF1E2039B52}" presName="sibTrans" presStyleLbl="sibTrans2D1" presStyleIdx="0" presStyleCnt="3"/>
      <dgm:spPr/>
      <dgm:t>
        <a:bodyPr/>
        <a:lstStyle/>
        <a:p>
          <a:endParaRPr lang="en-US"/>
        </a:p>
      </dgm:t>
    </dgm:pt>
    <dgm:pt modelId="{569300FE-2446-664C-8B6C-4BB2AB8B6971}" type="pres">
      <dgm:prSet presAssocID="{8FE2839F-E497-954D-81B4-BEF1E2039B52}" presName="connectorText" presStyleLbl="sibTrans2D1" presStyleIdx="0" presStyleCnt="3"/>
      <dgm:spPr/>
      <dgm:t>
        <a:bodyPr/>
        <a:lstStyle/>
        <a:p>
          <a:endParaRPr lang="en-US"/>
        </a:p>
      </dgm:t>
    </dgm:pt>
    <dgm:pt modelId="{6B407F19-E2AA-8F49-97EA-0D010324FE03}" type="pres">
      <dgm:prSet presAssocID="{A79749B9-8FCB-7D44-9D66-F19400A4CCD8}" presName="node" presStyleLbl="node1" presStyleIdx="1" presStyleCnt="3">
        <dgm:presLayoutVars>
          <dgm:bulletEnabled val="1"/>
        </dgm:presLayoutVars>
      </dgm:prSet>
      <dgm:spPr/>
      <dgm:t>
        <a:bodyPr/>
        <a:lstStyle/>
        <a:p>
          <a:endParaRPr lang="en-US"/>
        </a:p>
      </dgm:t>
    </dgm:pt>
    <dgm:pt modelId="{0A5AC089-6BBC-AD4C-B970-9F3E8F0BE9AE}" type="pres">
      <dgm:prSet presAssocID="{9403CF4C-A081-2849-A73D-6C61FEC6D85E}" presName="sibTrans" presStyleLbl="sibTrans2D1" presStyleIdx="1" presStyleCnt="3"/>
      <dgm:spPr/>
      <dgm:t>
        <a:bodyPr/>
        <a:lstStyle/>
        <a:p>
          <a:endParaRPr lang="en-US"/>
        </a:p>
      </dgm:t>
    </dgm:pt>
    <dgm:pt modelId="{5BAAE0D0-B57C-3A49-A81C-E6E21D5EB463}" type="pres">
      <dgm:prSet presAssocID="{9403CF4C-A081-2849-A73D-6C61FEC6D85E}" presName="connectorText" presStyleLbl="sibTrans2D1" presStyleIdx="1" presStyleCnt="3"/>
      <dgm:spPr/>
      <dgm:t>
        <a:bodyPr/>
        <a:lstStyle/>
        <a:p>
          <a:endParaRPr lang="en-US"/>
        </a:p>
      </dgm:t>
    </dgm:pt>
    <dgm:pt modelId="{5C0BFB22-6FF6-FF49-9612-E55AD7440634}" type="pres">
      <dgm:prSet presAssocID="{4437795F-E28D-4B43-B80E-51D2E1EAAEDE}" presName="node" presStyleLbl="node1" presStyleIdx="2" presStyleCnt="3">
        <dgm:presLayoutVars>
          <dgm:bulletEnabled val="1"/>
        </dgm:presLayoutVars>
      </dgm:prSet>
      <dgm:spPr/>
      <dgm:t>
        <a:bodyPr/>
        <a:lstStyle/>
        <a:p>
          <a:endParaRPr lang="en-US"/>
        </a:p>
      </dgm:t>
    </dgm:pt>
    <dgm:pt modelId="{A8EDE26A-4C2C-8B4D-A54B-10C55DA658EC}" type="pres">
      <dgm:prSet presAssocID="{C2D17F0F-EBB3-484B-A585-DF7986E15DB8}" presName="sibTrans" presStyleLbl="sibTrans2D1" presStyleIdx="2" presStyleCnt="3"/>
      <dgm:spPr/>
      <dgm:t>
        <a:bodyPr/>
        <a:lstStyle/>
        <a:p>
          <a:endParaRPr lang="en-US"/>
        </a:p>
      </dgm:t>
    </dgm:pt>
    <dgm:pt modelId="{88EF9378-35BB-384B-8BE1-9584E0610B81}" type="pres">
      <dgm:prSet presAssocID="{C2D17F0F-EBB3-484B-A585-DF7986E15DB8}" presName="connectorText" presStyleLbl="sibTrans2D1" presStyleIdx="2" presStyleCnt="3"/>
      <dgm:spPr/>
      <dgm:t>
        <a:bodyPr/>
        <a:lstStyle/>
        <a:p>
          <a:endParaRPr lang="en-US"/>
        </a:p>
      </dgm:t>
    </dgm:pt>
  </dgm:ptLst>
  <dgm:cxnLst>
    <dgm:cxn modelId="{DA4BF122-7E81-4F44-A517-DE066B388670}" type="presOf" srcId="{EAE34894-4C5B-374C-A2A8-75F46234D67F}" destId="{0CA2DDC2-3E62-D844-B43D-AFA9DC358D54}" srcOrd="0" destOrd="0" presId="urn:microsoft.com/office/officeart/2005/8/layout/cycle7"/>
    <dgm:cxn modelId="{F1405320-3A47-1B47-9CAD-8A94796D7F7E}" type="presOf" srcId="{8FE2839F-E497-954D-81B4-BEF1E2039B52}" destId="{5ED423D0-E794-8844-8BFC-F9D84B0EF1A4}" srcOrd="0" destOrd="0" presId="urn:microsoft.com/office/officeart/2005/8/layout/cycle7"/>
    <dgm:cxn modelId="{72AA52E1-66A9-204C-B76B-16A2FA4A7487}" type="presOf" srcId="{C2D17F0F-EBB3-484B-A585-DF7986E15DB8}" destId="{A8EDE26A-4C2C-8B4D-A54B-10C55DA658EC}" srcOrd="0" destOrd="0" presId="urn:microsoft.com/office/officeart/2005/8/layout/cycle7"/>
    <dgm:cxn modelId="{6BD81323-B611-6A4D-9A6C-96DC27B7C62B}" type="presOf" srcId="{82FE3439-7B08-CE4D-BFB6-7247141A943D}" destId="{E83F8214-E821-B945-AD32-30F6C8196FC3}" srcOrd="0" destOrd="0" presId="urn:microsoft.com/office/officeart/2005/8/layout/cycle7"/>
    <dgm:cxn modelId="{0A450881-147A-BA47-AC23-E5B17CB4C46A}" srcId="{82FE3439-7B08-CE4D-BFB6-7247141A943D}" destId="{EAE34894-4C5B-374C-A2A8-75F46234D67F}" srcOrd="0" destOrd="0" parTransId="{37F1672C-8894-0146-9D1F-C51020C36B67}" sibTransId="{8FE2839F-E497-954D-81B4-BEF1E2039B52}"/>
    <dgm:cxn modelId="{492A9176-EDF7-5647-BDB4-3BD7E6A7968D}" type="presOf" srcId="{9403CF4C-A081-2849-A73D-6C61FEC6D85E}" destId="{5BAAE0D0-B57C-3A49-A81C-E6E21D5EB463}" srcOrd="1" destOrd="0" presId="urn:microsoft.com/office/officeart/2005/8/layout/cycle7"/>
    <dgm:cxn modelId="{398F70B2-8520-5447-A24D-B5BF9F2A6EF4}" type="presOf" srcId="{A79749B9-8FCB-7D44-9D66-F19400A4CCD8}" destId="{6B407F19-E2AA-8F49-97EA-0D010324FE03}" srcOrd="0" destOrd="0" presId="urn:microsoft.com/office/officeart/2005/8/layout/cycle7"/>
    <dgm:cxn modelId="{99D51711-F3AC-6D42-A64B-B22185AE0A83}" type="presOf" srcId="{9403CF4C-A081-2849-A73D-6C61FEC6D85E}" destId="{0A5AC089-6BBC-AD4C-B970-9F3E8F0BE9AE}" srcOrd="0" destOrd="0" presId="urn:microsoft.com/office/officeart/2005/8/layout/cycle7"/>
    <dgm:cxn modelId="{AC5D2246-7B10-054E-9034-7EDCAD2A4B64}" type="presOf" srcId="{4437795F-E28D-4B43-B80E-51D2E1EAAEDE}" destId="{5C0BFB22-6FF6-FF49-9612-E55AD7440634}" srcOrd="0" destOrd="0" presId="urn:microsoft.com/office/officeart/2005/8/layout/cycle7"/>
    <dgm:cxn modelId="{C56CD9E8-CC69-7E4C-B5B1-A3C520B21532}" type="presOf" srcId="{C2D17F0F-EBB3-484B-A585-DF7986E15DB8}" destId="{88EF9378-35BB-384B-8BE1-9584E0610B81}" srcOrd="1" destOrd="0" presId="urn:microsoft.com/office/officeart/2005/8/layout/cycle7"/>
    <dgm:cxn modelId="{66CF9DCE-F62E-6049-84DF-5A1FEA4A51BE}" srcId="{82FE3439-7B08-CE4D-BFB6-7247141A943D}" destId="{A79749B9-8FCB-7D44-9D66-F19400A4CCD8}" srcOrd="1" destOrd="0" parTransId="{C332B50F-40DE-5E44-99CA-BD67804B97FB}" sibTransId="{9403CF4C-A081-2849-A73D-6C61FEC6D85E}"/>
    <dgm:cxn modelId="{3034AACE-6DB7-B440-959A-E91E6C68CD54}" srcId="{82FE3439-7B08-CE4D-BFB6-7247141A943D}" destId="{4437795F-E28D-4B43-B80E-51D2E1EAAEDE}" srcOrd="2" destOrd="0" parTransId="{FCD3B43F-E8B4-E645-A080-D6F833ADAF77}" sibTransId="{C2D17F0F-EBB3-484B-A585-DF7986E15DB8}"/>
    <dgm:cxn modelId="{EFCFFEFE-28BF-304E-934D-8FE07D37368C}" type="presOf" srcId="{8FE2839F-E497-954D-81B4-BEF1E2039B52}" destId="{569300FE-2446-664C-8B6C-4BB2AB8B6971}" srcOrd="1" destOrd="0" presId="urn:microsoft.com/office/officeart/2005/8/layout/cycle7"/>
    <dgm:cxn modelId="{F66592FA-B1B9-3744-8ECC-1F8CCDD64397}" type="presParOf" srcId="{E83F8214-E821-B945-AD32-30F6C8196FC3}" destId="{0CA2DDC2-3E62-D844-B43D-AFA9DC358D54}" srcOrd="0" destOrd="0" presId="urn:microsoft.com/office/officeart/2005/8/layout/cycle7"/>
    <dgm:cxn modelId="{FB861E0E-6240-6640-847D-45E31A31426C}" type="presParOf" srcId="{E83F8214-E821-B945-AD32-30F6C8196FC3}" destId="{5ED423D0-E794-8844-8BFC-F9D84B0EF1A4}" srcOrd="1" destOrd="0" presId="urn:microsoft.com/office/officeart/2005/8/layout/cycle7"/>
    <dgm:cxn modelId="{78488044-E2C4-634A-94B4-5E468808E564}" type="presParOf" srcId="{5ED423D0-E794-8844-8BFC-F9D84B0EF1A4}" destId="{569300FE-2446-664C-8B6C-4BB2AB8B6971}" srcOrd="0" destOrd="0" presId="urn:microsoft.com/office/officeart/2005/8/layout/cycle7"/>
    <dgm:cxn modelId="{1BDA7578-74D1-6645-8D6F-E2C4F91E2E91}" type="presParOf" srcId="{E83F8214-E821-B945-AD32-30F6C8196FC3}" destId="{6B407F19-E2AA-8F49-97EA-0D010324FE03}" srcOrd="2" destOrd="0" presId="urn:microsoft.com/office/officeart/2005/8/layout/cycle7"/>
    <dgm:cxn modelId="{FA73C56B-6354-6240-94DE-B002771B06B9}" type="presParOf" srcId="{E83F8214-E821-B945-AD32-30F6C8196FC3}" destId="{0A5AC089-6BBC-AD4C-B970-9F3E8F0BE9AE}" srcOrd="3" destOrd="0" presId="urn:microsoft.com/office/officeart/2005/8/layout/cycle7"/>
    <dgm:cxn modelId="{F8657C85-E94E-5845-B5E1-815626409342}" type="presParOf" srcId="{0A5AC089-6BBC-AD4C-B970-9F3E8F0BE9AE}" destId="{5BAAE0D0-B57C-3A49-A81C-E6E21D5EB463}" srcOrd="0" destOrd="0" presId="urn:microsoft.com/office/officeart/2005/8/layout/cycle7"/>
    <dgm:cxn modelId="{194CDC9A-F61C-7047-9434-DAEDFEC954AF}" type="presParOf" srcId="{E83F8214-E821-B945-AD32-30F6C8196FC3}" destId="{5C0BFB22-6FF6-FF49-9612-E55AD7440634}" srcOrd="4" destOrd="0" presId="urn:microsoft.com/office/officeart/2005/8/layout/cycle7"/>
    <dgm:cxn modelId="{DACBA86E-337D-6F44-9A2B-54F86B5DC77F}" type="presParOf" srcId="{E83F8214-E821-B945-AD32-30F6C8196FC3}" destId="{A8EDE26A-4C2C-8B4D-A54B-10C55DA658EC}" srcOrd="5" destOrd="0" presId="urn:microsoft.com/office/officeart/2005/8/layout/cycle7"/>
    <dgm:cxn modelId="{8B23E500-3B5C-C741-BCE3-116D7D4E92F0}" type="presParOf" srcId="{A8EDE26A-4C2C-8B4D-A54B-10C55DA658EC}" destId="{88EF9378-35BB-384B-8BE1-9584E0610B8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2DDC2-3E62-D844-B43D-AFA9DC358D54}">
      <dsp:nvSpPr>
        <dsp:cNvPr id="0" name=""/>
        <dsp:cNvSpPr/>
      </dsp:nvSpPr>
      <dsp:spPr>
        <a:xfrm>
          <a:off x="2399262" y="1314"/>
          <a:ext cx="2652103" cy="1326051"/>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Authorizer</a:t>
          </a:r>
        </a:p>
      </dsp:txBody>
      <dsp:txXfrm>
        <a:off x="2438101" y="40153"/>
        <a:ext cx="2574425" cy="1248373"/>
      </dsp:txXfrm>
    </dsp:sp>
    <dsp:sp modelId="{5ED423D0-E794-8844-8BFC-F9D84B0EF1A4}">
      <dsp:nvSpPr>
        <dsp:cNvPr id="0" name=""/>
        <dsp:cNvSpPr/>
      </dsp:nvSpPr>
      <dsp:spPr>
        <a:xfrm rot="3600000">
          <a:off x="4129374" y="2328243"/>
          <a:ext cx="1381147" cy="4641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268609" y="2421067"/>
        <a:ext cx="1102677" cy="278470"/>
      </dsp:txXfrm>
    </dsp:sp>
    <dsp:sp modelId="{6B407F19-E2AA-8F49-97EA-0D010324FE03}">
      <dsp:nvSpPr>
        <dsp:cNvPr id="0" name=""/>
        <dsp:cNvSpPr/>
      </dsp:nvSpPr>
      <dsp:spPr>
        <a:xfrm>
          <a:off x="4588530" y="3793238"/>
          <a:ext cx="2652103" cy="1326051"/>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School’s Board of Directors</a:t>
          </a:r>
        </a:p>
      </dsp:txBody>
      <dsp:txXfrm>
        <a:off x="4627369" y="3832077"/>
        <a:ext cx="2574425" cy="1248373"/>
      </dsp:txXfrm>
    </dsp:sp>
    <dsp:sp modelId="{0A5AC089-6BBC-AD4C-B970-9F3E8F0BE9AE}">
      <dsp:nvSpPr>
        <dsp:cNvPr id="0" name=""/>
        <dsp:cNvSpPr/>
      </dsp:nvSpPr>
      <dsp:spPr>
        <a:xfrm rot="10800000">
          <a:off x="3034740" y="4224205"/>
          <a:ext cx="1381147" cy="4641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173975" y="4317029"/>
        <a:ext cx="1102677" cy="278470"/>
      </dsp:txXfrm>
    </dsp:sp>
    <dsp:sp modelId="{5C0BFB22-6FF6-FF49-9612-E55AD7440634}">
      <dsp:nvSpPr>
        <dsp:cNvPr id="0" name=""/>
        <dsp:cNvSpPr/>
      </dsp:nvSpPr>
      <dsp:spPr>
        <a:xfrm>
          <a:off x="209993" y="3793238"/>
          <a:ext cx="2652103" cy="1326051"/>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School: Leadership, educational program</a:t>
          </a:r>
        </a:p>
      </dsp:txBody>
      <dsp:txXfrm>
        <a:off x="248832" y="3832077"/>
        <a:ext cx="2574425" cy="1248373"/>
      </dsp:txXfrm>
    </dsp:sp>
    <dsp:sp modelId="{A8EDE26A-4C2C-8B4D-A54B-10C55DA658EC}">
      <dsp:nvSpPr>
        <dsp:cNvPr id="0" name=""/>
        <dsp:cNvSpPr/>
      </dsp:nvSpPr>
      <dsp:spPr>
        <a:xfrm rot="18000000">
          <a:off x="1940106" y="2328243"/>
          <a:ext cx="1381147" cy="4641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79341" y="2421067"/>
        <a:ext cx="1102677" cy="27847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0C67969-1548-432A-9DB4-8B75DA944D18}" type="datetimeFigureOut">
              <a:rPr lang="en-US" smtClean="0"/>
              <a:t>7/27/2020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D08FEC-E5CC-4F39-BEB3-15B81F5CC3EE}" type="slidenum">
              <a:rPr lang="en-US" smtClean="0"/>
              <a:t>‹#›</a:t>
            </a:fld>
            <a:endParaRPr lang="en-US"/>
          </a:p>
        </p:txBody>
      </p:sp>
    </p:spTree>
    <p:extLst>
      <p:ext uri="{BB962C8B-B14F-4D97-AF65-F5344CB8AC3E}">
        <p14:creationId xmlns:p14="http://schemas.microsoft.com/office/powerpoint/2010/main" val="10962111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8C9047-AA7F-254D-AD6A-3BBF2B191883}" type="datetimeFigureOut">
              <a:rPr lang="en-US" smtClean="0"/>
              <a:t>7/27/2020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6B9C7B-029C-DD44-B182-E1E058079EE9}" type="slidenum">
              <a:rPr lang="en-US" smtClean="0"/>
              <a:t>‹#›</a:t>
            </a:fld>
            <a:endParaRPr lang="en-US"/>
          </a:p>
        </p:txBody>
      </p:sp>
    </p:spTree>
    <p:extLst>
      <p:ext uri="{BB962C8B-B14F-4D97-AF65-F5344CB8AC3E}">
        <p14:creationId xmlns:p14="http://schemas.microsoft.com/office/powerpoint/2010/main" val="407557493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vde.us/wp-content/uploads/2019/08/Year-End-Closing-Process-Financial-Statements.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stories.opengov.com/westvirginia/published/_MdrXGQT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6799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15</a:t>
            </a:fld>
            <a:endParaRPr lang="en-US"/>
          </a:p>
        </p:txBody>
      </p:sp>
    </p:spTree>
    <p:extLst>
      <p:ext uri="{BB962C8B-B14F-4D97-AF65-F5344CB8AC3E}">
        <p14:creationId xmlns:p14="http://schemas.microsoft.com/office/powerpoint/2010/main" val="30793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temptation is to redesign—you may not do this.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16</a:t>
            </a:fld>
            <a:endParaRPr lang="en-US"/>
          </a:p>
        </p:txBody>
      </p:sp>
    </p:spTree>
    <p:extLst>
      <p:ext uri="{BB962C8B-B14F-4D97-AF65-F5344CB8AC3E}">
        <p14:creationId xmlns:p14="http://schemas.microsoft.com/office/powerpoint/2010/main" val="218491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17</a:t>
            </a:fld>
            <a:endParaRPr lang="en-US"/>
          </a:p>
        </p:txBody>
      </p:sp>
    </p:spTree>
    <p:extLst>
      <p:ext uri="{BB962C8B-B14F-4D97-AF65-F5344CB8AC3E}">
        <p14:creationId xmlns:p14="http://schemas.microsoft.com/office/powerpoint/2010/main" val="150431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18</a:t>
            </a:fld>
            <a:endParaRPr lang="en-US"/>
          </a:p>
        </p:txBody>
      </p:sp>
    </p:spTree>
    <p:extLst>
      <p:ext uri="{BB962C8B-B14F-4D97-AF65-F5344CB8AC3E}">
        <p14:creationId xmlns:p14="http://schemas.microsoft.com/office/powerpoint/2010/main" val="29112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19</a:t>
            </a:fld>
            <a:endParaRPr lang="en-US"/>
          </a:p>
        </p:txBody>
      </p:sp>
    </p:spTree>
    <p:extLst>
      <p:ext uri="{BB962C8B-B14F-4D97-AF65-F5344CB8AC3E}">
        <p14:creationId xmlns:p14="http://schemas.microsoft.com/office/powerpoint/2010/main" val="2942480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9294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Here’s the</a:t>
            </a:r>
            <a:r>
              <a:rPr lang="en-US" baseline="0" dirty="0"/>
              <a:t> “book” of WVDE financial reports – really from the district level. V</a:t>
            </a:r>
            <a:r>
              <a:rPr lang="en-US" dirty="0"/>
              <a:t>ery different:</a:t>
            </a:r>
            <a:r>
              <a:rPr lang="en-US" baseline="0" dirty="0"/>
              <a:t>   </a:t>
            </a:r>
            <a:r>
              <a:rPr lang="en-US" dirty="0">
                <a:hlinkClick r:id="rId3"/>
              </a:rPr>
              <a:t>https://wvde.us/wp-content/uploads/2019/08/Year-End-Closing-Process-Financial-Statements.pdf</a:t>
            </a:r>
            <a:endParaRPr lang="en-US" dirty="0"/>
          </a:p>
          <a:p>
            <a:r>
              <a:rPr lang="en-US" dirty="0"/>
              <a:t>This is the K-12 section of the Transparency website. It looks like charter school audit reports would go here – what else would this require? </a:t>
            </a:r>
            <a:r>
              <a:rPr lang="en-US" dirty="0">
                <a:hlinkClick r:id="rId4"/>
              </a:rPr>
              <a:t>https://stories.opengov.com/westvirginia/published/_MdrXGQTS</a:t>
            </a:r>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23</a:t>
            </a:fld>
            <a:endParaRPr lang="en-US"/>
          </a:p>
        </p:txBody>
      </p:sp>
    </p:spTree>
    <p:extLst>
      <p:ext uri="{BB962C8B-B14F-4D97-AF65-F5344CB8AC3E}">
        <p14:creationId xmlns:p14="http://schemas.microsoft.com/office/powerpoint/2010/main" val="34277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WVDE fiscal year?</a:t>
            </a:r>
          </a:p>
          <a:p>
            <a:r>
              <a:rPr lang="en-US" baseline="0" dirty="0"/>
              <a:t>What are “</a:t>
            </a:r>
            <a:r>
              <a:rPr lang="en-US" dirty="0"/>
              <a:t>annual financial statement instructions and deadlines published annually by the WVDE”?</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26</a:t>
            </a:fld>
            <a:endParaRPr lang="en-US"/>
          </a:p>
        </p:txBody>
      </p:sp>
    </p:spTree>
    <p:extLst>
      <p:ext uri="{BB962C8B-B14F-4D97-AF65-F5344CB8AC3E}">
        <p14:creationId xmlns:p14="http://schemas.microsoft.com/office/powerpoint/2010/main" val="3625919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Made-up numbers</a:t>
            </a:r>
          </a:p>
          <a:p>
            <a:r>
              <a:rPr lang="en-US" dirty="0" smtClean="0"/>
              <a:t>Are spring</a:t>
            </a:r>
            <a:r>
              <a:rPr lang="en-US" baseline="0" dirty="0" smtClean="0"/>
              <a:t> tests already purchased?</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27</a:t>
            </a:fld>
            <a:endParaRPr lang="en-US"/>
          </a:p>
        </p:txBody>
      </p:sp>
    </p:spTree>
    <p:extLst>
      <p:ext uri="{BB962C8B-B14F-4D97-AF65-F5344CB8AC3E}">
        <p14:creationId xmlns:p14="http://schemas.microsoft.com/office/powerpoint/2010/main" val="148838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can be done electronically</a:t>
            </a:r>
            <a:r>
              <a:rPr lang="en-US" baseline="0" dirty="0"/>
              <a:t> – mention Epicenter</a:t>
            </a:r>
            <a:r>
              <a:rPr lang="en-US" baseline="0" dirty="0" smtClean="0"/>
              <a:t>?</a:t>
            </a:r>
          </a:p>
          <a:p>
            <a:r>
              <a:rPr lang="en-US" baseline="0" dirty="0" smtClean="0"/>
              <a:t>Governance board minutes should also be on school’s website.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29</a:t>
            </a:fld>
            <a:endParaRPr lang="en-US"/>
          </a:p>
        </p:txBody>
      </p:sp>
    </p:spTree>
    <p:extLst>
      <p:ext uri="{BB962C8B-B14F-4D97-AF65-F5344CB8AC3E}">
        <p14:creationId xmlns:p14="http://schemas.microsoft.com/office/powerpoint/2010/main" val="119816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44933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16B9C7B-029C-DD44-B182-E1E058079EE9}" type="slidenum">
              <a:rPr lang="en-US" smtClean="0"/>
              <a:t>32</a:t>
            </a:fld>
            <a:endParaRPr lang="en-US"/>
          </a:p>
        </p:txBody>
      </p:sp>
    </p:spTree>
    <p:extLst>
      <p:ext uri="{BB962C8B-B14F-4D97-AF65-F5344CB8AC3E}">
        <p14:creationId xmlns:p14="http://schemas.microsoft.com/office/powerpoint/2010/main" val="1873322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3872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9462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Miami compliance book</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7</a:t>
            </a:fld>
            <a:endParaRPr lang="en-US"/>
          </a:p>
        </p:txBody>
      </p:sp>
    </p:spTree>
    <p:extLst>
      <p:ext uri="{BB962C8B-B14F-4D97-AF65-F5344CB8AC3E}">
        <p14:creationId xmlns:p14="http://schemas.microsoft.com/office/powerpoint/2010/main" val="272387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755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authorizer, therefore, cannot use additional oversight processes once the charter contract is executed</a:t>
            </a:r>
            <a:r>
              <a:rPr lang="en-US" baseline="0" dirty="0" smtClean="0"/>
              <a:t>..</a:t>
            </a:r>
          </a:p>
          <a:p>
            <a:r>
              <a:rPr lang="en-US" baseline="0" dirty="0" smtClean="0"/>
              <a:t>What about emergency situations?  The contract should stipulate that the authorizer can do increased monitoring if there is evidence of a threat to the health and of students, or other situations that require immediate investigation.</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11</a:t>
            </a:fld>
            <a:endParaRPr lang="en-US"/>
          </a:p>
        </p:txBody>
      </p:sp>
    </p:spTree>
    <p:extLst>
      <p:ext uri="{BB962C8B-B14F-4D97-AF65-F5344CB8AC3E}">
        <p14:creationId xmlns:p14="http://schemas.microsoft.com/office/powerpoint/2010/main" val="10819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authorizer, therefore, cannot use additional oversight processes once the charter contract is executed..</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12</a:t>
            </a:fld>
            <a:endParaRPr lang="en-US"/>
          </a:p>
        </p:txBody>
      </p:sp>
    </p:spTree>
    <p:extLst>
      <p:ext uri="{BB962C8B-B14F-4D97-AF65-F5344CB8AC3E}">
        <p14:creationId xmlns:p14="http://schemas.microsoft.com/office/powerpoint/2010/main" val="371289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13</a:t>
            </a:fld>
            <a:endParaRPr lang="en-US"/>
          </a:p>
        </p:txBody>
      </p:sp>
    </p:spTree>
    <p:extLst>
      <p:ext uri="{BB962C8B-B14F-4D97-AF65-F5344CB8AC3E}">
        <p14:creationId xmlns:p14="http://schemas.microsoft.com/office/powerpoint/2010/main" val="222187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6B9C7B-029C-DD44-B182-E1E058079EE9}" type="slidenum">
              <a:rPr lang="en-US" smtClean="0"/>
              <a:t>14</a:t>
            </a:fld>
            <a:endParaRPr lang="en-US"/>
          </a:p>
        </p:txBody>
      </p:sp>
    </p:spTree>
    <p:extLst>
      <p:ext uri="{BB962C8B-B14F-4D97-AF65-F5344CB8AC3E}">
        <p14:creationId xmlns:p14="http://schemas.microsoft.com/office/powerpoint/2010/main" val="1352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0">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033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205757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2951666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194540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483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46"/>
            <a:ext cx="8229600" cy="792163"/>
          </a:xfrm>
          <a:prstGeom prst="rect">
            <a:avLst/>
          </a:prstGeom>
        </p:spPr>
        <p:txBody>
          <a:bodyPr/>
          <a:lstStyle>
            <a:lvl1pPr>
              <a:defRPr>
                <a:latin typeface="Arial"/>
                <a:cs typeface="Arial"/>
              </a:defRPr>
            </a:lvl1pPr>
          </a:lstStyle>
          <a:p>
            <a:r>
              <a:rPr lang="en-US" dirty="0"/>
              <a:t>Click to edit Master title style</a:t>
            </a:r>
            <a:endParaRPr lang="ro-RO" dirty="0"/>
          </a:p>
        </p:txBody>
      </p:sp>
    </p:spTree>
    <p:extLst>
      <p:ext uri="{BB962C8B-B14F-4D97-AF65-F5344CB8AC3E}">
        <p14:creationId xmlns:p14="http://schemas.microsoft.com/office/powerpoint/2010/main" val="290536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a:xfrm>
            <a:off x="457200" y="442386"/>
            <a:ext cx="8229600" cy="1143000"/>
          </a:xfrm>
          <a:prstGeom prst="rect">
            <a:avLst/>
          </a:prstGeom>
        </p:spPr>
        <p:txBody>
          <a:bodyPr/>
          <a:lstStyle>
            <a:lvl1pPr>
              <a:defRPr b="0">
                <a:latin typeface="Arial"/>
                <a:cs typeface="Arial"/>
              </a:defRPr>
            </a:lvl1pPr>
            <a:extLst/>
          </a:lstStyle>
          <a:p>
            <a:r>
              <a:rPr lang="en-US" dirty="0"/>
              <a:t>Click to edit Master title style</a:t>
            </a:r>
          </a:p>
        </p:txBody>
      </p:sp>
    </p:spTree>
    <p:extLst>
      <p:ext uri="{BB962C8B-B14F-4D97-AF65-F5344CB8AC3E}">
        <p14:creationId xmlns:p14="http://schemas.microsoft.com/office/powerpoint/2010/main" val="153148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55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348446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84625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289093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230164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5E81071-B0E5-2A4E-A742-8F78B0C6D70F}" type="slidenum">
              <a:rPr lang="en-US" smtClean="0"/>
              <a:t>‹#›</a:t>
            </a:fld>
            <a:endParaRPr lang="en-US"/>
          </a:p>
        </p:txBody>
      </p:sp>
    </p:spTree>
    <p:extLst>
      <p:ext uri="{BB962C8B-B14F-4D97-AF65-F5344CB8AC3E}">
        <p14:creationId xmlns:p14="http://schemas.microsoft.com/office/powerpoint/2010/main" val="1481748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437064"/>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715" r:id="rId3"/>
    <p:sldLayoutId id="2147483708" r:id="rId4"/>
  </p:sldLayoutIdLst>
  <p:txStyles>
    <p:titleStyle>
      <a:lvl1pPr algn="l" defTabSz="457200" rtl="0" eaLnBrk="1" latinLnBrk="0" hangingPunct="1">
        <a:spcBef>
          <a:spcPct val="0"/>
        </a:spcBef>
        <a:buNone/>
        <a:defRPr sz="3200" b="1" i="0" kern="1200">
          <a:solidFill>
            <a:schemeClr val="tx1">
              <a:lumMod val="65000"/>
              <a:lumOff val="3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04054" y="6358562"/>
            <a:ext cx="2133600" cy="365125"/>
          </a:xfrm>
          <a:prstGeom prst="rect">
            <a:avLst/>
          </a:prstGeom>
        </p:spPr>
        <p:txBody>
          <a:bodyPr vert="horz" lIns="91440" tIns="45720" rIns="91440" bIns="45720" rtlCol="0" anchor="ctr"/>
          <a:lstStyle>
            <a:lvl1pPr algn="l">
              <a:defRPr sz="1400">
                <a:solidFill>
                  <a:schemeClr val="bg1">
                    <a:lumMod val="65000"/>
                  </a:schemeClr>
                </a:solidFill>
              </a:defRPr>
            </a:lvl1pPr>
          </a:lstStyle>
          <a:p>
            <a:r>
              <a:rPr lang="en-US"/>
              <a:t>|  </a:t>
            </a:r>
            <a:fld id="{55E81071-B0E5-2A4E-A742-8F78B0C6D70F}" type="slidenum">
              <a:rPr lang="en-US" smtClean="0"/>
              <a:pPr/>
              <a:t>‹#›</a:t>
            </a:fld>
            <a:endParaRPr lang="en-US" dirty="0"/>
          </a:p>
        </p:txBody>
      </p:sp>
      <p:pic>
        <p:nvPicPr>
          <p:cNvPr id="7" name="Picture 6" descr="NCSI-icon.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6960" y="6186635"/>
            <a:ext cx="527304" cy="530352"/>
          </a:xfrm>
          <a:prstGeom prst="rect">
            <a:avLst/>
          </a:prstGeom>
        </p:spPr>
      </p:pic>
    </p:spTree>
    <p:extLst>
      <p:ext uri="{BB962C8B-B14F-4D97-AF65-F5344CB8AC3E}">
        <p14:creationId xmlns:p14="http://schemas.microsoft.com/office/powerpoint/2010/main" val="5460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3600" b="0" i="0" kern="1200">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60606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60606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606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606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news.uct.ac.za/article/-2018-08-10-comic-strip-solution-to-complex-contrac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charterschoolcenter.ed.gov/sites/default/files/Fiscal%20Oversight%20Toolkit%20-%20Authorizers%20(1).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Screen Shot 2015-06-11 at 5.1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1640"/>
            <a:ext cx="9144000" cy="5166360"/>
          </a:xfrm>
          <a:prstGeom prst="rect">
            <a:avLst/>
          </a:prstGeom>
        </p:spPr>
      </p:pic>
      <p:sp>
        <p:nvSpPr>
          <p:cNvPr id="10" name="Rectangle 9"/>
          <p:cNvSpPr/>
          <p:nvPr/>
        </p:nvSpPr>
        <p:spPr>
          <a:xfrm>
            <a:off x="0" y="0"/>
            <a:ext cx="9144000" cy="1781467"/>
          </a:xfrm>
          <a:prstGeom prst="rect">
            <a:avLst/>
          </a:prstGeom>
          <a:solidFill>
            <a:schemeClr val="bg1"/>
          </a:solidFill>
          <a:ln>
            <a:noFill/>
          </a:ln>
          <a:effectLst>
            <a:outerShdw blurRad="152400" dist="50800" dir="5400000" algn="t" rotWithShape="0">
              <a:prstClr val="black">
                <a:alpha val="2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NCSI_Logo-for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79" y="827836"/>
            <a:ext cx="2935934" cy="750294"/>
          </a:xfrm>
          <a:prstGeom prst="rect">
            <a:avLst/>
          </a:prstGeom>
        </p:spPr>
      </p:pic>
      <p:sp>
        <p:nvSpPr>
          <p:cNvPr id="12" name="Subtitle 2"/>
          <p:cNvSpPr txBox="1">
            <a:spLocks/>
          </p:cNvSpPr>
          <p:nvPr/>
        </p:nvSpPr>
        <p:spPr>
          <a:xfrm>
            <a:off x="4274343" y="1908268"/>
            <a:ext cx="4499571" cy="97350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j-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j-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j-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j-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90000"/>
              </a:lnSpc>
            </a:pPr>
            <a:r>
              <a:rPr lang="en-US" sz="2400" dirty="0">
                <a:solidFill>
                  <a:schemeClr val="bg1"/>
                </a:solidFill>
                <a:latin typeface="Arial"/>
                <a:cs typeface="Arial"/>
              </a:rPr>
              <a:t>Nelson Smith</a:t>
            </a:r>
          </a:p>
          <a:p>
            <a:pPr algn="r">
              <a:lnSpc>
                <a:spcPct val="90000"/>
              </a:lnSpc>
            </a:pPr>
            <a:r>
              <a:rPr lang="en-US" sz="2400" dirty="0">
                <a:solidFill>
                  <a:schemeClr val="bg1"/>
                </a:solidFill>
                <a:latin typeface="Arial"/>
                <a:cs typeface="Arial"/>
              </a:rPr>
              <a:t>Naomi Rubin DeVeaux</a:t>
            </a:r>
          </a:p>
        </p:txBody>
      </p:sp>
      <p:sp>
        <p:nvSpPr>
          <p:cNvPr id="11" name="Title 1"/>
          <p:cNvSpPr txBox="1">
            <a:spLocks/>
          </p:cNvSpPr>
          <p:nvPr/>
        </p:nvSpPr>
        <p:spPr>
          <a:xfrm>
            <a:off x="3788229" y="1218778"/>
            <a:ext cx="5019103" cy="444214"/>
          </a:xfrm>
          <a:prstGeom prst="rect">
            <a:avLst/>
          </a:prstGeom>
        </p:spPr>
        <p:txBody>
          <a:bodyPr/>
          <a:lstStyle>
            <a:lvl1pPr algn="l" defTabSz="457200" rtl="0" eaLnBrk="1" latinLnBrk="0" hangingPunct="1">
              <a:spcBef>
                <a:spcPct val="0"/>
              </a:spcBef>
              <a:buNone/>
              <a:defRPr sz="3200" b="1" i="0" kern="1200">
                <a:solidFill>
                  <a:schemeClr val="tx1">
                    <a:lumMod val="65000"/>
                    <a:lumOff val="35000"/>
                  </a:schemeClr>
                </a:solidFill>
                <a:latin typeface="Corbel"/>
                <a:ea typeface="+mj-ea"/>
                <a:cs typeface="Corbel"/>
              </a:defRPr>
            </a:lvl1pPr>
          </a:lstStyle>
          <a:p>
            <a:pPr algn="r">
              <a:lnSpc>
                <a:spcPct val="80000"/>
              </a:lnSpc>
            </a:pPr>
            <a:r>
              <a:rPr lang="en-US" sz="2400" b="0" dirty="0">
                <a:solidFill>
                  <a:srgbClr val="182650"/>
                </a:solidFill>
                <a:latin typeface="Arial"/>
                <a:cs typeface="Arial"/>
              </a:rPr>
              <a:t>Charter School Monitoring </a:t>
            </a:r>
          </a:p>
        </p:txBody>
      </p:sp>
      <p:sp>
        <p:nvSpPr>
          <p:cNvPr id="13" name="Title 1"/>
          <p:cNvSpPr txBox="1">
            <a:spLocks/>
          </p:cNvSpPr>
          <p:nvPr/>
        </p:nvSpPr>
        <p:spPr>
          <a:xfrm>
            <a:off x="3288713" y="773186"/>
            <a:ext cx="5485201" cy="536908"/>
          </a:xfrm>
          <a:prstGeom prst="rect">
            <a:avLst/>
          </a:prstGeom>
        </p:spPr>
        <p:txBody>
          <a:bodyPr/>
          <a:lstStyle>
            <a:lvl1pPr algn="l" defTabSz="457200" rtl="0" eaLnBrk="1" latinLnBrk="0" hangingPunct="1">
              <a:spcBef>
                <a:spcPct val="0"/>
              </a:spcBef>
              <a:buNone/>
              <a:defRPr sz="3200" b="1" i="0" kern="1200">
                <a:solidFill>
                  <a:schemeClr val="tx1">
                    <a:lumMod val="65000"/>
                    <a:lumOff val="35000"/>
                  </a:schemeClr>
                </a:solidFill>
                <a:latin typeface="Corbel"/>
                <a:ea typeface="+mj-ea"/>
                <a:cs typeface="Corbel"/>
              </a:defRPr>
            </a:lvl1pPr>
          </a:lstStyle>
          <a:p>
            <a:pPr algn="r">
              <a:lnSpc>
                <a:spcPct val="80000"/>
              </a:lnSpc>
            </a:pPr>
            <a:r>
              <a:rPr lang="en-US" dirty="0">
                <a:solidFill>
                  <a:srgbClr val="182650"/>
                </a:solidFill>
                <a:latin typeface="Arial"/>
                <a:cs typeface="Arial"/>
              </a:rPr>
              <a:t>West Virginia</a:t>
            </a:r>
            <a:endParaRPr lang="en-US" b="0" dirty="0">
              <a:solidFill>
                <a:srgbClr val="182650"/>
              </a:solidFill>
              <a:latin typeface="Arial"/>
              <a:cs typeface="Arial"/>
            </a:endParaRPr>
          </a:p>
        </p:txBody>
      </p:sp>
    </p:spTree>
    <p:extLst>
      <p:ext uri="{BB962C8B-B14F-4D97-AF65-F5344CB8AC3E}">
        <p14:creationId xmlns:p14="http://schemas.microsoft.com/office/powerpoint/2010/main" val="36110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hevron 49"/>
          <p:cNvSpPr/>
          <p:nvPr/>
        </p:nvSpPr>
        <p:spPr>
          <a:xfrm flipH="1">
            <a:off x="2716940" y="2418508"/>
            <a:ext cx="4351655" cy="605827"/>
          </a:xfrm>
          <a:prstGeom prst="chevron">
            <a:avLst/>
          </a:prstGeom>
          <a:solidFill>
            <a:schemeClr val="accent3">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r>
              <a:rPr lang="en-US" sz="2000" b="1" dirty="0">
                <a:solidFill>
                  <a:prstClr val="white"/>
                </a:solidFill>
              </a:rPr>
              <a:t>West Virginia Charter Law</a:t>
            </a:r>
          </a:p>
        </p:txBody>
      </p:sp>
      <p:sp>
        <p:nvSpPr>
          <p:cNvPr id="15" name="Oval 14"/>
          <p:cNvSpPr/>
          <p:nvPr/>
        </p:nvSpPr>
        <p:spPr>
          <a:xfrm>
            <a:off x="1931278" y="2448494"/>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2</a:t>
            </a:r>
            <a:endParaRPr lang="ro-R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93442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Contract </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997016"/>
          </a:xfrm>
          <a:solidFill>
            <a:schemeClr val="bg1">
              <a:lumMod val="95000"/>
            </a:schemeClr>
          </a:solidFill>
        </p:spPr>
        <p:txBody>
          <a:bodyPr>
            <a:noAutofit/>
          </a:bodyPr>
          <a:lstStyle/>
          <a:p>
            <a:pPr marL="0" indent="0">
              <a:buNone/>
            </a:pPr>
            <a:r>
              <a:rPr lang="en-US" sz="2200" dirty="0"/>
              <a:t>Monitoring Activities are Defined in the Charter Contract. </a:t>
            </a:r>
          </a:p>
          <a:p>
            <a:pPr marL="0" indent="0">
              <a:buNone/>
            </a:pPr>
            <a:endParaRPr lang="en-US" sz="2200" dirty="0"/>
          </a:p>
          <a:p>
            <a:pPr marL="0" indent="0">
              <a:buNone/>
            </a:pPr>
            <a:r>
              <a:rPr lang="en-US" sz="2200" dirty="0"/>
              <a:t>The Authorizer’s role is to monitor whether or not the school is meeting the terms and conditions (i.e. charter goals) set forth in the charter contract. </a:t>
            </a:r>
          </a:p>
          <a:p>
            <a:pPr marL="0" indent="0">
              <a:buNone/>
            </a:pPr>
            <a:endParaRPr lang="en-US" sz="2200" dirty="0"/>
          </a:p>
          <a:p>
            <a:pPr marL="0" indent="0">
              <a:buNone/>
            </a:pPr>
            <a:r>
              <a:rPr lang="en-US" sz="2200" dirty="0"/>
              <a:t>The authorizer may not go beyond these terms when monitoring.</a:t>
            </a:r>
          </a:p>
        </p:txBody>
      </p:sp>
      <p:pic>
        <p:nvPicPr>
          <p:cNvPr id="8" name="Picture 7">
            <a:extLst>
              <a:ext uri="{FF2B5EF4-FFF2-40B4-BE49-F238E27FC236}">
                <a16:creationId xmlns:a16="http://schemas.microsoft.com/office/drawing/2014/main" xmlns="" id="{9EE64468-A7E9-4542-9A48-D266F8D9506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898323" y="4044725"/>
            <a:ext cx="3812720" cy="2538637"/>
          </a:xfrm>
          <a:prstGeom prst="rect">
            <a:avLst/>
          </a:prstGeom>
        </p:spPr>
      </p:pic>
    </p:spTree>
    <p:extLst>
      <p:ext uri="{BB962C8B-B14F-4D97-AF65-F5344CB8AC3E}">
        <p14:creationId xmlns:p14="http://schemas.microsoft.com/office/powerpoint/2010/main" val="306400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Contract </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997016"/>
          </a:xfrm>
          <a:solidFill>
            <a:schemeClr val="bg1">
              <a:lumMod val="95000"/>
            </a:schemeClr>
          </a:solidFill>
        </p:spPr>
        <p:txBody>
          <a:bodyPr>
            <a:noAutofit/>
          </a:bodyPr>
          <a:lstStyle/>
          <a:p>
            <a:pPr marL="0" indent="0">
              <a:buNone/>
            </a:pPr>
            <a:r>
              <a:rPr lang="en-US" sz="2200" dirty="0"/>
              <a:t>6.2.g The charter contract must include… “the </a:t>
            </a:r>
            <a:r>
              <a:rPr lang="en-US" sz="2200" b="1" dirty="0">
                <a:solidFill>
                  <a:schemeClr val="accent3"/>
                </a:solidFill>
              </a:rPr>
              <a:t>process</a:t>
            </a:r>
            <a:r>
              <a:rPr lang="en-US" sz="2200" dirty="0"/>
              <a:t> the authorizer will use to provide ongoing oversight, consistent with professional standards.”</a:t>
            </a:r>
          </a:p>
          <a:p>
            <a:pPr marL="0" indent="0">
              <a:buNone/>
            </a:pPr>
            <a:endParaRPr lang="en-US" sz="2200" dirty="0"/>
          </a:p>
          <a:p>
            <a:pPr marL="0" indent="0">
              <a:buNone/>
            </a:pPr>
            <a:r>
              <a:rPr lang="en-US" sz="2200" dirty="0"/>
              <a:t>6.2.h The specific commitments of the authorizer relating to its obligations to oversee, monitor the progress of, and supervise the charter school. The contract </a:t>
            </a:r>
            <a:r>
              <a:rPr lang="en-US" sz="2200" dirty="0">
                <a:solidFill>
                  <a:srgbClr val="606060"/>
                </a:solidFill>
              </a:rPr>
              <a:t>should specifically identify the </a:t>
            </a:r>
            <a:r>
              <a:rPr lang="en-US" sz="2200" b="1" dirty="0">
                <a:solidFill>
                  <a:schemeClr val="accent3"/>
                </a:solidFill>
              </a:rPr>
              <a:t>evaluation tools</a:t>
            </a:r>
            <a:r>
              <a:rPr lang="en-US" sz="2200" dirty="0"/>
              <a:t> and </a:t>
            </a:r>
            <a:r>
              <a:rPr lang="en-US" sz="2200" b="1" dirty="0">
                <a:solidFill>
                  <a:schemeClr val="accent3"/>
                </a:solidFill>
              </a:rPr>
              <a:t>oversight activities </a:t>
            </a:r>
            <a:r>
              <a:rPr lang="en-US" sz="2200" dirty="0"/>
              <a:t>the authorizer will use to </a:t>
            </a:r>
            <a:r>
              <a:rPr lang="en-US" sz="2200" b="1" dirty="0">
                <a:solidFill>
                  <a:schemeClr val="accent3"/>
                </a:solidFill>
              </a:rPr>
              <a:t>measure student outcomes </a:t>
            </a:r>
            <a:r>
              <a:rPr lang="en-US" sz="2200" dirty="0"/>
              <a:t>and ensure </a:t>
            </a:r>
            <a:r>
              <a:rPr lang="en-US" sz="2200" b="1" dirty="0">
                <a:solidFill>
                  <a:schemeClr val="accent3"/>
                </a:solidFill>
              </a:rPr>
              <a:t>compliance with applicable statutes </a:t>
            </a:r>
            <a:r>
              <a:rPr lang="en-US" sz="2200" dirty="0"/>
              <a:t>and terms of the charter contract.</a:t>
            </a:r>
          </a:p>
        </p:txBody>
      </p:sp>
    </p:spTree>
    <p:extLst>
      <p:ext uri="{BB962C8B-B14F-4D97-AF65-F5344CB8AC3E}">
        <p14:creationId xmlns:p14="http://schemas.microsoft.com/office/powerpoint/2010/main" val="2008965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a:t>
            </a:r>
            <a:br>
              <a:rPr lang="en-US" sz="3200" dirty="0">
                <a:solidFill>
                  <a:schemeClr val="accent3"/>
                </a:solidFill>
              </a:rPr>
            </a:br>
            <a:r>
              <a:rPr lang="en-US" sz="3200" dirty="0">
                <a:solidFill>
                  <a:schemeClr val="accent3"/>
                </a:solidFill>
              </a:rPr>
              <a:t>Oversight Defined in the Charter Contract</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417638"/>
            <a:ext cx="8498393" cy="4698154"/>
          </a:xfrm>
          <a:solidFill>
            <a:schemeClr val="bg1">
              <a:lumMod val="95000"/>
            </a:schemeClr>
          </a:solidFill>
        </p:spPr>
        <p:txBody>
          <a:bodyPr>
            <a:noAutofit/>
          </a:bodyPr>
          <a:lstStyle/>
          <a:p>
            <a:pPr>
              <a:spcBef>
                <a:spcPts val="1128"/>
              </a:spcBef>
            </a:pPr>
            <a:r>
              <a:rPr lang="en-US" sz="2200" dirty="0"/>
              <a:t>6.2.j.  [In the Contract describe] the process and criteria the authorizer will use to </a:t>
            </a:r>
            <a:r>
              <a:rPr lang="en-US" sz="2200" b="1" dirty="0">
                <a:solidFill>
                  <a:schemeClr val="accent3"/>
                </a:solidFill>
              </a:rPr>
              <a:t>annually </a:t>
            </a:r>
            <a:r>
              <a:rPr lang="en-US" sz="2200" dirty="0"/>
              <a:t>monitor and </a:t>
            </a:r>
            <a:r>
              <a:rPr lang="en-US" sz="2200" b="1" dirty="0">
                <a:solidFill>
                  <a:schemeClr val="accent3"/>
                </a:solidFill>
              </a:rPr>
              <a:t>evaluate</a:t>
            </a:r>
            <a:r>
              <a:rPr lang="en-US" sz="2200" dirty="0"/>
              <a:t> the overall academic, operating, and fiscal conditions of the charter school, including the process and timeline the authorizer will use to </a:t>
            </a:r>
            <a:r>
              <a:rPr lang="en-US" sz="2200" b="1" dirty="0">
                <a:solidFill>
                  <a:schemeClr val="accent3"/>
                </a:solidFill>
              </a:rPr>
              <a:t>oversee the correction </a:t>
            </a:r>
            <a:r>
              <a:rPr lang="en-US" sz="2200" dirty="0"/>
              <a:t>of any deficiencies found. </a:t>
            </a:r>
          </a:p>
          <a:p>
            <a:pPr>
              <a:spcBef>
                <a:spcPts val="1128"/>
              </a:spcBef>
            </a:pPr>
            <a:r>
              <a:rPr lang="en-US" sz="2200" dirty="0"/>
              <a:t>7.1.b.7. …Authorizers </a:t>
            </a:r>
            <a:r>
              <a:rPr lang="en-US" sz="2200" dirty="0">
                <a:solidFill>
                  <a:schemeClr val="accent3"/>
                </a:solidFill>
              </a:rPr>
              <a:t>shall ensure that charter schools comply </a:t>
            </a:r>
            <a:r>
              <a:rPr lang="en-US" sz="2200" dirty="0"/>
              <a:t>with the </a:t>
            </a:r>
            <a:r>
              <a:rPr lang="en-US" sz="2200" b="1" dirty="0">
                <a:solidFill>
                  <a:schemeClr val="accent3"/>
                </a:solidFill>
              </a:rPr>
              <a:t>terms of the charter contract </a:t>
            </a:r>
            <a:r>
              <a:rPr lang="en-US" sz="2200" dirty="0"/>
              <a:t>and applicable federal law, state code, and </a:t>
            </a:r>
            <a:r>
              <a:rPr lang="en-US" sz="2200" dirty="0" err="1"/>
              <a:t>WVBE</a:t>
            </a:r>
            <a:r>
              <a:rPr lang="en-US" sz="2200" dirty="0"/>
              <a:t> policies.  </a:t>
            </a:r>
          </a:p>
          <a:p>
            <a:pPr>
              <a:spcBef>
                <a:spcPts val="1128"/>
              </a:spcBef>
            </a:pPr>
            <a:r>
              <a:rPr lang="en-US" sz="2200" dirty="0"/>
              <a:t>7.1.b.10.  Upon request of the charter school, authorizers shall provide </a:t>
            </a:r>
            <a:r>
              <a:rPr lang="en-US" sz="2200" b="1" dirty="0">
                <a:solidFill>
                  <a:schemeClr val="accent3"/>
                </a:solidFill>
              </a:rPr>
              <a:t>additional support </a:t>
            </a:r>
            <a:r>
              <a:rPr lang="en-US" sz="2200" dirty="0"/>
              <a:t>and </a:t>
            </a:r>
            <a:r>
              <a:rPr lang="en-US" sz="2200" b="1" dirty="0">
                <a:solidFill>
                  <a:schemeClr val="accent3"/>
                </a:solidFill>
              </a:rPr>
              <a:t>oversight</a:t>
            </a:r>
            <a:r>
              <a:rPr lang="en-US" sz="2200" dirty="0"/>
              <a:t> to help charter schools comply with state and federal laws in the first year of operation.</a:t>
            </a:r>
          </a:p>
          <a:p>
            <a:pPr marL="0" indent="0">
              <a:buNone/>
            </a:pPr>
            <a:endParaRPr lang="en-US" sz="2200" dirty="0"/>
          </a:p>
        </p:txBody>
      </p:sp>
    </p:spTree>
    <p:extLst>
      <p:ext uri="{BB962C8B-B14F-4D97-AF65-F5344CB8AC3E}">
        <p14:creationId xmlns:p14="http://schemas.microsoft.com/office/powerpoint/2010/main" val="27736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a:t>
            </a:r>
            <a:br>
              <a:rPr lang="en-US" sz="3200" dirty="0">
                <a:solidFill>
                  <a:schemeClr val="accent3"/>
                </a:solidFill>
              </a:rPr>
            </a:br>
            <a:r>
              <a:rPr lang="en-US" sz="3200" dirty="0">
                <a:solidFill>
                  <a:schemeClr val="accent3"/>
                </a:solidFill>
              </a:rPr>
              <a:t>Define Your Oversight Policies and Practices</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997016"/>
          </a:xfrm>
          <a:solidFill>
            <a:schemeClr val="bg1">
              <a:lumMod val="95000"/>
            </a:schemeClr>
          </a:solidFill>
        </p:spPr>
        <p:txBody>
          <a:bodyPr>
            <a:noAutofit/>
          </a:bodyPr>
          <a:lstStyle/>
          <a:p>
            <a:pPr marL="0" indent="0">
              <a:buNone/>
            </a:pPr>
            <a:r>
              <a:rPr lang="en-US" sz="2400" dirty="0"/>
              <a:t>7.1.b.2.  Establishment of </a:t>
            </a:r>
            <a:r>
              <a:rPr lang="en-US" sz="2400" b="1" dirty="0">
                <a:solidFill>
                  <a:schemeClr val="accent3"/>
                </a:solidFill>
              </a:rPr>
              <a:t>Authorizing Policies and Practices.  </a:t>
            </a:r>
          </a:p>
          <a:p>
            <a:r>
              <a:rPr lang="en-US" sz="2000" dirty="0"/>
              <a:t>Each authorizer shall affirmatively establish the written, nationally-benchmarked oversight policies and practices it will follow in its role.  </a:t>
            </a:r>
          </a:p>
          <a:p>
            <a:r>
              <a:rPr lang="en-US" sz="2000" dirty="0"/>
              <a:t>Policies and practices adopted by authorizers shall </a:t>
            </a:r>
            <a:r>
              <a:rPr lang="en-US" sz="2000" u="sng" dirty="0"/>
              <a:t>not</a:t>
            </a:r>
            <a:r>
              <a:rPr lang="en-US" sz="2000" dirty="0"/>
              <a:t> contradict federal or state law or this policy.  </a:t>
            </a:r>
          </a:p>
          <a:p>
            <a:r>
              <a:rPr lang="en-US" sz="2000" dirty="0"/>
              <a:t>Authorizers that do not adopt a local policy relating to charter schools shall follow [3300 Policy].  </a:t>
            </a:r>
          </a:p>
          <a:p>
            <a:r>
              <a:rPr lang="en-US" sz="2000" dirty="0"/>
              <a:t>Authorizers may rely on processes (including deadlines) and systems (including electronic forms or other tools) established by the </a:t>
            </a:r>
            <a:r>
              <a:rPr lang="en-US" sz="2000" dirty="0" err="1"/>
              <a:t>WVDE</a:t>
            </a:r>
            <a:r>
              <a:rPr lang="en-US" sz="2000" dirty="0"/>
              <a:t> for the implementation of charter schools unless required by W. Va. Code §18‑5G-1 et seq. or this policy to establish and publicize specific practices, processes, or systems.</a:t>
            </a:r>
          </a:p>
        </p:txBody>
      </p:sp>
    </p:spTree>
    <p:extLst>
      <p:ext uri="{BB962C8B-B14F-4D97-AF65-F5344CB8AC3E}">
        <p14:creationId xmlns:p14="http://schemas.microsoft.com/office/powerpoint/2010/main" val="422311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Special Education </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997016"/>
          </a:xfrm>
          <a:solidFill>
            <a:schemeClr val="bg1">
              <a:lumMod val="95000"/>
            </a:schemeClr>
          </a:solidFill>
        </p:spPr>
        <p:txBody>
          <a:bodyPr>
            <a:noAutofit/>
          </a:bodyPr>
          <a:lstStyle/>
          <a:p>
            <a:pPr marL="0" indent="0">
              <a:buNone/>
            </a:pPr>
            <a:r>
              <a:rPr lang="en-US" sz="2200" dirty="0"/>
              <a:t>7.1.a.3.  Conduct necessary oversight to ensure students in charter schools it oversees receive legally required services in a safe and healthy learning environment, including, but not limited to, oversight of </a:t>
            </a:r>
            <a:r>
              <a:rPr lang="en-US" sz="2200" b="1" dirty="0">
                <a:solidFill>
                  <a:schemeClr val="accent3"/>
                </a:solidFill>
              </a:rPr>
              <a:t>special education services</a:t>
            </a:r>
            <a:r>
              <a:rPr lang="en-US" sz="2200" dirty="0"/>
              <a:t>, </a:t>
            </a:r>
            <a:r>
              <a:rPr lang="en-US" sz="2200" b="1" dirty="0">
                <a:solidFill>
                  <a:schemeClr val="accent3"/>
                </a:solidFill>
              </a:rPr>
              <a:t>school nutrition</a:t>
            </a:r>
            <a:r>
              <a:rPr lang="en-US" sz="2200" dirty="0">
                <a:solidFill>
                  <a:schemeClr val="accent3"/>
                </a:solidFill>
              </a:rPr>
              <a:t>, </a:t>
            </a:r>
            <a:r>
              <a:rPr lang="en-US" sz="2200" b="1" dirty="0">
                <a:solidFill>
                  <a:schemeClr val="accent3"/>
                </a:solidFill>
              </a:rPr>
              <a:t>ADA compliance</a:t>
            </a:r>
            <a:r>
              <a:rPr lang="en-US" sz="2200" dirty="0"/>
              <a:t>, etc.</a:t>
            </a:r>
          </a:p>
          <a:p>
            <a:pPr marL="0" indent="0">
              <a:buNone/>
            </a:pPr>
            <a:endParaRPr lang="en-US" sz="2200" dirty="0"/>
          </a:p>
          <a:p>
            <a:pPr marL="0" indent="0">
              <a:buNone/>
            </a:pPr>
            <a:r>
              <a:rPr lang="en-US" sz="2400" dirty="0"/>
              <a:t>7.1.b.12.  Authorizers have the authority and responsibility to engage in oversight of charter school special education practices and to </a:t>
            </a:r>
            <a:r>
              <a:rPr lang="en-US" sz="2400" u="sng" dirty="0"/>
              <a:t>coordinate with the </a:t>
            </a:r>
            <a:r>
              <a:rPr lang="en-US" sz="2400" u="sng" dirty="0" err="1"/>
              <a:t>WVDE</a:t>
            </a:r>
            <a:r>
              <a:rPr lang="en-US" sz="2400" u="sng" dirty="0"/>
              <a:t> </a:t>
            </a:r>
            <a:r>
              <a:rPr lang="en-US" sz="2400" dirty="0"/>
              <a:t>in order to ensure equitable access in these schools and compliance with applicable law.</a:t>
            </a:r>
          </a:p>
          <a:p>
            <a:pPr marL="0" indent="0">
              <a:buNone/>
            </a:pPr>
            <a:endParaRPr lang="en-US" sz="2200" dirty="0"/>
          </a:p>
        </p:txBody>
      </p:sp>
    </p:spTree>
    <p:extLst>
      <p:ext uri="{BB962C8B-B14F-4D97-AF65-F5344CB8AC3E}">
        <p14:creationId xmlns:p14="http://schemas.microsoft.com/office/powerpoint/2010/main" val="2798615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 Charter Autonomy</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997016"/>
          </a:xfrm>
          <a:solidFill>
            <a:schemeClr val="bg1">
              <a:lumMod val="95000"/>
            </a:schemeClr>
          </a:solidFill>
        </p:spPr>
        <p:txBody>
          <a:bodyPr>
            <a:noAutofit/>
          </a:bodyPr>
          <a:lstStyle/>
          <a:p>
            <a:pPr marL="0" indent="0">
              <a:buNone/>
            </a:pPr>
            <a:r>
              <a:rPr lang="en-US" sz="2200" dirty="0"/>
              <a:t>7.1.b.7. A  </a:t>
            </a:r>
          </a:p>
          <a:p>
            <a:pPr marL="0" indent="0">
              <a:buNone/>
            </a:pPr>
            <a:r>
              <a:rPr lang="en-US" sz="2200" b="1" dirty="0"/>
              <a:t>…In performing its monitoring duties, the authorizer </a:t>
            </a:r>
            <a:r>
              <a:rPr lang="en-US" sz="2200" b="1" u="sng" dirty="0">
                <a:solidFill>
                  <a:schemeClr val="accent3"/>
                </a:solidFill>
              </a:rPr>
              <a:t>shall not </a:t>
            </a:r>
            <a:r>
              <a:rPr lang="en-US" sz="2200" b="1" dirty="0"/>
              <a:t>unnecessarily </a:t>
            </a:r>
            <a:r>
              <a:rPr lang="en-US" sz="2200" b="1" dirty="0">
                <a:solidFill>
                  <a:schemeClr val="accent3"/>
                </a:solidFill>
              </a:rPr>
              <a:t>inhibit the instructional and educational flexibility </a:t>
            </a:r>
            <a:r>
              <a:rPr lang="en-US" sz="2200" b="1" dirty="0"/>
              <a:t>provided to charter schools by W. Va. Code §18-5G-1 et seq. and this policy.</a:t>
            </a:r>
          </a:p>
          <a:p>
            <a:pPr marL="0" indent="0">
              <a:buNone/>
            </a:pPr>
            <a:endParaRPr lang="en-US" sz="2200" dirty="0"/>
          </a:p>
          <a:p>
            <a:pPr marL="0" indent="0">
              <a:buNone/>
            </a:pPr>
            <a:r>
              <a:rPr lang="en-US" sz="2200" dirty="0"/>
              <a:t>7.1.b.7.B</a:t>
            </a:r>
          </a:p>
          <a:p>
            <a:pPr marL="0" indent="0">
              <a:buNone/>
            </a:pPr>
            <a:r>
              <a:rPr lang="en-US" sz="2200" b="1" dirty="0"/>
              <a:t>To avoid unduly inhibiting charter school </a:t>
            </a:r>
            <a:r>
              <a:rPr lang="en-US" sz="2200" b="1" dirty="0">
                <a:solidFill>
                  <a:schemeClr val="accent3"/>
                </a:solidFill>
              </a:rPr>
              <a:t>autonomy, </a:t>
            </a:r>
            <a:r>
              <a:rPr lang="en-US" sz="2200" b="1" dirty="0"/>
              <a:t>authorizers </a:t>
            </a:r>
            <a:r>
              <a:rPr lang="en-US" sz="2200" b="1" u="sng" dirty="0">
                <a:solidFill>
                  <a:schemeClr val="accent3"/>
                </a:solidFill>
              </a:rPr>
              <a:t>shall not </a:t>
            </a:r>
            <a:r>
              <a:rPr lang="en-US" sz="2200" b="1" dirty="0">
                <a:solidFill>
                  <a:schemeClr val="accent3"/>
                </a:solidFill>
              </a:rPr>
              <a:t>require charter schools to take specific remediation</a:t>
            </a:r>
            <a:r>
              <a:rPr lang="en-US" sz="2200" b="1" dirty="0"/>
              <a:t> as the result of performance monitoring, unless outlined otherwise in the charter contract</a:t>
            </a:r>
            <a:r>
              <a:rPr lang="en-US" sz="2400" dirty="0"/>
              <a:t>. </a:t>
            </a:r>
          </a:p>
          <a:p>
            <a:pPr marL="0" indent="0">
              <a:buNone/>
            </a:pPr>
            <a:endParaRPr lang="en-US" sz="2200" dirty="0"/>
          </a:p>
          <a:p>
            <a:pPr marL="0" indent="0">
              <a:buNone/>
            </a:pPr>
            <a:endParaRPr lang="en-US" sz="2000" dirty="0"/>
          </a:p>
        </p:txBody>
      </p:sp>
    </p:spTree>
    <p:extLst>
      <p:ext uri="{BB962C8B-B14F-4D97-AF65-F5344CB8AC3E}">
        <p14:creationId xmlns:p14="http://schemas.microsoft.com/office/powerpoint/2010/main" val="410022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Charter Contract </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997016"/>
          </a:xfrm>
          <a:solidFill>
            <a:schemeClr val="bg1">
              <a:lumMod val="95000"/>
            </a:schemeClr>
          </a:solidFill>
        </p:spPr>
        <p:txBody>
          <a:bodyPr>
            <a:noAutofit/>
          </a:bodyPr>
          <a:lstStyle/>
          <a:p>
            <a:pPr marL="0" indent="0">
              <a:buNone/>
            </a:pPr>
            <a:r>
              <a:rPr lang="en-US" sz="2000" dirty="0"/>
              <a:t>7.1.b.7.A.  In executing monitoring duties, authorizers will focus on whether the charter school </a:t>
            </a:r>
            <a:r>
              <a:rPr lang="en-US" sz="2000" b="1" dirty="0">
                <a:solidFill>
                  <a:schemeClr val="accent3"/>
                </a:solidFill>
              </a:rPr>
              <a:t>is delivering on the spirit and intent of the educational plan </a:t>
            </a:r>
            <a:r>
              <a:rPr lang="en-US" sz="2000" dirty="0"/>
              <a:t>and other components defined in the charter contract.  </a:t>
            </a:r>
          </a:p>
          <a:p>
            <a:pPr marL="0" indent="0">
              <a:buNone/>
            </a:pPr>
            <a:endParaRPr lang="en-US" sz="2000" dirty="0"/>
          </a:p>
          <a:p>
            <a:r>
              <a:rPr lang="en-US" sz="2000" dirty="0"/>
              <a:t>These efforts will focus primarily on whether charter schools are meeting the </a:t>
            </a:r>
            <a:r>
              <a:rPr lang="en-US" sz="2000" b="1" dirty="0">
                <a:solidFill>
                  <a:schemeClr val="accent3"/>
                </a:solidFill>
              </a:rPr>
              <a:t>goals set forth in the Accountability Plan</a:t>
            </a:r>
            <a:r>
              <a:rPr lang="en-US" sz="2000" dirty="0"/>
              <a:t>.  </a:t>
            </a:r>
          </a:p>
          <a:p>
            <a:r>
              <a:rPr lang="en-US" sz="2000" dirty="0"/>
              <a:t>While authorizers must </a:t>
            </a:r>
            <a:r>
              <a:rPr lang="en-US" sz="2000" b="1" dirty="0">
                <a:solidFill>
                  <a:schemeClr val="accent3"/>
                </a:solidFill>
              </a:rPr>
              <a:t>monitor the compliance </a:t>
            </a:r>
            <a:r>
              <a:rPr lang="en-US" sz="2000" dirty="0"/>
              <a:t>of charter schools with federal and state law and policy, authorizers are </a:t>
            </a:r>
            <a:r>
              <a:rPr lang="en-US" sz="2000" b="1" u="sng" dirty="0">
                <a:solidFill>
                  <a:schemeClr val="accent3"/>
                </a:solidFill>
              </a:rPr>
              <a:t>not</a:t>
            </a:r>
            <a:r>
              <a:rPr lang="en-US" sz="2000" dirty="0"/>
              <a:t> expected to undertake the same level of monitoring and compliance support they provide to non-charter public schools.  </a:t>
            </a:r>
          </a:p>
        </p:txBody>
      </p:sp>
    </p:spTree>
    <p:extLst>
      <p:ext uri="{BB962C8B-B14F-4D97-AF65-F5344CB8AC3E}">
        <p14:creationId xmlns:p14="http://schemas.microsoft.com/office/powerpoint/2010/main" val="1884552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Data</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783261"/>
          </a:xfrm>
          <a:solidFill>
            <a:schemeClr val="bg1">
              <a:lumMod val="95000"/>
            </a:schemeClr>
          </a:solidFill>
        </p:spPr>
        <p:txBody>
          <a:bodyPr>
            <a:noAutofit/>
          </a:bodyPr>
          <a:lstStyle/>
          <a:p>
            <a:r>
              <a:rPr lang="en-US" sz="2000" dirty="0"/>
              <a:t>10.2.g.  In order to execute the monitoring, oversight, and accountability responsibilities established in W. Va. Code §18-5G-6, authorizers will have </a:t>
            </a:r>
            <a:r>
              <a:rPr lang="en-US" sz="2000" b="1" dirty="0">
                <a:solidFill>
                  <a:schemeClr val="accent3"/>
                </a:solidFill>
              </a:rPr>
              <a:t>electronic access </a:t>
            </a:r>
            <a:r>
              <a:rPr lang="en-US" sz="2000" dirty="0"/>
              <a:t>to the </a:t>
            </a:r>
            <a:r>
              <a:rPr lang="en-US" sz="2000" b="1" dirty="0">
                <a:solidFill>
                  <a:schemeClr val="accent3"/>
                </a:solidFill>
              </a:rPr>
              <a:t>same set of records </a:t>
            </a:r>
            <a:r>
              <a:rPr lang="en-US" sz="2000" dirty="0"/>
              <a:t>in </a:t>
            </a:r>
            <a:r>
              <a:rPr lang="en-US" sz="2000" dirty="0" err="1"/>
              <a:t>WVEIS</a:t>
            </a:r>
            <a:r>
              <a:rPr lang="en-US" sz="2000" dirty="0"/>
              <a:t> and any subsequent replacements as county school districts would have for non-charter public schools in their jurisdiction.  This access extends to authorizers even when a charter school is located outside the geographic boundaries of the authorizer, as in the case of co-authorized charter schools.</a:t>
            </a:r>
          </a:p>
          <a:p>
            <a:pPr marL="0" indent="0">
              <a:buNone/>
            </a:pPr>
            <a:endParaRPr lang="en-US" sz="2000" dirty="0"/>
          </a:p>
          <a:p>
            <a:r>
              <a:rPr lang="en-US" sz="2000" dirty="0"/>
              <a:t>Instead, authorizers are expected to </a:t>
            </a:r>
            <a:r>
              <a:rPr lang="en-US" sz="2000" dirty="0">
                <a:solidFill>
                  <a:srgbClr val="606060"/>
                </a:solidFill>
              </a:rPr>
              <a:t>safeguard students through more limited monitoring that may occur less frequently and </a:t>
            </a:r>
            <a:r>
              <a:rPr lang="en-US" sz="2000" b="1" dirty="0">
                <a:solidFill>
                  <a:schemeClr val="accent3"/>
                </a:solidFill>
              </a:rPr>
              <a:t>rely more heavily on data reporting and review</a:t>
            </a:r>
            <a:r>
              <a:rPr lang="en-US" sz="2000" dirty="0"/>
              <a:t>, though relying solely on annual reporting to ensure compliance with legal requirements will likely be insufficient.  </a:t>
            </a:r>
          </a:p>
          <a:p>
            <a:endParaRPr lang="en-US" sz="2000" dirty="0"/>
          </a:p>
          <a:p>
            <a:endParaRPr lang="en-US" sz="2000" dirty="0"/>
          </a:p>
        </p:txBody>
      </p:sp>
    </p:spTree>
    <p:extLst>
      <p:ext uri="{BB962C8B-B14F-4D97-AF65-F5344CB8AC3E}">
        <p14:creationId xmlns:p14="http://schemas.microsoft.com/office/powerpoint/2010/main" val="218148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82F275-28C6-6C4D-8D33-3C89A016DC92}"/>
              </a:ext>
            </a:extLst>
          </p:cNvPr>
          <p:cNvSpPr>
            <a:spLocks noGrp="1"/>
          </p:cNvSpPr>
          <p:nvPr>
            <p:ph type="title"/>
          </p:nvPr>
        </p:nvSpPr>
        <p:spPr/>
        <p:txBody>
          <a:bodyPr>
            <a:normAutofit/>
          </a:bodyPr>
          <a:lstStyle/>
          <a:p>
            <a:r>
              <a:rPr lang="en-US" sz="3200" dirty="0">
                <a:solidFill>
                  <a:schemeClr val="accent3"/>
                </a:solidFill>
              </a:rPr>
              <a:t>WV Charter Law: Board &amp; Authorizer</a:t>
            </a:r>
          </a:p>
        </p:txBody>
      </p:sp>
      <p:sp>
        <p:nvSpPr>
          <p:cNvPr id="6" name="Content Placeholder 2">
            <a:extLst>
              <a:ext uri="{FF2B5EF4-FFF2-40B4-BE49-F238E27FC236}">
                <a16:creationId xmlns:a16="http://schemas.microsoft.com/office/drawing/2014/main" xmlns="" id="{D84D86E9-6535-984F-82A8-5F09A00694C7}"/>
              </a:ext>
            </a:extLst>
          </p:cNvPr>
          <p:cNvSpPr>
            <a:spLocks noGrp="1"/>
          </p:cNvSpPr>
          <p:nvPr>
            <p:ph sz="quarter" idx="1"/>
          </p:nvPr>
        </p:nvSpPr>
        <p:spPr>
          <a:xfrm>
            <a:off x="457200" y="1237529"/>
            <a:ext cx="8498393" cy="4997016"/>
          </a:xfrm>
          <a:solidFill>
            <a:schemeClr val="bg1">
              <a:lumMod val="95000"/>
            </a:schemeClr>
          </a:solidFill>
        </p:spPr>
        <p:txBody>
          <a:bodyPr>
            <a:noAutofit/>
          </a:bodyPr>
          <a:lstStyle/>
          <a:p>
            <a:pPr marL="0" indent="0">
              <a:buNone/>
            </a:pPr>
            <a:r>
              <a:rPr lang="en-US" sz="2200" dirty="0"/>
              <a:t>7.1.b.7.A. </a:t>
            </a:r>
          </a:p>
          <a:p>
            <a:pPr marL="0" indent="0">
              <a:buNone/>
            </a:pPr>
            <a:r>
              <a:rPr lang="en-US" sz="2200" b="1" dirty="0"/>
              <a:t>Authorizer monitoring stands in contrast to management by the charter school </a:t>
            </a:r>
            <a:r>
              <a:rPr lang="en-US" sz="2200" b="1" dirty="0">
                <a:solidFill>
                  <a:schemeClr val="accent3"/>
                </a:solidFill>
              </a:rPr>
              <a:t>governing board</a:t>
            </a:r>
            <a:r>
              <a:rPr lang="en-US" sz="2200" b="1" dirty="0"/>
              <a:t>, which </a:t>
            </a:r>
            <a:r>
              <a:rPr lang="en-US" sz="2200" b="1" dirty="0">
                <a:solidFill>
                  <a:schemeClr val="accent3"/>
                </a:solidFill>
              </a:rPr>
              <a:t>maintains responsibility</a:t>
            </a:r>
            <a:r>
              <a:rPr lang="en-US" sz="2200" b="1" dirty="0"/>
              <a:t> for </a:t>
            </a:r>
            <a:r>
              <a:rPr lang="en-US" sz="2200" b="1" dirty="0">
                <a:solidFill>
                  <a:schemeClr val="accent3"/>
                </a:solidFill>
              </a:rPr>
              <a:t>personnel, curriculum, calendar, finances, </a:t>
            </a:r>
            <a:r>
              <a:rPr lang="en-US" sz="2200" b="1" dirty="0">
                <a:solidFill>
                  <a:srgbClr val="606060"/>
                </a:solidFill>
              </a:rPr>
              <a:t>and other decisions</a:t>
            </a:r>
            <a:r>
              <a:rPr lang="en-US" sz="2200" b="1" dirty="0"/>
              <a:t>.</a:t>
            </a:r>
          </a:p>
          <a:p>
            <a:pPr marL="0" indent="0">
              <a:buNone/>
            </a:pPr>
            <a:endParaRPr lang="en-US" sz="2200" b="1" dirty="0"/>
          </a:p>
        </p:txBody>
      </p:sp>
    </p:spTree>
    <p:extLst>
      <p:ext uri="{BB962C8B-B14F-4D97-AF65-F5344CB8AC3E}">
        <p14:creationId xmlns:p14="http://schemas.microsoft.com/office/powerpoint/2010/main" val="317953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76870" y="549284"/>
            <a:ext cx="8229600" cy="792163"/>
          </a:xfrm>
        </p:spPr>
        <p:txBody>
          <a:bodyPr/>
          <a:lstStyle/>
          <a:p>
            <a:r>
              <a:rPr lang="en-US" b="0" dirty="0">
                <a:solidFill>
                  <a:srgbClr val="595959"/>
                </a:solidFill>
                <a:latin typeface="Arial"/>
                <a:cs typeface="Arial"/>
              </a:rPr>
              <a:t>Agenda</a:t>
            </a:r>
          </a:p>
        </p:txBody>
      </p:sp>
      <p:sp>
        <p:nvSpPr>
          <p:cNvPr id="50" name="Chevron 49"/>
          <p:cNvSpPr/>
          <p:nvPr/>
        </p:nvSpPr>
        <p:spPr>
          <a:xfrm flipH="1">
            <a:off x="2716940" y="2398155"/>
            <a:ext cx="4351655" cy="605827"/>
          </a:xfrm>
          <a:prstGeom prst="chevron">
            <a:avLst/>
          </a:prstGeom>
          <a:solidFill>
            <a:schemeClr val="accent3">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r>
              <a:rPr lang="en-US" sz="2000" b="1" dirty="0">
                <a:solidFill>
                  <a:prstClr val="white"/>
                </a:solidFill>
              </a:rPr>
              <a:t>West Virginia Charter Law</a:t>
            </a:r>
          </a:p>
        </p:txBody>
      </p:sp>
      <p:sp>
        <p:nvSpPr>
          <p:cNvPr id="51" name="Chevron 50"/>
          <p:cNvSpPr/>
          <p:nvPr/>
        </p:nvSpPr>
        <p:spPr>
          <a:xfrm flipH="1">
            <a:off x="2716945" y="1515692"/>
            <a:ext cx="4351655" cy="604193"/>
          </a:xfrm>
          <a:prstGeom prst="chevron">
            <a:avLst/>
          </a:prstGeom>
          <a:solidFill>
            <a:schemeClr val="accent5">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r>
              <a:rPr lang="en-US" sz="2000" b="1" dirty="0">
                <a:solidFill>
                  <a:schemeClr val="bg1"/>
                </a:solidFill>
              </a:rPr>
              <a:t>Philosophy and Scope</a:t>
            </a:r>
            <a:endParaRPr lang="ro-RO" sz="2000" b="1" dirty="0">
              <a:solidFill>
                <a:schemeClr val="bg1"/>
              </a:solidFill>
            </a:endParaRPr>
          </a:p>
        </p:txBody>
      </p:sp>
      <p:sp>
        <p:nvSpPr>
          <p:cNvPr id="13" name="Chevron 12"/>
          <p:cNvSpPr/>
          <p:nvPr/>
        </p:nvSpPr>
        <p:spPr>
          <a:xfrm flipH="1">
            <a:off x="2716940" y="3268718"/>
            <a:ext cx="4351655" cy="604193"/>
          </a:xfrm>
          <a:prstGeom prst="chevron">
            <a:avLst/>
          </a:prstGeom>
          <a:solidFill>
            <a:schemeClr val="accent4">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2000" b="1" dirty="0">
              <a:solidFill>
                <a:prstClr val="white"/>
              </a:solidFill>
            </a:endParaRPr>
          </a:p>
          <a:p>
            <a:pPr algn="ctr"/>
            <a:r>
              <a:rPr lang="en-US" sz="2000" b="1" dirty="0">
                <a:solidFill>
                  <a:prstClr val="black"/>
                </a:solidFill>
              </a:rPr>
              <a:t>Examples of Monitoring</a:t>
            </a:r>
            <a:endParaRPr lang="ro-RO" sz="2000" b="1" dirty="0">
              <a:solidFill>
                <a:prstClr val="black"/>
              </a:solidFill>
            </a:endParaRPr>
          </a:p>
          <a:p>
            <a:pPr algn="ctr"/>
            <a:endParaRPr lang="ro-RO" sz="2000" b="1" dirty="0">
              <a:solidFill>
                <a:prstClr val="black"/>
              </a:solidFill>
            </a:endParaRPr>
          </a:p>
        </p:txBody>
      </p:sp>
      <p:sp>
        <p:nvSpPr>
          <p:cNvPr id="15" name="Oval 14"/>
          <p:cNvSpPr/>
          <p:nvPr/>
        </p:nvSpPr>
        <p:spPr>
          <a:xfrm>
            <a:off x="1931278" y="2428141"/>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2</a:t>
            </a:r>
            <a:endParaRPr lang="ro-RO" b="1" dirty="0">
              <a:effectLst>
                <a:outerShdw blurRad="38100" dist="38100" dir="2700000" algn="tl">
                  <a:srgbClr val="000000">
                    <a:alpha val="43137"/>
                  </a:srgbClr>
                </a:outerShdw>
              </a:effectLst>
            </a:endParaRPr>
          </a:p>
        </p:txBody>
      </p:sp>
      <p:sp>
        <p:nvSpPr>
          <p:cNvPr id="16" name="Oval 15"/>
          <p:cNvSpPr/>
          <p:nvPr/>
        </p:nvSpPr>
        <p:spPr>
          <a:xfrm>
            <a:off x="1931278" y="1539078"/>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1</a:t>
            </a:r>
            <a:endParaRPr lang="ro-RO" b="1" dirty="0">
              <a:effectLst>
                <a:outerShdw blurRad="38100" dist="38100" dir="2700000" algn="tl">
                  <a:srgbClr val="000000">
                    <a:alpha val="43137"/>
                  </a:srgbClr>
                </a:outerShdw>
              </a:effectLst>
            </a:endParaRPr>
          </a:p>
        </p:txBody>
      </p:sp>
      <p:sp>
        <p:nvSpPr>
          <p:cNvPr id="17" name="Oval 16"/>
          <p:cNvSpPr/>
          <p:nvPr/>
        </p:nvSpPr>
        <p:spPr>
          <a:xfrm>
            <a:off x="1931278" y="3228560"/>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3</a:t>
            </a:r>
            <a:endParaRPr lang="ro-RO" b="1" dirty="0">
              <a:effectLst>
                <a:outerShdw blurRad="38100" dist="38100" dir="2700000" algn="tl">
                  <a:srgbClr val="000000">
                    <a:alpha val="43137"/>
                  </a:srgbClr>
                </a:outerShdw>
              </a:effectLst>
            </a:endParaRPr>
          </a:p>
        </p:txBody>
      </p:sp>
      <p:sp>
        <p:nvSpPr>
          <p:cNvPr id="11" name="Chevron 10">
            <a:extLst>
              <a:ext uri="{FF2B5EF4-FFF2-40B4-BE49-F238E27FC236}">
                <a16:creationId xmlns:a16="http://schemas.microsoft.com/office/drawing/2014/main" xmlns="" id="{57E15665-5594-F142-AF70-196950563A75}"/>
              </a:ext>
            </a:extLst>
          </p:cNvPr>
          <p:cNvSpPr/>
          <p:nvPr/>
        </p:nvSpPr>
        <p:spPr>
          <a:xfrm flipH="1">
            <a:off x="2716940" y="4108419"/>
            <a:ext cx="4351655" cy="604193"/>
          </a:xfrm>
          <a:prstGeom prst="chevron">
            <a:avLst/>
          </a:prstGeom>
          <a:solidFill>
            <a:schemeClr val="accent2">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2000" b="1" dirty="0">
              <a:solidFill>
                <a:prstClr val="white"/>
              </a:solidFill>
            </a:endParaRPr>
          </a:p>
          <a:p>
            <a:pPr algn="ctr"/>
            <a:r>
              <a:rPr lang="en-US" sz="2000" b="1" dirty="0">
                <a:solidFill>
                  <a:prstClr val="black"/>
                </a:solidFill>
              </a:rPr>
              <a:t>Closing Comments</a:t>
            </a:r>
            <a:endParaRPr lang="ro-RO" sz="2000" b="1" dirty="0">
              <a:solidFill>
                <a:prstClr val="black"/>
              </a:solidFill>
            </a:endParaRPr>
          </a:p>
          <a:p>
            <a:pPr algn="ctr"/>
            <a:endParaRPr lang="ro-RO" sz="2000" b="1" dirty="0">
              <a:solidFill>
                <a:prstClr val="black"/>
              </a:solidFill>
            </a:endParaRPr>
          </a:p>
        </p:txBody>
      </p:sp>
      <p:sp>
        <p:nvSpPr>
          <p:cNvPr id="12" name="Oval 11">
            <a:extLst>
              <a:ext uri="{FF2B5EF4-FFF2-40B4-BE49-F238E27FC236}">
                <a16:creationId xmlns:a16="http://schemas.microsoft.com/office/drawing/2014/main" xmlns="" id="{F609BAD4-C002-C043-8003-00A408190473}"/>
              </a:ext>
            </a:extLst>
          </p:cNvPr>
          <p:cNvSpPr/>
          <p:nvPr/>
        </p:nvSpPr>
        <p:spPr>
          <a:xfrm>
            <a:off x="1931278" y="4108419"/>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4</a:t>
            </a:r>
            <a:endParaRPr lang="ro-R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01477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flipH="1">
            <a:off x="2716940" y="3268718"/>
            <a:ext cx="4351655" cy="604193"/>
          </a:xfrm>
          <a:prstGeom prst="chevron">
            <a:avLst/>
          </a:prstGeom>
          <a:solidFill>
            <a:schemeClr val="accent4">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2000" b="1" dirty="0">
              <a:solidFill>
                <a:prstClr val="white"/>
              </a:solidFill>
            </a:endParaRPr>
          </a:p>
          <a:p>
            <a:pPr algn="ctr"/>
            <a:r>
              <a:rPr lang="en-US" sz="2000" b="1" dirty="0">
                <a:solidFill>
                  <a:prstClr val="black"/>
                </a:solidFill>
              </a:rPr>
              <a:t>Examples of Monitoring</a:t>
            </a:r>
            <a:endParaRPr lang="ro-RO" sz="2000" b="1" dirty="0">
              <a:solidFill>
                <a:prstClr val="black"/>
              </a:solidFill>
            </a:endParaRPr>
          </a:p>
          <a:p>
            <a:pPr algn="ctr"/>
            <a:endParaRPr lang="ro-RO" sz="2000" b="1" dirty="0">
              <a:solidFill>
                <a:prstClr val="black"/>
              </a:solidFill>
            </a:endParaRPr>
          </a:p>
        </p:txBody>
      </p:sp>
      <p:sp>
        <p:nvSpPr>
          <p:cNvPr id="17" name="Oval 16"/>
          <p:cNvSpPr/>
          <p:nvPr/>
        </p:nvSpPr>
        <p:spPr>
          <a:xfrm>
            <a:off x="1931278" y="3228560"/>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3</a:t>
            </a:r>
            <a:endParaRPr lang="ro-R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731542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Monitoring Academics</a:t>
            </a:r>
          </a:p>
        </p:txBody>
      </p:sp>
      <p:sp>
        <p:nvSpPr>
          <p:cNvPr id="3" name="Text Placeholder 2"/>
          <p:cNvSpPr>
            <a:spLocks noGrp="1"/>
          </p:cNvSpPr>
          <p:nvPr>
            <p:ph type="body" idx="1"/>
          </p:nvPr>
        </p:nvSpPr>
        <p:spPr/>
        <p:txBody>
          <a:bodyPr/>
          <a:lstStyle/>
          <a:p>
            <a:r>
              <a:rPr lang="en-US" dirty="0">
                <a:solidFill>
                  <a:schemeClr val="accent4"/>
                </a:solidFill>
              </a:rPr>
              <a:t>What</a:t>
            </a:r>
          </a:p>
        </p:txBody>
      </p:sp>
      <p:sp>
        <p:nvSpPr>
          <p:cNvPr id="4" name="Content Placeholder 3"/>
          <p:cNvSpPr>
            <a:spLocks noGrp="1"/>
          </p:cNvSpPr>
          <p:nvPr>
            <p:ph sz="half" idx="2"/>
          </p:nvPr>
        </p:nvSpPr>
        <p:spPr/>
        <p:txBody>
          <a:bodyPr>
            <a:normAutofit lnSpcReduction="10000"/>
          </a:bodyPr>
          <a:lstStyle/>
          <a:p>
            <a:r>
              <a:rPr lang="en-US" dirty="0"/>
              <a:t>State accountability measures, including disaggregated subgroups</a:t>
            </a:r>
          </a:p>
          <a:p>
            <a:r>
              <a:rPr lang="en-US" dirty="0"/>
              <a:t>Proficiency (+ gaps among subgroups)</a:t>
            </a:r>
          </a:p>
          <a:p>
            <a:r>
              <a:rPr lang="en-US" dirty="0"/>
              <a:t>Growth (+ gaps among subgroups)</a:t>
            </a:r>
          </a:p>
          <a:p>
            <a:r>
              <a:rPr lang="en-US" dirty="0"/>
              <a:t>Graduation rate (high schools)</a:t>
            </a:r>
          </a:p>
          <a:p>
            <a:r>
              <a:rPr lang="en-US" dirty="0"/>
              <a:t>Mission-related measures</a:t>
            </a:r>
          </a:p>
        </p:txBody>
      </p:sp>
      <p:sp>
        <p:nvSpPr>
          <p:cNvPr id="5" name="Text Placeholder 4"/>
          <p:cNvSpPr>
            <a:spLocks noGrp="1"/>
          </p:cNvSpPr>
          <p:nvPr>
            <p:ph type="body" sz="quarter" idx="3"/>
          </p:nvPr>
        </p:nvSpPr>
        <p:spPr/>
        <p:txBody>
          <a:bodyPr/>
          <a:lstStyle/>
          <a:p>
            <a:r>
              <a:rPr lang="en-US" dirty="0">
                <a:solidFill>
                  <a:schemeClr val="accent4"/>
                </a:solidFill>
              </a:rPr>
              <a:t>How—The Contract!</a:t>
            </a:r>
          </a:p>
        </p:txBody>
      </p:sp>
      <p:sp>
        <p:nvSpPr>
          <p:cNvPr id="6" name="Content Placeholder 5"/>
          <p:cNvSpPr>
            <a:spLocks noGrp="1"/>
          </p:cNvSpPr>
          <p:nvPr>
            <p:ph sz="quarter" idx="4"/>
          </p:nvPr>
        </p:nvSpPr>
        <p:spPr/>
        <p:txBody>
          <a:bodyPr>
            <a:normAutofit/>
          </a:bodyPr>
          <a:lstStyle/>
          <a:p>
            <a:r>
              <a:rPr lang="en-US" dirty="0"/>
              <a:t>Charter goals</a:t>
            </a:r>
          </a:p>
          <a:p>
            <a:r>
              <a:rPr lang="en-US" dirty="0"/>
              <a:t>Accountability plan measures and metrics</a:t>
            </a:r>
          </a:p>
          <a:p>
            <a:r>
              <a:rPr lang="en-US" dirty="0"/>
              <a:t>State test results</a:t>
            </a:r>
          </a:p>
          <a:p>
            <a:r>
              <a:rPr lang="en-US" dirty="0"/>
              <a:t>State high school adjusted cohort graduation rate</a:t>
            </a:r>
          </a:p>
          <a:p>
            <a:r>
              <a:rPr lang="en-US" dirty="0"/>
              <a:t>State report card</a:t>
            </a:r>
          </a:p>
          <a:p>
            <a:r>
              <a:rPr lang="en-US" dirty="0"/>
              <a:t>Other school reports </a:t>
            </a:r>
          </a:p>
        </p:txBody>
      </p:sp>
    </p:spTree>
    <p:extLst>
      <p:ext uri="{BB962C8B-B14F-4D97-AF65-F5344CB8AC3E}">
        <p14:creationId xmlns:p14="http://schemas.microsoft.com/office/powerpoint/2010/main" val="32561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Mission-related measures (examples)</a:t>
            </a:r>
          </a:p>
        </p:txBody>
      </p:sp>
      <p:sp>
        <p:nvSpPr>
          <p:cNvPr id="3" name="Content Placeholder 2"/>
          <p:cNvSpPr>
            <a:spLocks noGrp="1"/>
          </p:cNvSpPr>
          <p:nvPr>
            <p:ph idx="1"/>
          </p:nvPr>
        </p:nvSpPr>
        <p:spPr/>
        <p:txBody>
          <a:bodyPr>
            <a:normAutofit/>
          </a:bodyPr>
          <a:lstStyle/>
          <a:p>
            <a:r>
              <a:rPr lang="en-US" sz="2800" dirty="0"/>
              <a:t>International Baccalaureate</a:t>
            </a:r>
          </a:p>
          <a:p>
            <a:r>
              <a:rPr lang="en-US" sz="2800" dirty="0"/>
              <a:t>Artistic performance</a:t>
            </a:r>
          </a:p>
          <a:p>
            <a:r>
              <a:rPr lang="en-US" sz="2800" dirty="0"/>
              <a:t>STEM achievement</a:t>
            </a:r>
          </a:p>
          <a:p>
            <a:r>
              <a:rPr lang="en-US" sz="2800" dirty="0"/>
              <a:t>Industry certifications</a:t>
            </a:r>
          </a:p>
          <a:p>
            <a:r>
              <a:rPr lang="en-US" sz="2800" dirty="0"/>
              <a:t>College acceptance </a:t>
            </a:r>
          </a:p>
          <a:p>
            <a:r>
              <a:rPr lang="en-US" sz="2800" dirty="0"/>
              <a:t>Behavioral improvements</a:t>
            </a:r>
          </a:p>
          <a:p>
            <a:endParaRPr lang="en-US" sz="2800" dirty="0"/>
          </a:p>
        </p:txBody>
      </p:sp>
    </p:spTree>
    <p:extLst>
      <p:ext uri="{BB962C8B-B14F-4D97-AF65-F5344CB8AC3E}">
        <p14:creationId xmlns:p14="http://schemas.microsoft.com/office/powerpoint/2010/main" val="190234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4"/>
                </a:solidFill>
              </a:rPr>
              <a:t>Fiscal Monitoring:</a:t>
            </a:r>
            <a:br>
              <a:rPr lang="en-US" dirty="0">
                <a:solidFill>
                  <a:schemeClr val="accent4"/>
                </a:solidFill>
              </a:rPr>
            </a:br>
            <a:r>
              <a:rPr lang="en-US" dirty="0">
                <a:solidFill>
                  <a:schemeClr val="accent4"/>
                </a:solidFill>
              </a:rPr>
              <a:t>Same standards, different processes</a:t>
            </a:r>
          </a:p>
        </p:txBody>
      </p:sp>
      <p:sp>
        <p:nvSpPr>
          <p:cNvPr id="3" name="Content Placeholder 2"/>
          <p:cNvSpPr>
            <a:spLocks noGrp="1"/>
          </p:cNvSpPr>
          <p:nvPr>
            <p:ph idx="1"/>
          </p:nvPr>
        </p:nvSpPr>
        <p:spPr/>
        <p:txBody>
          <a:bodyPr>
            <a:normAutofit/>
          </a:bodyPr>
          <a:lstStyle/>
          <a:p>
            <a:pPr marL="0" indent="0">
              <a:buNone/>
            </a:pPr>
            <a:endParaRPr lang="en-US" sz="2800" i="1" dirty="0"/>
          </a:p>
          <a:p>
            <a:pPr marL="0" indent="0">
              <a:buNone/>
            </a:pPr>
            <a:r>
              <a:rPr lang="en-US" sz="2800" i="1" dirty="0"/>
              <a:t>Pursuant to W. Va. Code §18-5G-3(c)(10), the charter school will meet the same accounting and financial reporting requirements required of non-charter public schools, including but not limited to participation in the State Auditor’s financial transparency website.</a:t>
            </a:r>
          </a:p>
          <a:p>
            <a:pPr marL="0" indent="0" algn="r">
              <a:buNone/>
            </a:pPr>
            <a:r>
              <a:rPr lang="en-US" sz="1800" i="1" dirty="0"/>
              <a:t>Policy 3300, 4.5.q</a:t>
            </a:r>
          </a:p>
          <a:p>
            <a:pPr marL="0" indent="0">
              <a:buNone/>
            </a:pPr>
            <a:endParaRPr lang="en-US" sz="2800" i="1" dirty="0"/>
          </a:p>
          <a:p>
            <a:pPr marL="0" indent="0">
              <a:buNone/>
            </a:pPr>
            <a:endParaRPr lang="en-US" dirty="0"/>
          </a:p>
        </p:txBody>
      </p:sp>
    </p:spTree>
    <p:extLst>
      <p:ext uri="{BB962C8B-B14F-4D97-AF65-F5344CB8AC3E}">
        <p14:creationId xmlns:p14="http://schemas.microsoft.com/office/powerpoint/2010/main" val="80978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translation needed….</a:t>
            </a:r>
            <a:endParaRPr lang="en-US" dirty="0"/>
          </a:p>
        </p:txBody>
      </p:sp>
      <p:sp>
        <p:nvSpPr>
          <p:cNvPr id="3" name="Content Placeholder 2"/>
          <p:cNvSpPr>
            <a:spLocks noGrp="1"/>
          </p:cNvSpPr>
          <p:nvPr>
            <p:ph idx="1"/>
          </p:nvPr>
        </p:nvSpPr>
        <p:spPr/>
        <p:txBody>
          <a:bodyPr/>
          <a:lstStyle/>
          <a:p>
            <a:r>
              <a:rPr lang="en-US" dirty="0" smtClean="0"/>
              <a:t>Of the many reports required under WV law (mostly </a:t>
            </a:r>
            <a:r>
              <a:rPr lang="en-US" i="1" dirty="0" smtClean="0"/>
              <a:t>district </a:t>
            </a:r>
            <a:r>
              <a:rPr lang="en-US" dirty="0" smtClean="0"/>
              <a:t>reporting to </a:t>
            </a:r>
            <a:r>
              <a:rPr lang="en-US" i="1" dirty="0" smtClean="0"/>
              <a:t>state</a:t>
            </a:r>
            <a:r>
              <a:rPr lang="en-US" dirty="0" smtClean="0"/>
              <a:t>), which forms, circulars, and templates are appropriate for an autonomous </a:t>
            </a:r>
            <a:r>
              <a:rPr lang="en-US" i="1" dirty="0" smtClean="0"/>
              <a:t>school</a:t>
            </a:r>
            <a:r>
              <a:rPr lang="en-US" dirty="0" smtClean="0"/>
              <a:t> reporting to its </a:t>
            </a:r>
            <a:r>
              <a:rPr lang="en-US" i="1" dirty="0" smtClean="0"/>
              <a:t>authorizer</a:t>
            </a:r>
            <a:r>
              <a:rPr lang="en-US" dirty="0" smtClean="0"/>
              <a:t> and/or the </a:t>
            </a:r>
            <a:r>
              <a:rPr lang="en-US" i="1" dirty="0" smtClean="0"/>
              <a:t>state?</a:t>
            </a:r>
          </a:p>
          <a:p>
            <a:endParaRPr lang="en-US" dirty="0"/>
          </a:p>
        </p:txBody>
      </p:sp>
    </p:spTree>
    <p:extLst>
      <p:ext uri="{BB962C8B-B14F-4D97-AF65-F5344CB8AC3E}">
        <p14:creationId xmlns:p14="http://schemas.microsoft.com/office/powerpoint/2010/main" val="126199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WVDE procurement rules </a:t>
            </a:r>
            <a:endParaRPr lang="en-US" dirty="0"/>
          </a:p>
        </p:txBody>
      </p:sp>
      <p:sp>
        <p:nvSpPr>
          <p:cNvPr id="5" name="Content Placeholder 4"/>
          <p:cNvSpPr>
            <a:spLocks noGrp="1"/>
          </p:cNvSpPr>
          <p:nvPr>
            <p:ph idx="1"/>
          </p:nvPr>
        </p:nvSpPr>
        <p:spPr/>
        <p:txBody>
          <a:bodyPr>
            <a:normAutofit fontScale="85000" lnSpcReduction="10000"/>
          </a:bodyPr>
          <a:lstStyle/>
          <a:p>
            <a:pPr marL="0" indent="0">
              <a:buNone/>
            </a:pPr>
            <a:r>
              <a:rPr lang="en-US" b="1" i="1" dirty="0" smtClean="0"/>
              <a:t>Bidding Thresholds for purchase </a:t>
            </a:r>
            <a:r>
              <a:rPr lang="en-US" b="1" i="1" dirty="0"/>
              <a:t>of </a:t>
            </a:r>
            <a:r>
              <a:rPr lang="en-US" b="1" i="1" dirty="0" smtClean="0"/>
              <a:t>commodities</a:t>
            </a:r>
          </a:p>
          <a:p>
            <a:r>
              <a:rPr lang="en-US" dirty="0" smtClean="0"/>
              <a:t>Less </a:t>
            </a:r>
            <a:r>
              <a:rPr lang="en-US" dirty="0"/>
              <a:t>than $</a:t>
            </a:r>
            <a:r>
              <a:rPr lang="en-US" dirty="0" smtClean="0"/>
              <a:t>5,000: Competitive </a:t>
            </a:r>
            <a:r>
              <a:rPr lang="en-US" dirty="0"/>
              <a:t>bids encouraged but </a:t>
            </a:r>
            <a:r>
              <a:rPr lang="en-US" dirty="0" smtClean="0"/>
              <a:t>not required</a:t>
            </a:r>
            <a:endParaRPr lang="en-US" dirty="0"/>
          </a:p>
          <a:p>
            <a:r>
              <a:rPr lang="en-US" dirty="0" smtClean="0"/>
              <a:t>$</a:t>
            </a:r>
            <a:r>
              <a:rPr lang="en-US" dirty="0"/>
              <a:t>5,000 or </a:t>
            </a:r>
            <a:r>
              <a:rPr lang="en-US" dirty="0" smtClean="0"/>
              <a:t>greater: Competitive </a:t>
            </a:r>
            <a:r>
              <a:rPr lang="en-US" dirty="0"/>
              <a:t>bids </a:t>
            </a:r>
            <a:r>
              <a:rPr lang="en-US" dirty="0" smtClean="0"/>
              <a:t>required</a:t>
            </a:r>
          </a:p>
          <a:p>
            <a:r>
              <a:rPr lang="en-US" dirty="0" smtClean="0"/>
              <a:t>$5,000 </a:t>
            </a:r>
            <a:r>
              <a:rPr lang="en-US" dirty="0"/>
              <a:t>‐ $10,000 – A minimum of 3 verbal quotes </a:t>
            </a:r>
            <a:endParaRPr lang="en-US" dirty="0" smtClean="0"/>
          </a:p>
          <a:p>
            <a:r>
              <a:rPr lang="en-US" dirty="0" smtClean="0"/>
              <a:t>$10,000 </a:t>
            </a:r>
            <a:r>
              <a:rPr lang="en-US" dirty="0"/>
              <a:t>‐ </a:t>
            </a:r>
            <a:r>
              <a:rPr lang="en-US" dirty="0" smtClean="0"/>
              <a:t>$50,000 </a:t>
            </a:r>
            <a:r>
              <a:rPr lang="en-US" dirty="0"/>
              <a:t>– A minimum of 3 written </a:t>
            </a:r>
            <a:r>
              <a:rPr lang="en-US" dirty="0" smtClean="0"/>
              <a:t>bids</a:t>
            </a:r>
          </a:p>
          <a:p>
            <a:r>
              <a:rPr lang="en-US" dirty="0" smtClean="0"/>
              <a:t>Greater </a:t>
            </a:r>
            <a:r>
              <a:rPr lang="en-US" dirty="0"/>
              <a:t>than $50,000 – Public notice </a:t>
            </a:r>
            <a:r>
              <a:rPr lang="en-US" dirty="0" smtClean="0"/>
              <a:t>required; sealed bids</a:t>
            </a:r>
          </a:p>
          <a:p>
            <a:r>
              <a:rPr lang="en-US" dirty="0" smtClean="0"/>
              <a:t>But exceptions are available and services are done differently </a:t>
            </a:r>
            <a:r>
              <a:rPr lang="en-US" sz="2100" i="1" dirty="0" smtClean="0"/>
              <a:t>(SB Policy 8200) </a:t>
            </a:r>
            <a:endParaRPr lang="en-US" sz="2100" i="1" dirty="0"/>
          </a:p>
        </p:txBody>
      </p:sp>
    </p:spTree>
    <p:extLst>
      <p:ext uri="{BB962C8B-B14F-4D97-AF65-F5344CB8AC3E}">
        <p14:creationId xmlns:p14="http://schemas.microsoft.com/office/powerpoint/2010/main" val="1964020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Fiscal Monitoring</a:t>
            </a:r>
          </a:p>
        </p:txBody>
      </p:sp>
      <p:sp>
        <p:nvSpPr>
          <p:cNvPr id="3" name="Text Placeholder 2"/>
          <p:cNvSpPr>
            <a:spLocks noGrp="1"/>
          </p:cNvSpPr>
          <p:nvPr>
            <p:ph type="body" idx="1"/>
          </p:nvPr>
        </p:nvSpPr>
        <p:spPr>
          <a:xfrm>
            <a:off x="457200" y="1163299"/>
            <a:ext cx="4040188" cy="639762"/>
          </a:xfrm>
        </p:spPr>
        <p:txBody>
          <a:bodyPr/>
          <a:lstStyle/>
          <a:p>
            <a:r>
              <a:rPr lang="en-US" dirty="0">
                <a:solidFill>
                  <a:schemeClr val="accent4"/>
                </a:solidFill>
              </a:rPr>
              <a:t>What</a:t>
            </a:r>
          </a:p>
        </p:txBody>
      </p:sp>
      <p:sp>
        <p:nvSpPr>
          <p:cNvPr id="4" name="Content Placeholder 3"/>
          <p:cNvSpPr>
            <a:spLocks noGrp="1"/>
          </p:cNvSpPr>
          <p:nvPr>
            <p:ph sz="half" idx="2"/>
          </p:nvPr>
        </p:nvSpPr>
        <p:spPr>
          <a:xfrm>
            <a:off x="457200" y="1929945"/>
            <a:ext cx="4040188" cy="4225925"/>
          </a:xfrm>
        </p:spPr>
        <p:txBody>
          <a:bodyPr>
            <a:normAutofit/>
          </a:bodyPr>
          <a:lstStyle/>
          <a:p>
            <a:r>
              <a:rPr lang="en-US" sz="2000" dirty="0"/>
              <a:t>S</a:t>
            </a:r>
            <a:r>
              <a:rPr lang="en-US" sz="2000" dirty="0" smtClean="0"/>
              <a:t>tatement </a:t>
            </a:r>
            <a:r>
              <a:rPr lang="en-US" sz="2000" dirty="0"/>
              <a:t>of activities (income statement</a:t>
            </a:r>
            <a:r>
              <a:rPr lang="en-US" sz="2000" dirty="0" smtClean="0"/>
              <a:t>)</a:t>
            </a:r>
          </a:p>
          <a:p>
            <a:r>
              <a:rPr lang="en-US" sz="2000" dirty="0"/>
              <a:t>B</a:t>
            </a:r>
            <a:r>
              <a:rPr lang="en-US" sz="2000" dirty="0" smtClean="0"/>
              <a:t>udget </a:t>
            </a:r>
            <a:r>
              <a:rPr lang="en-US" sz="2000" dirty="0"/>
              <a:t>status report (budget vs. actual</a:t>
            </a:r>
            <a:r>
              <a:rPr lang="en-US" sz="2000" dirty="0" smtClean="0"/>
              <a:t>) </a:t>
            </a:r>
          </a:p>
          <a:p>
            <a:r>
              <a:rPr lang="en-US" sz="2000" dirty="0" smtClean="0"/>
              <a:t>Balance </a:t>
            </a:r>
            <a:r>
              <a:rPr lang="en-US" sz="2000" dirty="0"/>
              <a:t>sheet</a:t>
            </a:r>
            <a:r>
              <a:rPr lang="en-US" sz="2000" dirty="0" smtClean="0"/>
              <a:t>) </a:t>
            </a:r>
          </a:p>
          <a:p>
            <a:r>
              <a:rPr lang="en-US" sz="2000" dirty="0"/>
              <a:t>C</a:t>
            </a:r>
            <a:r>
              <a:rPr lang="en-US" sz="2000" dirty="0" smtClean="0"/>
              <a:t>ash </a:t>
            </a:r>
            <a:r>
              <a:rPr lang="en-US" sz="2000" dirty="0"/>
              <a:t>flow projections, enrollment (forecast vs. actual</a:t>
            </a:r>
            <a:r>
              <a:rPr lang="en-US" sz="2000" dirty="0" smtClean="0"/>
              <a:t>) </a:t>
            </a:r>
            <a:endParaRPr lang="en-US" sz="2000" dirty="0"/>
          </a:p>
          <a:p>
            <a:r>
              <a:rPr lang="en-US" sz="2000" dirty="0"/>
              <a:t>A</a:t>
            </a:r>
            <a:r>
              <a:rPr lang="en-US" sz="2000" dirty="0" smtClean="0"/>
              <a:t>nnual </a:t>
            </a:r>
            <a:r>
              <a:rPr lang="en-US" sz="2000" dirty="0"/>
              <a:t>debt schedule if </a:t>
            </a:r>
            <a:r>
              <a:rPr lang="en-US" sz="2000" dirty="0" smtClean="0"/>
              <a:t>applicable</a:t>
            </a:r>
            <a:endParaRPr lang="en-US" sz="2000" dirty="0"/>
          </a:p>
          <a:p>
            <a:pPr marL="0" indent="0" algn="r">
              <a:buNone/>
            </a:pPr>
            <a:r>
              <a:rPr lang="en-US" sz="1400" i="1" dirty="0" smtClean="0"/>
              <a:t>	--</a:t>
            </a:r>
            <a:r>
              <a:rPr lang="en-US" sz="1400" i="1" dirty="0" smtClean="0"/>
              <a:t>National Charter School Resource Center authorizer toolkit</a:t>
            </a:r>
            <a:endParaRPr lang="en-US" sz="1400" i="1" dirty="0"/>
          </a:p>
        </p:txBody>
      </p:sp>
      <p:sp>
        <p:nvSpPr>
          <p:cNvPr id="5" name="Text Placeholder 4"/>
          <p:cNvSpPr>
            <a:spLocks noGrp="1"/>
          </p:cNvSpPr>
          <p:nvPr>
            <p:ph type="body" sz="quarter" idx="3"/>
          </p:nvPr>
        </p:nvSpPr>
        <p:spPr>
          <a:xfrm>
            <a:off x="4645024" y="1163299"/>
            <a:ext cx="4041775" cy="639762"/>
          </a:xfrm>
        </p:spPr>
        <p:txBody>
          <a:bodyPr/>
          <a:lstStyle/>
          <a:p>
            <a:r>
              <a:rPr lang="en-US" dirty="0">
                <a:solidFill>
                  <a:schemeClr val="accent4"/>
                </a:solidFill>
              </a:rPr>
              <a:t>How</a:t>
            </a:r>
          </a:p>
        </p:txBody>
      </p:sp>
      <p:sp>
        <p:nvSpPr>
          <p:cNvPr id="6" name="Content Placeholder 5"/>
          <p:cNvSpPr>
            <a:spLocks noGrp="1"/>
          </p:cNvSpPr>
          <p:nvPr>
            <p:ph sz="quarter" idx="4"/>
          </p:nvPr>
        </p:nvSpPr>
        <p:spPr>
          <a:xfrm>
            <a:off x="4645024" y="1929945"/>
            <a:ext cx="4041775" cy="4683125"/>
          </a:xfrm>
        </p:spPr>
        <p:txBody>
          <a:bodyPr>
            <a:normAutofit fontScale="47500" lnSpcReduction="20000"/>
          </a:bodyPr>
          <a:lstStyle/>
          <a:p>
            <a:r>
              <a:rPr lang="en-US" sz="4200" dirty="0"/>
              <a:t>Annual audit (including management letter)</a:t>
            </a:r>
          </a:p>
          <a:p>
            <a:pPr lvl="1"/>
            <a:r>
              <a:rPr lang="en-US" sz="3600" dirty="0"/>
              <a:t>Must be submitted to authorizer and the State Superintendent of Schools no later than nine months following the end of the fiscal year. </a:t>
            </a:r>
          </a:p>
          <a:p>
            <a:r>
              <a:rPr lang="en-US" sz="4200" dirty="0"/>
              <a:t>Periodic (monthly or quarterly) financial reports.</a:t>
            </a:r>
          </a:p>
          <a:p>
            <a:r>
              <a:rPr lang="en-US" sz="4200" dirty="0"/>
              <a:t>At minimum, school must submit unaudited financial statements to its authorizer and the State Superintendent of Schools in accordance with the annual financial statement instructions and deadlines published annually by the WVDE.</a:t>
            </a:r>
          </a:p>
          <a:p>
            <a:pPr marL="0" indent="0" algn="r">
              <a:buNone/>
            </a:pPr>
            <a:r>
              <a:rPr lang="en-US" sz="2600" i="1" dirty="0"/>
              <a:t>Policy 3300,12.9.b/c</a:t>
            </a:r>
          </a:p>
        </p:txBody>
      </p:sp>
    </p:spTree>
    <p:extLst>
      <p:ext uri="{BB962C8B-B14F-4D97-AF65-F5344CB8AC3E}">
        <p14:creationId xmlns:p14="http://schemas.microsoft.com/office/powerpoint/2010/main" val="119753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93"/>
            <a:ext cx="8229600" cy="900112"/>
          </a:xfrm>
        </p:spPr>
        <p:txBody>
          <a:bodyPr>
            <a:normAutofit/>
          </a:bodyPr>
          <a:lstStyle/>
          <a:p>
            <a:r>
              <a:rPr lang="en-US" sz="2800" dirty="0">
                <a:solidFill>
                  <a:schemeClr val="accent4"/>
                </a:solidFill>
                <a:latin typeface="+mn-lt"/>
                <a:cs typeface="Garamond"/>
              </a:rPr>
              <a:t>Fiscal Exercise: Budget vs. Actual</a:t>
            </a:r>
            <a:endParaRPr lang="en-US" sz="2800" dirty="0">
              <a:solidFill>
                <a:schemeClr val="accent4"/>
              </a:solidFill>
              <a:latin typeface="+mn-lt"/>
            </a:endParaRPr>
          </a:p>
        </p:txBody>
      </p:sp>
      <p:pic>
        <p:nvPicPr>
          <p:cNvPr id="5" name="Picture 4" descr="Screen Shot 2014-03-08 at 4.56.47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75" y="1194395"/>
            <a:ext cx="9422245" cy="4237181"/>
          </a:xfrm>
          <a:prstGeom prst="rect">
            <a:avLst/>
          </a:prstGeom>
        </p:spPr>
      </p:pic>
      <p:sp>
        <p:nvSpPr>
          <p:cNvPr id="8" name="Title 1"/>
          <p:cNvSpPr txBox="1">
            <a:spLocks/>
          </p:cNvSpPr>
          <p:nvPr/>
        </p:nvSpPr>
        <p:spPr>
          <a:xfrm>
            <a:off x="914400" y="5431576"/>
            <a:ext cx="8229600" cy="9001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accent4"/>
                </a:solidFill>
                <a:latin typeface="+mn-lt"/>
                <a:cs typeface="Garamond"/>
              </a:rPr>
              <a:t>What questions do you have after seeing these numbers?</a:t>
            </a:r>
            <a:endParaRPr lang="en-US" sz="2400" dirty="0">
              <a:solidFill>
                <a:schemeClr val="accent4"/>
              </a:solidFill>
              <a:latin typeface="+mn-lt"/>
            </a:endParaRPr>
          </a:p>
        </p:txBody>
      </p:sp>
    </p:spTree>
    <p:extLst>
      <p:ext uri="{BB962C8B-B14F-4D97-AF65-F5344CB8AC3E}">
        <p14:creationId xmlns:p14="http://schemas.microsoft.com/office/powerpoint/2010/main" val="34078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a:t>
            </a:r>
            <a:endParaRPr lang="en-US" dirty="0"/>
          </a:p>
        </p:txBody>
      </p:sp>
      <p:sp>
        <p:nvSpPr>
          <p:cNvPr id="3" name="Content Placeholder 2"/>
          <p:cNvSpPr>
            <a:spLocks noGrp="1"/>
          </p:cNvSpPr>
          <p:nvPr>
            <p:ph idx="1"/>
          </p:nvPr>
        </p:nvSpPr>
        <p:spPr/>
        <p:txBody>
          <a:bodyPr/>
          <a:lstStyle/>
          <a:p>
            <a:pPr marL="0" indent="0">
              <a:buNone/>
            </a:pPr>
            <a:r>
              <a:rPr lang="en-US" dirty="0" smtClean="0"/>
              <a:t>Fiscal oversight toolkit from National Charter School Resource Center:</a:t>
            </a:r>
          </a:p>
          <a:p>
            <a:pPr marL="0" indent="0">
              <a:buNone/>
            </a:pPr>
            <a:r>
              <a:rPr lang="en-US" sz="1800" dirty="0" smtClean="0">
                <a:hlinkClick r:id="rId2"/>
              </a:rPr>
              <a:t>https</a:t>
            </a:r>
            <a:r>
              <a:rPr lang="en-US" sz="1800" dirty="0">
                <a:hlinkClick r:id="rId2"/>
              </a:rPr>
              <a:t>://charterschoolcenter.ed.gov/sites/default/files/Fiscal%20Oversight%20Toolkit%20-%20Authorizers%20(1).pdf</a:t>
            </a:r>
            <a:endParaRPr lang="en-US" sz="1800" dirty="0"/>
          </a:p>
        </p:txBody>
      </p:sp>
    </p:spTree>
    <p:extLst>
      <p:ext uri="{BB962C8B-B14F-4D97-AF65-F5344CB8AC3E}">
        <p14:creationId xmlns:p14="http://schemas.microsoft.com/office/powerpoint/2010/main" val="155125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Monitoring operations</a:t>
            </a:r>
          </a:p>
        </p:txBody>
      </p:sp>
      <p:sp>
        <p:nvSpPr>
          <p:cNvPr id="3" name="Text Placeholder 2"/>
          <p:cNvSpPr>
            <a:spLocks noGrp="1"/>
          </p:cNvSpPr>
          <p:nvPr>
            <p:ph type="body" idx="1"/>
          </p:nvPr>
        </p:nvSpPr>
        <p:spPr>
          <a:xfrm>
            <a:off x="457200" y="1156494"/>
            <a:ext cx="4040188" cy="639762"/>
          </a:xfrm>
        </p:spPr>
        <p:txBody>
          <a:bodyPr/>
          <a:lstStyle/>
          <a:p>
            <a:r>
              <a:rPr lang="en-US" dirty="0">
                <a:solidFill>
                  <a:schemeClr val="accent4"/>
                </a:solidFill>
              </a:rPr>
              <a:t>What</a:t>
            </a:r>
          </a:p>
        </p:txBody>
      </p:sp>
      <p:sp>
        <p:nvSpPr>
          <p:cNvPr id="4" name="Content Placeholder 3"/>
          <p:cNvSpPr>
            <a:spLocks noGrp="1"/>
          </p:cNvSpPr>
          <p:nvPr>
            <p:ph sz="half" idx="2"/>
          </p:nvPr>
        </p:nvSpPr>
        <p:spPr>
          <a:xfrm>
            <a:off x="457200" y="1796256"/>
            <a:ext cx="4040188" cy="3951288"/>
          </a:xfrm>
        </p:spPr>
        <p:txBody>
          <a:bodyPr>
            <a:normAutofit/>
          </a:bodyPr>
          <a:lstStyle/>
          <a:p>
            <a:pPr lvl="0"/>
            <a:r>
              <a:rPr lang="en-US" dirty="0">
                <a:solidFill>
                  <a:prstClr val="black">
                    <a:lumMod val="65000"/>
                    <a:lumOff val="35000"/>
                  </a:prstClr>
                </a:solidFill>
              </a:rPr>
              <a:t>Compliance (federal law, state code, WVDE policies)</a:t>
            </a:r>
          </a:p>
          <a:p>
            <a:r>
              <a:rPr lang="en-US" dirty="0"/>
              <a:t>Governing board performance</a:t>
            </a:r>
          </a:p>
          <a:p>
            <a:r>
              <a:rPr lang="en-US" dirty="0"/>
              <a:t>Safe and secure facility</a:t>
            </a:r>
          </a:p>
          <a:p>
            <a:r>
              <a:rPr lang="en-US" dirty="0"/>
              <a:t>Special situations (e.g., COVID-19 distancing)</a:t>
            </a:r>
          </a:p>
          <a:p>
            <a:pPr marL="0" indent="0">
              <a:buNone/>
            </a:pPr>
            <a:endParaRPr lang="en-US" dirty="0"/>
          </a:p>
        </p:txBody>
      </p:sp>
      <p:sp>
        <p:nvSpPr>
          <p:cNvPr id="5" name="Text Placeholder 4"/>
          <p:cNvSpPr>
            <a:spLocks noGrp="1"/>
          </p:cNvSpPr>
          <p:nvPr>
            <p:ph type="body" sz="quarter" idx="3"/>
          </p:nvPr>
        </p:nvSpPr>
        <p:spPr>
          <a:xfrm>
            <a:off x="4645025" y="1156494"/>
            <a:ext cx="4041775" cy="639762"/>
          </a:xfrm>
        </p:spPr>
        <p:txBody>
          <a:bodyPr/>
          <a:lstStyle/>
          <a:p>
            <a:r>
              <a:rPr lang="en-US" dirty="0">
                <a:solidFill>
                  <a:schemeClr val="accent4"/>
                </a:solidFill>
              </a:rPr>
              <a:t>How</a:t>
            </a:r>
          </a:p>
        </p:txBody>
      </p:sp>
      <p:sp>
        <p:nvSpPr>
          <p:cNvPr id="6" name="Content Placeholder 5"/>
          <p:cNvSpPr>
            <a:spLocks noGrp="1"/>
          </p:cNvSpPr>
          <p:nvPr>
            <p:ph sz="quarter" idx="4"/>
          </p:nvPr>
        </p:nvSpPr>
        <p:spPr>
          <a:xfrm>
            <a:off x="4645025" y="1796256"/>
            <a:ext cx="4041775" cy="3951288"/>
          </a:xfrm>
        </p:spPr>
        <p:txBody>
          <a:bodyPr>
            <a:noAutofit/>
          </a:bodyPr>
          <a:lstStyle/>
          <a:p>
            <a:r>
              <a:rPr lang="en-US" sz="2000" dirty="0"/>
              <a:t>School reports </a:t>
            </a:r>
          </a:p>
          <a:p>
            <a:pPr lvl="1">
              <a:buFont typeface="Wingdings" panose="05000000000000000000" pitchFamily="2" charset="2"/>
              <a:buChar char="q"/>
            </a:pPr>
            <a:r>
              <a:rPr lang="en-US" dirty="0"/>
              <a:t>Certificate of occupancy</a:t>
            </a:r>
          </a:p>
          <a:p>
            <a:pPr lvl="1">
              <a:buFont typeface="Wingdings" panose="05000000000000000000" pitchFamily="2" charset="2"/>
              <a:buChar char="q"/>
            </a:pPr>
            <a:r>
              <a:rPr lang="en-US" dirty="0"/>
              <a:t>Documentation of required fire drills</a:t>
            </a:r>
          </a:p>
          <a:p>
            <a:pPr lvl="1">
              <a:buFont typeface="Wingdings" panose="05000000000000000000" pitchFamily="2" charset="2"/>
              <a:buChar char="q"/>
            </a:pPr>
            <a:r>
              <a:rPr lang="en-US" dirty="0"/>
              <a:t>Insurance coverage</a:t>
            </a:r>
          </a:p>
          <a:p>
            <a:pPr lvl="1">
              <a:buFont typeface="Wingdings" panose="05000000000000000000" pitchFamily="2" charset="2"/>
              <a:buChar char="q"/>
            </a:pPr>
            <a:r>
              <a:rPr lang="en-US" dirty="0"/>
              <a:t>Teacher documentation</a:t>
            </a:r>
          </a:p>
          <a:p>
            <a:pPr lvl="1">
              <a:buFont typeface="Wingdings" panose="05000000000000000000" pitchFamily="2" charset="2"/>
              <a:buChar char="q"/>
            </a:pPr>
            <a:r>
              <a:rPr lang="en-US" dirty="0"/>
              <a:t>Individual Education Plans (IEPs) on file for students with disabilities</a:t>
            </a:r>
          </a:p>
          <a:p>
            <a:pPr lvl="1">
              <a:buFont typeface="Wingdings" panose="05000000000000000000" pitchFamily="2" charset="2"/>
              <a:buChar char="q"/>
            </a:pPr>
            <a:r>
              <a:rPr lang="en-US" dirty="0"/>
              <a:t>Minutes of trustee board meetings</a:t>
            </a:r>
          </a:p>
          <a:p>
            <a:pPr lvl="1">
              <a:buFont typeface="Wingdings" panose="05000000000000000000" pitchFamily="2" charset="2"/>
              <a:buChar char="q"/>
            </a:pPr>
            <a:r>
              <a:rPr lang="en-US" dirty="0"/>
              <a:t>Lottery documentation</a:t>
            </a:r>
          </a:p>
          <a:p>
            <a:pPr lvl="1">
              <a:buFont typeface="Wingdings" panose="05000000000000000000" pitchFamily="2" charset="2"/>
              <a:buChar char="q"/>
            </a:pPr>
            <a:r>
              <a:rPr lang="en-US" dirty="0"/>
              <a:t>Student enrollment records</a:t>
            </a:r>
          </a:p>
          <a:p>
            <a:endParaRPr lang="en-US" sz="2000" dirty="0"/>
          </a:p>
          <a:p>
            <a:endParaRPr lang="en-US" sz="2000" dirty="0"/>
          </a:p>
          <a:p>
            <a:endParaRPr lang="en-US" sz="2000" dirty="0"/>
          </a:p>
          <a:p>
            <a:r>
              <a:rPr lang="en-US" sz="2000" dirty="0"/>
              <a:t>Annual report</a:t>
            </a:r>
          </a:p>
          <a:p>
            <a:r>
              <a:rPr lang="en-US" sz="2000" dirty="0"/>
              <a:t>On-site observation</a:t>
            </a:r>
          </a:p>
          <a:p>
            <a:pPr marL="0" indent="0">
              <a:buNone/>
            </a:pPr>
            <a:endParaRPr lang="en-US" sz="2000" dirty="0"/>
          </a:p>
        </p:txBody>
      </p:sp>
    </p:spTree>
    <p:extLst>
      <p:ext uri="{BB962C8B-B14F-4D97-AF65-F5344CB8AC3E}">
        <p14:creationId xmlns:p14="http://schemas.microsoft.com/office/powerpoint/2010/main" val="5673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hevron 50"/>
          <p:cNvSpPr/>
          <p:nvPr/>
        </p:nvSpPr>
        <p:spPr>
          <a:xfrm flipH="1">
            <a:off x="2728820" y="1917932"/>
            <a:ext cx="4351655" cy="604193"/>
          </a:xfrm>
          <a:prstGeom prst="chevron">
            <a:avLst/>
          </a:prstGeom>
          <a:solidFill>
            <a:schemeClr val="accent5">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r>
              <a:rPr lang="en-US" sz="2000" b="1" dirty="0">
                <a:solidFill>
                  <a:schemeClr val="bg1"/>
                </a:solidFill>
              </a:rPr>
              <a:t>Philosophy and Scope</a:t>
            </a:r>
            <a:endParaRPr lang="ro-RO" sz="2000" b="1" dirty="0">
              <a:solidFill>
                <a:schemeClr val="bg1"/>
              </a:solidFill>
            </a:endParaRPr>
          </a:p>
        </p:txBody>
      </p:sp>
      <p:sp>
        <p:nvSpPr>
          <p:cNvPr id="16" name="Oval 15"/>
          <p:cNvSpPr/>
          <p:nvPr/>
        </p:nvSpPr>
        <p:spPr>
          <a:xfrm>
            <a:off x="1943153" y="1941318"/>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1</a:t>
            </a:r>
            <a:endParaRPr lang="ro-R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511243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What happens if there’s a problem?</a:t>
            </a:r>
          </a:p>
        </p:txBody>
      </p:sp>
      <p:sp>
        <p:nvSpPr>
          <p:cNvPr id="3" name="Content Placeholder 2"/>
          <p:cNvSpPr>
            <a:spLocks noGrp="1"/>
          </p:cNvSpPr>
          <p:nvPr>
            <p:ph idx="1"/>
          </p:nvPr>
        </p:nvSpPr>
        <p:spPr/>
        <p:txBody>
          <a:bodyPr>
            <a:normAutofit/>
          </a:bodyPr>
          <a:lstStyle/>
          <a:p>
            <a:r>
              <a:rPr lang="en-US" sz="2200" dirty="0"/>
              <a:t>Non-compliance triggers authorizer notification to governing board, with “reasonable opportunity for remediation.”</a:t>
            </a:r>
          </a:p>
          <a:p>
            <a:r>
              <a:rPr lang="en-US" sz="2200" dirty="0"/>
              <a:t>BUT: “Authorizers </a:t>
            </a:r>
            <a:r>
              <a:rPr lang="en-US" sz="2200" b="1" u="sng" dirty="0">
                <a:solidFill>
                  <a:schemeClr val="accent4"/>
                </a:solidFill>
              </a:rPr>
              <a:t>shall not </a:t>
            </a:r>
            <a:r>
              <a:rPr lang="en-US" sz="2200" dirty="0"/>
              <a:t>require charter schools to take specific remediation as the result of performance monitoring, unless outlined otherwise in the charter contract.” </a:t>
            </a:r>
            <a:r>
              <a:rPr lang="en-US" sz="2200" i="1" dirty="0"/>
              <a:t>Policy 3300, 7.1.b.7.B</a:t>
            </a:r>
          </a:p>
          <a:p>
            <a:r>
              <a:rPr lang="en-US" sz="2200" dirty="0"/>
              <a:t>Depending severity of the issue -- and school’s response -- authorizer may increase scrutiny, require improvement plan, place school on probation, and ultimately, begin revocation proceedings.</a:t>
            </a:r>
          </a:p>
        </p:txBody>
      </p:sp>
    </p:spTree>
    <p:extLst>
      <p:ext uri="{BB962C8B-B14F-4D97-AF65-F5344CB8AC3E}">
        <p14:creationId xmlns:p14="http://schemas.microsoft.com/office/powerpoint/2010/main" val="3425943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Site Visits</a:t>
            </a:r>
          </a:p>
        </p:txBody>
      </p:sp>
      <p:sp>
        <p:nvSpPr>
          <p:cNvPr id="3" name="Content Placeholder 2"/>
          <p:cNvSpPr>
            <a:spLocks noGrp="1"/>
          </p:cNvSpPr>
          <p:nvPr>
            <p:ph idx="1"/>
          </p:nvPr>
        </p:nvSpPr>
        <p:spPr/>
        <p:txBody>
          <a:bodyPr>
            <a:normAutofit fontScale="85000" lnSpcReduction="20000"/>
          </a:bodyPr>
          <a:lstStyle/>
          <a:p>
            <a:r>
              <a:rPr lang="en-US" dirty="0" smtClean="0"/>
              <a:t>Pre-opening</a:t>
            </a:r>
          </a:p>
          <a:p>
            <a:pPr lvl="1"/>
            <a:r>
              <a:rPr lang="en-US" dirty="0" smtClean="0"/>
              <a:t>Facilities</a:t>
            </a:r>
          </a:p>
          <a:p>
            <a:pPr lvl="1"/>
            <a:r>
              <a:rPr lang="en-US" dirty="0" smtClean="0"/>
              <a:t>Readiness</a:t>
            </a:r>
            <a:endParaRPr lang="en-US" dirty="0"/>
          </a:p>
          <a:p>
            <a:r>
              <a:rPr lang="en-US" dirty="0"/>
              <a:t>Compliance (if not transmitted online)</a:t>
            </a:r>
          </a:p>
          <a:p>
            <a:pPr lvl="1"/>
            <a:r>
              <a:rPr lang="en-US" sz="2400" dirty="0"/>
              <a:t>Certificate of occupancy for the school’s space</a:t>
            </a:r>
          </a:p>
          <a:p>
            <a:pPr lvl="1"/>
            <a:r>
              <a:rPr lang="en-US" sz="2400" dirty="0"/>
              <a:t>Documentation of required fire drill</a:t>
            </a:r>
          </a:p>
          <a:p>
            <a:pPr lvl="1"/>
            <a:r>
              <a:rPr lang="en-US" sz="2400" dirty="0"/>
              <a:t>Insurance coverage</a:t>
            </a:r>
          </a:p>
          <a:p>
            <a:pPr lvl="1"/>
            <a:r>
              <a:rPr lang="en-US" sz="2400" dirty="0"/>
              <a:t>Teacher certifications and or evidence of compliance with HQT</a:t>
            </a:r>
          </a:p>
          <a:p>
            <a:pPr lvl="1"/>
            <a:r>
              <a:rPr lang="en-US" sz="2400" dirty="0"/>
              <a:t>Individual Education Plans (IEPs) for students with disabilities</a:t>
            </a:r>
          </a:p>
          <a:p>
            <a:pPr lvl="1"/>
            <a:r>
              <a:rPr lang="en-US" sz="2400" dirty="0"/>
              <a:t>Minutes of trustee board meetings</a:t>
            </a:r>
          </a:p>
          <a:p>
            <a:pPr lvl="1"/>
            <a:r>
              <a:rPr lang="en-US" sz="2400" dirty="0"/>
              <a:t>Lottery documentation</a:t>
            </a:r>
          </a:p>
          <a:p>
            <a:pPr lvl="1"/>
            <a:r>
              <a:rPr lang="en-US" sz="2400" dirty="0"/>
              <a:t>Student enrollment records</a:t>
            </a:r>
            <a:endParaRPr lang="en-US" dirty="0"/>
          </a:p>
          <a:p>
            <a:r>
              <a:rPr lang="en-US" dirty="0"/>
              <a:t>Academic -- (supporting student outcomes)</a:t>
            </a:r>
          </a:p>
        </p:txBody>
      </p:sp>
    </p:spTree>
    <p:extLst>
      <p:ext uri="{BB962C8B-B14F-4D97-AF65-F5344CB8AC3E}">
        <p14:creationId xmlns:p14="http://schemas.microsoft.com/office/powerpoint/2010/main" val="3250104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solidFill>
              </a:rPr>
              <a:t>What a site visit can tell you</a:t>
            </a:r>
          </a:p>
        </p:txBody>
      </p:sp>
      <p:sp>
        <p:nvSpPr>
          <p:cNvPr id="3" name="Content Placeholder 2"/>
          <p:cNvSpPr>
            <a:spLocks noGrp="1"/>
          </p:cNvSpPr>
          <p:nvPr>
            <p:ph idx="1"/>
          </p:nvPr>
        </p:nvSpPr>
        <p:spPr/>
        <p:txBody>
          <a:bodyPr>
            <a:normAutofit fontScale="62500" lnSpcReduction="20000"/>
          </a:bodyPr>
          <a:lstStyle/>
          <a:p>
            <a:r>
              <a:rPr lang="en-US" dirty="0"/>
              <a:t>Does the school provide a safe and welcoming environment?</a:t>
            </a:r>
          </a:p>
          <a:p>
            <a:r>
              <a:rPr lang="en-US" dirty="0"/>
              <a:t>Is time being used well? Is high-quality instruction going on every available moment?</a:t>
            </a:r>
          </a:p>
          <a:p>
            <a:r>
              <a:rPr lang="en-US" dirty="0"/>
              <a:t>Is there a collegial professional culture among the adults?</a:t>
            </a:r>
          </a:p>
          <a:p>
            <a:r>
              <a:rPr lang="en-US" dirty="0"/>
              <a:t>Are students actively engaged in learning?  Is there an attitude of respect between staff and students? </a:t>
            </a:r>
          </a:p>
          <a:p>
            <a:r>
              <a:rPr lang="en-US" dirty="0"/>
              <a:t>Does the evidence of the visit match the school’s written claims with respect parent satisfaction, special education services, and fidelity to the charter?</a:t>
            </a:r>
          </a:p>
          <a:p>
            <a:r>
              <a:rPr lang="en-US" dirty="0"/>
              <a:t>How well does the school use assessment and other data toward improving instruction and operations?</a:t>
            </a:r>
          </a:p>
          <a:p>
            <a:r>
              <a:rPr lang="en-US" dirty="0"/>
              <a:t>Does the visit provide a convincing explanation for unexpected variations in performance data?</a:t>
            </a:r>
          </a:p>
          <a:p>
            <a:r>
              <a:rPr lang="en-US" dirty="0"/>
              <a:t>What is the quality of governance? Are board meetings productive and are members and other stakeholders fully engaged?</a:t>
            </a:r>
          </a:p>
          <a:p>
            <a:endParaRPr lang="en-US" dirty="0"/>
          </a:p>
        </p:txBody>
      </p:sp>
    </p:spTree>
    <p:extLst>
      <p:ext uri="{BB962C8B-B14F-4D97-AF65-F5344CB8AC3E}">
        <p14:creationId xmlns:p14="http://schemas.microsoft.com/office/powerpoint/2010/main" val="1428722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solidFill>
              </a:rPr>
              <a:t>But please don’t…..</a:t>
            </a:r>
          </a:p>
        </p:txBody>
      </p:sp>
      <p:sp>
        <p:nvSpPr>
          <p:cNvPr id="3" name="Content Placeholder 2"/>
          <p:cNvSpPr>
            <a:spLocks noGrp="1"/>
          </p:cNvSpPr>
          <p:nvPr>
            <p:ph idx="1"/>
          </p:nvPr>
        </p:nvSpPr>
        <p:spPr/>
        <p:txBody>
          <a:bodyPr>
            <a:normAutofit fontScale="62500" lnSpcReduction="20000"/>
          </a:bodyPr>
          <a:lstStyle/>
          <a:p>
            <a:r>
              <a:rPr lang="en-US" dirty="0"/>
              <a:t>Tell a school how to fix its problems.</a:t>
            </a:r>
          </a:p>
          <a:p>
            <a:r>
              <a:rPr lang="en-US" dirty="0"/>
              <a:t>Offer blanket praise. </a:t>
            </a:r>
          </a:p>
          <a:p>
            <a:r>
              <a:rPr lang="en-US" dirty="0"/>
              <a:t>Disrupt instruction. </a:t>
            </a:r>
          </a:p>
          <a:p>
            <a:r>
              <a:rPr lang="en-US" dirty="0"/>
              <a:t>Make “off the cuff” evaluative statements.</a:t>
            </a:r>
          </a:p>
          <a:p>
            <a:r>
              <a:rPr lang="en-US" dirty="0"/>
              <a:t>Conduct ad hoc “hallway interviews” with teachers and staff</a:t>
            </a:r>
          </a:p>
          <a:p>
            <a:r>
              <a:rPr lang="en-US" dirty="0"/>
              <a:t>Threaten any action or decisions.</a:t>
            </a:r>
          </a:p>
          <a:p>
            <a:r>
              <a:rPr lang="en-US" dirty="0"/>
              <a:t>Comment to principal on an individual employee’s performance.</a:t>
            </a:r>
          </a:p>
          <a:p>
            <a:r>
              <a:rPr lang="en-US" dirty="0"/>
              <a:t>Display conflicts of interest</a:t>
            </a:r>
          </a:p>
          <a:p>
            <a:pPr lvl="1"/>
            <a:r>
              <a:rPr lang="en-US" dirty="0"/>
              <a:t>Be sure, for example, that consultants engaged for a site visit understand that they are not to promote their own services to the school.</a:t>
            </a:r>
          </a:p>
          <a:p>
            <a:r>
              <a:rPr lang="en-US" dirty="0"/>
              <a:t>Bring prejudices or personal views about pedagogy into the visit.</a:t>
            </a:r>
          </a:p>
          <a:p>
            <a:r>
              <a:rPr lang="en-US" dirty="0"/>
              <a:t>Work from “relationships” (spending excessive time with a single teacher because you went to the same school, for example).</a:t>
            </a:r>
          </a:p>
          <a:p>
            <a:r>
              <a:rPr lang="en-US" dirty="0"/>
              <a:t>Come unprepared</a:t>
            </a:r>
          </a:p>
          <a:p>
            <a:endParaRPr lang="en-US" dirty="0"/>
          </a:p>
          <a:p>
            <a:endParaRPr lang="en-US" dirty="0"/>
          </a:p>
        </p:txBody>
      </p:sp>
    </p:spTree>
    <p:extLst>
      <p:ext uri="{BB962C8B-B14F-4D97-AF65-F5344CB8AC3E}">
        <p14:creationId xmlns:p14="http://schemas.microsoft.com/office/powerpoint/2010/main" val="4006688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hevron 10">
            <a:extLst>
              <a:ext uri="{FF2B5EF4-FFF2-40B4-BE49-F238E27FC236}">
                <a16:creationId xmlns:a16="http://schemas.microsoft.com/office/drawing/2014/main" xmlns="" id="{57E15665-5594-F142-AF70-196950563A75}"/>
              </a:ext>
            </a:extLst>
          </p:cNvPr>
          <p:cNvSpPr/>
          <p:nvPr/>
        </p:nvSpPr>
        <p:spPr>
          <a:xfrm flipH="1">
            <a:off x="2716940" y="4108419"/>
            <a:ext cx="4351655" cy="604193"/>
          </a:xfrm>
          <a:prstGeom prst="chevron">
            <a:avLst/>
          </a:prstGeom>
          <a:solidFill>
            <a:schemeClr val="accent2">
              <a:alpha val="8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2000" b="1" dirty="0">
              <a:solidFill>
                <a:prstClr val="white"/>
              </a:solidFill>
            </a:endParaRPr>
          </a:p>
          <a:p>
            <a:pPr algn="ctr"/>
            <a:r>
              <a:rPr lang="en-US" sz="2000" b="1" dirty="0">
                <a:solidFill>
                  <a:prstClr val="black"/>
                </a:solidFill>
              </a:rPr>
              <a:t>Closing Comments</a:t>
            </a:r>
            <a:endParaRPr lang="ro-RO" sz="2000" b="1" dirty="0">
              <a:solidFill>
                <a:prstClr val="black"/>
              </a:solidFill>
            </a:endParaRPr>
          </a:p>
          <a:p>
            <a:pPr algn="ctr"/>
            <a:endParaRPr lang="ro-RO" sz="2000" b="1" dirty="0">
              <a:solidFill>
                <a:prstClr val="black"/>
              </a:solidFill>
            </a:endParaRPr>
          </a:p>
        </p:txBody>
      </p:sp>
      <p:sp>
        <p:nvSpPr>
          <p:cNvPr id="12" name="Oval 11">
            <a:extLst>
              <a:ext uri="{FF2B5EF4-FFF2-40B4-BE49-F238E27FC236}">
                <a16:creationId xmlns:a16="http://schemas.microsoft.com/office/drawing/2014/main" xmlns="" id="{F609BAD4-C002-C043-8003-00A408190473}"/>
              </a:ext>
            </a:extLst>
          </p:cNvPr>
          <p:cNvSpPr/>
          <p:nvPr/>
        </p:nvSpPr>
        <p:spPr>
          <a:xfrm>
            <a:off x="1931278" y="4108419"/>
            <a:ext cx="623569" cy="623569"/>
          </a:xfrm>
          <a:prstGeom prst="ellipse">
            <a:avLst/>
          </a:prstGeom>
          <a:solidFill>
            <a:schemeClr val="tx1">
              <a:lumMod val="85000"/>
              <a:lumOff val="15000"/>
              <a:alpha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4</a:t>
            </a:r>
            <a:endParaRPr lang="ro-R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3147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How is this financed?</a:t>
            </a:r>
          </a:p>
        </p:txBody>
      </p:sp>
      <p:sp>
        <p:nvSpPr>
          <p:cNvPr id="3" name="Content Placeholder 2"/>
          <p:cNvSpPr>
            <a:spLocks noGrp="1"/>
          </p:cNvSpPr>
          <p:nvPr>
            <p:ph idx="1"/>
          </p:nvPr>
        </p:nvSpPr>
        <p:spPr/>
        <p:txBody>
          <a:bodyPr>
            <a:normAutofit fontScale="77500" lnSpcReduction="20000"/>
          </a:bodyPr>
          <a:lstStyle/>
          <a:p>
            <a:r>
              <a:rPr lang="en-US" dirty="0"/>
              <a:t>(d) To cover authorizer costs for overseeing public charter schools, the state board shall establish a statewide formula for authorizer oversight funding, which shall apply uniformly to every authorizer in the state. Each public charter school shall remit to its respective authorizer an oversight fee. The oversight fee shall be drawn from and calculated as a uniform percentage of the per pupil basic foundation as provided pursuant to state board rule promulgated in accordance with this section, not to exceed one percent of each public charter school’s per-student funding in a single school year.</a:t>
            </a:r>
          </a:p>
          <a:p>
            <a:pPr marL="0" indent="0" algn="r">
              <a:buNone/>
            </a:pPr>
            <a:r>
              <a:rPr lang="en-US" sz="2300" i="1" dirty="0"/>
              <a:t>WV Code: 18-5G-5</a:t>
            </a:r>
          </a:p>
        </p:txBody>
      </p:sp>
    </p:spTree>
    <p:extLst>
      <p:ext uri="{BB962C8B-B14F-4D97-AF65-F5344CB8AC3E}">
        <p14:creationId xmlns:p14="http://schemas.microsoft.com/office/powerpoint/2010/main" val="3641801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6-11 at 4.52.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11"/>
            <a:ext cx="9144000" cy="6846589"/>
          </a:xfrm>
          <a:prstGeom prst="rect">
            <a:avLst/>
          </a:prstGeom>
        </p:spPr>
      </p:pic>
      <p:sp>
        <p:nvSpPr>
          <p:cNvPr id="4" name="Oval 3"/>
          <p:cNvSpPr/>
          <p:nvPr/>
        </p:nvSpPr>
        <p:spPr>
          <a:xfrm>
            <a:off x="2108798" y="1008133"/>
            <a:ext cx="5166294" cy="5166292"/>
          </a:xfrm>
          <a:prstGeom prst="ellipse">
            <a:avLst/>
          </a:prstGeom>
          <a:solidFill>
            <a:schemeClr val="bg1">
              <a:alpha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03956" y="3063698"/>
            <a:ext cx="8175978" cy="730603"/>
          </a:xfrm>
          <a:prstGeom prst="rect">
            <a:avLst/>
          </a:prstGeom>
        </p:spPr>
        <p:txBody>
          <a:bodyPr/>
          <a:lstStyle>
            <a:lvl1pPr algn="l" defTabSz="457200" rtl="0" eaLnBrk="1" latinLnBrk="0" hangingPunct="1">
              <a:spcBef>
                <a:spcPct val="0"/>
              </a:spcBef>
              <a:buNone/>
              <a:defRPr sz="3200" b="1" i="0" kern="1200">
                <a:solidFill>
                  <a:schemeClr val="tx1">
                    <a:lumMod val="65000"/>
                    <a:lumOff val="35000"/>
                  </a:schemeClr>
                </a:solidFill>
                <a:latin typeface="Corbel"/>
                <a:ea typeface="+mj-ea"/>
                <a:cs typeface="Corbel"/>
              </a:defRPr>
            </a:lvl1pPr>
          </a:lstStyle>
          <a:p>
            <a:pPr algn="ctr"/>
            <a:r>
              <a:rPr lang="en-US" sz="6000" b="0" dirty="0">
                <a:solidFill>
                  <a:schemeClr val="accent2"/>
                </a:solidFill>
                <a:latin typeface="Arial" panose="020B0604020202020204" pitchFamily="34" charset="0"/>
                <a:cs typeface="Arial" panose="020B0604020202020204" pitchFamily="34" charset="0"/>
              </a:rPr>
              <a:t>QUESTIONS?</a:t>
            </a:r>
          </a:p>
          <a:p>
            <a:pPr algn="ctr"/>
            <a:r>
              <a:rPr lang="en-US" sz="2000" b="0" dirty="0">
                <a:solidFill>
                  <a:schemeClr val="accent2"/>
                </a:solidFill>
                <a:latin typeface="Arial" panose="020B0604020202020204" pitchFamily="34" charset="0"/>
                <a:cs typeface="Arial" panose="020B0604020202020204" pitchFamily="34" charset="0"/>
              </a:rPr>
              <a:t>Naomi Rubin DeVeaux</a:t>
            </a:r>
            <a:endParaRPr lang="en-US" sz="2000" dirty="0">
              <a:solidFill>
                <a:schemeClr val="accent2"/>
              </a:solidFill>
              <a:latin typeface="Arial" panose="020B0604020202020204" pitchFamily="34" charset="0"/>
              <a:cs typeface="Arial" panose="020B0604020202020204" pitchFamily="34" charset="0"/>
            </a:endParaRPr>
          </a:p>
          <a:p>
            <a:pPr algn="ctr"/>
            <a:r>
              <a:rPr lang="en-US" sz="2000" dirty="0" err="1">
                <a:solidFill>
                  <a:schemeClr val="accent2"/>
                </a:solidFill>
                <a:latin typeface="Arial" panose="020B0604020202020204" pitchFamily="34" charset="0"/>
                <a:cs typeface="Arial" panose="020B0604020202020204" pitchFamily="34" charset="0"/>
              </a:rPr>
              <a:t>ndeveaux@charterinstitute.org</a:t>
            </a:r>
            <a:endParaRPr lang="en-US" sz="2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00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a:noAutofit/>
          </a:bodyPr>
          <a:lstStyle/>
          <a:p>
            <a:r>
              <a:rPr lang="en-US" sz="3200" dirty="0">
                <a:solidFill>
                  <a:schemeClr val="accent5"/>
                </a:solidFill>
                <a:latin typeface="+mn-lt"/>
              </a:rPr>
              <a:t>School-Authorizer-Board Relationship</a:t>
            </a:r>
            <a:endParaRPr lang="ro-RO" sz="2000" dirty="0">
              <a:solidFill>
                <a:schemeClr val="accent5"/>
              </a:solidFill>
              <a:latin typeface="+mn-lt"/>
            </a:endParaRPr>
          </a:p>
        </p:txBody>
      </p:sp>
      <p:sp>
        <p:nvSpPr>
          <p:cNvPr id="8" name="Slide Number Placeholder 5"/>
          <p:cNvSpPr>
            <a:spLocks noGrp="1"/>
          </p:cNvSpPr>
          <p:nvPr>
            <p:ph type="sldNum" sz="quarter" idx="4294967295"/>
          </p:nvPr>
        </p:nvSpPr>
        <p:spPr>
          <a:xfrm>
            <a:off x="1004054" y="6358562"/>
            <a:ext cx="2133600" cy="365125"/>
          </a:xfrm>
          <a:prstGeom prst="rect">
            <a:avLst/>
          </a:prstGeom>
        </p:spPr>
        <p:txBody>
          <a:bodyPr vert="horz" lIns="91440" tIns="45720" rIns="91440" bIns="45720" rtlCol="0" anchor="ctr"/>
          <a:lstStyle>
            <a:lvl1pPr algn="l">
              <a:defRPr sz="1400">
                <a:solidFill>
                  <a:schemeClr val="bg1">
                    <a:lumMod val="65000"/>
                  </a:schemeClr>
                </a:solidFill>
              </a:defRPr>
            </a:lvl1pPr>
          </a:lstStyle>
          <a:p>
            <a:r>
              <a:rPr lang="en-US" dirty="0"/>
              <a:t>|  </a:t>
            </a:r>
            <a:fld id="{55E81071-B0E5-2A4E-A742-8F78B0C6D70F}" type="slidenum">
              <a:rPr lang="en-US" smtClean="0"/>
              <a:pPr/>
              <a:t>4</a:t>
            </a:fld>
            <a:endParaRPr lang="en-US" dirty="0"/>
          </a:p>
        </p:txBody>
      </p:sp>
      <p:graphicFrame>
        <p:nvGraphicFramePr>
          <p:cNvPr id="5" name="Diagram 4">
            <a:extLst>
              <a:ext uri="{FF2B5EF4-FFF2-40B4-BE49-F238E27FC236}">
                <a16:creationId xmlns:a16="http://schemas.microsoft.com/office/drawing/2014/main" xmlns="" id="{02BE400C-A13C-334A-8B27-61B3EB5005CC}"/>
              </a:ext>
            </a:extLst>
          </p:cNvPr>
          <p:cNvGraphicFramePr/>
          <p:nvPr>
            <p:extLst>
              <p:ext uri="{D42A27DB-BD31-4B8C-83A1-F6EECF244321}">
                <p14:modId xmlns:p14="http://schemas.microsoft.com/office/powerpoint/2010/main" val="2684897936"/>
              </p:ext>
            </p:extLst>
          </p:nvPr>
        </p:nvGraphicFramePr>
        <p:xfrm>
          <a:off x="1004055" y="1237957"/>
          <a:ext cx="7450628" cy="5120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52883D9A-A300-F746-B94F-A63BD38D0624}"/>
              </a:ext>
            </a:extLst>
          </p:cNvPr>
          <p:cNvSpPr txBox="1"/>
          <p:nvPr/>
        </p:nvSpPr>
        <p:spPr>
          <a:xfrm>
            <a:off x="6273634" y="2587453"/>
            <a:ext cx="2624296" cy="1754326"/>
          </a:xfrm>
          <a:prstGeom prst="rect">
            <a:avLst/>
          </a:prstGeom>
          <a:noFill/>
        </p:spPr>
        <p:txBody>
          <a:bodyPr wrap="square" rtlCol="0">
            <a:spAutoFit/>
          </a:bodyPr>
          <a:lstStyle/>
          <a:p>
            <a:r>
              <a:rPr lang="en-US" dirty="0"/>
              <a:t>Negotiating, Renewing, Revoking/Non-renewing a </a:t>
            </a:r>
            <a:r>
              <a:rPr lang="en-US" b="1" dirty="0">
                <a:solidFill>
                  <a:schemeClr val="accent5"/>
                </a:solidFill>
              </a:rPr>
              <a:t>Charter Contract </a:t>
            </a:r>
            <a:r>
              <a:rPr lang="en-US" dirty="0"/>
              <a:t>and ensuring no financial mis-management</a:t>
            </a:r>
          </a:p>
        </p:txBody>
      </p:sp>
      <p:sp>
        <p:nvSpPr>
          <p:cNvPr id="10" name="TextBox 9">
            <a:extLst>
              <a:ext uri="{FF2B5EF4-FFF2-40B4-BE49-F238E27FC236}">
                <a16:creationId xmlns:a16="http://schemas.microsoft.com/office/drawing/2014/main" xmlns="" id="{3924BA56-31FF-074B-B749-CE7AB670DF9B}"/>
              </a:ext>
            </a:extLst>
          </p:cNvPr>
          <p:cNvSpPr txBox="1"/>
          <p:nvPr/>
        </p:nvSpPr>
        <p:spPr>
          <a:xfrm>
            <a:off x="3860468" y="4295612"/>
            <a:ext cx="2181049" cy="1200329"/>
          </a:xfrm>
          <a:prstGeom prst="rect">
            <a:avLst/>
          </a:prstGeom>
          <a:noFill/>
        </p:spPr>
        <p:txBody>
          <a:bodyPr wrap="square" rtlCol="0">
            <a:spAutoFit/>
          </a:bodyPr>
          <a:lstStyle/>
          <a:p>
            <a:r>
              <a:rPr lang="en-US" b="1" dirty="0">
                <a:solidFill>
                  <a:schemeClr val="accent5"/>
                </a:solidFill>
              </a:rPr>
              <a:t>Operating</a:t>
            </a:r>
            <a:r>
              <a:rPr lang="en-US" dirty="0"/>
              <a:t> a not-for-profit school and </a:t>
            </a:r>
            <a:r>
              <a:rPr lang="en-US" b="1" dirty="0">
                <a:solidFill>
                  <a:schemeClr val="accent5"/>
                </a:solidFill>
              </a:rPr>
              <a:t>fiduciary</a:t>
            </a:r>
            <a:r>
              <a:rPr lang="en-US" dirty="0">
                <a:solidFill>
                  <a:schemeClr val="accent5"/>
                </a:solidFill>
              </a:rPr>
              <a:t> </a:t>
            </a:r>
            <a:r>
              <a:rPr lang="en-US" dirty="0"/>
              <a:t>oversight</a:t>
            </a:r>
          </a:p>
        </p:txBody>
      </p:sp>
      <p:sp>
        <p:nvSpPr>
          <p:cNvPr id="12" name="TextBox 11">
            <a:extLst>
              <a:ext uri="{FF2B5EF4-FFF2-40B4-BE49-F238E27FC236}">
                <a16:creationId xmlns:a16="http://schemas.microsoft.com/office/drawing/2014/main" xmlns="" id="{964A0708-F869-E549-8BFD-7B418BB323E5}"/>
              </a:ext>
            </a:extLst>
          </p:cNvPr>
          <p:cNvSpPr txBox="1"/>
          <p:nvPr/>
        </p:nvSpPr>
        <p:spPr>
          <a:xfrm>
            <a:off x="1004054" y="2380957"/>
            <a:ext cx="2181049" cy="1477328"/>
          </a:xfrm>
          <a:prstGeom prst="rect">
            <a:avLst/>
          </a:prstGeom>
          <a:noFill/>
        </p:spPr>
        <p:txBody>
          <a:bodyPr wrap="square" rtlCol="0">
            <a:spAutoFit/>
          </a:bodyPr>
          <a:lstStyle/>
          <a:p>
            <a:r>
              <a:rPr lang="en-US" b="1" dirty="0">
                <a:solidFill>
                  <a:schemeClr val="accent5"/>
                </a:solidFill>
              </a:rPr>
              <a:t>Evaluating</a:t>
            </a:r>
            <a:r>
              <a:rPr lang="en-US" dirty="0"/>
              <a:t> Student Performance </a:t>
            </a:r>
            <a:r>
              <a:rPr lang="en-US" b="1" dirty="0">
                <a:solidFill>
                  <a:schemeClr val="accent5"/>
                </a:solidFill>
              </a:rPr>
              <a:t>Outcomes</a:t>
            </a:r>
            <a:r>
              <a:rPr lang="en-US" dirty="0">
                <a:solidFill>
                  <a:schemeClr val="accent5"/>
                </a:solidFill>
              </a:rPr>
              <a:t> </a:t>
            </a:r>
            <a:r>
              <a:rPr lang="en-US" dirty="0"/>
              <a:t>and </a:t>
            </a:r>
            <a:r>
              <a:rPr lang="en-US" b="1" dirty="0">
                <a:solidFill>
                  <a:schemeClr val="accent5"/>
                </a:solidFill>
              </a:rPr>
              <a:t>Legal Compliance</a:t>
            </a:r>
            <a:endParaRPr lang="en-US" dirty="0">
              <a:solidFill>
                <a:schemeClr val="accent5"/>
              </a:solidFill>
            </a:endParaRPr>
          </a:p>
        </p:txBody>
      </p:sp>
    </p:spTree>
    <p:extLst>
      <p:ext uri="{BB962C8B-B14F-4D97-AF65-F5344CB8AC3E}">
        <p14:creationId xmlns:p14="http://schemas.microsoft.com/office/powerpoint/2010/main" val="85505089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67180"/>
          </a:xfrm>
        </p:spPr>
        <p:txBody>
          <a:bodyPr>
            <a:normAutofit/>
          </a:bodyPr>
          <a:lstStyle/>
          <a:p>
            <a:pPr algn="ctr"/>
            <a:r>
              <a:rPr lang="en-US" sz="4000" b="1" dirty="0" err="1">
                <a:solidFill>
                  <a:schemeClr val="accent5"/>
                </a:solidFill>
              </a:rPr>
              <a:t>NACSA’s</a:t>
            </a:r>
            <a:r>
              <a:rPr lang="en-US" sz="4000" b="1" dirty="0">
                <a:solidFill>
                  <a:schemeClr val="accent5"/>
                </a:solidFill>
              </a:rPr>
              <a:t> </a:t>
            </a:r>
            <a:br>
              <a:rPr lang="en-US" sz="4000" b="1" dirty="0">
                <a:solidFill>
                  <a:schemeClr val="accent5"/>
                </a:solidFill>
              </a:rPr>
            </a:br>
            <a:r>
              <a:rPr lang="en-US" sz="4000" b="1" dirty="0">
                <a:solidFill>
                  <a:schemeClr val="accent5"/>
                </a:solidFill>
              </a:rPr>
              <a:t>Principles and Standards</a:t>
            </a:r>
          </a:p>
        </p:txBody>
      </p:sp>
    </p:spTree>
    <p:extLst>
      <p:ext uri="{BB962C8B-B14F-4D97-AF65-F5344CB8AC3E}">
        <p14:creationId xmlns:p14="http://schemas.microsoft.com/office/powerpoint/2010/main" val="401552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Ongoing Oversight and Evaluation</a:t>
            </a:r>
          </a:p>
        </p:txBody>
      </p:sp>
      <p:sp>
        <p:nvSpPr>
          <p:cNvPr id="3" name="Content Placeholder 2"/>
          <p:cNvSpPr>
            <a:spLocks noGrp="1"/>
          </p:cNvSpPr>
          <p:nvPr>
            <p:ph idx="1"/>
          </p:nvPr>
        </p:nvSpPr>
        <p:spPr/>
        <p:txBody>
          <a:bodyPr/>
          <a:lstStyle/>
          <a:p>
            <a:pPr marL="457200" lvl="1" indent="0">
              <a:buNone/>
            </a:pPr>
            <a:r>
              <a:rPr lang="en-US" i="1" dirty="0"/>
              <a:t>A quality authorizer evaluates performance and monitors compliance; ensures schools’ legally entitled autonomy; protects student rights; informs intervention, revocation, and renewal decisions; and provides annual public reports on school performance.</a:t>
            </a:r>
          </a:p>
        </p:txBody>
      </p:sp>
    </p:spTree>
    <p:extLst>
      <p:ext uri="{BB962C8B-B14F-4D97-AF65-F5344CB8AC3E}">
        <p14:creationId xmlns:p14="http://schemas.microsoft.com/office/powerpoint/2010/main" val="143289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Oversight is cooperative, not top-down</a:t>
            </a:r>
          </a:p>
        </p:txBody>
      </p:sp>
      <p:sp>
        <p:nvSpPr>
          <p:cNvPr id="3" name="Content Placeholder 2"/>
          <p:cNvSpPr>
            <a:spLocks noGrp="1"/>
          </p:cNvSpPr>
          <p:nvPr>
            <p:ph idx="1"/>
          </p:nvPr>
        </p:nvSpPr>
        <p:spPr>
          <a:xfrm>
            <a:off x="457200" y="1417638"/>
            <a:ext cx="8229600" cy="5165724"/>
          </a:xfrm>
        </p:spPr>
        <p:txBody>
          <a:bodyPr>
            <a:noAutofit/>
          </a:bodyPr>
          <a:lstStyle/>
          <a:p>
            <a:pPr>
              <a:spcBef>
                <a:spcPts val="1056"/>
              </a:spcBef>
            </a:pPr>
            <a:r>
              <a:rPr lang="en-US" sz="2200" dirty="0"/>
              <a:t>Implements an accountability system that effectively </a:t>
            </a:r>
            <a:r>
              <a:rPr lang="en-US" sz="2200" b="1" i="1" dirty="0"/>
              <a:t>streamlines </a:t>
            </a:r>
            <a:r>
              <a:rPr lang="en-US" sz="2200" dirty="0"/>
              <a:t>federal, state, and local performance expectations and compliance requirements while protecting schools’ legally entitled </a:t>
            </a:r>
            <a:r>
              <a:rPr lang="en-US" sz="2200" b="1" dirty="0"/>
              <a:t>autonomy</a:t>
            </a:r>
            <a:r>
              <a:rPr lang="en-US" sz="2200" dirty="0"/>
              <a:t> and minimizing schools’ administrative and reporting burdens.</a:t>
            </a:r>
          </a:p>
          <a:p>
            <a:pPr>
              <a:spcBef>
                <a:spcPts val="1056"/>
              </a:spcBef>
            </a:pPr>
            <a:r>
              <a:rPr lang="en-US" sz="2200" dirty="0"/>
              <a:t>Provides </a:t>
            </a:r>
            <a:r>
              <a:rPr lang="en-US" sz="2200" b="1" i="1" dirty="0"/>
              <a:t>clear technical guidance </a:t>
            </a:r>
            <a:r>
              <a:rPr lang="en-US" sz="2200" dirty="0"/>
              <a:t>to schools as needed to ensure timely compliance with applicable rules and regulations.</a:t>
            </a:r>
          </a:p>
          <a:p>
            <a:pPr>
              <a:spcBef>
                <a:spcPts val="1056"/>
              </a:spcBef>
            </a:pPr>
            <a:r>
              <a:rPr lang="en-US" sz="2200" b="1" i="1" dirty="0"/>
              <a:t>Visits each school as appropriate </a:t>
            </a:r>
            <a:r>
              <a:rPr lang="en-US" sz="2200" dirty="0"/>
              <a:t>and necessary for collecting data that cannot be obtained otherwise and in accordance with the contract, while ensuring that the frequency, purposes, and methods of such visits respect school autonomy and avoid operational interference.</a:t>
            </a:r>
          </a:p>
          <a:p>
            <a:pPr marL="0" indent="0" algn="r">
              <a:spcBef>
                <a:spcPts val="1056"/>
              </a:spcBef>
              <a:buNone/>
            </a:pPr>
            <a:r>
              <a:rPr lang="en-US" sz="2200" i="1" dirty="0" err="1"/>
              <a:t>NACSA</a:t>
            </a:r>
            <a:r>
              <a:rPr lang="en-US" sz="2200" i="1" dirty="0"/>
              <a:t>, Principles &amp; Standards</a:t>
            </a:r>
          </a:p>
        </p:txBody>
      </p:sp>
    </p:spTree>
    <p:extLst>
      <p:ext uri="{BB962C8B-B14F-4D97-AF65-F5344CB8AC3E}">
        <p14:creationId xmlns:p14="http://schemas.microsoft.com/office/powerpoint/2010/main" val="174125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5"/>
                </a:solidFill>
              </a:rPr>
              <a:t>Oversight is cooperative, not top-down (cont.)</a:t>
            </a:r>
          </a:p>
        </p:txBody>
      </p:sp>
      <p:sp>
        <p:nvSpPr>
          <p:cNvPr id="3" name="Content Placeholder 2"/>
          <p:cNvSpPr>
            <a:spLocks noGrp="1"/>
          </p:cNvSpPr>
          <p:nvPr>
            <p:ph idx="1"/>
          </p:nvPr>
        </p:nvSpPr>
        <p:spPr>
          <a:xfrm>
            <a:off x="457200" y="1417638"/>
            <a:ext cx="8229600" cy="5165724"/>
          </a:xfrm>
        </p:spPr>
        <p:txBody>
          <a:bodyPr>
            <a:noAutofit/>
          </a:bodyPr>
          <a:lstStyle/>
          <a:p>
            <a:pPr>
              <a:spcBef>
                <a:spcPts val="1056"/>
              </a:spcBef>
            </a:pPr>
            <a:r>
              <a:rPr lang="en-US" sz="2400" b="1" i="1" dirty="0"/>
              <a:t>Communicates regularly </a:t>
            </a:r>
            <a:r>
              <a:rPr lang="en-US" sz="2400" dirty="0"/>
              <a:t>with schools as needed, including both the school leaders and governing boards, and provides timely notice of contract violations or performance deficiencies.</a:t>
            </a:r>
          </a:p>
          <a:p>
            <a:pPr>
              <a:spcBef>
                <a:spcPts val="1056"/>
              </a:spcBef>
            </a:pPr>
            <a:r>
              <a:rPr lang="en-US" sz="2400" b="1" i="1" dirty="0"/>
              <a:t>Refrains from directing </a:t>
            </a:r>
            <a:r>
              <a:rPr lang="en-US" sz="2400" dirty="0"/>
              <a:t>or participating in educational decisions or choices that are appropriately within a school’s purview under the charter law or contract.</a:t>
            </a:r>
          </a:p>
          <a:p>
            <a:pPr marL="0" indent="0" algn="r">
              <a:spcBef>
                <a:spcPts val="1056"/>
              </a:spcBef>
              <a:buNone/>
            </a:pPr>
            <a:r>
              <a:rPr lang="en-US" sz="2200" i="1" dirty="0" err="1"/>
              <a:t>NACSA</a:t>
            </a:r>
            <a:r>
              <a:rPr lang="en-US" sz="2200" i="1" dirty="0"/>
              <a:t>, Principles &amp; Standards</a:t>
            </a:r>
          </a:p>
        </p:txBody>
      </p:sp>
    </p:spTree>
    <p:extLst>
      <p:ext uri="{BB962C8B-B14F-4D97-AF65-F5344CB8AC3E}">
        <p14:creationId xmlns:p14="http://schemas.microsoft.com/office/powerpoint/2010/main" val="125135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Basic expectations of WV charter law</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Authorizers are expected to safeguard students through more limited monitoring that may occur less frequently and rely more heavily on data reporting and review, though relying solely on annual reporting to ensure compliance with legal requirements will likely be insufficient.  </a:t>
            </a:r>
          </a:p>
          <a:p>
            <a:pPr lvl="1"/>
            <a:r>
              <a:rPr lang="en-US" sz="2400" i="1" dirty="0"/>
              <a:t>Authorizer monitoring stands in contrast to management by the charter school governing board, which maintains responsibility for personnel, curriculum, calendar, finances, and other decisions as outlined below and throughout this policy.</a:t>
            </a:r>
          </a:p>
          <a:p>
            <a:pPr marL="0" indent="0" algn="r">
              <a:buNone/>
            </a:pPr>
            <a:r>
              <a:rPr lang="en-US" sz="2400" i="1" dirty="0"/>
              <a:t>Policy 3300, 7.1.b.7A</a:t>
            </a:r>
          </a:p>
          <a:p>
            <a:endParaRPr lang="en-US" dirty="0"/>
          </a:p>
        </p:txBody>
      </p:sp>
    </p:spTree>
    <p:extLst>
      <p:ext uri="{BB962C8B-B14F-4D97-AF65-F5344CB8AC3E}">
        <p14:creationId xmlns:p14="http://schemas.microsoft.com/office/powerpoint/2010/main" val="404876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19866</TotalTime>
  <Words>2407</Words>
  <Application>Microsoft Office PowerPoint</Application>
  <PresentationFormat>On-screen Show (4:3)</PresentationFormat>
  <Paragraphs>240</Paragraphs>
  <Slides>36</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Corbel</vt:lpstr>
      <vt:lpstr>Garamond</vt:lpstr>
      <vt:lpstr>Wingdings</vt:lpstr>
      <vt:lpstr>Office Theme</vt:lpstr>
      <vt:lpstr>Custom Design</vt:lpstr>
      <vt:lpstr>PowerPoint Presentation</vt:lpstr>
      <vt:lpstr>Agenda</vt:lpstr>
      <vt:lpstr>PowerPoint Presentation</vt:lpstr>
      <vt:lpstr>School-Authorizer-Board Relationship</vt:lpstr>
      <vt:lpstr>NACSA’s  Principles and Standards</vt:lpstr>
      <vt:lpstr>Ongoing Oversight and Evaluation</vt:lpstr>
      <vt:lpstr>Oversight is cooperative, not top-down</vt:lpstr>
      <vt:lpstr>Oversight is cooperative, not top-down (cont.)</vt:lpstr>
      <vt:lpstr>Basic expectations of WV charter law</vt:lpstr>
      <vt:lpstr>PowerPoint Presentation</vt:lpstr>
      <vt:lpstr>WV Charter Law: Contract </vt:lpstr>
      <vt:lpstr>WV Charter Law: Contract </vt:lpstr>
      <vt:lpstr>WV Charter Law: Oversight Defined in the Charter Contract</vt:lpstr>
      <vt:lpstr>WV Charter Law:  Define Your Oversight Policies and Practices</vt:lpstr>
      <vt:lpstr>WV Charter Law: Special Education </vt:lpstr>
      <vt:lpstr>WV Charter Law – Charter Autonomy</vt:lpstr>
      <vt:lpstr>WV Charter Law: Charter Contract </vt:lpstr>
      <vt:lpstr>WV Charter Law: Data</vt:lpstr>
      <vt:lpstr>WV Charter Law: Board &amp; Authorizer</vt:lpstr>
      <vt:lpstr>PowerPoint Presentation</vt:lpstr>
      <vt:lpstr>Monitoring Academics</vt:lpstr>
      <vt:lpstr>Mission-related measures (examples)</vt:lpstr>
      <vt:lpstr>Fiscal Monitoring: Same standards, different processes</vt:lpstr>
      <vt:lpstr>Some translation needed….</vt:lpstr>
      <vt:lpstr>Example: WVDE procurement rules </vt:lpstr>
      <vt:lpstr>Fiscal Monitoring</vt:lpstr>
      <vt:lpstr>Fiscal Exercise: Budget vs. Actual</vt:lpstr>
      <vt:lpstr>Additional resource</vt:lpstr>
      <vt:lpstr>Monitoring operations</vt:lpstr>
      <vt:lpstr>What happens if there’s a problem?</vt:lpstr>
      <vt:lpstr>Site Visits</vt:lpstr>
      <vt:lpstr>What a site visit can tell you</vt:lpstr>
      <vt:lpstr>But please don’t…..</vt:lpstr>
      <vt:lpstr>PowerPoint Presentation</vt:lpstr>
      <vt:lpstr>How is this financed?</vt:lpstr>
      <vt:lpstr>PowerPoint Presentation</vt:lpstr>
    </vt:vector>
  </TitlesOfParts>
  <Company>Mark Barclay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Musinski</dc:creator>
  <cp:lastModifiedBy>Nelson Smith</cp:lastModifiedBy>
  <cp:revision>313</cp:revision>
  <cp:lastPrinted>2015-06-18T16:59:36Z</cp:lastPrinted>
  <dcterms:created xsi:type="dcterms:W3CDTF">2015-06-11T15:28:08Z</dcterms:created>
  <dcterms:modified xsi:type="dcterms:W3CDTF">2020-07-27T18:34:09Z</dcterms:modified>
</cp:coreProperties>
</file>