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72" r:id="rId2"/>
    <p:sldId id="314" r:id="rId3"/>
    <p:sldId id="257" r:id="rId4"/>
    <p:sldId id="258" r:id="rId5"/>
    <p:sldId id="259" r:id="rId6"/>
    <p:sldId id="260" r:id="rId7"/>
    <p:sldId id="261" r:id="rId8"/>
    <p:sldId id="262" r:id="rId9"/>
    <p:sldId id="263" r:id="rId10"/>
    <p:sldId id="264" r:id="rId11"/>
    <p:sldId id="316" r:id="rId12"/>
    <p:sldId id="265" r:id="rId13"/>
    <p:sldId id="266" r:id="rId14"/>
    <p:sldId id="267" r:id="rId15"/>
    <p:sldId id="268" r:id="rId16"/>
    <p:sldId id="269" r:id="rId17"/>
    <p:sldId id="270" r:id="rId18"/>
    <p:sldId id="271" r:id="rId19"/>
    <p:sldId id="276" r:id="rId20"/>
    <p:sldId id="273" r:id="rId21"/>
    <p:sldId id="274" r:id="rId22"/>
    <p:sldId id="275" r:id="rId23"/>
    <p:sldId id="277" r:id="rId24"/>
    <p:sldId id="318" r:id="rId25"/>
    <p:sldId id="278" r:id="rId26"/>
    <p:sldId id="284" r:id="rId27"/>
    <p:sldId id="279" r:id="rId28"/>
    <p:sldId id="285" r:id="rId29"/>
    <p:sldId id="280" r:id="rId30"/>
    <p:sldId id="289" r:id="rId31"/>
    <p:sldId id="291" r:id="rId32"/>
    <p:sldId id="292" r:id="rId33"/>
    <p:sldId id="293" r:id="rId34"/>
    <p:sldId id="286" r:id="rId35"/>
    <p:sldId id="287" r:id="rId36"/>
    <p:sldId id="288" r:id="rId37"/>
    <p:sldId id="281" r:id="rId38"/>
    <p:sldId id="282" r:id="rId39"/>
    <p:sldId id="283" r:id="rId40"/>
    <p:sldId id="294" r:id="rId41"/>
    <p:sldId id="319" r:id="rId42"/>
    <p:sldId id="295" r:id="rId43"/>
    <p:sldId id="296" r:id="rId44"/>
    <p:sldId id="297" r:id="rId45"/>
    <p:sldId id="301" r:id="rId46"/>
    <p:sldId id="299" r:id="rId47"/>
    <p:sldId id="302" r:id="rId48"/>
    <p:sldId id="303" r:id="rId49"/>
    <p:sldId id="300" r:id="rId50"/>
    <p:sldId id="305" r:id="rId51"/>
    <p:sldId id="304" r:id="rId52"/>
    <p:sldId id="306" r:id="rId53"/>
    <p:sldId id="307" r:id="rId54"/>
    <p:sldId id="308" r:id="rId55"/>
    <p:sldId id="309" r:id="rId56"/>
    <p:sldId id="310" r:id="rId57"/>
    <p:sldId id="311" r:id="rId58"/>
    <p:sldId id="320" r:id="rId59"/>
    <p:sldId id="312" r:id="rId60"/>
    <p:sldId id="321" r:id="rId61"/>
    <p:sldId id="313" r:id="rId62"/>
    <p:sldId id="315"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4660"/>
  </p:normalViewPr>
  <p:slideViewPr>
    <p:cSldViewPr snapToGrid="0">
      <p:cViewPr varScale="1">
        <p:scale>
          <a:sx n="86" d="100"/>
          <a:sy n="86" d="100"/>
        </p:scale>
        <p:origin x="158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5BC39-F585-4F6D-9519-48E47FDCEB0D}" type="datetimeFigureOut">
              <a:rPr lang="en-US" smtClean="0"/>
              <a:t>10/27/2020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536BF-9F16-4232-9D2B-B0FB27A3CBFC}" type="slidenum">
              <a:rPr lang="en-US" smtClean="0"/>
              <a:t>‹#›</a:t>
            </a:fld>
            <a:endParaRPr lang="en-US" dirty="0"/>
          </a:p>
        </p:txBody>
      </p:sp>
    </p:spTree>
    <p:extLst>
      <p:ext uri="{BB962C8B-B14F-4D97-AF65-F5344CB8AC3E}">
        <p14:creationId xmlns:p14="http://schemas.microsoft.com/office/powerpoint/2010/main" val="2609152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380762"/>
            <a:ext cx="6096000" cy="1470025"/>
          </a:xfrm>
        </p:spPr>
        <p:txBody>
          <a:bodyPr/>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381000" y="41148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0" name="Picture 9">
            <a:extLst>
              <a:ext uri="{FF2B5EF4-FFF2-40B4-BE49-F238E27FC236}">
                <a16:creationId xmlns:a16="http://schemas.microsoft.com/office/drawing/2014/main" id="{79CD9842-9983-448F-B436-DBB801EB10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675862"/>
            <a:ext cx="2743200" cy="533937"/>
          </a:xfrm>
          <a:prstGeom prst="rect">
            <a:avLst/>
          </a:prstGeom>
        </p:spPr>
      </p:pic>
      <p:cxnSp>
        <p:nvCxnSpPr>
          <p:cNvPr id="20" name="Straight Connector 19">
            <a:extLst>
              <a:ext uri="{FF2B5EF4-FFF2-40B4-BE49-F238E27FC236}">
                <a16:creationId xmlns:a16="http://schemas.microsoft.com/office/drawing/2014/main" id="{7B39415D-02A3-40DD-B4B1-76B059EA1085}"/>
              </a:ext>
            </a:extLst>
          </p:cNvPr>
          <p:cNvCxnSpPr/>
          <p:nvPr/>
        </p:nvCxnSpPr>
        <p:spPr>
          <a:xfrm>
            <a:off x="439616" y="2288927"/>
            <a:ext cx="5181600" cy="0"/>
          </a:xfrm>
          <a:prstGeom prst="line">
            <a:avLst/>
          </a:prstGeom>
          <a:ln w="6350">
            <a:solidFill>
              <a:schemeClr val="tx1">
                <a:lumMod val="85000"/>
                <a:lumOff val="15000"/>
              </a:schemeClr>
            </a:solidFill>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2747962"/>
            <a:ext cx="7772400" cy="1362075"/>
          </a:xfrm>
        </p:spPr>
        <p:txBody>
          <a:bodyPr anchor="t"/>
          <a:lstStyle>
            <a:lvl1pPr algn="ctr">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609600" y="124777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p:txStyles>
    <p:titleStyle>
      <a:lvl1pPr algn="ctr" defTabSz="914400" rtl="0" eaLnBrk="1" latinLnBrk="0" hangingPunct="1">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CC9900"/>
        </a:buClr>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tx1">
            <a:lumMod val="75000"/>
            <a:lumOff val="25000"/>
          </a:schemeClr>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C00000"/>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accent3">
            <a:lumMod val="75000"/>
          </a:schemeClr>
        </a:buClr>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D678A39-E2CC-4657-B029-C3E34FB90624}"/>
              </a:ext>
            </a:extLst>
          </p:cNvPr>
          <p:cNvSpPr>
            <a:spLocks noGrp="1"/>
          </p:cNvSpPr>
          <p:nvPr>
            <p:ph type="ctrTitle"/>
          </p:nvPr>
        </p:nvSpPr>
        <p:spPr/>
        <p:txBody>
          <a:bodyPr>
            <a:normAutofit/>
          </a:bodyPr>
          <a:lstStyle/>
          <a:p>
            <a:r>
              <a:rPr lang="en-US" dirty="0"/>
              <a:t>Understanding FMLA and FFCRA</a:t>
            </a:r>
          </a:p>
        </p:txBody>
      </p:sp>
      <p:sp>
        <p:nvSpPr>
          <p:cNvPr id="3" name="Subtitle 2" descr="" title="">
            <a:extLst>
              <a:ext uri="{FF2B5EF4-FFF2-40B4-BE49-F238E27FC236}">
                <a16:creationId xmlns:a16="http://schemas.microsoft.com/office/drawing/2014/main" id="{9BA7122F-5C23-40F2-B10B-3440D83215DD}"/>
              </a:ext>
            </a:extLst>
          </p:cNvPr>
          <p:cNvSpPr>
            <a:spLocks noGrp="1"/>
          </p:cNvSpPr>
          <p:nvPr>
            <p:ph type="subTitle" idx="1"/>
          </p:nvPr>
        </p:nvSpPr>
        <p:spPr/>
        <p:txBody>
          <a:bodyPr/>
          <a:lstStyle/>
          <a:p>
            <a:r>
              <a:rPr lang="en-US" dirty="0"/>
              <a:t>Presented by Kayla Cook, Esq.</a:t>
            </a:r>
            <a:br>
              <a:rPr lang="en-US" dirty="0"/>
            </a:br>
            <a:r>
              <a:rPr lang="en-US" dirty="0"/>
              <a:t>October 29, 2020</a:t>
            </a:r>
          </a:p>
        </p:txBody>
      </p:sp>
    </p:spTree>
    <p:extLst>
      <p:ext uri="{BB962C8B-B14F-4D97-AF65-F5344CB8AC3E}">
        <p14:creationId xmlns:p14="http://schemas.microsoft.com/office/powerpoint/2010/main" val="3669419088"/>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141CC05-8488-447F-83D2-1FA16F249D91}"/>
              </a:ext>
            </a:extLst>
          </p:cNvPr>
          <p:cNvSpPr>
            <a:spLocks noGrp="1"/>
          </p:cNvSpPr>
          <p:nvPr>
            <p:ph type="title"/>
          </p:nvPr>
        </p:nvSpPr>
        <p:spPr/>
        <p:txBody>
          <a:bodyPr>
            <a:normAutofit fontScale="90000"/>
          </a:bodyPr>
          <a:lstStyle/>
          <a:p>
            <a:r>
              <a:rPr lang="en-US" dirty="0"/>
              <a:t>“Serious Health Condition” under FMLA </a:t>
            </a:r>
            <a:r>
              <a:rPr lang="en-US" sz="3100" dirty="0"/>
              <a:t>(continued…)</a:t>
            </a:r>
          </a:p>
        </p:txBody>
      </p:sp>
      <p:sp>
        <p:nvSpPr>
          <p:cNvPr id="3" name="Content Placeholder 2" descr="" title="">
            <a:extLst>
              <a:ext uri="{FF2B5EF4-FFF2-40B4-BE49-F238E27FC236}">
                <a16:creationId xmlns:a16="http://schemas.microsoft.com/office/drawing/2014/main" id="{3CADCD1D-9E5A-4C9B-9347-08D62E7BEF70}"/>
              </a:ext>
            </a:extLst>
          </p:cNvPr>
          <p:cNvSpPr>
            <a:spLocks noGrp="1"/>
          </p:cNvSpPr>
          <p:nvPr>
            <p:ph idx="1"/>
          </p:nvPr>
        </p:nvSpPr>
        <p:spPr/>
        <p:txBody>
          <a:bodyPr>
            <a:normAutofit/>
          </a:bodyPr>
          <a:lstStyle/>
          <a:p>
            <a:pPr lvl="2"/>
            <a:r>
              <a:rPr lang="en-US" dirty="0"/>
              <a:t>C) any period of incapacity due to pregnancy, or for prenatal care;</a:t>
            </a:r>
          </a:p>
          <a:p>
            <a:pPr lvl="2"/>
            <a:r>
              <a:rPr lang="en-US" dirty="0"/>
              <a:t>D) any period of incapacity (or treatment therefore) due to a chronic serious health condition.</a:t>
            </a:r>
          </a:p>
          <a:p>
            <a:pPr lvl="3"/>
            <a:r>
              <a:rPr lang="en-US" dirty="0"/>
              <a:t>Must visit a health care provider at least 2 times per year to qualify.</a:t>
            </a:r>
          </a:p>
          <a:p>
            <a:pPr lvl="2"/>
            <a:r>
              <a:rPr lang="en-US" dirty="0"/>
              <a:t>E) a period of incapacity that is permanent or long-term due to a condition for which treatment may not be effective</a:t>
            </a:r>
          </a:p>
          <a:p>
            <a:pPr lvl="2"/>
            <a:r>
              <a:rPr lang="en-US" dirty="0"/>
              <a:t>F) any absence(s) to receive multiple treatments (including recovery) by, or on referral by, a health care provider for a condition that likely would result in incapacity for more than 3 consecutive days if left untreated.</a:t>
            </a:r>
          </a:p>
          <a:p>
            <a:pPr lvl="4"/>
            <a:endParaRPr lang="en-US" dirty="0"/>
          </a:p>
          <a:p>
            <a:endParaRPr lang="en-US" dirty="0"/>
          </a:p>
        </p:txBody>
      </p:sp>
    </p:spTree>
    <p:extLst>
      <p:ext uri="{BB962C8B-B14F-4D97-AF65-F5344CB8AC3E}">
        <p14:creationId xmlns:p14="http://schemas.microsoft.com/office/powerpoint/2010/main" val="565806899"/>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5DD15F0-6BC7-4F54-8A74-7A8DF8A3796C}"/>
              </a:ext>
            </a:extLst>
          </p:cNvPr>
          <p:cNvSpPr>
            <a:spLocks noGrp="1"/>
          </p:cNvSpPr>
          <p:nvPr>
            <p:ph type="title"/>
          </p:nvPr>
        </p:nvSpPr>
        <p:spPr/>
        <p:txBody>
          <a:bodyPr/>
          <a:lstStyle/>
          <a:p>
            <a:r>
              <a:rPr lang="en-US" dirty="0"/>
              <a:t>PIN NO. 1</a:t>
            </a:r>
          </a:p>
        </p:txBody>
      </p:sp>
      <p:sp>
        <p:nvSpPr>
          <p:cNvPr id="3" name="Content Placeholder 2" descr="" title="">
            <a:extLst>
              <a:ext uri="{FF2B5EF4-FFF2-40B4-BE49-F238E27FC236}">
                <a16:creationId xmlns:a16="http://schemas.microsoft.com/office/drawing/2014/main" id="{CDC4C0A1-1B7C-4112-A880-DBE9512BDE1B}"/>
              </a:ext>
            </a:extLst>
          </p:cNvPr>
          <p:cNvSpPr>
            <a:spLocks noGrp="1"/>
          </p:cNvSpPr>
          <p:nvPr>
            <p:ph idx="1"/>
          </p:nvPr>
        </p:nvSpPr>
        <p:spPr/>
        <p:txBody>
          <a:bodyPr/>
          <a:lstStyle/>
          <a:p>
            <a:endParaRPr lang="en-US" dirty="0"/>
          </a:p>
        </p:txBody>
      </p:sp>
      <p:sp>
        <p:nvSpPr>
          <p:cNvPr id="4" name="Rectangle 3" descr="" title="">
            <a:extLst>
              <a:ext uri="{FF2B5EF4-FFF2-40B4-BE49-F238E27FC236}">
                <a16:creationId xmlns:a16="http://schemas.microsoft.com/office/drawing/2014/main" id="{4FC25EC3-FD85-4202-A7DB-D7A38C043614}"/>
              </a:ext>
            </a:extLst>
          </p:cNvPr>
          <p:cNvSpPr/>
          <p:nvPr/>
        </p:nvSpPr>
        <p:spPr>
          <a:xfrm>
            <a:off x="1890206" y="2857143"/>
            <a:ext cx="5255945" cy="2400657"/>
          </a:xfrm>
          <a:prstGeom prst="rect">
            <a:avLst/>
          </a:prstGeom>
          <a:noFill/>
        </p:spPr>
        <p:txBody>
          <a:bodyPr wrap="square" lIns="91440" tIns="45720" rIns="91440" bIns="45720">
            <a:spAutoFit/>
          </a:bodyPr>
          <a:lstStyle/>
          <a:p>
            <a:pPr algn="ctr"/>
            <a:r>
              <a:rPr lang="en-US" sz="15000" b="1" cap="none" spc="0" dirty="0">
                <a:ln w="22225">
                  <a:solidFill>
                    <a:schemeClr val="accent2"/>
                  </a:solidFill>
                  <a:prstDash val="solid"/>
                </a:ln>
                <a:solidFill>
                  <a:schemeClr val="accent2">
                    <a:lumMod val="40000"/>
                    <a:lumOff val="60000"/>
                  </a:schemeClr>
                </a:solidFill>
                <a:effectLst/>
              </a:rPr>
              <a:t>6</a:t>
            </a:r>
          </a:p>
        </p:txBody>
      </p:sp>
    </p:spTree>
    <p:extLst>
      <p:ext uri="{BB962C8B-B14F-4D97-AF65-F5344CB8AC3E}">
        <p14:creationId xmlns:p14="http://schemas.microsoft.com/office/powerpoint/2010/main" val="3981327074"/>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05A85A1-37A8-4D0E-AC1B-49EA8C10CCF5}"/>
              </a:ext>
            </a:extLst>
          </p:cNvPr>
          <p:cNvSpPr>
            <a:spLocks noGrp="1"/>
          </p:cNvSpPr>
          <p:nvPr>
            <p:ph type="title"/>
          </p:nvPr>
        </p:nvSpPr>
        <p:spPr/>
        <p:txBody>
          <a:bodyPr>
            <a:normAutofit fontScale="90000"/>
          </a:bodyPr>
          <a:lstStyle/>
          <a:p>
            <a:r>
              <a:rPr lang="en-US" dirty="0"/>
              <a:t>Intermittent Leave Under FMLA</a:t>
            </a:r>
          </a:p>
        </p:txBody>
      </p:sp>
      <p:sp>
        <p:nvSpPr>
          <p:cNvPr id="3" name="Content Placeholder 2" descr="" title="">
            <a:extLst>
              <a:ext uri="{FF2B5EF4-FFF2-40B4-BE49-F238E27FC236}">
                <a16:creationId xmlns:a16="http://schemas.microsoft.com/office/drawing/2014/main" id="{5318418E-1D82-4E8F-BAD4-A066CC5A0932}"/>
              </a:ext>
            </a:extLst>
          </p:cNvPr>
          <p:cNvSpPr>
            <a:spLocks noGrp="1"/>
          </p:cNvSpPr>
          <p:nvPr>
            <p:ph idx="1"/>
          </p:nvPr>
        </p:nvSpPr>
        <p:spPr/>
        <p:txBody>
          <a:bodyPr/>
          <a:lstStyle/>
          <a:p>
            <a:r>
              <a:rPr lang="en-US" dirty="0"/>
              <a:t>May be taken when medically necessary for planned and/or unanticipated medical treatment or for recovery from treatment of or recovery from a serious health condition.</a:t>
            </a:r>
          </a:p>
          <a:p>
            <a:r>
              <a:rPr lang="en-US" i="1" dirty="0"/>
              <a:t>Must be scheduled so as not to unduly disrupt the employer’s operations, subject to the approval of the employee’s health care provider.</a:t>
            </a:r>
          </a:p>
        </p:txBody>
      </p:sp>
    </p:spTree>
    <p:extLst>
      <p:ext uri="{BB962C8B-B14F-4D97-AF65-F5344CB8AC3E}">
        <p14:creationId xmlns:p14="http://schemas.microsoft.com/office/powerpoint/2010/main" val="3875040011"/>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248ECE9-B1F2-48A2-A334-928FA20ED6E4}"/>
              </a:ext>
            </a:extLst>
          </p:cNvPr>
          <p:cNvSpPr>
            <a:spLocks noGrp="1"/>
          </p:cNvSpPr>
          <p:nvPr>
            <p:ph type="title"/>
          </p:nvPr>
        </p:nvSpPr>
        <p:spPr/>
        <p:txBody>
          <a:bodyPr/>
          <a:lstStyle/>
          <a:p>
            <a:r>
              <a:rPr lang="en-US" dirty="0"/>
              <a:t>Notice By Employee</a:t>
            </a:r>
          </a:p>
        </p:txBody>
      </p:sp>
      <p:sp>
        <p:nvSpPr>
          <p:cNvPr id="3" name="Content Placeholder 2" descr="" title="">
            <a:extLst>
              <a:ext uri="{FF2B5EF4-FFF2-40B4-BE49-F238E27FC236}">
                <a16:creationId xmlns:a16="http://schemas.microsoft.com/office/drawing/2014/main" id="{3DB4A5CF-9279-4F72-8C48-1F50613AD151}"/>
              </a:ext>
            </a:extLst>
          </p:cNvPr>
          <p:cNvSpPr>
            <a:spLocks noGrp="1"/>
          </p:cNvSpPr>
          <p:nvPr>
            <p:ph idx="1"/>
          </p:nvPr>
        </p:nvSpPr>
        <p:spPr/>
        <p:txBody>
          <a:bodyPr/>
          <a:lstStyle/>
          <a:p>
            <a:r>
              <a:rPr lang="en-US" dirty="0"/>
              <a:t>When foreseeable:  30-day advance notice</a:t>
            </a:r>
          </a:p>
          <a:p>
            <a:r>
              <a:rPr lang="en-US" dirty="0"/>
              <a:t>When unforeseeable: “As soon as practicable”</a:t>
            </a:r>
          </a:p>
          <a:p>
            <a:r>
              <a:rPr lang="en-US" dirty="0"/>
              <a:t>When intermittent: In compliance with the employer’s call-in procedures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58302125"/>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2B57268-4666-4FCC-BC47-418F72C3974F}"/>
              </a:ext>
            </a:extLst>
          </p:cNvPr>
          <p:cNvSpPr>
            <a:spLocks noGrp="1"/>
          </p:cNvSpPr>
          <p:nvPr>
            <p:ph type="title"/>
          </p:nvPr>
        </p:nvSpPr>
        <p:spPr/>
        <p:txBody>
          <a:bodyPr/>
          <a:lstStyle/>
          <a:p>
            <a:r>
              <a:rPr lang="en-US" dirty="0"/>
              <a:t>Notice </a:t>
            </a:r>
            <a:r>
              <a:rPr lang="en-US" sz="2800" dirty="0"/>
              <a:t>(continued…)</a:t>
            </a:r>
          </a:p>
        </p:txBody>
      </p:sp>
      <p:sp>
        <p:nvSpPr>
          <p:cNvPr id="3" name="Content Placeholder 2" descr="" title="">
            <a:extLst>
              <a:ext uri="{FF2B5EF4-FFF2-40B4-BE49-F238E27FC236}">
                <a16:creationId xmlns:a16="http://schemas.microsoft.com/office/drawing/2014/main" id="{9EAE9197-84E5-4F93-BEA9-EE2ABB187B52}"/>
              </a:ext>
            </a:extLst>
          </p:cNvPr>
          <p:cNvSpPr>
            <a:spLocks noGrp="1"/>
          </p:cNvSpPr>
          <p:nvPr>
            <p:ph idx="1"/>
          </p:nvPr>
        </p:nvSpPr>
        <p:spPr/>
        <p:txBody>
          <a:bodyPr/>
          <a:lstStyle/>
          <a:p>
            <a:r>
              <a:rPr lang="en-US" dirty="0"/>
              <a:t>Employee needs to provide </a:t>
            </a:r>
            <a:r>
              <a:rPr lang="en-US" u="sng" dirty="0"/>
              <a:t>sufficient information for the employer to understand that the leave is for FMLA qualifying reasons</a:t>
            </a:r>
            <a:r>
              <a:rPr lang="en-US" dirty="0"/>
              <a:t>.</a:t>
            </a:r>
          </a:p>
          <a:p>
            <a:pPr lvl="1"/>
            <a:r>
              <a:rPr lang="en-US" dirty="0"/>
              <a:t>Reason for leave</a:t>
            </a:r>
          </a:p>
          <a:p>
            <a:pPr lvl="1"/>
            <a:r>
              <a:rPr lang="en-US" dirty="0"/>
              <a:t>Nature of injury, impairment, or physical/mental impairment that necessitates leave</a:t>
            </a:r>
          </a:p>
          <a:p>
            <a:pPr lvl="1"/>
            <a:r>
              <a:rPr lang="en-US" dirty="0"/>
              <a:t>Anticipated duration of leave</a:t>
            </a:r>
          </a:p>
          <a:p>
            <a:pPr lvl="1"/>
            <a:endParaRPr lang="en-US" dirty="0"/>
          </a:p>
          <a:p>
            <a:pPr marL="457200" lvl="1" indent="0">
              <a:buNone/>
            </a:pPr>
            <a:r>
              <a:rPr lang="en-US" i="1" dirty="0">
                <a:solidFill>
                  <a:srgbClr val="C00000"/>
                </a:solidFill>
              </a:rPr>
              <a:t>An employee is not required to mention FMLA when requesting leave, but is required to explain why leave</a:t>
            </a:r>
            <a:br>
              <a:rPr lang="en-US" i="1" dirty="0">
                <a:solidFill>
                  <a:srgbClr val="C00000"/>
                </a:solidFill>
              </a:rPr>
            </a:br>
            <a:r>
              <a:rPr lang="en-US" i="1" dirty="0">
                <a:solidFill>
                  <a:srgbClr val="C00000"/>
                </a:solidFill>
              </a:rPr>
              <a:t>is needed.</a:t>
            </a:r>
          </a:p>
        </p:txBody>
      </p:sp>
    </p:spTree>
    <p:extLst>
      <p:ext uri="{BB962C8B-B14F-4D97-AF65-F5344CB8AC3E}">
        <p14:creationId xmlns:p14="http://schemas.microsoft.com/office/powerpoint/2010/main" val="142045959"/>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5EE4DEA-B7EC-4A74-ACCA-D76BE6FAD4F3}"/>
              </a:ext>
            </a:extLst>
          </p:cNvPr>
          <p:cNvSpPr>
            <a:spLocks noGrp="1"/>
          </p:cNvSpPr>
          <p:nvPr>
            <p:ph type="title"/>
          </p:nvPr>
        </p:nvSpPr>
        <p:spPr/>
        <p:txBody>
          <a:bodyPr/>
          <a:lstStyle/>
          <a:p>
            <a:r>
              <a:rPr lang="en-US" dirty="0"/>
              <a:t>Certification</a:t>
            </a:r>
          </a:p>
        </p:txBody>
      </p:sp>
      <p:sp>
        <p:nvSpPr>
          <p:cNvPr id="3" name="Content Placeholder 2" descr="" title="">
            <a:extLst>
              <a:ext uri="{FF2B5EF4-FFF2-40B4-BE49-F238E27FC236}">
                <a16:creationId xmlns:a16="http://schemas.microsoft.com/office/drawing/2014/main" id="{247EE93D-F2C1-4FE1-9BD9-4FB7C6CBF8C4}"/>
              </a:ext>
            </a:extLst>
          </p:cNvPr>
          <p:cNvSpPr>
            <a:spLocks noGrp="1"/>
          </p:cNvSpPr>
          <p:nvPr>
            <p:ph idx="1"/>
          </p:nvPr>
        </p:nvSpPr>
        <p:spPr/>
        <p:txBody>
          <a:bodyPr>
            <a:normAutofit lnSpcReduction="10000"/>
          </a:bodyPr>
          <a:lstStyle/>
          <a:p>
            <a:r>
              <a:rPr lang="en-US" dirty="0"/>
              <a:t>If an employee submits a complete certification signed by a health care provider, the employer may not request additional information from the health care provider.</a:t>
            </a:r>
          </a:p>
          <a:p>
            <a:r>
              <a:rPr lang="en-US" dirty="0"/>
              <a:t>An employer can contact health care provider for clarification and authentication.</a:t>
            </a:r>
          </a:p>
          <a:p>
            <a:r>
              <a:rPr lang="en-US" dirty="0">
                <a:solidFill>
                  <a:srgbClr val="C00000"/>
                </a:solidFill>
              </a:rPr>
              <a:t>Contact must not be made by a direct supervisor</a:t>
            </a:r>
          </a:p>
          <a:p>
            <a:r>
              <a:rPr lang="en-US" dirty="0"/>
              <a:t>Employers may send summaries of employee’s intermittent absences to health care provider to confirm the absences are consistent with the condition. </a:t>
            </a:r>
          </a:p>
        </p:txBody>
      </p:sp>
    </p:spTree>
    <p:extLst>
      <p:ext uri="{BB962C8B-B14F-4D97-AF65-F5344CB8AC3E}">
        <p14:creationId xmlns:p14="http://schemas.microsoft.com/office/powerpoint/2010/main" val="3058668534"/>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AACBC3E-0F94-4948-8AF8-90804CB15FA3}"/>
              </a:ext>
            </a:extLst>
          </p:cNvPr>
          <p:cNvSpPr>
            <a:spLocks noGrp="1"/>
          </p:cNvSpPr>
          <p:nvPr>
            <p:ph type="title"/>
          </p:nvPr>
        </p:nvSpPr>
        <p:spPr/>
        <p:txBody>
          <a:bodyPr/>
          <a:lstStyle/>
          <a:p>
            <a:r>
              <a:rPr lang="en-US" dirty="0"/>
              <a:t>Medical Opinions</a:t>
            </a:r>
          </a:p>
        </p:txBody>
      </p:sp>
      <p:sp>
        <p:nvSpPr>
          <p:cNvPr id="3" name="Content Placeholder 2" descr="" title="">
            <a:extLst>
              <a:ext uri="{FF2B5EF4-FFF2-40B4-BE49-F238E27FC236}">
                <a16:creationId xmlns:a16="http://schemas.microsoft.com/office/drawing/2014/main" id="{A1620669-18CC-4A7B-BFB8-2C32241BA9D6}"/>
              </a:ext>
            </a:extLst>
          </p:cNvPr>
          <p:cNvSpPr>
            <a:spLocks noGrp="1"/>
          </p:cNvSpPr>
          <p:nvPr>
            <p:ph idx="1"/>
          </p:nvPr>
        </p:nvSpPr>
        <p:spPr/>
        <p:txBody>
          <a:bodyPr/>
          <a:lstStyle/>
          <a:p>
            <a:r>
              <a:rPr lang="en-US" dirty="0"/>
              <a:t>SECOND OPINION:</a:t>
            </a:r>
          </a:p>
          <a:p>
            <a:pPr lvl="1"/>
            <a:r>
              <a:rPr lang="en-US" dirty="0"/>
              <a:t>An employer at its own expense can require the employee to obtain a second medical opinion</a:t>
            </a:r>
          </a:p>
          <a:p>
            <a:pPr lvl="2"/>
            <a:r>
              <a:rPr lang="en-US" dirty="0"/>
              <a:t>Employer chooses provider</a:t>
            </a:r>
          </a:p>
          <a:p>
            <a:pPr lvl="2"/>
            <a:r>
              <a:rPr lang="en-US" dirty="0"/>
              <a:t>Employer pays</a:t>
            </a:r>
          </a:p>
          <a:p>
            <a:pPr lvl="2"/>
            <a:r>
              <a:rPr lang="en-US" dirty="0"/>
              <a:t>Employer cannot contract with medical provider</a:t>
            </a:r>
          </a:p>
          <a:p>
            <a:r>
              <a:rPr lang="en-US" dirty="0"/>
              <a:t>THIRD OPINION:</a:t>
            </a:r>
          </a:p>
          <a:p>
            <a:pPr lvl="1"/>
            <a:r>
              <a:rPr lang="en-US" dirty="0"/>
              <a:t>If first and second opinions differ…</a:t>
            </a:r>
          </a:p>
          <a:p>
            <a:pPr lvl="2"/>
            <a:r>
              <a:rPr lang="en-US" dirty="0"/>
              <a:t>Employer and Employee both approve provider</a:t>
            </a:r>
          </a:p>
          <a:p>
            <a:pPr lvl="2"/>
            <a:r>
              <a:rPr lang="en-US" dirty="0"/>
              <a:t>Employer pays</a:t>
            </a:r>
          </a:p>
          <a:p>
            <a:pPr lvl="2"/>
            <a:r>
              <a:rPr lang="en-US" dirty="0"/>
              <a:t>Third opinion is BINDING</a:t>
            </a:r>
          </a:p>
          <a:p>
            <a:pPr marL="457200" lvl="1" indent="0">
              <a:buNone/>
            </a:pPr>
            <a:endParaRPr lang="en-US" dirty="0"/>
          </a:p>
        </p:txBody>
      </p:sp>
    </p:spTree>
    <p:extLst>
      <p:ext uri="{BB962C8B-B14F-4D97-AF65-F5344CB8AC3E}">
        <p14:creationId xmlns:p14="http://schemas.microsoft.com/office/powerpoint/2010/main" val="2734206070"/>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AE8C647-ED24-47AB-A1B5-BBD2CA319754}"/>
              </a:ext>
            </a:extLst>
          </p:cNvPr>
          <p:cNvSpPr>
            <a:spLocks noGrp="1"/>
          </p:cNvSpPr>
          <p:nvPr>
            <p:ph type="title"/>
          </p:nvPr>
        </p:nvSpPr>
        <p:spPr/>
        <p:txBody>
          <a:bodyPr>
            <a:normAutofit fontScale="90000"/>
          </a:bodyPr>
          <a:lstStyle/>
          <a:p>
            <a:r>
              <a:rPr lang="en-US" dirty="0"/>
              <a:t>Maintenance of Benefits Under FMLA</a:t>
            </a:r>
          </a:p>
        </p:txBody>
      </p:sp>
      <p:sp>
        <p:nvSpPr>
          <p:cNvPr id="3" name="Content Placeholder 2" descr="" title="">
            <a:extLst>
              <a:ext uri="{FF2B5EF4-FFF2-40B4-BE49-F238E27FC236}">
                <a16:creationId xmlns:a16="http://schemas.microsoft.com/office/drawing/2014/main" id="{3B381A06-FE92-4504-9505-D83D48A887A9}"/>
              </a:ext>
            </a:extLst>
          </p:cNvPr>
          <p:cNvSpPr>
            <a:spLocks noGrp="1"/>
          </p:cNvSpPr>
          <p:nvPr>
            <p:ph idx="1"/>
          </p:nvPr>
        </p:nvSpPr>
        <p:spPr/>
        <p:txBody>
          <a:bodyPr/>
          <a:lstStyle/>
          <a:p>
            <a:r>
              <a:rPr lang="en-US" dirty="0"/>
              <a:t>Employer required to maintain benefits as if employee had continued to work.</a:t>
            </a:r>
          </a:p>
          <a:p>
            <a:r>
              <a:rPr lang="en-US" dirty="0"/>
              <a:t>Benefits STOP if employee notifies employer of intent not to return at end of leave, or if employee fails to return after leave</a:t>
            </a:r>
          </a:p>
          <a:p>
            <a:r>
              <a:rPr lang="en-US" dirty="0"/>
              <a:t>Employer may recover premiums paid to maintain health insurance coverage and other benefits for an employee who fails to return from FMLA leave.</a:t>
            </a:r>
          </a:p>
        </p:txBody>
      </p:sp>
    </p:spTree>
    <p:extLst>
      <p:ext uri="{BB962C8B-B14F-4D97-AF65-F5344CB8AC3E}">
        <p14:creationId xmlns:p14="http://schemas.microsoft.com/office/powerpoint/2010/main" val="11379452"/>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DDDC18E-70EE-4397-B90D-BBD11D600969}"/>
              </a:ext>
            </a:extLst>
          </p:cNvPr>
          <p:cNvSpPr>
            <a:spLocks noGrp="1"/>
          </p:cNvSpPr>
          <p:nvPr>
            <p:ph type="title"/>
          </p:nvPr>
        </p:nvSpPr>
        <p:spPr/>
        <p:txBody>
          <a:bodyPr/>
          <a:lstStyle/>
          <a:p>
            <a:r>
              <a:rPr lang="en-US" dirty="0"/>
              <a:t>Job Restoration Under FMLA</a:t>
            </a:r>
          </a:p>
        </p:txBody>
      </p:sp>
      <p:sp>
        <p:nvSpPr>
          <p:cNvPr id="3" name="Content Placeholder 2" descr="" title="">
            <a:extLst>
              <a:ext uri="{FF2B5EF4-FFF2-40B4-BE49-F238E27FC236}">
                <a16:creationId xmlns:a16="http://schemas.microsoft.com/office/drawing/2014/main" id="{75CA9D3E-9351-41AA-8C77-5DB35D8227C0}"/>
              </a:ext>
            </a:extLst>
          </p:cNvPr>
          <p:cNvSpPr>
            <a:spLocks noGrp="1"/>
          </p:cNvSpPr>
          <p:nvPr>
            <p:ph idx="1"/>
          </p:nvPr>
        </p:nvSpPr>
        <p:spPr/>
        <p:txBody>
          <a:bodyPr>
            <a:normAutofit/>
          </a:bodyPr>
          <a:lstStyle/>
          <a:p>
            <a:pPr marL="0" indent="0">
              <a:buNone/>
            </a:pPr>
            <a:r>
              <a:rPr lang="en-US" sz="4000" dirty="0"/>
              <a:t>Employee is entitled to be retuned to the </a:t>
            </a:r>
            <a:r>
              <a:rPr lang="en-US" sz="4000" dirty="0">
                <a:solidFill>
                  <a:srgbClr val="C00000"/>
                </a:solidFill>
              </a:rPr>
              <a:t>same position</a:t>
            </a:r>
            <a:r>
              <a:rPr lang="en-US" sz="4000" dirty="0"/>
              <a:t> </a:t>
            </a:r>
          </a:p>
          <a:p>
            <a:pPr marL="0" indent="0">
              <a:buNone/>
            </a:pPr>
            <a:r>
              <a:rPr lang="en-US" sz="4000" dirty="0"/>
              <a:t>			OR </a:t>
            </a:r>
          </a:p>
          <a:p>
            <a:pPr marL="0" indent="0">
              <a:buNone/>
            </a:pPr>
            <a:r>
              <a:rPr lang="en-US" sz="4000" dirty="0"/>
              <a:t>an </a:t>
            </a:r>
            <a:r>
              <a:rPr lang="en-US" sz="4000" dirty="0">
                <a:solidFill>
                  <a:srgbClr val="C00000"/>
                </a:solidFill>
              </a:rPr>
              <a:t>equivalent position </a:t>
            </a:r>
            <a:r>
              <a:rPr lang="en-US" sz="4000" dirty="0"/>
              <a:t>with equivalent benefits and pay.</a:t>
            </a:r>
          </a:p>
        </p:txBody>
      </p:sp>
    </p:spTree>
    <p:extLst>
      <p:ext uri="{BB962C8B-B14F-4D97-AF65-F5344CB8AC3E}">
        <p14:creationId xmlns:p14="http://schemas.microsoft.com/office/powerpoint/2010/main" val="2962661386"/>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2E84B85-5DC5-4C64-92D8-46B8B8CC44A0}"/>
              </a:ext>
            </a:extLst>
          </p:cNvPr>
          <p:cNvSpPr>
            <a:spLocks noGrp="1"/>
          </p:cNvSpPr>
          <p:nvPr>
            <p:ph type="title"/>
          </p:nvPr>
        </p:nvSpPr>
        <p:spPr/>
        <p:txBody>
          <a:bodyPr/>
          <a:lstStyle/>
          <a:p>
            <a:endParaRPr lang="en-US" dirty="0"/>
          </a:p>
        </p:txBody>
      </p:sp>
      <p:sp>
        <p:nvSpPr>
          <p:cNvPr id="3" name="Content Placeholder 2" descr="" title="">
            <a:extLst>
              <a:ext uri="{FF2B5EF4-FFF2-40B4-BE49-F238E27FC236}">
                <a16:creationId xmlns:a16="http://schemas.microsoft.com/office/drawing/2014/main" id="{D6C17035-8A35-4D00-B9FB-CE0EA04DDD20}"/>
              </a:ext>
            </a:extLst>
          </p:cNvPr>
          <p:cNvSpPr>
            <a:spLocks noGrp="1"/>
          </p:cNvSpPr>
          <p:nvPr>
            <p:ph idx="1"/>
          </p:nvPr>
        </p:nvSpPr>
        <p:spPr/>
        <p:txBody>
          <a:bodyPr/>
          <a:lstStyle/>
          <a:p>
            <a:pPr marL="0" indent="0">
              <a:buNone/>
            </a:pPr>
            <a:r>
              <a:rPr lang="en-US" sz="5400" dirty="0">
                <a:solidFill>
                  <a:srgbClr val="C00000"/>
                </a:solidFill>
              </a:rPr>
              <a:t>No right to reinstatement </a:t>
            </a:r>
            <a:r>
              <a:rPr lang="en-US" sz="5400" dirty="0"/>
              <a:t>if employee is unable to perform an essential function of the position.</a:t>
            </a:r>
            <a:endParaRPr lang="en-US" sz="5400" dirty="0">
              <a:solidFill>
                <a:srgbClr val="C00000"/>
              </a:solidFill>
            </a:endParaRPr>
          </a:p>
          <a:p>
            <a:endParaRPr lang="en-US" dirty="0"/>
          </a:p>
        </p:txBody>
      </p:sp>
    </p:spTree>
    <p:extLst>
      <p:ext uri="{BB962C8B-B14F-4D97-AF65-F5344CB8AC3E}">
        <p14:creationId xmlns:p14="http://schemas.microsoft.com/office/powerpoint/2010/main" val="1874183785"/>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0F0D37C-2D27-4FDA-9609-A87C90C57539}"/>
              </a:ext>
            </a:extLst>
          </p:cNvPr>
          <p:cNvSpPr>
            <a:spLocks noGrp="1"/>
          </p:cNvSpPr>
          <p:nvPr>
            <p:ph type="title"/>
          </p:nvPr>
        </p:nvSpPr>
        <p:spPr/>
        <p:txBody>
          <a:bodyPr>
            <a:normAutofit fontScale="90000"/>
          </a:bodyPr>
          <a:lstStyle/>
          <a:p>
            <a:r>
              <a:rPr lang="en-US" dirty="0"/>
              <a:t>A Word About This Presentation</a:t>
            </a:r>
          </a:p>
        </p:txBody>
      </p:sp>
      <p:sp>
        <p:nvSpPr>
          <p:cNvPr id="3" name="Content Placeholder 2" descr="" title="">
            <a:extLst>
              <a:ext uri="{FF2B5EF4-FFF2-40B4-BE49-F238E27FC236}">
                <a16:creationId xmlns:a16="http://schemas.microsoft.com/office/drawing/2014/main" id="{0F8F7D3D-9D73-4EC4-8789-7F7CD88BE778}"/>
              </a:ext>
            </a:extLst>
          </p:cNvPr>
          <p:cNvSpPr>
            <a:spLocks noGrp="1"/>
          </p:cNvSpPr>
          <p:nvPr>
            <p:ph idx="1"/>
          </p:nvPr>
        </p:nvSpPr>
        <p:spPr/>
        <p:txBody>
          <a:bodyPr>
            <a:normAutofit lnSpcReduction="10000"/>
          </a:bodyPr>
          <a:lstStyle/>
          <a:p>
            <a:r>
              <a:rPr lang="en-US" dirty="0"/>
              <a:t>I will speak in general terms today. The specific facts of each situation can make a difference in the legal principles that apply</a:t>
            </a:r>
          </a:p>
          <a:p>
            <a:r>
              <a:rPr lang="en-US" dirty="0">
                <a:solidFill>
                  <a:srgbClr val="C00000"/>
                </a:solidFill>
              </a:rPr>
              <a:t>This presentation must not be treated as legal advice about any specific situation</a:t>
            </a:r>
          </a:p>
          <a:p>
            <a:r>
              <a:rPr lang="en-US" dirty="0"/>
              <a:t>Due to the rapidly changing nature                         of the law, information in this             presentation may become outdated </a:t>
            </a:r>
          </a:p>
          <a:p>
            <a:r>
              <a:rPr lang="en-US" dirty="0">
                <a:solidFill>
                  <a:srgbClr val="C00000"/>
                </a:solidFill>
              </a:rPr>
              <a:t>When in doubt, don’t act or rely upon the               information contained in this presentation without seeking legal advice</a:t>
            </a:r>
          </a:p>
          <a:p>
            <a:endParaRPr lang="en-US" dirty="0"/>
          </a:p>
        </p:txBody>
      </p:sp>
    </p:spTree>
    <p:extLst>
      <p:ext uri="{BB962C8B-B14F-4D97-AF65-F5344CB8AC3E}">
        <p14:creationId xmlns:p14="http://schemas.microsoft.com/office/powerpoint/2010/main" val="3482651033"/>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1D1D8DCD-7BA7-4EEB-B367-AA1C4B8C2AFF}"/>
              </a:ext>
            </a:extLst>
          </p:cNvPr>
          <p:cNvSpPr>
            <a:spLocks noGrp="1"/>
          </p:cNvSpPr>
          <p:nvPr>
            <p:ph type="title"/>
          </p:nvPr>
        </p:nvSpPr>
        <p:spPr/>
        <p:txBody>
          <a:bodyPr/>
          <a:lstStyle/>
          <a:p>
            <a:r>
              <a:rPr lang="en-US" dirty="0"/>
              <a:t>West Virginia parental leave act </a:t>
            </a:r>
          </a:p>
        </p:txBody>
      </p:sp>
      <p:sp>
        <p:nvSpPr>
          <p:cNvPr id="5" name="Text Placeholder 4" descr="" title="">
            <a:extLst>
              <a:ext uri="{FF2B5EF4-FFF2-40B4-BE49-F238E27FC236}">
                <a16:creationId xmlns:a16="http://schemas.microsoft.com/office/drawing/2014/main" id="{1B8D8F04-45BA-4D73-AE7D-9996DCAF7933}"/>
              </a:ext>
            </a:extLst>
          </p:cNvPr>
          <p:cNvSpPr>
            <a:spLocks noGrp="1"/>
          </p:cNvSpPr>
          <p:nvPr>
            <p:ph type="body" idx="1"/>
          </p:nvPr>
        </p:nvSpPr>
        <p:spPr/>
        <p:txBody>
          <a:bodyPr/>
          <a:lstStyle/>
          <a:p>
            <a:r>
              <a:rPr lang="en-US" dirty="0"/>
              <a:t>Comparing FMLA to the</a:t>
            </a:r>
          </a:p>
        </p:txBody>
      </p:sp>
    </p:spTree>
    <p:extLst>
      <p:ext uri="{BB962C8B-B14F-4D97-AF65-F5344CB8AC3E}">
        <p14:creationId xmlns:p14="http://schemas.microsoft.com/office/powerpoint/2010/main" val="1298995404"/>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B0F431D-6594-4337-9CD9-4360AF842E04}"/>
              </a:ext>
            </a:extLst>
          </p:cNvPr>
          <p:cNvSpPr>
            <a:spLocks noGrp="1"/>
          </p:cNvSpPr>
          <p:nvPr>
            <p:ph type="title"/>
          </p:nvPr>
        </p:nvSpPr>
        <p:spPr/>
        <p:txBody>
          <a:bodyPr>
            <a:normAutofit fontScale="90000"/>
          </a:bodyPr>
          <a:lstStyle/>
          <a:p>
            <a:r>
              <a:rPr lang="en-US" dirty="0"/>
              <a:t>West Virginia Parental Leave Act</a:t>
            </a:r>
          </a:p>
        </p:txBody>
      </p:sp>
      <p:sp>
        <p:nvSpPr>
          <p:cNvPr id="3" name="Content Placeholder 2" descr="" title="">
            <a:extLst>
              <a:ext uri="{FF2B5EF4-FFF2-40B4-BE49-F238E27FC236}">
                <a16:creationId xmlns:a16="http://schemas.microsoft.com/office/drawing/2014/main" id="{3CC64B99-BC6C-4A0F-9E61-A0EDE29D87F5}"/>
              </a:ext>
            </a:extLst>
          </p:cNvPr>
          <p:cNvSpPr>
            <a:spLocks noGrp="1"/>
          </p:cNvSpPr>
          <p:nvPr>
            <p:ph idx="1"/>
          </p:nvPr>
        </p:nvSpPr>
        <p:spPr/>
        <p:txBody>
          <a:bodyPr/>
          <a:lstStyle/>
          <a:p>
            <a:r>
              <a:rPr lang="en-US" dirty="0"/>
              <a:t>State Law</a:t>
            </a:r>
          </a:p>
          <a:p>
            <a:r>
              <a:rPr lang="en-US" dirty="0"/>
              <a:t>Effective October 1, 2010</a:t>
            </a:r>
          </a:p>
          <a:p>
            <a:r>
              <a:rPr lang="en-US" dirty="0"/>
              <a:t>Administrated by West Virginia Department of Labor</a:t>
            </a:r>
          </a:p>
          <a:p>
            <a:pPr lvl="2"/>
            <a:r>
              <a:rPr lang="en-US" dirty="0">
                <a:solidFill>
                  <a:schemeClr val="bg2">
                    <a:lumMod val="50000"/>
                  </a:schemeClr>
                </a:solidFill>
                <a:latin typeface="Arial Nova Light" panose="020B0604020202020204" pitchFamily="34" charset="0"/>
              </a:rPr>
              <a:t>“The Legislature hereby finds that there is a growing crisis in this country and state affecting the stability of our families, that the family unit is being torn apart due to the need for families to have two income producing parents. In order to address this situation and to provide for the love, nurturing and education of our children, the Legislature hereby enacts “The Parental Leave Act.” </a:t>
            </a:r>
            <a:r>
              <a:rPr lang="en-US" dirty="0">
                <a:solidFill>
                  <a:schemeClr val="bg2">
                    <a:lumMod val="50000"/>
                  </a:schemeClr>
                </a:solidFill>
              </a:rPr>
              <a:t>- W. Va. Code §21-5D-1</a:t>
            </a:r>
          </a:p>
          <a:p>
            <a:endParaRPr lang="en-US" i="1" dirty="0"/>
          </a:p>
          <a:p>
            <a:endParaRPr lang="en-US" dirty="0"/>
          </a:p>
        </p:txBody>
      </p:sp>
    </p:spTree>
    <p:extLst>
      <p:ext uri="{BB962C8B-B14F-4D97-AF65-F5344CB8AC3E}">
        <p14:creationId xmlns:p14="http://schemas.microsoft.com/office/powerpoint/2010/main" val="4088888992"/>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26371D6-688D-4DFF-878B-C2979EE3CEA2}"/>
              </a:ext>
            </a:extLst>
          </p:cNvPr>
          <p:cNvSpPr>
            <a:spLocks noGrp="1"/>
          </p:cNvSpPr>
          <p:nvPr>
            <p:ph type="title"/>
          </p:nvPr>
        </p:nvSpPr>
        <p:spPr/>
        <p:txBody>
          <a:bodyPr>
            <a:normAutofit fontScale="90000"/>
          </a:bodyPr>
          <a:lstStyle/>
          <a:p>
            <a:r>
              <a:rPr lang="en-US" dirty="0"/>
              <a:t>Employer Coverage Under PLA</a:t>
            </a:r>
          </a:p>
        </p:txBody>
      </p:sp>
      <p:sp>
        <p:nvSpPr>
          <p:cNvPr id="3" name="Content Placeholder 2" descr="" title="">
            <a:extLst>
              <a:ext uri="{FF2B5EF4-FFF2-40B4-BE49-F238E27FC236}">
                <a16:creationId xmlns:a16="http://schemas.microsoft.com/office/drawing/2014/main" id="{21C3541D-A51B-45A1-8E6D-87309DC40BD3}"/>
              </a:ext>
            </a:extLst>
          </p:cNvPr>
          <p:cNvSpPr>
            <a:spLocks noGrp="1"/>
          </p:cNvSpPr>
          <p:nvPr>
            <p:ph idx="1"/>
          </p:nvPr>
        </p:nvSpPr>
        <p:spPr/>
        <p:txBody>
          <a:bodyPr/>
          <a:lstStyle/>
          <a:p>
            <a:r>
              <a:rPr lang="en-US" dirty="0"/>
              <a:t>An Employer includes any department, division, board, bureau, agency, commission, or other unit of state government and any county board of education in the state.</a:t>
            </a:r>
          </a:p>
          <a:p>
            <a:r>
              <a:rPr lang="en-US" dirty="0"/>
              <a:t>§12-5D-2(d)</a:t>
            </a:r>
          </a:p>
        </p:txBody>
      </p:sp>
    </p:spTree>
    <p:extLst>
      <p:ext uri="{BB962C8B-B14F-4D97-AF65-F5344CB8AC3E}">
        <p14:creationId xmlns:p14="http://schemas.microsoft.com/office/powerpoint/2010/main" val="45461651"/>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E48604-D187-419E-8775-D55F4C907416}"/>
              </a:ext>
            </a:extLst>
          </p:cNvPr>
          <p:cNvSpPr>
            <a:spLocks noGrp="1"/>
          </p:cNvSpPr>
          <p:nvPr>
            <p:ph type="title"/>
          </p:nvPr>
        </p:nvSpPr>
        <p:spPr/>
        <p:txBody>
          <a:bodyPr>
            <a:normAutofit fontScale="90000"/>
          </a:bodyPr>
          <a:lstStyle/>
          <a:p>
            <a:r>
              <a:rPr lang="en-US" dirty="0"/>
              <a:t>Employee Eligibility Under PLA</a:t>
            </a:r>
          </a:p>
        </p:txBody>
      </p:sp>
      <p:sp>
        <p:nvSpPr>
          <p:cNvPr id="3" name="Content Placeholder 2" descr="" title="">
            <a:extLst>
              <a:ext uri="{FF2B5EF4-FFF2-40B4-BE49-F238E27FC236}">
                <a16:creationId xmlns:a16="http://schemas.microsoft.com/office/drawing/2014/main" id="{4FFF3E21-7A39-4941-B6E3-881C61F59890}"/>
              </a:ext>
            </a:extLst>
          </p:cNvPr>
          <p:cNvSpPr>
            <a:spLocks noGrp="1"/>
          </p:cNvSpPr>
          <p:nvPr>
            <p:ph idx="1"/>
          </p:nvPr>
        </p:nvSpPr>
        <p:spPr/>
        <p:txBody>
          <a:bodyPr/>
          <a:lstStyle/>
          <a:p>
            <a:r>
              <a:rPr lang="en-US" dirty="0"/>
              <a:t>Any individual, hired for permanent employment, who has worked for at least 12 consecutive weeks </a:t>
            </a:r>
          </a:p>
          <a:p>
            <a:r>
              <a:rPr lang="en-US" dirty="0"/>
              <a:t>§12-5D-2(c)(1)</a:t>
            </a:r>
          </a:p>
          <a:p>
            <a:endParaRPr lang="en-US" dirty="0"/>
          </a:p>
        </p:txBody>
      </p:sp>
    </p:spTree>
    <p:extLst>
      <p:ext uri="{BB962C8B-B14F-4D97-AF65-F5344CB8AC3E}">
        <p14:creationId xmlns:p14="http://schemas.microsoft.com/office/powerpoint/2010/main" val="1938594225"/>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5DD15F0-6BC7-4F54-8A74-7A8DF8A3796C}"/>
              </a:ext>
            </a:extLst>
          </p:cNvPr>
          <p:cNvSpPr>
            <a:spLocks noGrp="1"/>
          </p:cNvSpPr>
          <p:nvPr>
            <p:ph type="title"/>
          </p:nvPr>
        </p:nvSpPr>
        <p:spPr/>
        <p:txBody>
          <a:bodyPr/>
          <a:lstStyle/>
          <a:p>
            <a:r>
              <a:rPr lang="en-US" dirty="0"/>
              <a:t>PIN NO. 2</a:t>
            </a:r>
          </a:p>
        </p:txBody>
      </p:sp>
      <p:sp>
        <p:nvSpPr>
          <p:cNvPr id="3" name="Content Placeholder 2" descr="" title="">
            <a:extLst>
              <a:ext uri="{FF2B5EF4-FFF2-40B4-BE49-F238E27FC236}">
                <a16:creationId xmlns:a16="http://schemas.microsoft.com/office/drawing/2014/main" id="{CDC4C0A1-1B7C-4112-A880-DBE9512BDE1B}"/>
              </a:ext>
            </a:extLst>
          </p:cNvPr>
          <p:cNvSpPr>
            <a:spLocks noGrp="1"/>
          </p:cNvSpPr>
          <p:nvPr>
            <p:ph idx="1"/>
          </p:nvPr>
        </p:nvSpPr>
        <p:spPr/>
        <p:txBody>
          <a:bodyPr/>
          <a:lstStyle/>
          <a:p>
            <a:endParaRPr lang="en-US" dirty="0"/>
          </a:p>
        </p:txBody>
      </p:sp>
      <p:sp>
        <p:nvSpPr>
          <p:cNvPr id="4" name="Rectangle 3" descr="" title="">
            <a:extLst>
              <a:ext uri="{FF2B5EF4-FFF2-40B4-BE49-F238E27FC236}">
                <a16:creationId xmlns:a16="http://schemas.microsoft.com/office/drawing/2014/main" id="{4FC25EC3-FD85-4202-A7DB-D7A38C043614}"/>
              </a:ext>
            </a:extLst>
          </p:cNvPr>
          <p:cNvSpPr/>
          <p:nvPr/>
        </p:nvSpPr>
        <p:spPr>
          <a:xfrm>
            <a:off x="1890206" y="2857143"/>
            <a:ext cx="5255945" cy="2400657"/>
          </a:xfrm>
          <a:prstGeom prst="rect">
            <a:avLst/>
          </a:prstGeom>
          <a:noFill/>
        </p:spPr>
        <p:txBody>
          <a:bodyPr wrap="square" lIns="91440" tIns="45720" rIns="91440" bIns="45720">
            <a:spAutoFit/>
          </a:bodyPr>
          <a:lstStyle/>
          <a:p>
            <a:pPr algn="ctr"/>
            <a:r>
              <a:rPr lang="en-US" sz="15000" b="1" dirty="0">
                <a:ln w="22225">
                  <a:solidFill>
                    <a:schemeClr val="accent2"/>
                  </a:solidFill>
                  <a:prstDash val="solid"/>
                </a:ln>
                <a:solidFill>
                  <a:schemeClr val="accent2">
                    <a:lumMod val="40000"/>
                    <a:lumOff val="60000"/>
                  </a:schemeClr>
                </a:solidFill>
              </a:rPr>
              <a:t>5</a:t>
            </a:r>
            <a:endParaRPr lang="en-US" sz="15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932670974"/>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E1FDDD7-FD8E-4982-B2C8-0D672178CB32}"/>
              </a:ext>
            </a:extLst>
          </p:cNvPr>
          <p:cNvSpPr>
            <a:spLocks noGrp="1"/>
          </p:cNvSpPr>
          <p:nvPr>
            <p:ph type="title"/>
          </p:nvPr>
        </p:nvSpPr>
        <p:spPr/>
        <p:txBody>
          <a:bodyPr/>
          <a:lstStyle/>
          <a:p>
            <a:r>
              <a:rPr lang="en-US" dirty="0"/>
              <a:t>Leave Entitlement Under PLA</a:t>
            </a:r>
          </a:p>
        </p:txBody>
      </p:sp>
      <p:sp>
        <p:nvSpPr>
          <p:cNvPr id="3" name="Content Placeholder 2" descr="" title="">
            <a:extLst>
              <a:ext uri="{FF2B5EF4-FFF2-40B4-BE49-F238E27FC236}">
                <a16:creationId xmlns:a16="http://schemas.microsoft.com/office/drawing/2014/main" id="{2522519A-5AD7-4816-A1C1-FBE28F4727F0}"/>
              </a:ext>
            </a:extLst>
          </p:cNvPr>
          <p:cNvSpPr>
            <a:spLocks noGrp="1"/>
          </p:cNvSpPr>
          <p:nvPr>
            <p:ph idx="1"/>
          </p:nvPr>
        </p:nvSpPr>
        <p:spPr/>
        <p:txBody>
          <a:bodyPr/>
          <a:lstStyle/>
          <a:p>
            <a:r>
              <a:rPr lang="en-US" dirty="0"/>
              <a:t>§21-5D-4</a:t>
            </a:r>
          </a:p>
          <a:p>
            <a:pPr lvl="1"/>
            <a:r>
              <a:rPr lang="en-US" dirty="0"/>
              <a:t>(a) 12 weeks of unpaid leave, </a:t>
            </a:r>
            <a:r>
              <a:rPr lang="en-US" dirty="0">
                <a:solidFill>
                  <a:srgbClr val="C00000"/>
                </a:solidFill>
              </a:rPr>
              <a:t>following the exhaustion of all his or her annual and personal leave</a:t>
            </a:r>
            <a:r>
              <a:rPr lang="en-US" dirty="0"/>
              <a:t>, during any 12-month period.</a:t>
            </a:r>
          </a:p>
        </p:txBody>
      </p:sp>
    </p:spTree>
    <p:extLst>
      <p:ext uri="{BB962C8B-B14F-4D97-AF65-F5344CB8AC3E}">
        <p14:creationId xmlns:p14="http://schemas.microsoft.com/office/powerpoint/2010/main" val="264462141"/>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F55E5AB-F4BC-44C7-89CF-AD7E6A0C02F7}"/>
              </a:ext>
            </a:extLst>
          </p:cNvPr>
          <p:cNvSpPr>
            <a:spLocks noGrp="1"/>
          </p:cNvSpPr>
          <p:nvPr>
            <p:ph type="title"/>
          </p:nvPr>
        </p:nvSpPr>
        <p:spPr/>
        <p:txBody>
          <a:bodyPr/>
          <a:lstStyle/>
          <a:p>
            <a:r>
              <a:rPr lang="en-US" dirty="0"/>
              <a:t>Intermittent Leave Under PLA</a:t>
            </a:r>
          </a:p>
        </p:txBody>
      </p:sp>
      <p:sp>
        <p:nvSpPr>
          <p:cNvPr id="3" name="Content Placeholder 2" descr="" title="">
            <a:extLst>
              <a:ext uri="{FF2B5EF4-FFF2-40B4-BE49-F238E27FC236}">
                <a16:creationId xmlns:a16="http://schemas.microsoft.com/office/drawing/2014/main" id="{85170027-1D0C-428F-B416-AB39A97760FE}"/>
              </a:ext>
            </a:extLst>
          </p:cNvPr>
          <p:cNvSpPr>
            <a:spLocks noGrp="1"/>
          </p:cNvSpPr>
          <p:nvPr>
            <p:ph idx="1"/>
          </p:nvPr>
        </p:nvSpPr>
        <p:spPr/>
        <p:txBody>
          <a:bodyPr/>
          <a:lstStyle/>
          <a:p>
            <a:r>
              <a:rPr lang="en-US" dirty="0"/>
              <a:t>Leave may be taken on a part-time basis and on a part-time leave schedule provided such leave does not exceed 12 consecutive months </a:t>
            </a:r>
            <a:r>
              <a:rPr lang="en-US" i="1" dirty="0"/>
              <a:t>and</a:t>
            </a:r>
            <a:r>
              <a:rPr lang="en-US" dirty="0"/>
              <a:t> does not unduly disrupt the employer’s operations.</a:t>
            </a:r>
          </a:p>
        </p:txBody>
      </p:sp>
    </p:spTree>
    <p:extLst>
      <p:ext uri="{BB962C8B-B14F-4D97-AF65-F5344CB8AC3E}">
        <p14:creationId xmlns:p14="http://schemas.microsoft.com/office/powerpoint/2010/main" val="1544191974"/>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C36211D-B9A6-4677-94EE-99F3D54F1B3A}"/>
              </a:ext>
            </a:extLst>
          </p:cNvPr>
          <p:cNvSpPr>
            <a:spLocks noGrp="1"/>
          </p:cNvSpPr>
          <p:nvPr>
            <p:ph type="title"/>
          </p:nvPr>
        </p:nvSpPr>
        <p:spPr/>
        <p:txBody>
          <a:bodyPr/>
          <a:lstStyle/>
          <a:p>
            <a:r>
              <a:rPr lang="en-US" dirty="0"/>
              <a:t>Qualifying Events Under PLA</a:t>
            </a:r>
          </a:p>
        </p:txBody>
      </p:sp>
      <p:sp>
        <p:nvSpPr>
          <p:cNvPr id="3" name="Content Placeholder 2" descr="" title="">
            <a:extLst>
              <a:ext uri="{FF2B5EF4-FFF2-40B4-BE49-F238E27FC236}">
                <a16:creationId xmlns:a16="http://schemas.microsoft.com/office/drawing/2014/main" id="{E968C42F-94E8-4459-8BDF-94A867666F60}"/>
              </a:ext>
            </a:extLst>
          </p:cNvPr>
          <p:cNvSpPr>
            <a:spLocks noGrp="1"/>
          </p:cNvSpPr>
          <p:nvPr>
            <p:ph idx="1"/>
          </p:nvPr>
        </p:nvSpPr>
        <p:spPr/>
        <p:txBody>
          <a:bodyPr/>
          <a:lstStyle/>
          <a:p>
            <a:r>
              <a:rPr lang="en-US" dirty="0"/>
              <a:t>Birth of employee’s child</a:t>
            </a:r>
          </a:p>
          <a:p>
            <a:r>
              <a:rPr lang="en-US" dirty="0"/>
              <a:t>Placement of child with employee for adoption</a:t>
            </a:r>
          </a:p>
          <a:p>
            <a:r>
              <a:rPr lang="en-US" dirty="0"/>
              <a:t>To care for employee’s child, spouse, parent, or dependent who has a serious heath condition</a:t>
            </a:r>
          </a:p>
          <a:p>
            <a:endParaRPr lang="en-US" dirty="0"/>
          </a:p>
          <a:p>
            <a:r>
              <a:rPr lang="en-US" dirty="0">
                <a:solidFill>
                  <a:srgbClr val="C00000"/>
                </a:solidFill>
              </a:rPr>
              <a:t>DOES NOT INCLUDE THE SERIOUS HEALTH CONDITION OF EMPLOYEE</a:t>
            </a:r>
          </a:p>
          <a:p>
            <a:endParaRPr lang="en-US" dirty="0"/>
          </a:p>
        </p:txBody>
      </p:sp>
    </p:spTree>
    <p:extLst>
      <p:ext uri="{BB962C8B-B14F-4D97-AF65-F5344CB8AC3E}">
        <p14:creationId xmlns:p14="http://schemas.microsoft.com/office/powerpoint/2010/main" val="4263410880"/>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EEA9AF3-6790-4EC2-9FAF-819D5AD3CDFE}"/>
              </a:ext>
            </a:extLst>
          </p:cNvPr>
          <p:cNvSpPr>
            <a:spLocks noGrp="1"/>
          </p:cNvSpPr>
          <p:nvPr>
            <p:ph type="title"/>
          </p:nvPr>
        </p:nvSpPr>
        <p:spPr/>
        <p:txBody>
          <a:bodyPr>
            <a:normAutofit fontScale="90000"/>
          </a:bodyPr>
          <a:lstStyle/>
          <a:p>
            <a:r>
              <a:rPr lang="en-US" dirty="0"/>
              <a:t>“Serious Health Condition”</a:t>
            </a:r>
            <a:br>
              <a:rPr lang="en-US" dirty="0"/>
            </a:br>
            <a:r>
              <a:rPr lang="en-US" dirty="0"/>
              <a:t>Under PLA</a:t>
            </a:r>
          </a:p>
        </p:txBody>
      </p:sp>
      <p:sp>
        <p:nvSpPr>
          <p:cNvPr id="3" name="Content Placeholder 2" descr="" title="">
            <a:extLst>
              <a:ext uri="{FF2B5EF4-FFF2-40B4-BE49-F238E27FC236}">
                <a16:creationId xmlns:a16="http://schemas.microsoft.com/office/drawing/2014/main" id="{2178B499-1332-4CB0-9140-6028532F3973}"/>
              </a:ext>
            </a:extLst>
          </p:cNvPr>
          <p:cNvSpPr>
            <a:spLocks noGrp="1"/>
          </p:cNvSpPr>
          <p:nvPr>
            <p:ph idx="1"/>
          </p:nvPr>
        </p:nvSpPr>
        <p:spPr/>
        <p:txBody>
          <a:bodyPr/>
          <a:lstStyle/>
          <a:p>
            <a:r>
              <a:rPr lang="en-US" dirty="0"/>
              <a:t>A physical or mental illness, injury, or impairment that involves:</a:t>
            </a:r>
          </a:p>
          <a:p>
            <a:pPr lvl="1"/>
            <a:r>
              <a:rPr lang="en-US" dirty="0"/>
              <a:t>Inpatient care in a hospital, hospice or residential health care facility</a:t>
            </a:r>
          </a:p>
          <a:p>
            <a:pPr lvl="1"/>
            <a:r>
              <a:rPr lang="en-US" dirty="0"/>
              <a:t>Continuing treatment, health care or continuing supervision by a health care provider.</a:t>
            </a:r>
          </a:p>
        </p:txBody>
      </p:sp>
    </p:spTree>
    <p:extLst>
      <p:ext uri="{BB962C8B-B14F-4D97-AF65-F5344CB8AC3E}">
        <p14:creationId xmlns:p14="http://schemas.microsoft.com/office/powerpoint/2010/main" val="3888442223"/>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F58249AF-4B47-44C6-A812-1F84FA86DFE9}"/>
              </a:ext>
            </a:extLst>
          </p:cNvPr>
          <p:cNvSpPr>
            <a:spLocks noGrp="1"/>
          </p:cNvSpPr>
          <p:nvPr>
            <p:ph type="title"/>
          </p:nvPr>
        </p:nvSpPr>
        <p:spPr/>
        <p:txBody>
          <a:bodyPr>
            <a:normAutofit fontScale="90000"/>
          </a:bodyPr>
          <a:lstStyle/>
          <a:p>
            <a:r>
              <a:rPr lang="en-US" dirty="0"/>
              <a:t>Employees can request leave for…</a:t>
            </a:r>
          </a:p>
        </p:txBody>
      </p:sp>
      <p:sp>
        <p:nvSpPr>
          <p:cNvPr id="5" name="Text Placeholder 4" descr="" title="">
            <a:extLst>
              <a:ext uri="{FF2B5EF4-FFF2-40B4-BE49-F238E27FC236}">
                <a16:creationId xmlns:a16="http://schemas.microsoft.com/office/drawing/2014/main" id="{812EA392-D393-475A-A093-1C59C49121FE}"/>
              </a:ext>
            </a:extLst>
          </p:cNvPr>
          <p:cNvSpPr>
            <a:spLocks noGrp="1"/>
          </p:cNvSpPr>
          <p:nvPr>
            <p:ph type="body" idx="1"/>
          </p:nvPr>
        </p:nvSpPr>
        <p:spPr/>
        <p:txBody>
          <a:bodyPr/>
          <a:lstStyle/>
          <a:p>
            <a:pPr algn="ctr"/>
            <a:r>
              <a:rPr lang="en-US" dirty="0"/>
              <a:t>Under FMLA</a:t>
            </a:r>
          </a:p>
        </p:txBody>
      </p:sp>
      <p:sp>
        <p:nvSpPr>
          <p:cNvPr id="6" name="Content Placeholder 5" descr="" title="">
            <a:extLst>
              <a:ext uri="{FF2B5EF4-FFF2-40B4-BE49-F238E27FC236}">
                <a16:creationId xmlns:a16="http://schemas.microsoft.com/office/drawing/2014/main" id="{C1CABF1F-4CC5-4BFC-B004-6D25E10C1C00}"/>
              </a:ext>
            </a:extLst>
          </p:cNvPr>
          <p:cNvSpPr>
            <a:spLocks noGrp="1"/>
          </p:cNvSpPr>
          <p:nvPr>
            <p:ph sz="half" idx="2"/>
          </p:nvPr>
        </p:nvSpPr>
        <p:spPr/>
        <p:txBody>
          <a:bodyPr/>
          <a:lstStyle/>
          <a:p>
            <a:r>
              <a:rPr lang="en-US" u="sng" dirty="0"/>
              <a:t>Son/Daughter- </a:t>
            </a:r>
            <a:r>
              <a:rPr lang="en-US" dirty="0"/>
              <a:t>biological, adopted, or foster child; a stepchild; a legal ward; or a child of a person standing </a:t>
            </a:r>
            <a:r>
              <a:rPr lang="en-US" i="1" dirty="0"/>
              <a:t>in loco parentis</a:t>
            </a:r>
            <a:r>
              <a:rPr lang="en-US" dirty="0"/>
              <a:t> who is: (1) under 18, or (2) 18 or older and incapable of self-care because of disability.</a:t>
            </a:r>
          </a:p>
          <a:p>
            <a:endParaRPr lang="en-US" dirty="0"/>
          </a:p>
        </p:txBody>
      </p:sp>
      <p:sp>
        <p:nvSpPr>
          <p:cNvPr id="7" name="Text Placeholder 6" descr="" title="">
            <a:extLst>
              <a:ext uri="{FF2B5EF4-FFF2-40B4-BE49-F238E27FC236}">
                <a16:creationId xmlns:a16="http://schemas.microsoft.com/office/drawing/2014/main" id="{98EB4DF3-B93D-48BD-8355-DF5B496FA51D}"/>
              </a:ext>
            </a:extLst>
          </p:cNvPr>
          <p:cNvSpPr>
            <a:spLocks noGrp="1"/>
          </p:cNvSpPr>
          <p:nvPr>
            <p:ph type="body" sz="quarter" idx="3"/>
          </p:nvPr>
        </p:nvSpPr>
        <p:spPr/>
        <p:txBody>
          <a:bodyPr/>
          <a:lstStyle/>
          <a:p>
            <a:pPr algn="ctr"/>
            <a:r>
              <a:rPr lang="en-US" dirty="0"/>
              <a:t>Under PLA</a:t>
            </a:r>
          </a:p>
        </p:txBody>
      </p:sp>
      <p:sp>
        <p:nvSpPr>
          <p:cNvPr id="8" name="Content Placeholder 7" descr="" title="">
            <a:extLst>
              <a:ext uri="{FF2B5EF4-FFF2-40B4-BE49-F238E27FC236}">
                <a16:creationId xmlns:a16="http://schemas.microsoft.com/office/drawing/2014/main" id="{04C70DC8-2A95-4C45-B430-EDC327BB9853}"/>
              </a:ext>
            </a:extLst>
          </p:cNvPr>
          <p:cNvSpPr>
            <a:spLocks noGrp="1"/>
          </p:cNvSpPr>
          <p:nvPr>
            <p:ph sz="quarter" idx="4"/>
          </p:nvPr>
        </p:nvSpPr>
        <p:spPr/>
        <p:txBody>
          <a:bodyPr/>
          <a:lstStyle/>
          <a:p>
            <a:r>
              <a:rPr lang="en-US" u="sng" dirty="0"/>
              <a:t>Son/Daughter</a:t>
            </a:r>
            <a:r>
              <a:rPr lang="en-US" dirty="0"/>
              <a:t>- an individual who is a biological, adopted or foster child, a stepchild, or a legal ward, and is (1) under 18; or (2) 18 years or older and incapable of self-care because of mental or physical disability</a:t>
            </a:r>
          </a:p>
          <a:p>
            <a:pPr marL="0" indent="0">
              <a:buNone/>
            </a:pPr>
            <a:endParaRPr lang="en-US" dirty="0"/>
          </a:p>
        </p:txBody>
      </p:sp>
    </p:spTree>
    <p:extLst>
      <p:ext uri="{BB962C8B-B14F-4D97-AF65-F5344CB8AC3E}">
        <p14:creationId xmlns:p14="http://schemas.microsoft.com/office/powerpoint/2010/main" val="88635070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4AE6093-DF54-4AC4-9A41-278672E9FA58}"/>
              </a:ext>
            </a:extLst>
          </p:cNvPr>
          <p:cNvSpPr>
            <a:spLocks noGrp="1"/>
          </p:cNvSpPr>
          <p:nvPr>
            <p:ph type="title"/>
          </p:nvPr>
        </p:nvSpPr>
        <p:spPr/>
        <p:txBody>
          <a:bodyPr>
            <a:normAutofit fontScale="90000"/>
          </a:bodyPr>
          <a:lstStyle/>
          <a:p>
            <a:r>
              <a:rPr lang="en-US" dirty="0"/>
              <a:t>Family and Medical Leave Act (FMLA)</a:t>
            </a:r>
          </a:p>
        </p:txBody>
      </p:sp>
      <p:sp>
        <p:nvSpPr>
          <p:cNvPr id="3" name="Content Placeholder 2" descr="" title="">
            <a:extLst>
              <a:ext uri="{FF2B5EF4-FFF2-40B4-BE49-F238E27FC236}">
                <a16:creationId xmlns:a16="http://schemas.microsoft.com/office/drawing/2014/main" id="{A0246AB8-8CBE-4DB2-8037-2E086CB483B4}"/>
              </a:ext>
            </a:extLst>
          </p:cNvPr>
          <p:cNvSpPr>
            <a:spLocks noGrp="1"/>
          </p:cNvSpPr>
          <p:nvPr>
            <p:ph idx="1"/>
          </p:nvPr>
        </p:nvSpPr>
        <p:spPr/>
        <p:txBody>
          <a:bodyPr/>
          <a:lstStyle/>
          <a:p>
            <a:r>
              <a:rPr lang="en-US" dirty="0"/>
              <a:t>Federal Law</a:t>
            </a:r>
          </a:p>
          <a:p>
            <a:r>
              <a:rPr lang="en-US" dirty="0"/>
              <a:t>Enacted in 1993</a:t>
            </a:r>
          </a:p>
          <a:p>
            <a:r>
              <a:rPr lang="en-US" dirty="0"/>
              <a:t>Administered by the Wage and Hour Division of the United Stated Department of Labor</a:t>
            </a:r>
          </a:p>
          <a:p>
            <a:endParaRPr lang="en-US" dirty="0"/>
          </a:p>
          <a:p>
            <a:r>
              <a:rPr lang="en-US" dirty="0">
                <a:solidFill>
                  <a:srgbClr val="C00000"/>
                </a:solidFill>
              </a:rPr>
              <a:t>Requires covered employers to provide employees with job-protected and unpaid leave for qualified medical and family reasons.</a:t>
            </a:r>
          </a:p>
          <a:p>
            <a:endParaRPr lang="en-US" dirty="0"/>
          </a:p>
          <a:p>
            <a:endParaRPr lang="en-US" dirty="0"/>
          </a:p>
        </p:txBody>
      </p:sp>
    </p:spTree>
    <p:extLst>
      <p:ext uri="{BB962C8B-B14F-4D97-AF65-F5344CB8AC3E}">
        <p14:creationId xmlns:p14="http://schemas.microsoft.com/office/powerpoint/2010/main" val="1151278980"/>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F58249AF-4B47-44C6-A812-1F84FA86DFE9}"/>
              </a:ext>
            </a:extLst>
          </p:cNvPr>
          <p:cNvSpPr>
            <a:spLocks noGrp="1"/>
          </p:cNvSpPr>
          <p:nvPr>
            <p:ph type="title"/>
          </p:nvPr>
        </p:nvSpPr>
        <p:spPr/>
        <p:txBody>
          <a:bodyPr>
            <a:normAutofit fontScale="90000"/>
          </a:bodyPr>
          <a:lstStyle/>
          <a:p>
            <a:r>
              <a:rPr lang="en-US" dirty="0"/>
              <a:t>Employees can request leave for…</a:t>
            </a:r>
          </a:p>
        </p:txBody>
      </p:sp>
      <p:sp>
        <p:nvSpPr>
          <p:cNvPr id="5" name="Text Placeholder 4" descr="" title="">
            <a:extLst>
              <a:ext uri="{FF2B5EF4-FFF2-40B4-BE49-F238E27FC236}">
                <a16:creationId xmlns:a16="http://schemas.microsoft.com/office/drawing/2014/main" id="{812EA392-D393-475A-A093-1C59C49121FE}"/>
              </a:ext>
            </a:extLst>
          </p:cNvPr>
          <p:cNvSpPr>
            <a:spLocks noGrp="1"/>
          </p:cNvSpPr>
          <p:nvPr>
            <p:ph type="body" idx="1"/>
          </p:nvPr>
        </p:nvSpPr>
        <p:spPr/>
        <p:txBody>
          <a:bodyPr/>
          <a:lstStyle/>
          <a:p>
            <a:pPr algn="ctr"/>
            <a:r>
              <a:rPr lang="en-US" dirty="0"/>
              <a:t>Under FMLA</a:t>
            </a:r>
          </a:p>
        </p:txBody>
      </p:sp>
      <p:sp>
        <p:nvSpPr>
          <p:cNvPr id="6" name="Content Placeholder 5" descr="" title="">
            <a:extLst>
              <a:ext uri="{FF2B5EF4-FFF2-40B4-BE49-F238E27FC236}">
                <a16:creationId xmlns:a16="http://schemas.microsoft.com/office/drawing/2014/main" id="{C1CABF1F-4CC5-4BFC-B004-6D25E10C1C00}"/>
              </a:ext>
            </a:extLst>
          </p:cNvPr>
          <p:cNvSpPr>
            <a:spLocks noGrp="1"/>
          </p:cNvSpPr>
          <p:nvPr>
            <p:ph sz="half" idx="2"/>
          </p:nvPr>
        </p:nvSpPr>
        <p:spPr/>
        <p:txBody>
          <a:bodyPr/>
          <a:lstStyle/>
          <a:p>
            <a:r>
              <a:rPr lang="en-US" u="sng" dirty="0"/>
              <a:t>Spouse</a:t>
            </a:r>
            <a:r>
              <a:rPr lang="en-US" dirty="0"/>
              <a:t>- Husband or wife as defined or recognized in the state where the individual was married, and includes individuals in same-sex and common law marriage.</a:t>
            </a:r>
          </a:p>
        </p:txBody>
      </p:sp>
      <p:sp>
        <p:nvSpPr>
          <p:cNvPr id="7" name="Text Placeholder 6" descr="" title="">
            <a:extLst>
              <a:ext uri="{FF2B5EF4-FFF2-40B4-BE49-F238E27FC236}">
                <a16:creationId xmlns:a16="http://schemas.microsoft.com/office/drawing/2014/main" id="{98EB4DF3-B93D-48BD-8355-DF5B496FA51D}"/>
              </a:ext>
            </a:extLst>
          </p:cNvPr>
          <p:cNvSpPr>
            <a:spLocks noGrp="1"/>
          </p:cNvSpPr>
          <p:nvPr>
            <p:ph type="body" sz="quarter" idx="3"/>
          </p:nvPr>
        </p:nvSpPr>
        <p:spPr/>
        <p:txBody>
          <a:bodyPr/>
          <a:lstStyle/>
          <a:p>
            <a:pPr algn="ctr"/>
            <a:r>
              <a:rPr lang="en-US" dirty="0"/>
              <a:t>Under PLA</a:t>
            </a:r>
          </a:p>
        </p:txBody>
      </p:sp>
      <p:sp>
        <p:nvSpPr>
          <p:cNvPr id="8" name="Content Placeholder 7" descr="" title="">
            <a:extLst>
              <a:ext uri="{FF2B5EF4-FFF2-40B4-BE49-F238E27FC236}">
                <a16:creationId xmlns:a16="http://schemas.microsoft.com/office/drawing/2014/main" id="{04C70DC8-2A95-4C45-B430-EDC327BB9853}"/>
              </a:ext>
            </a:extLst>
          </p:cNvPr>
          <p:cNvSpPr>
            <a:spLocks noGrp="1"/>
          </p:cNvSpPr>
          <p:nvPr>
            <p:ph sz="quarter" idx="4"/>
          </p:nvPr>
        </p:nvSpPr>
        <p:spPr/>
        <p:txBody>
          <a:bodyPr/>
          <a:lstStyle/>
          <a:p>
            <a:r>
              <a:rPr lang="en-US" u="sng" dirty="0"/>
              <a:t>Spouse</a:t>
            </a:r>
            <a:r>
              <a:rPr lang="en-US" dirty="0"/>
              <a:t>- Any person legally married to an employee covered by PLA.</a:t>
            </a:r>
          </a:p>
        </p:txBody>
      </p:sp>
    </p:spTree>
    <p:extLst>
      <p:ext uri="{BB962C8B-B14F-4D97-AF65-F5344CB8AC3E}">
        <p14:creationId xmlns:p14="http://schemas.microsoft.com/office/powerpoint/2010/main" val="2438955375"/>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F58249AF-4B47-44C6-A812-1F84FA86DFE9}"/>
              </a:ext>
            </a:extLst>
          </p:cNvPr>
          <p:cNvSpPr>
            <a:spLocks noGrp="1"/>
          </p:cNvSpPr>
          <p:nvPr>
            <p:ph type="title"/>
          </p:nvPr>
        </p:nvSpPr>
        <p:spPr/>
        <p:txBody>
          <a:bodyPr>
            <a:normAutofit fontScale="90000"/>
          </a:bodyPr>
          <a:lstStyle/>
          <a:p>
            <a:r>
              <a:rPr lang="en-US" dirty="0"/>
              <a:t>Employees can request leave for…</a:t>
            </a:r>
          </a:p>
        </p:txBody>
      </p:sp>
      <p:sp>
        <p:nvSpPr>
          <p:cNvPr id="5" name="Text Placeholder 4" descr="" title="">
            <a:extLst>
              <a:ext uri="{FF2B5EF4-FFF2-40B4-BE49-F238E27FC236}">
                <a16:creationId xmlns:a16="http://schemas.microsoft.com/office/drawing/2014/main" id="{812EA392-D393-475A-A093-1C59C49121FE}"/>
              </a:ext>
            </a:extLst>
          </p:cNvPr>
          <p:cNvSpPr>
            <a:spLocks noGrp="1"/>
          </p:cNvSpPr>
          <p:nvPr>
            <p:ph type="body" idx="1"/>
          </p:nvPr>
        </p:nvSpPr>
        <p:spPr/>
        <p:txBody>
          <a:bodyPr/>
          <a:lstStyle/>
          <a:p>
            <a:pPr algn="ctr"/>
            <a:r>
              <a:rPr lang="en-US" dirty="0"/>
              <a:t>Under FMLA</a:t>
            </a:r>
          </a:p>
        </p:txBody>
      </p:sp>
      <p:sp>
        <p:nvSpPr>
          <p:cNvPr id="6" name="Content Placeholder 5" descr="" title="">
            <a:extLst>
              <a:ext uri="{FF2B5EF4-FFF2-40B4-BE49-F238E27FC236}">
                <a16:creationId xmlns:a16="http://schemas.microsoft.com/office/drawing/2014/main" id="{C1CABF1F-4CC5-4BFC-B004-6D25E10C1C00}"/>
              </a:ext>
            </a:extLst>
          </p:cNvPr>
          <p:cNvSpPr>
            <a:spLocks noGrp="1"/>
          </p:cNvSpPr>
          <p:nvPr>
            <p:ph sz="half" idx="2"/>
          </p:nvPr>
        </p:nvSpPr>
        <p:spPr/>
        <p:txBody>
          <a:bodyPr/>
          <a:lstStyle/>
          <a:p>
            <a:r>
              <a:rPr lang="en-US" u="sng" dirty="0"/>
              <a:t>Parent</a:t>
            </a:r>
            <a:r>
              <a:rPr lang="en-US" dirty="0"/>
              <a:t>- a biological parent or an individual who stands or stood </a:t>
            </a:r>
            <a:r>
              <a:rPr lang="en-US" i="1" dirty="0"/>
              <a:t>in loco parentis</a:t>
            </a:r>
            <a:r>
              <a:rPr lang="en-US" dirty="0"/>
              <a:t> to an employee when the employee was a son or daughter.</a:t>
            </a:r>
          </a:p>
        </p:txBody>
      </p:sp>
      <p:sp>
        <p:nvSpPr>
          <p:cNvPr id="7" name="Text Placeholder 6" descr="" title="">
            <a:extLst>
              <a:ext uri="{FF2B5EF4-FFF2-40B4-BE49-F238E27FC236}">
                <a16:creationId xmlns:a16="http://schemas.microsoft.com/office/drawing/2014/main" id="{98EB4DF3-B93D-48BD-8355-DF5B496FA51D}"/>
              </a:ext>
            </a:extLst>
          </p:cNvPr>
          <p:cNvSpPr>
            <a:spLocks noGrp="1"/>
          </p:cNvSpPr>
          <p:nvPr>
            <p:ph type="body" sz="quarter" idx="3"/>
          </p:nvPr>
        </p:nvSpPr>
        <p:spPr/>
        <p:txBody>
          <a:bodyPr/>
          <a:lstStyle/>
          <a:p>
            <a:pPr algn="ctr"/>
            <a:r>
              <a:rPr lang="en-US" dirty="0"/>
              <a:t>Under PLA</a:t>
            </a:r>
          </a:p>
        </p:txBody>
      </p:sp>
      <p:sp>
        <p:nvSpPr>
          <p:cNvPr id="8" name="Content Placeholder 7" descr="" title="">
            <a:extLst>
              <a:ext uri="{FF2B5EF4-FFF2-40B4-BE49-F238E27FC236}">
                <a16:creationId xmlns:a16="http://schemas.microsoft.com/office/drawing/2014/main" id="{04C70DC8-2A95-4C45-B430-EDC327BB9853}"/>
              </a:ext>
            </a:extLst>
          </p:cNvPr>
          <p:cNvSpPr>
            <a:spLocks noGrp="1"/>
          </p:cNvSpPr>
          <p:nvPr>
            <p:ph sz="quarter" idx="4"/>
          </p:nvPr>
        </p:nvSpPr>
        <p:spPr/>
        <p:txBody>
          <a:bodyPr/>
          <a:lstStyle/>
          <a:p>
            <a:r>
              <a:rPr lang="en-US" u="sng" dirty="0"/>
              <a:t>Parent</a:t>
            </a:r>
            <a:r>
              <a:rPr lang="en-US" dirty="0"/>
              <a:t>- a biological, foster or adoptive parent, a stepparent or a legal guardian.</a:t>
            </a:r>
          </a:p>
        </p:txBody>
      </p:sp>
    </p:spTree>
    <p:extLst>
      <p:ext uri="{BB962C8B-B14F-4D97-AF65-F5344CB8AC3E}">
        <p14:creationId xmlns:p14="http://schemas.microsoft.com/office/powerpoint/2010/main" val="2864172371"/>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F58249AF-4B47-44C6-A812-1F84FA86DFE9}"/>
              </a:ext>
            </a:extLst>
          </p:cNvPr>
          <p:cNvSpPr>
            <a:spLocks noGrp="1"/>
          </p:cNvSpPr>
          <p:nvPr>
            <p:ph type="title"/>
          </p:nvPr>
        </p:nvSpPr>
        <p:spPr/>
        <p:txBody>
          <a:bodyPr>
            <a:normAutofit fontScale="90000"/>
          </a:bodyPr>
          <a:lstStyle/>
          <a:p>
            <a:r>
              <a:rPr lang="en-US" dirty="0"/>
              <a:t>Employees can request leave for…</a:t>
            </a:r>
          </a:p>
        </p:txBody>
      </p:sp>
      <p:sp>
        <p:nvSpPr>
          <p:cNvPr id="5" name="Text Placeholder 4" descr="" title="">
            <a:extLst>
              <a:ext uri="{FF2B5EF4-FFF2-40B4-BE49-F238E27FC236}">
                <a16:creationId xmlns:a16="http://schemas.microsoft.com/office/drawing/2014/main" id="{812EA392-D393-475A-A093-1C59C49121FE}"/>
              </a:ext>
            </a:extLst>
          </p:cNvPr>
          <p:cNvSpPr>
            <a:spLocks noGrp="1"/>
          </p:cNvSpPr>
          <p:nvPr>
            <p:ph type="body" idx="1"/>
          </p:nvPr>
        </p:nvSpPr>
        <p:spPr/>
        <p:txBody>
          <a:bodyPr/>
          <a:lstStyle/>
          <a:p>
            <a:pPr algn="ctr"/>
            <a:r>
              <a:rPr lang="en-US" dirty="0"/>
              <a:t>Under FMLA</a:t>
            </a:r>
          </a:p>
        </p:txBody>
      </p:sp>
      <p:sp>
        <p:nvSpPr>
          <p:cNvPr id="6" name="Content Placeholder 5" descr="" title="">
            <a:extLst>
              <a:ext uri="{FF2B5EF4-FFF2-40B4-BE49-F238E27FC236}">
                <a16:creationId xmlns:a16="http://schemas.microsoft.com/office/drawing/2014/main" id="{C1CABF1F-4CC5-4BFC-B004-6D25E10C1C00}"/>
              </a:ext>
            </a:extLst>
          </p:cNvPr>
          <p:cNvSpPr>
            <a:spLocks noGrp="1"/>
          </p:cNvSpPr>
          <p:nvPr>
            <p:ph sz="half" idx="2"/>
          </p:nvPr>
        </p:nvSpPr>
        <p:spPr/>
        <p:txBody>
          <a:bodyPr/>
          <a:lstStyle/>
          <a:p>
            <a:r>
              <a:rPr lang="en-US" u="sng" dirty="0"/>
              <a:t>Dependent</a:t>
            </a:r>
            <a:r>
              <a:rPr lang="en-US" dirty="0"/>
              <a:t>- NO SUCH PROVISION</a:t>
            </a:r>
          </a:p>
        </p:txBody>
      </p:sp>
      <p:sp>
        <p:nvSpPr>
          <p:cNvPr id="7" name="Text Placeholder 6" descr="" title="">
            <a:extLst>
              <a:ext uri="{FF2B5EF4-FFF2-40B4-BE49-F238E27FC236}">
                <a16:creationId xmlns:a16="http://schemas.microsoft.com/office/drawing/2014/main" id="{98EB4DF3-B93D-48BD-8355-DF5B496FA51D}"/>
              </a:ext>
            </a:extLst>
          </p:cNvPr>
          <p:cNvSpPr>
            <a:spLocks noGrp="1"/>
          </p:cNvSpPr>
          <p:nvPr>
            <p:ph type="body" sz="quarter" idx="3"/>
          </p:nvPr>
        </p:nvSpPr>
        <p:spPr/>
        <p:txBody>
          <a:bodyPr/>
          <a:lstStyle/>
          <a:p>
            <a:pPr algn="ctr"/>
            <a:r>
              <a:rPr lang="en-US" dirty="0"/>
              <a:t>Under PLA</a:t>
            </a:r>
          </a:p>
        </p:txBody>
      </p:sp>
      <p:sp>
        <p:nvSpPr>
          <p:cNvPr id="8" name="Content Placeholder 7" descr="" title="">
            <a:extLst>
              <a:ext uri="{FF2B5EF4-FFF2-40B4-BE49-F238E27FC236}">
                <a16:creationId xmlns:a16="http://schemas.microsoft.com/office/drawing/2014/main" id="{04C70DC8-2A95-4C45-B430-EDC327BB9853}"/>
              </a:ext>
            </a:extLst>
          </p:cNvPr>
          <p:cNvSpPr>
            <a:spLocks noGrp="1"/>
          </p:cNvSpPr>
          <p:nvPr>
            <p:ph sz="quarter" idx="4"/>
          </p:nvPr>
        </p:nvSpPr>
        <p:spPr/>
        <p:txBody>
          <a:bodyPr/>
          <a:lstStyle/>
          <a:p>
            <a:r>
              <a:rPr lang="en-US" u="sng" dirty="0"/>
              <a:t>Dependent</a:t>
            </a:r>
            <a:r>
              <a:rPr lang="en-US" dirty="0"/>
              <a:t>- Any person who is living with or dependent on the income of any employee, whether related by blood or not.</a:t>
            </a:r>
          </a:p>
        </p:txBody>
      </p:sp>
    </p:spTree>
    <p:extLst>
      <p:ext uri="{BB962C8B-B14F-4D97-AF65-F5344CB8AC3E}">
        <p14:creationId xmlns:p14="http://schemas.microsoft.com/office/powerpoint/2010/main" val="342972265"/>
      </p:ext>
    </p:extLst>
  </p:cSld>
  <p:clrMapOvr>
    <a:masterClrMapping/>
  </p:clrMapOvr>
</p:sld>
</file>

<file path=ppt/slides/slide3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F58249AF-4B47-44C6-A812-1F84FA86DFE9}"/>
              </a:ext>
            </a:extLst>
          </p:cNvPr>
          <p:cNvSpPr>
            <a:spLocks noGrp="1"/>
          </p:cNvSpPr>
          <p:nvPr>
            <p:ph type="title"/>
          </p:nvPr>
        </p:nvSpPr>
        <p:spPr/>
        <p:txBody>
          <a:bodyPr>
            <a:normAutofit fontScale="90000"/>
          </a:bodyPr>
          <a:lstStyle/>
          <a:p>
            <a:r>
              <a:rPr lang="en-US" dirty="0"/>
              <a:t>Employees can request leave for…</a:t>
            </a:r>
          </a:p>
        </p:txBody>
      </p:sp>
      <p:sp>
        <p:nvSpPr>
          <p:cNvPr id="5" name="Text Placeholder 4" descr="" title="">
            <a:extLst>
              <a:ext uri="{FF2B5EF4-FFF2-40B4-BE49-F238E27FC236}">
                <a16:creationId xmlns:a16="http://schemas.microsoft.com/office/drawing/2014/main" id="{812EA392-D393-475A-A093-1C59C49121FE}"/>
              </a:ext>
            </a:extLst>
          </p:cNvPr>
          <p:cNvSpPr>
            <a:spLocks noGrp="1"/>
          </p:cNvSpPr>
          <p:nvPr>
            <p:ph type="body" idx="1"/>
          </p:nvPr>
        </p:nvSpPr>
        <p:spPr/>
        <p:txBody>
          <a:bodyPr/>
          <a:lstStyle/>
          <a:p>
            <a:pPr algn="ctr"/>
            <a:r>
              <a:rPr lang="en-US" dirty="0"/>
              <a:t>Under FMLA</a:t>
            </a:r>
          </a:p>
        </p:txBody>
      </p:sp>
      <p:sp>
        <p:nvSpPr>
          <p:cNvPr id="6" name="Content Placeholder 5" descr="" title="">
            <a:extLst>
              <a:ext uri="{FF2B5EF4-FFF2-40B4-BE49-F238E27FC236}">
                <a16:creationId xmlns:a16="http://schemas.microsoft.com/office/drawing/2014/main" id="{C1CABF1F-4CC5-4BFC-B004-6D25E10C1C00}"/>
              </a:ext>
            </a:extLst>
          </p:cNvPr>
          <p:cNvSpPr>
            <a:spLocks noGrp="1"/>
          </p:cNvSpPr>
          <p:nvPr>
            <p:ph sz="half" idx="2"/>
          </p:nvPr>
        </p:nvSpPr>
        <p:spPr/>
        <p:txBody>
          <a:bodyPr/>
          <a:lstStyle/>
          <a:p>
            <a:r>
              <a:rPr lang="en-US" u="sng" dirty="0"/>
              <a:t>Employee</a:t>
            </a:r>
            <a:r>
              <a:rPr lang="en-US" dirty="0"/>
              <a:t>- An individual who meets the eligibility criteria.</a:t>
            </a:r>
          </a:p>
        </p:txBody>
      </p:sp>
      <p:sp>
        <p:nvSpPr>
          <p:cNvPr id="7" name="Text Placeholder 6" descr="" title="">
            <a:extLst>
              <a:ext uri="{FF2B5EF4-FFF2-40B4-BE49-F238E27FC236}">
                <a16:creationId xmlns:a16="http://schemas.microsoft.com/office/drawing/2014/main" id="{98EB4DF3-B93D-48BD-8355-DF5B496FA51D}"/>
              </a:ext>
            </a:extLst>
          </p:cNvPr>
          <p:cNvSpPr>
            <a:spLocks noGrp="1"/>
          </p:cNvSpPr>
          <p:nvPr>
            <p:ph type="body" sz="quarter" idx="3"/>
          </p:nvPr>
        </p:nvSpPr>
        <p:spPr/>
        <p:txBody>
          <a:bodyPr/>
          <a:lstStyle/>
          <a:p>
            <a:pPr algn="ctr"/>
            <a:r>
              <a:rPr lang="en-US" dirty="0"/>
              <a:t>Under PLA</a:t>
            </a:r>
          </a:p>
        </p:txBody>
      </p:sp>
      <p:sp>
        <p:nvSpPr>
          <p:cNvPr id="8" name="Content Placeholder 7" descr="" title="">
            <a:extLst>
              <a:ext uri="{FF2B5EF4-FFF2-40B4-BE49-F238E27FC236}">
                <a16:creationId xmlns:a16="http://schemas.microsoft.com/office/drawing/2014/main" id="{04C70DC8-2A95-4C45-B430-EDC327BB9853}"/>
              </a:ext>
            </a:extLst>
          </p:cNvPr>
          <p:cNvSpPr>
            <a:spLocks noGrp="1"/>
          </p:cNvSpPr>
          <p:nvPr>
            <p:ph sz="quarter" idx="4"/>
          </p:nvPr>
        </p:nvSpPr>
        <p:spPr/>
        <p:txBody>
          <a:bodyPr/>
          <a:lstStyle/>
          <a:p>
            <a:r>
              <a:rPr lang="en-US" u="sng" dirty="0"/>
              <a:t>Employee</a:t>
            </a:r>
            <a:r>
              <a:rPr lang="en-US" dirty="0"/>
              <a:t>- NOT COVERED UNDER PLA</a:t>
            </a:r>
          </a:p>
        </p:txBody>
      </p:sp>
    </p:spTree>
    <p:extLst>
      <p:ext uri="{BB962C8B-B14F-4D97-AF65-F5344CB8AC3E}">
        <p14:creationId xmlns:p14="http://schemas.microsoft.com/office/powerpoint/2010/main" val="3907963886"/>
      </p:ext>
    </p:extLst>
  </p:cSld>
  <p:clrMapOvr>
    <a:masterClrMapping/>
  </p:clrMapOvr>
</p:sld>
</file>

<file path=ppt/slides/slide3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0B9C57B-DA3C-4469-992F-CA096445A50C}"/>
              </a:ext>
            </a:extLst>
          </p:cNvPr>
          <p:cNvSpPr>
            <a:spLocks noGrp="1"/>
          </p:cNvSpPr>
          <p:nvPr>
            <p:ph type="title"/>
          </p:nvPr>
        </p:nvSpPr>
        <p:spPr/>
        <p:txBody>
          <a:bodyPr/>
          <a:lstStyle/>
          <a:p>
            <a:r>
              <a:rPr lang="en-US" dirty="0"/>
              <a:t>Notice Under PLA</a:t>
            </a:r>
          </a:p>
        </p:txBody>
      </p:sp>
      <p:sp>
        <p:nvSpPr>
          <p:cNvPr id="3" name="Content Placeholder 2" descr="" title="">
            <a:extLst>
              <a:ext uri="{FF2B5EF4-FFF2-40B4-BE49-F238E27FC236}">
                <a16:creationId xmlns:a16="http://schemas.microsoft.com/office/drawing/2014/main" id="{B93F5E12-6791-48FC-AF0D-9D1109AA0FFC}"/>
              </a:ext>
            </a:extLst>
          </p:cNvPr>
          <p:cNvSpPr>
            <a:spLocks noGrp="1"/>
          </p:cNvSpPr>
          <p:nvPr>
            <p:ph idx="1"/>
          </p:nvPr>
        </p:nvSpPr>
        <p:spPr/>
        <p:txBody>
          <a:bodyPr>
            <a:normAutofit fontScale="92500"/>
          </a:bodyPr>
          <a:lstStyle/>
          <a:p>
            <a:r>
              <a:rPr lang="en-US" dirty="0"/>
              <a:t>If foreseeable: 2 weeks written notice</a:t>
            </a:r>
          </a:p>
          <a:p>
            <a:r>
              <a:rPr lang="en-US" dirty="0"/>
              <a:t>If an employee requests family leave to care for a family member with a serious health condition, the employer may require the employee to provide certification by a health care provider.</a:t>
            </a:r>
          </a:p>
          <a:p>
            <a:r>
              <a:rPr lang="en-US" dirty="0"/>
              <a:t>Certification is sufficient if it contains the following:</a:t>
            </a:r>
          </a:p>
          <a:p>
            <a:pPr marL="914400" lvl="1" indent="-457200">
              <a:buFont typeface="+mj-lt"/>
              <a:buAutoNum type="arabicPeriod"/>
            </a:pPr>
            <a:r>
              <a:rPr lang="en-US" dirty="0"/>
              <a:t>A statement that the child, spouse, parent, or dependent has a serious health condition</a:t>
            </a:r>
          </a:p>
          <a:p>
            <a:pPr marL="914400" lvl="1" indent="-457200">
              <a:buFont typeface="+mj-lt"/>
              <a:buAutoNum type="arabicPeriod"/>
            </a:pPr>
            <a:r>
              <a:rPr lang="en-US" dirty="0"/>
              <a:t>The date the serious health condition commenced and its probable duration</a:t>
            </a:r>
          </a:p>
          <a:p>
            <a:pPr marL="914400" lvl="1" indent="-457200">
              <a:buFont typeface="+mj-lt"/>
              <a:buAutoNum type="arabicPeriod"/>
            </a:pPr>
            <a:r>
              <a:rPr lang="en-US" dirty="0"/>
              <a:t>The medical facts regarding the serious health condition</a:t>
            </a:r>
          </a:p>
        </p:txBody>
      </p:sp>
    </p:spTree>
    <p:extLst>
      <p:ext uri="{BB962C8B-B14F-4D97-AF65-F5344CB8AC3E}">
        <p14:creationId xmlns:p14="http://schemas.microsoft.com/office/powerpoint/2010/main" val="4247514055"/>
      </p:ext>
    </p:extLst>
  </p:cSld>
  <p:clrMapOvr>
    <a:masterClrMapping/>
  </p:clrMapOvr>
</p:sld>
</file>

<file path=ppt/slides/slide3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DB6820-1D35-4981-A519-E95868572A4C}"/>
              </a:ext>
            </a:extLst>
          </p:cNvPr>
          <p:cNvSpPr>
            <a:spLocks noGrp="1"/>
          </p:cNvSpPr>
          <p:nvPr>
            <p:ph type="title"/>
          </p:nvPr>
        </p:nvSpPr>
        <p:spPr/>
        <p:txBody>
          <a:bodyPr>
            <a:normAutofit fontScale="90000"/>
          </a:bodyPr>
          <a:lstStyle/>
          <a:p>
            <a:r>
              <a:rPr lang="en-US" dirty="0"/>
              <a:t>Maintenance of Benefits Under PLA</a:t>
            </a:r>
          </a:p>
        </p:txBody>
      </p:sp>
      <p:sp>
        <p:nvSpPr>
          <p:cNvPr id="3" name="Content Placeholder 2" descr="" title="">
            <a:extLst>
              <a:ext uri="{FF2B5EF4-FFF2-40B4-BE49-F238E27FC236}">
                <a16:creationId xmlns:a16="http://schemas.microsoft.com/office/drawing/2014/main" id="{9C5E0973-85DB-4E1C-9255-40D8D241ADF8}"/>
              </a:ext>
            </a:extLst>
          </p:cNvPr>
          <p:cNvSpPr>
            <a:spLocks noGrp="1"/>
          </p:cNvSpPr>
          <p:nvPr>
            <p:ph idx="1"/>
          </p:nvPr>
        </p:nvSpPr>
        <p:spPr/>
        <p:txBody>
          <a:bodyPr/>
          <a:lstStyle/>
          <a:p>
            <a:r>
              <a:rPr lang="en-US" dirty="0"/>
              <a:t>Employee is eligible to continue participation in the group health insurance plan </a:t>
            </a:r>
            <a:r>
              <a:rPr lang="en-US" dirty="0">
                <a:solidFill>
                  <a:srgbClr val="C00000"/>
                </a:solidFill>
              </a:rPr>
              <a:t>if the employee pays the employer 100% of the premium costs</a:t>
            </a:r>
            <a:r>
              <a:rPr lang="en-US" dirty="0"/>
              <a:t>.</a:t>
            </a:r>
          </a:p>
          <a:p>
            <a:endParaRPr lang="en-US" dirty="0"/>
          </a:p>
          <a:p>
            <a:r>
              <a:rPr lang="en-US" dirty="0"/>
              <a:t>Seniority:</a:t>
            </a:r>
          </a:p>
          <a:p>
            <a:pPr lvl="1"/>
            <a:r>
              <a:rPr lang="en-US" dirty="0"/>
              <a:t>§21-5D-7(a):</a:t>
            </a:r>
          </a:p>
          <a:p>
            <a:pPr lvl="2"/>
            <a:r>
              <a:rPr lang="en-US" dirty="0"/>
              <a:t>Nothing in this section entitles any returning employee to the accrual of any seniority or employment benefits during any period of family leave.</a:t>
            </a:r>
          </a:p>
        </p:txBody>
      </p:sp>
    </p:spTree>
    <p:extLst>
      <p:ext uri="{BB962C8B-B14F-4D97-AF65-F5344CB8AC3E}">
        <p14:creationId xmlns:p14="http://schemas.microsoft.com/office/powerpoint/2010/main" val="2866824356"/>
      </p:ext>
    </p:extLst>
  </p:cSld>
  <p:clrMapOvr>
    <a:masterClrMapping/>
  </p:clrMapOvr>
</p:sld>
</file>

<file path=ppt/slides/slide3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F21B0EE-2F7E-4D31-8A50-CF1268EF172C}"/>
              </a:ext>
            </a:extLst>
          </p:cNvPr>
          <p:cNvSpPr>
            <a:spLocks noGrp="1"/>
          </p:cNvSpPr>
          <p:nvPr>
            <p:ph type="title"/>
          </p:nvPr>
        </p:nvSpPr>
        <p:spPr/>
        <p:txBody>
          <a:bodyPr/>
          <a:lstStyle/>
          <a:p>
            <a:r>
              <a:rPr lang="en-US" dirty="0"/>
              <a:t>Job Restoration Under PLA</a:t>
            </a:r>
          </a:p>
        </p:txBody>
      </p:sp>
      <p:sp>
        <p:nvSpPr>
          <p:cNvPr id="3" name="Content Placeholder 2" descr="" title="">
            <a:extLst>
              <a:ext uri="{FF2B5EF4-FFF2-40B4-BE49-F238E27FC236}">
                <a16:creationId xmlns:a16="http://schemas.microsoft.com/office/drawing/2014/main" id="{BCC9DF6B-5CC9-4138-8499-84E47F515E6E}"/>
              </a:ext>
            </a:extLst>
          </p:cNvPr>
          <p:cNvSpPr>
            <a:spLocks noGrp="1"/>
          </p:cNvSpPr>
          <p:nvPr>
            <p:ph idx="1"/>
          </p:nvPr>
        </p:nvSpPr>
        <p:spPr/>
        <p:txBody>
          <a:bodyPr/>
          <a:lstStyle/>
          <a:p>
            <a:r>
              <a:rPr lang="en-US" dirty="0"/>
              <a:t>The employee </a:t>
            </a:r>
            <a:r>
              <a:rPr lang="en-US" i="1" dirty="0">
                <a:solidFill>
                  <a:srgbClr val="C00000"/>
                </a:solidFill>
              </a:rPr>
              <a:t>shall</a:t>
            </a:r>
            <a:r>
              <a:rPr lang="en-US" dirty="0"/>
              <a:t> be returned to the position held immediately prior to the leave.</a:t>
            </a:r>
          </a:p>
        </p:txBody>
      </p:sp>
    </p:spTree>
    <p:extLst>
      <p:ext uri="{BB962C8B-B14F-4D97-AF65-F5344CB8AC3E}">
        <p14:creationId xmlns:p14="http://schemas.microsoft.com/office/powerpoint/2010/main" val="3776538573"/>
      </p:ext>
    </p:extLst>
  </p:cSld>
  <p:clrMapOvr>
    <a:masterClrMapping/>
  </p:clrMapOvr>
</p:sld>
</file>

<file path=ppt/slides/slide3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CA1C70BA-20A0-41D5-9AAB-31D2881BC0C0}"/>
              </a:ext>
            </a:extLst>
          </p:cNvPr>
          <p:cNvSpPr>
            <a:spLocks noGrp="1"/>
          </p:cNvSpPr>
          <p:nvPr>
            <p:ph idx="4294967295"/>
          </p:nvPr>
        </p:nvSpPr>
        <p:spPr>
          <a:xfrm>
            <a:off x="357809" y="795130"/>
            <a:ext cx="8229600" cy="4800600"/>
          </a:xfrm>
        </p:spPr>
        <p:txBody>
          <a:bodyPr>
            <a:normAutofit lnSpcReduction="10000"/>
          </a:bodyPr>
          <a:lstStyle/>
          <a:p>
            <a:r>
              <a:rPr lang="en-US" dirty="0"/>
              <a:t>Employees eligible for leave under both FMLA and PLA are entitled to the greatest benefit or most generous rights provided under the different parts of each.</a:t>
            </a:r>
          </a:p>
          <a:p>
            <a:r>
              <a:rPr lang="en-US" dirty="0"/>
              <a:t>The determination of the most generous benefit will be at the employee’s discretion and the employee shall notify the employer of the benefit/right he or she wishes to use.</a:t>
            </a:r>
          </a:p>
          <a:p>
            <a:r>
              <a:rPr lang="en-US" dirty="0"/>
              <a:t>If the paid and/or unpaid leave qualifies under both FMLA and PLA, the leave entitlement under each shall exhaust concurrently.</a:t>
            </a:r>
          </a:p>
        </p:txBody>
      </p:sp>
    </p:spTree>
    <p:extLst>
      <p:ext uri="{BB962C8B-B14F-4D97-AF65-F5344CB8AC3E}">
        <p14:creationId xmlns:p14="http://schemas.microsoft.com/office/powerpoint/2010/main" val="585400128"/>
      </p:ext>
    </p:extLst>
  </p:cSld>
  <p:clrMapOvr>
    <a:masterClrMapping/>
  </p:clrMapOvr>
</p:sld>
</file>

<file path=ppt/slides/slide3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41BF1550-2504-471D-86C6-D7B8F5F5AEA6}"/>
              </a:ext>
            </a:extLst>
          </p:cNvPr>
          <p:cNvSpPr>
            <a:spLocks noGrp="1"/>
          </p:cNvSpPr>
          <p:nvPr>
            <p:ph type="title"/>
          </p:nvPr>
        </p:nvSpPr>
        <p:spPr/>
        <p:txBody>
          <a:bodyPr>
            <a:normAutofit fontScale="90000"/>
          </a:bodyPr>
          <a:lstStyle/>
          <a:p>
            <a:r>
              <a:rPr lang="en-US" dirty="0"/>
              <a:t>FAMILIES FIRST CORONAVIRUS RESPONSE ACT</a:t>
            </a:r>
          </a:p>
        </p:txBody>
      </p:sp>
      <p:sp>
        <p:nvSpPr>
          <p:cNvPr id="5" name="Text Placeholder 4" descr="" title="">
            <a:extLst>
              <a:ext uri="{FF2B5EF4-FFF2-40B4-BE49-F238E27FC236}">
                <a16:creationId xmlns:a16="http://schemas.microsoft.com/office/drawing/2014/main" id="{158FFCBE-3EE1-483C-BD7D-67A2CA682CE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7918924"/>
      </p:ext>
    </p:extLst>
  </p:cSld>
  <p:clrMapOvr>
    <a:masterClrMapping/>
  </p:clrMapOvr>
</p:sld>
</file>

<file path=ppt/slides/slide3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25D258B-87C0-4A12-9B87-296BF5102D70}"/>
              </a:ext>
            </a:extLst>
          </p:cNvPr>
          <p:cNvSpPr>
            <a:spLocks noGrp="1"/>
          </p:cNvSpPr>
          <p:nvPr>
            <p:ph type="title"/>
          </p:nvPr>
        </p:nvSpPr>
        <p:spPr/>
        <p:txBody>
          <a:bodyPr>
            <a:normAutofit fontScale="90000"/>
          </a:bodyPr>
          <a:lstStyle/>
          <a:p>
            <a:r>
              <a:rPr lang="en-US" dirty="0"/>
              <a:t>Families First Coronavirus Response Act (FFCRA)</a:t>
            </a:r>
          </a:p>
        </p:txBody>
      </p:sp>
      <p:sp>
        <p:nvSpPr>
          <p:cNvPr id="3" name="Content Placeholder 2" descr="" title="">
            <a:extLst>
              <a:ext uri="{FF2B5EF4-FFF2-40B4-BE49-F238E27FC236}">
                <a16:creationId xmlns:a16="http://schemas.microsoft.com/office/drawing/2014/main" id="{EA3F55C2-28B8-4FE4-9D81-87A67C995BD5}"/>
              </a:ext>
            </a:extLst>
          </p:cNvPr>
          <p:cNvSpPr>
            <a:spLocks noGrp="1"/>
          </p:cNvSpPr>
          <p:nvPr>
            <p:ph idx="1"/>
          </p:nvPr>
        </p:nvSpPr>
        <p:spPr/>
        <p:txBody>
          <a:bodyPr/>
          <a:lstStyle/>
          <a:p>
            <a:r>
              <a:rPr lang="en-US" dirty="0"/>
              <a:t>Federal Law</a:t>
            </a:r>
          </a:p>
          <a:p>
            <a:r>
              <a:rPr lang="en-US" dirty="0"/>
              <a:t>Effective April 1, 2020 through December 31, 2020</a:t>
            </a:r>
          </a:p>
          <a:p>
            <a:r>
              <a:rPr lang="en-US" dirty="0"/>
              <a:t>Administered by the Wage and Hour Division of the United Stated Department of Labor</a:t>
            </a:r>
          </a:p>
          <a:p>
            <a:endParaRPr lang="en-US" dirty="0"/>
          </a:p>
          <a:p>
            <a:r>
              <a:rPr lang="en-US" dirty="0"/>
              <a:t>Requires certain employers to provide employees with paid sick leave or expanded family and medical leave for specified reasons related to COVID-19.</a:t>
            </a:r>
          </a:p>
          <a:p>
            <a:pPr marL="0" indent="0">
              <a:buNone/>
            </a:pPr>
            <a:endParaRPr lang="en-US" dirty="0"/>
          </a:p>
        </p:txBody>
      </p:sp>
    </p:spTree>
    <p:extLst>
      <p:ext uri="{BB962C8B-B14F-4D97-AF65-F5344CB8AC3E}">
        <p14:creationId xmlns:p14="http://schemas.microsoft.com/office/powerpoint/2010/main" val="2357784568"/>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6895C3F-EE37-42E7-865F-71D28788C119}"/>
              </a:ext>
            </a:extLst>
          </p:cNvPr>
          <p:cNvSpPr>
            <a:spLocks noGrp="1"/>
          </p:cNvSpPr>
          <p:nvPr>
            <p:ph type="title"/>
          </p:nvPr>
        </p:nvSpPr>
        <p:spPr/>
        <p:txBody>
          <a:bodyPr>
            <a:normAutofit fontScale="90000"/>
          </a:bodyPr>
          <a:lstStyle/>
          <a:p>
            <a:r>
              <a:rPr lang="en-US" dirty="0"/>
              <a:t>Employer Coverage Under FMLA</a:t>
            </a:r>
          </a:p>
        </p:txBody>
      </p:sp>
      <p:sp>
        <p:nvSpPr>
          <p:cNvPr id="3" name="Content Placeholder 2" descr="" title="">
            <a:extLst>
              <a:ext uri="{FF2B5EF4-FFF2-40B4-BE49-F238E27FC236}">
                <a16:creationId xmlns:a16="http://schemas.microsoft.com/office/drawing/2014/main" id="{58B36750-099F-4432-9773-E30D381435CE}"/>
              </a:ext>
            </a:extLst>
          </p:cNvPr>
          <p:cNvSpPr>
            <a:spLocks noGrp="1"/>
          </p:cNvSpPr>
          <p:nvPr>
            <p:ph idx="1"/>
          </p:nvPr>
        </p:nvSpPr>
        <p:spPr/>
        <p:txBody>
          <a:bodyPr/>
          <a:lstStyle/>
          <a:p>
            <a:r>
              <a:rPr lang="en-US" dirty="0"/>
              <a:t>The State or a political subdivision of the State</a:t>
            </a:r>
          </a:p>
          <a:p>
            <a:r>
              <a:rPr lang="en-US" dirty="0">
                <a:solidFill>
                  <a:srgbClr val="C00000"/>
                </a:solidFill>
              </a:rPr>
              <a:t>ALL</a:t>
            </a:r>
            <a:r>
              <a:rPr lang="en-US" dirty="0"/>
              <a:t> public agencies are covered by FMLA regardless of the number of employees</a:t>
            </a:r>
          </a:p>
          <a:p>
            <a:r>
              <a:rPr lang="en-US" dirty="0"/>
              <a:t>Private employers with 50 or more employees for 20+ weeks in a year.</a:t>
            </a:r>
          </a:p>
        </p:txBody>
      </p:sp>
    </p:spTree>
    <p:extLst>
      <p:ext uri="{BB962C8B-B14F-4D97-AF65-F5344CB8AC3E}">
        <p14:creationId xmlns:p14="http://schemas.microsoft.com/office/powerpoint/2010/main" val="1193109665"/>
      </p:ext>
    </p:extLst>
  </p:cSld>
  <p:clrMapOvr>
    <a:masterClrMapping/>
  </p:clrMapOvr>
</p:sld>
</file>

<file path=ppt/slides/slide4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ED6160E-373C-4FC6-9595-B02015D256AA}"/>
              </a:ext>
            </a:extLst>
          </p:cNvPr>
          <p:cNvSpPr>
            <a:spLocks noGrp="1"/>
          </p:cNvSpPr>
          <p:nvPr>
            <p:ph type="title"/>
          </p:nvPr>
        </p:nvSpPr>
        <p:spPr/>
        <p:txBody>
          <a:bodyPr>
            <a:normAutofit fontScale="90000"/>
          </a:bodyPr>
          <a:lstStyle/>
          <a:p>
            <a:r>
              <a:rPr lang="en-US" dirty="0"/>
              <a:t>Covered Employers Under FFCRA</a:t>
            </a:r>
          </a:p>
        </p:txBody>
      </p:sp>
      <p:sp>
        <p:nvSpPr>
          <p:cNvPr id="3" name="Content Placeholder 2" descr="" title="">
            <a:extLst>
              <a:ext uri="{FF2B5EF4-FFF2-40B4-BE49-F238E27FC236}">
                <a16:creationId xmlns:a16="http://schemas.microsoft.com/office/drawing/2014/main" id="{60865546-B778-4950-91C4-4B2CB08152B6}"/>
              </a:ext>
            </a:extLst>
          </p:cNvPr>
          <p:cNvSpPr>
            <a:spLocks noGrp="1"/>
          </p:cNvSpPr>
          <p:nvPr>
            <p:ph idx="1"/>
          </p:nvPr>
        </p:nvSpPr>
        <p:spPr/>
        <p:txBody>
          <a:bodyPr/>
          <a:lstStyle/>
          <a:p>
            <a:r>
              <a:rPr lang="en-US" dirty="0"/>
              <a:t>FFCRA applies to all private employers with fewer than 500 employees and government employers with more than one employee.</a:t>
            </a:r>
          </a:p>
          <a:p>
            <a:r>
              <a:rPr lang="en-US" dirty="0">
                <a:solidFill>
                  <a:srgbClr val="C00000"/>
                </a:solidFill>
              </a:rPr>
              <a:t>All public school districts are subject to the requirements of FFCRA.</a:t>
            </a:r>
          </a:p>
        </p:txBody>
      </p:sp>
    </p:spTree>
    <p:extLst>
      <p:ext uri="{BB962C8B-B14F-4D97-AF65-F5344CB8AC3E}">
        <p14:creationId xmlns:p14="http://schemas.microsoft.com/office/powerpoint/2010/main" val="3523423844"/>
      </p:ext>
    </p:extLst>
  </p:cSld>
  <p:clrMapOvr>
    <a:masterClrMapping/>
  </p:clrMapOvr>
</p:sld>
</file>

<file path=ppt/slides/slide4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5DD15F0-6BC7-4F54-8A74-7A8DF8A3796C}"/>
              </a:ext>
            </a:extLst>
          </p:cNvPr>
          <p:cNvSpPr>
            <a:spLocks noGrp="1"/>
          </p:cNvSpPr>
          <p:nvPr>
            <p:ph type="title"/>
          </p:nvPr>
        </p:nvSpPr>
        <p:spPr/>
        <p:txBody>
          <a:bodyPr/>
          <a:lstStyle/>
          <a:p>
            <a:r>
              <a:rPr lang="en-US" dirty="0"/>
              <a:t>PIN NO. 3</a:t>
            </a:r>
          </a:p>
        </p:txBody>
      </p:sp>
      <p:sp>
        <p:nvSpPr>
          <p:cNvPr id="3" name="Content Placeholder 2" descr="" title="">
            <a:extLst>
              <a:ext uri="{FF2B5EF4-FFF2-40B4-BE49-F238E27FC236}">
                <a16:creationId xmlns:a16="http://schemas.microsoft.com/office/drawing/2014/main" id="{CDC4C0A1-1B7C-4112-A880-DBE9512BDE1B}"/>
              </a:ext>
            </a:extLst>
          </p:cNvPr>
          <p:cNvSpPr>
            <a:spLocks noGrp="1"/>
          </p:cNvSpPr>
          <p:nvPr>
            <p:ph idx="1"/>
          </p:nvPr>
        </p:nvSpPr>
        <p:spPr/>
        <p:txBody>
          <a:bodyPr/>
          <a:lstStyle/>
          <a:p>
            <a:endParaRPr lang="en-US" dirty="0"/>
          </a:p>
        </p:txBody>
      </p:sp>
      <p:sp>
        <p:nvSpPr>
          <p:cNvPr id="4" name="Rectangle 3" descr="" title="">
            <a:extLst>
              <a:ext uri="{FF2B5EF4-FFF2-40B4-BE49-F238E27FC236}">
                <a16:creationId xmlns:a16="http://schemas.microsoft.com/office/drawing/2014/main" id="{4FC25EC3-FD85-4202-A7DB-D7A38C043614}"/>
              </a:ext>
            </a:extLst>
          </p:cNvPr>
          <p:cNvSpPr/>
          <p:nvPr/>
        </p:nvSpPr>
        <p:spPr>
          <a:xfrm>
            <a:off x="1890206" y="2857143"/>
            <a:ext cx="5255945" cy="2400657"/>
          </a:xfrm>
          <a:prstGeom prst="rect">
            <a:avLst/>
          </a:prstGeom>
          <a:noFill/>
        </p:spPr>
        <p:txBody>
          <a:bodyPr wrap="square" lIns="91440" tIns="45720" rIns="91440" bIns="45720">
            <a:spAutoFit/>
          </a:bodyPr>
          <a:lstStyle/>
          <a:p>
            <a:pPr algn="ctr"/>
            <a:r>
              <a:rPr lang="en-US" sz="15000" b="1" cap="none" spc="0" dirty="0">
                <a:ln w="22225">
                  <a:solidFill>
                    <a:schemeClr val="accent2"/>
                  </a:solidFill>
                  <a:prstDash val="solid"/>
                </a:ln>
                <a:solidFill>
                  <a:schemeClr val="accent2">
                    <a:lumMod val="40000"/>
                    <a:lumOff val="60000"/>
                  </a:schemeClr>
                </a:solidFill>
                <a:effectLst/>
              </a:rPr>
              <a:t>1</a:t>
            </a:r>
          </a:p>
        </p:txBody>
      </p:sp>
    </p:spTree>
    <p:extLst>
      <p:ext uri="{BB962C8B-B14F-4D97-AF65-F5344CB8AC3E}">
        <p14:creationId xmlns:p14="http://schemas.microsoft.com/office/powerpoint/2010/main" val="4189487394"/>
      </p:ext>
    </p:extLst>
  </p:cSld>
  <p:clrMapOvr>
    <a:masterClrMapping/>
  </p:clrMapOvr>
</p:sld>
</file>

<file path=ppt/slides/slide4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FB4F0D4-D24D-4243-9FAB-6953281EFB1E}"/>
              </a:ext>
            </a:extLst>
          </p:cNvPr>
          <p:cNvSpPr>
            <a:spLocks noGrp="1"/>
          </p:cNvSpPr>
          <p:nvPr>
            <p:ph type="title"/>
          </p:nvPr>
        </p:nvSpPr>
        <p:spPr/>
        <p:txBody>
          <a:bodyPr>
            <a:normAutofit fontScale="90000"/>
          </a:bodyPr>
          <a:lstStyle/>
          <a:p>
            <a:r>
              <a:rPr lang="en-US" dirty="0"/>
              <a:t>Eligible Employees Under FFCRA</a:t>
            </a:r>
          </a:p>
        </p:txBody>
      </p:sp>
      <p:sp>
        <p:nvSpPr>
          <p:cNvPr id="3" name="Content Placeholder 2" descr="" title="">
            <a:extLst>
              <a:ext uri="{FF2B5EF4-FFF2-40B4-BE49-F238E27FC236}">
                <a16:creationId xmlns:a16="http://schemas.microsoft.com/office/drawing/2014/main" id="{0F52C3F3-4D5B-457F-B0C1-C1457724B0D9}"/>
              </a:ext>
            </a:extLst>
          </p:cNvPr>
          <p:cNvSpPr>
            <a:spLocks noGrp="1"/>
          </p:cNvSpPr>
          <p:nvPr>
            <p:ph idx="1"/>
          </p:nvPr>
        </p:nvSpPr>
        <p:spPr/>
        <p:txBody>
          <a:bodyPr/>
          <a:lstStyle/>
          <a:p>
            <a:r>
              <a:rPr lang="en-US" dirty="0">
                <a:solidFill>
                  <a:srgbClr val="C00000"/>
                </a:solidFill>
              </a:rPr>
              <a:t>All employees </a:t>
            </a:r>
            <a:r>
              <a:rPr lang="en-US" dirty="0"/>
              <a:t>of covered employers are eligible for </a:t>
            </a:r>
            <a:r>
              <a:rPr lang="en-US" dirty="0">
                <a:solidFill>
                  <a:srgbClr val="C00000"/>
                </a:solidFill>
              </a:rPr>
              <a:t>two weeks </a:t>
            </a:r>
            <a:r>
              <a:rPr lang="en-US" dirty="0"/>
              <a:t>of paid sick time</a:t>
            </a:r>
          </a:p>
          <a:p>
            <a:r>
              <a:rPr lang="en-US" dirty="0"/>
              <a:t>Employees employed for </a:t>
            </a:r>
            <a:r>
              <a:rPr lang="en-US" dirty="0">
                <a:solidFill>
                  <a:srgbClr val="C00000"/>
                </a:solidFill>
              </a:rPr>
              <a:t>at least 30 days </a:t>
            </a:r>
            <a:r>
              <a:rPr lang="en-US" dirty="0"/>
              <a:t>are eligible for up to an additional </a:t>
            </a:r>
            <a:r>
              <a:rPr lang="en-US" dirty="0">
                <a:solidFill>
                  <a:srgbClr val="C00000"/>
                </a:solidFill>
              </a:rPr>
              <a:t>10 weeks </a:t>
            </a:r>
            <a:r>
              <a:rPr lang="en-US" dirty="0"/>
              <a:t>of paid family leave to care for a child under certain circumstances related to COVID-19.</a:t>
            </a:r>
          </a:p>
        </p:txBody>
      </p:sp>
    </p:spTree>
    <p:extLst>
      <p:ext uri="{BB962C8B-B14F-4D97-AF65-F5344CB8AC3E}">
        <p14:creationId xmlns:p14="http://schemas.microsoft.com/office/powerpoint/2010/main" val="2859447214"/>
      </p:ext>
    </p:extLst>
  </p:cSld>
  <p:clrMapOvr>
    <a:masterClrMapping/>
  </p:clrMapOvr>
</p:sld>
</file>

<file path=ppt/slides/slide4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2084C93-7CFF-4C44-B442-0DFC86715B30}"/>
              </a:ext>
            </a:extLst>
          </p:cNvPr>
          <p:cNvSpPr>
            <a:spLocks noGrp="1"/>
          </p:cNvSpPr>
          <p:nvPr>
            <p:ph type="title"/>
          </p:nvPr>
        </p:nvSpPr>
        <p:spPr/>
        <p:txBody>
          <a:bodyPr>
            <a:normAutofit fontScale="90000"/>
          </a:bodyPr>
          <a:lstStyle/>
          <a:p>
            <a:r>
              <a:rPr lang="en-US" dirty="0"/>
              <a:t>Qualifying Events Under FFCRA</a:t>
            </a:r>
          </a:p>
        </p:txBody>
      </p:sp>
      <p:sp>
        <p:nvSpPr>
          <p:cNvPr id="3" name="Content Placeholder 2" descr="" title="">
            <a:extLst>
              <a:ext uri="{FF2B5EF4-FFF2-40B4-BE49-F238E27FC236}">
                <a16:creationId xmlns:a16="http://schemas.microsoft.com/office/drawing/2014/main" id="{D1FDC656-B498-43E0-8C8A-762258FE6C28}"/>
              </a:ext>
            </a:extLst>
          </p:cNvPr>
          <p:cNvSpPr>
            <a:spLocks noGrp="1"/>
          </p:cNvSpPr>
          <p:nvPr>
            <p:ph idx="1"/>
          </p:nvPr>
        </p:nvSpPr>
        <p:spPr/>
        <p:txBody>
          <a:bodyPr>
            <a:normAutofit fontScale="77500" lnSpcReduction="20000"/>
          </a:bodyPr>
          <a:lstStyle/>
          <a:p>
            <a:r>
              <a:rPr lang="en-US" sz="2300" dirty="0"/>
              <a:t>Employee is unable to work OR unable to telework due to a need for leave because the employee:</a:t>
            </a:r>
          </a:p>
          <a:p>
            <a:pPr marL="914400" lvl="1" indent="-457200">
              <a:buFont typeface="+mj-lt"/>
              <a:buAutoNum type="arabicParenR"/>
            </a:pPr>
            <a:r>
              <a:rPr lang="en-US" sz="2300" dirty="0"/>
              <a:t>Is subject to a Federal, State, or local quarantine or isolation order;</a:t>
            </a:r>
          </a:p>
          <a:p>
            <a:pPr marL="914400" lvl="1" indent="-457200">
              <a:buFont typeface="+mj-lt"/>
              <a:buAutoNum type="arabicParenR"/>
            </a:pPr>
            <a:r>
              <a:rPr lang="en-US" sz="2300" dirty="0"/>
              <a:t>Has been advised by a health care provider to self-quarantine;</a:t>
            </a:r>
          </a:p>
          <a:p>
            <a:pPr marL="914400" lvl="1" indent="-457200">
              <a:buFont typeface="+mj-lt"/>
              <a:buAutoNum type="arabicParenR"/>
            </a:pPr>
            <a:r>
              <a:rPr lang="en-US" sz="2300" dirty="0"/>
              <a:t>Is experiencing COVID-19 symptoms and is seeking a medical diagnosis;</a:t>
            </a:r>
          </a:p>
          <a:p>
            <a:pPr marL="914400" lvl="1" indent="-457200">
              <a:buFont typeface="+mj-lt"/>
              <a:buAutoNum type="arabicParenR"/>
            </a:pPr>
            <a:r>
              <a:rPr lang="en-US" sz="2300" dirty="0"/>
              <a:t>Is caring for an individual subject to an order described in (1) or self-quarantine as described in (2);</a:t>
            </a:r>
          </a:p>
          <a:p>
            <a:pPr marL="914400" lvl="1" indent="-457200">
              <a:buFont typeface="+mj-lt"/>
              <a:buAutoNum type="arabicParenR"/>
            </a:pPr>
            <a:r>
              <a:rPr lang="en-US" sz="2300" dirty="0"/>
              <a:t>Is caring for a child whose school or place of care is closed (or child care provider is unavailable) for reasons related to COVID-19; or</a:t>
            </a:r>
          </a:p>
          <a:p>
            <a:pPr lvl="3" indent="-285750"/>
            <a:r>
              <a:rPr lang="en-US" sz="2300" dirty="0"/>
              <a:t>A full-time employee is eligible for up to 12 weeks of leave (2 weeks of paid sick leave followed by 10 weeks of paid expanded FMLA at 2/3 rate) at 40 hours a week</a:t>
            </a:r>
          </a:p>
          <a:p>
            <a:pPr lvl="3" indent="-285750"/>
            <a:r>
              <a:rPr lang="en-US" sz="2300" dirty="0"/>
              <a:t>A part-time employee is eligible for leave for the number of hours the employee is normally scheduled to work over that period.</a:t>
            </a:r>
          </a:p>
          <a:p>
            <a:pPr marL="914400" lvl="1" indent="-457200">
              <a:buFont typeface="+mj-lt"/>
              <a:buAutoNum type="arabicParenR"/>
            </a:pPr>
            <a:r>
              <a:rPr lang="en-US" sz="2300" dirty="0"/>
              <a:t>Is experiencing any other substantially-similar conditions specified by the Secretary of Health and Human Services, in consultation with the Secretaries of Labor and Treasury.</a:t>
            </a:r>
          </a:p>
          <a:p>
            <a:pPr lvl="1"/>
            <a:endParaRPr lang="en-US" dirty="0"/>
          </a:p>
        </p:txBody>
      </p:sp>
    </p:spTree>
    <p:extLst>
      <p:ext uri="{BB962C8B-B14F-4D97-AF65-F5344CB8AC3E}">
        <p14:creationId xmlns:p14="http://schemas.microsoft.com/office/powerpoint/2010/main" val="99647354"/>
      </p:ext>
    </p:extLst>
  </p:cSld>
  <p:clrMapOvr>
    <a:masterClrMapping/>
  </p:clrMapOvr>
</p:sld>
</file>

<file path=ppt/slides/slide4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910BD01-4FFE-476C-9B00-61755FA88AD9}"/>
              </a:ext>
            </a:extLst>
          </p:cNvPr>
          <p:cNvSpPr>
            <a:spLocks noGrp="1"/>
          </p:cNvSpPr>
          <p:nvPr>
            <p:ph type="title"/>
          </p:nvPr>
        </p:nvSpPr>
        <p:spPr/>
        <p:txBody>
          <a:bodyPr>
            <a:normAutofit fontScale="90000"/>
          </a:bodyPr>
          <a:lstStyle/>
          <a:p>
            <a:r>
              <a:rPr lang="en-US" dirty="0"/>
              <a:t>Leave Entitlements Under FFCRA</a:t>
            </a:r>
          </a:p>
        </p:txBody>
      </p:sp>
      <p:sp>
        <p:nvSpPr>
          <p:cNvPr id="3" name="Content Placeholder 2" descr="" title="">
            <a:extLst>
              <a:ext uri="{FF2B5EF4-FFF2-40B4-BE49-F238E27FC236}">
                <a16:creationId xmlns:a16="http://schemas.microsoft.com/office/drawing/2014/main" id="{1B38B7DA-3DEC-451B-86AF-20F4CE5F427D}"/>
              </a:ext>
            </a:extLst>
          </p:cNvPr>
          <p:cNvSpPr>
            <a:spLocks noGrp="1"/>
          </p:cNvSpPr>
          <p:nvPr>
            <p:ph sz="half" idx="1"/>
          </p:nvPr>
        </p:nvSpPr>
        <p:spPr/>
        <p:txBody>
          <a:bodyPr>
            <a:normAutofit fontScale="92500" lnSpcReduction="20000"/>
          </a:bodyPr>
          <a:lstStyle/>
          <a:p>
            <a:r>
              <a:rPr lang="en-US" b="1" dirty="0"/>
              <a:t>Two weeks </a:t>
            </a:r>
            <a:r>
              <a:rPr lang="en-US" dirty="0"/>
              <a:t>(max 80 hours) of </a:t>
            </a:r>
            <a:r>
              <a:rPr lang="en-US" b="1" dirty="0"/>
              <a:t>paid sick leave</a:t>
            </a:r>
            <a:r>
              <a:rPr lang="en-US" dirty="0"/>
              <a:t> at the </a:t>
            </a:r>
            <a:r>
              <a:rPr lang="en-US" dirty="0">
                <a:solidFill>
                  <a:srgbClr val="C00000"/>
                </a:solidFill>
              </a:rPr>
              <a:t>employee’s regular rate of pay </a:t>
            </a:r>
            <a:r>
              <a:rPr lang="en-US" dirty="0"/>
              <a:t>where the employee is unable to work because the </a:t>
            </a:r>
            <a:r>
              <a:rPr lang="en-US" u="sng" dirty="0"/>
              <a:t>employee is quarantined</a:t>
            </a:r>
            <a:r>
              <a:rPr lang="en-US" dirty="0"/>
              <a:t>, and/or experiencing COVID-19 symptoms and seeking a medical diagnosis</a:t>
            </a:r>
          </a:p>
        </p:txBody>
      </p:sp>
      <p:sp>
        <p:nvSpPr>
          <p:cNvPr id="4" name="Content Placeholder 3" descr="" title="">
            <a:extLst>
              <a:ext uri="{FF2B5EF4-FFF2-40B4-BE49-F238E27FC236}">
                <a16:creationId xmlns:a16="http://schemas.microsoft.com/office/drawing/2014/main" id="{BD22370D-4390-445A-85D2-0C90AFDF0A3F}"/>
              </a:ext>
            </a:extLst>
          </p:cNvPr>
          <p:cNvSpPr>
            <a:spLocks noGrp="1"/>
          </p:cNvSpPr>
          <p:nvPr>
            <p:ph sz="half" idx="2"/>
          </p:nvPr>
        </p:nvSpPr>
        <p:spPr/>
        <p:txBody>
          <a:bodyPr>
            <a:normAutofit fontScale="92500" lnSpcReduction="20000"/>
          </a:bodyPr>
          <a:lstStyle/>
          <a:p>
            <a:r>
              <a:rPr lang="en-US" b="1" dirty="0"/>
              <a:t>Two weeks</a:t>
            </a:r>
            <a:r>
              <a:rPr lang="en-US" dirty="0"/>
              <a:t> (max 80 hours) of </a:t>
            </a:r>
            <a:r>
              <a:rPr lang="en-US" b="1" dirty="0"/>
              <a:t>paid sick leave</a:t>
            </a:r>
            <a:r>
              <a:rPr lang="en-US" dirty="0"/>
              <a:t> at </a:t>
            </a:r>
            <a:r>
              <a:rPr lang="en-US" dirty="0">
                <a:solidFill>
                  <a:srgbClr val="C00000"/>
                </a:solidFill>
              </a:rPr>
              <a:t>two-thirds the employee’s regular rate of pay </a:t>
            </a:r>
            <a:r>
              <a:rPr lang="en-US" dirty="0"/>
              <a:t>because the employee has bona fide need </a:t>
            </a:r>
            <a:r>
              <a:rPr lang="en-US" u="sng" dirty="0"/>
              <a:t>to care for an individual subject to quarantine</a:t>
            </a:r>
            <a:r>
              <a:rPr lang="en-US" dirty="0"/>
              <a:t>, or to care for a child (under 18 years of age) whose school or child care provider is closed</a:t>
            </a:r>
            <a:endParaRPr lang="en-US" b="1" dirty="0">
              <a:solidFill>
                <a:srgbClr val="C00000"/>
              </a:solidFill>
            </a:endParaRPr>
          </a:p>
        </p:txBody>
      </p:sp>
    </p:spTree>
    <p:extLst>
      <p:ext uri="{BB962C8B-B14F-4D97-AF65-F5344CB8AC3E}">
        <p14:creationId xmlns:p14="http://schemas.microsoft.com/office/powerpoint/2010/main" val="2961297025"/>
      </p:ext>
    </p:extLst>
  </p:cSld>
  <p:clrMapOvr>
    <a:masterClrMapping/>
  </p:clrMapOvr>
</p:sld>
</file>

<file path=ppt/slides/slide4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910BD01-4FFE-476C-9B00-61755FA88AD9}"/>
              </a:ext>
            </a:extLst>
          </p:cNvPr>
          <p:cNvSpPr>
            <a:spLocks noGrp="1"/>
          </p:cNvSpPr>
          <p:nvPr>
            <p:ph type="title"/>
          </p:nvPr>
        </p:nvSpPr>
        <p:spPr/>
        <p:txBody>
          <a:bodyPr>
            <a:normAutofit fontScale="90000"/>
          </a:bodyPr>
          <a:lstStyle/>
          <a:p>
            <a:r>
              <a:rPr lang="en-US" dirty="0"/>
              <a:t>Leave Entitlements Under FFCRA </a:t>
            </a:r>
            <a:r>
              <a:rPr lang="en-US" sz="3100" dirty="0"/>
              <a:t>(continued…)</a:t>
            </a:r>
          </a:p>
        </p:txBody>
      </p:sp>
      <p:sp>
        <p:nvSpPr>
          <p:cNvPr id="3" name="Content Placeholder 2" descr="" title="">
            <a:extLst>
              <a:ext uri="{FF2B5EF4-FFF2-40B4-BE49-F238E27FC236}">
                <a16:creationId xmlns:a16="http://schemas.microsoft.com/office/drawing/2014/main" id="{1B38B7DA-3DEC-451B-86AF-20F4CE5F427D}"/>
              </a:ext>
            </a:extLst>
          </p:cNvPr>
          <p:cNvSpPr>
            <a:spLocks noGrp="1"/>
          </p:cNvSpPr>
          <p:nvPr>
            <p:ph sz="half" idx="1"/>
          </p:nvPr>
        </p:nvSpPr>
        <p:spPr>
          <a:xfrm>
            <a:off x="1157908" y="1689653"/>
            <a:ext cx="6828183" cy="3886200"/>
          </a:xfrm>
        </p:spPr>
        <p:txBody>
          <a:bodyPr>
            <a:normAutofit/>
          </a:bodyPr>
          <a:lstStyle/>
          <a:p>
            <a:r>
              <a:rPr lang="en-US" b="1" dirty="0"/>
              <a:t>Ten weeks </a:t>
            </a:r>
            <a:r>
              <a:rPr lang="en-US" dirty="0"/>
              <a:t>of </a:t>
            </a:r>
            <a:r>
              <a:rPr lang="en-US" b="1" dirty="0"/>
              <a:t>paid expanded family and medical leave </a:t>
            </a:r>
            <a:r>
              <a:rPr lang="en-US" dirty="0"/>
              <a:t>at </a:t>
            </a:r>
            <a:r>
              <a:rPr lang="en-US" dirty="0">
                <a:solidFill>
                  <a:srgbClr val="C00000"/>
                </a:solidFill>
              </a:rPr>
              <a:t>two-thirds the employee’s regular rate </a:t>
            </a:r>
            <a:r>
              <a:rPr lang="en-US" dirty="0"/>
              <a:t>of pay where an employee, employed for at least 30 calendar days, is unable to work due to bona fide need for leave </a:t>
            </a:r>
            <a:r>
              <a:rPr lang="en-US" u="sng" dirty="0"/>
              <a:t>to care for a child whose school or child care provider is closed</a:t>
            </a:r>
            <a:r>
              <a:rPr lang="en-US" dirty="0"/>
              <a:t>.</a:t>
            </a:r>
          </a:p>
        </p:txBody>
      </p:sp>
    </p:spTree>
    <p:extLst>
      <p:ext uri="{BB962C8B-B14F-4D97-AF65-F5344CB8AC3E}">
        <p14:creationId xmlns:p14="http://schemas.microsoft.com/office/powerpoint/2010/main" val="4272010456"/>
      </p:ext>
    </p:extLst>
  </p:cSld>
  <p:clrMapOvr>
    <a:masterClrMapping/>
  </p:clrMapOvr>
</p:sld>
</file>

<file path=ppt/slides/slide4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968C5C9-26DD-4D66-8E69-D6AD1EAA3431}"/>
              </a:ext>
            </a:extLst>
          </p:cNvPr>
          <p:cNvSpPr>
            <a:spLocks noGrp="1"/>
          </p:cNvSpPr>
          <p:nvPr>
            <p:ph type="title"/>
          </p:nvPr>
        </p:nvSpPr>
        <p:spPr/>
        <p:txBody>
          <a:bodyPr/>
          <a:lstStyle/>
          <a:p>
            <a:r>
              <a:rPr lang="en-US" dirty="0"/>
              <a:t>Calculation of Pay</a:t>
            </a:r>
          </a:p>
        </p:txBody>
      </p:sp>
      <p:sp>
        <p:nvSpPr>
          <p:cNvPr id="6" name="Text Placeholder 5" descr="" title="">
            <a:extLst>
              <a:ext uri="{FF2B5EF4-FFF2-40B4-BE49-F238E27FC236}">
                <a16:creationId xmlns:a16="http://schemas.microsoft.com/office/drawing/2014/main" id="{B032CDC8-3F58-4AC5-BDF9-9DBD2E2AE205}"/>
              </a:ext>
            </a:extLst>
          </p:cNvPr>
          <p:cNvSpPr>
            <a:spLocks noGrp="1"/>
          </p:cNvSpPr>
          <p:nvPr>
            <p:ph type="body" idx="1"/>
          </p:nvPr>
        </p:nvSpPr>
        <p:spPr/>
        <p:txBody>
          <a:bodyPr/>
          <a:lstStyle/>
          <a:p>
            <a:r>
              <a:rPr lang="en-US" dirty="0"/>
              <a:t>If reason for leave:</a:t>
            </a:r>
          </a:p>
        </p:txBody>
      </p:sp>
      <p:sp>
        <p:nvSpPr>
          <p:cNvPr id="7" name="Content Placeholder 6" descr="" title="">
            <a:extLst>
              <a:ext uri="{FF2B5EF4-FFF2-40B4-BE49-F238E27FC236}">
                <a16:creationId xmlns:a16="http://schemas.microsoft.com/office/drawing/2014/main" id="{A3FFA896-F103-4C58-AABC-BC6E8315D530}"/>
              </a:ext>
            </a:extLst>
          </p:cNvPr>
          <p:cNvSpPr>
            <a:spLocks noGrp="1"/>
          </p:cNvSpPr>
          <p:nvPr>
            <p:ph sz="half" idx="2"/>
          </p:nvPr>
        </p:nvSpPr>
        <p:spPr/>
        <p:txBody>
          <a:bodyPr>
            <a:normAutofit lnSpcReduction="10000"/>
          </a:bodyPr>
          <a:lstStyle/>
          <a:p>
            <a:pPr marL="914400" lvl="1" indent="-457200">
              <a:buFont typeface="+mj-lt"/>
              <a:buAutoNum type="arabicParenR"/>
            </a:pPr>
            <a:r>
              <a:rPr lang="en-US" sz="2300" dirty="0"/>
              <a:t>Is subject to a Federal, State, or local quarantine or isolation order</a:t>
            </a:r>
          </a:p>
          <a:p>
            <a:pPr marL="914400" lvl="1" indent="-457200">
              <a:buFont typeface="+mj-lt"/>
              <a:buAutoNum type="arabicParenR"/>
            </a:pPr>
            <a:r>
              <a:rPr lang="en-US" sz="2300" dirty="0"/>
              <a:t>Has been advised by a health care provider to self-quarantine</a:t>
            </a:r>
          </a:p>
          <a:p>
            <a:pPr marL="914400" lvl="1" indent="-457200">
              <a:buFont typeface="+mj-lt"/>
              <a:buAutoNum type="arabicParenR"/>
            </a:pPr>
            <a:r>
              <a:rPr lang="en-US" sz="2300" dirty="0"/>
              <a:t>Is experiencing COVID-19 symptoms and is seeking a medical diagnosis;</a:t>
            </a:r>
          </a:p>
          <a:p>
            <a:endParaRPr lang="en-US" dirty="0"/>
          </a:p>
        </p:txBody>
      </p:sp>
      <p:sp>
        <p:nvSpPr>
          <p:cNvPr id="8" name="Text Placeholder 7" descr="" title="">
            <a:extLst>
              <a:ext uri="{FF2B5EF4-FFF2-40B4-BE49-F238E27FC236}">
                <a16:creationId xmlns:a16="http://schemas.microsoft.com/office/drawing/2014/main" id="{E849E3AD-8B6C-42A0-B185-B1AD4C01F1AE}"/>
              </a:ext>
            </a:extLst>
          </p:cNvPr>
          <p:cNvSpPr>
            <a:spLocks noGrp="1"/>
          </p:cNvSpPr>
          <p:nvPr>
            <p:ph type="body" sz="quarter" idx="3"/>
          </p:nvPr>
        </p:nvSpPr>
        <p:spPr/>
        <p:txBody>
          <a:bodyPr/>
          <a:lstStyle/>
          <a:p>
            <a:r>
              <a:rPr lang="en-US" dirty="0"/>
              <a:t>Then pay calculated</a:t>
            </a:r>
          </a:p>
        </p:txBody>
      </p:sp>
      <p:sp>
        <p:nvSpPr>
          <p:cNvPr id="9" name="Content Placeholder 8" descr="" title="">
            <a:extLst>
              <a:ext uri="{FF2B5EF4-FFF2-40B4-BE49-F238E27FC236}">
                <a16:creationId xmlns:a16="http://schemas.microsoft.com/office/drawing/2014/main" id="{034D2E42-3579-419E-B48F-94877B4D59C7}"/>
              </a:ext>
            </a:extLst>
          </p:cNvPr>
          <p:cNvSpPr>
            <a:spLocks noGrp="1"/>
          </p:cNvSpPr>
          <p:nvPr>
            <p:ph sz="quarter" idx="4"/>
          </p:nvPr>
        </p:nvSpPr>
        <p:spPr/>
        <p:txBody>
          <a:bodyPr>
            <a:normAutofit lnSpcReduction="10000"/>
          </a:bodyPr>
          <a:lstStyle/>
          <a:p>
            <a:r>
              <a:rPr lang="en-US" dirty="0"/>
              <a:t>At the regular rate or applicable minimum wage, whichever is higher, up to $511 per day and $5,110 over a two-week period.</a:t>
            </a:r>
          </a:p>
        </p:txBody>
      </p:sp>
    </p:spTree>
    <p:extLst>
      <p:ext uri="{BB962C8B-B14F-4D97-AF65-F5344CB8AC3E}">
        <p14:creationId xmlns:p14="http://schemas.microsoft.com/office/powerpoint/2010/main" val="371287768"/>
      </p:ext>
    </p:extLst>
  </p:cSld>
  <p:clrMapOvr>
    <a:masterClrMapping/>
  </p:clrMapOvr>
</p:sld>
</file>

<file path=ppt/slides/slide4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968C5C9-26DD-4D66-8E69-D6AD1EAA3431}"/>
              </a:ext>
            </a:extLst>
          </p:cNvPr>
          <p:cNvSpPr>
            <a:spLocks noGrp="1"/>
          </p:cNvSpPr>
          <p:nvPr>
            <p:ph type="title"/>
          </p:nvPr>
        </p:nvSpPr>
        <p:spPr/>
        <p:txBody>
          <a:bodyPr/>
          <a:lstStyle/>
          <a:p>
            <a:r>
              <a:rPr lang="en-US" dirty="0"/>
              <a:t>Calculation of Pay</a:t>
            </a:r>
          </a:p>
        </p:txBody>
      </p:sp>
      <p:sp>
        <p:nvSpPr>
          <p:cNvPr id="6" name="Text Placeholder 5" descr="" title="">
            <a:extLst>
              <a:ext uri="{FF2B5EF4-FFF2-40B4-BE49-F238E27FC236}">
                <a16:creationId xmlns:a16="http://schemas.microsoft.com/office/drawing/2014/main" id="{B032CDC8-3F58-4AC5-BDF9-9DBD2E2AE205}"/>
              </a:ext>
            </a:extLst>
          </p:cNvPr>
          <p:cNvSpPr>
            <a:spLocks noGrp="1"/>
          </p:cNvSpPr>
          <p:nvPr>
            <p:ph type="body" idx="1"/>
          </p:nvPr>
        </p:nvSpPr>
        <p:spPr/>
        <p:txBody>
          <a:bodyPr/>
          <a:lstStyle/>
          <a:p>
            <a:r>
              <a:rPr lang="en-US" dirty="0"/>
              <a:t>If reason for leave:</a:t>
            </a:r>
          </a:p>
        </p:txBody>
      </p:sp>
      <p:sp>
        <p:nvSpPr>
          <p:cNvPr id="7" name="Content Placeholder 6" descr="" title="">
            <a:extLst>
              <a:ext uri="{FF2B5EF4-FFF2-40B4-BE49-F238E27FC236}">
                <a16:creationId xmlns:a16="http://schemas.microsoft.com/office/drawing/2014/main" id="{A3FFA896-F103-4C58-AABC-BC6E8315D530}"/>
              </a:ext>
            </a:extLst>
          </p:cNvPr>
          <p:cNvSpPr>
            <a:spLocks noGrp="1"/>
          </p:cNvSpPr>
          <p:nvPr>
            <p:ph sz="half" idx="2"/>
          </p:nvPr>
        </p:nvSpPr>
        <p:spPr/>
        <p:txBody>
          <a:bodyPr>
            <a:normAutofit fontScale="92500" lnSpcReduction="20000"/>
          </a:bodyPr>
          <a:lstStyle/>
          <a:p>
            <a:pPr marL="457200" lvl="1" indent="0">
              <a:buNone/>
            </a:pPr>
            <a:r>
              <a:rPr lang="en-US" sz="2300" dirty="0"/>
              <a:t>4) Is caring for an individual subject to an order described in (1) or self-quarantine as described in (2)</a:t>
            </a:r>
          </a:p>
          <a:p>
            <a:pPr marL="457200" lvl="1" indent="0">
              <a:buNone/>
            </a:pPr>
            <a:endParaRPr lang="en-US" sz="2300" dirty="0"/>
          </a:p>
          <a:p>
            <a:pPr marL="457200" lvl="1" indent="0">
              <a:buNone/>
            </a:pPr>
            <a:r>
              <a:rPr lang="en-US" sz="2300" dirty="0"/>
              <a:t>6) Is experiencing any other substantially-similar conditions specified by the Secretary of Health and Human Services, in consultation with the Secretaries of Labor and Treasury</a:t>
            </a:r>
          </a:p>
          <a:p>
            <a:pPr marL="457200" lvl="1" indent="0">
              <a:buNone/>
            </a:pPr>
            <a:endParaRPr lang="en-US" sz="2300" dirty="0"/>
          </a:p>
          <a:p>
            <a:endParaRPr lang="en-US" dirty="0"/>
          </a:p>
        </p:txBody>
      </p:sp>
      <p:sp>
        <p:nvSpPr>
          <p:cNvPr id="8" name="Text Placeholder 7" descr="" title="">
            <a:extLst>
              <a:ext uri="{FF2B5EF4-FFF2-40B4-BE49-F238E27FC236}">
                <a16:creationId xmlns:a16="http://schemas.microsoft.com/office/drawing/2014/main" id="{E849E3AD-8B6C-42A0-B185-B1AD4C01F1AE}"/>
              </a:ext>
            </a:extLst>
          </p:cNvPr>
          <p:cNvSpPr>
            <a:spLocks noGrp="1"/>
          </p:cNvSpPr>
          <p:nvPr>
            <p:ph type="body" sz="quarter" idx="3"/>
          </p:nvPr>
        </p:nvSpPr>
        <p:spPr/>
        <p:txBody>
          <a:bodyPr/>
          <a:lstStyle/>
          <a:p>
            <a:r>
              <a:rPr lang="en-US" dirty="0"/>
              <a:t>Then pay calculated</a:t>
            </a:r>
          </a:p>
        </p:txBody>
      </p:sp>
      <p:sp>
        <p:nvSpPr>
          <p:cNvPr id="9" name="Content Placeholder 8" descr="" title="">
            <a:extLst>
              <a:ext uri="{FF2B5EF4-FFF2-40B4-BE49-F238E27FC236}">
                <a16:creationId xmlns:a16="http://schemas.microsoft.com/office/drawing/2014/main" id="{034D2E42-3579-419E-B48F-94877B4D59C7}"/>
              </a:ext>
            </a:extLst>
          </p:cNvPr>
          <p:cNvSpPr>
            <a:spLocks noGrp="1"/>
          </p:cNvSpPr>
          <p:nvPr>
            <p:ph sz="quarter" idx="4"/>
          </p:nvPr>
        </p:nvSpPr>
        <p:spPr/>
        <p:txBody>
          <a:bodyPr>
            <a:normAutofit fontScale="92500" lnSpcReduction="20000"/>
          </a:bodyPr>
          <a:lstStyle/>
          <a:p>
            <a:r>
              <a:rPr lang="en-US" dirty="0"/>
              <a:t>At two-thirds (2/3) regular rate or 2/3 the applicable minimum wage, whichever is higher, up to $200 per day and $2,000 over a two-week period.</a:t>
            </a:r>
          </a:p>
        </p:txBody>
      </p:sp>
    </p:spTree>
    <p:extLst>
      <p:ext uri="{BB962C8B-B14F-4D97-AF65-F5344CB8AC3E}">
        <p14:creationId xmlns:p14="http://schemas.microsoft.com/office/powerpoint/2010/main" val="196649356"/>
      </p:ext>
    </p:extLst>
  </p:cSld>
  <p:clrMapOvr>
    <a:masterClrMapping/>
  </p:clrMapOvr>
</p:sld>
</file>

<file path=ppt/slides/slide4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968C5C9-26DD-4D66-8E69-D6AD1EAA3431}"/>
              </a:ext>
            </a:extLst>
          </p:cNvPr>
          <p:cNvSpPr>
            <a:spLocks noGrp="1"/>
          </p:cNvSpPr>
          <p:nvPr>
            <p:ph type="title"/>
          </p:nvPr>
        </p:nvSpPr>
        <p:spPr/>
        <p:txBody>
          <a:bodyPr/>
          <a:lstStyle/>
          <a:p>
            <a:r>
              <a:rPr lang="en-US" dirty="0"/>
              <a:t>Calculation of Pay</a:t>
            </a:r>
          </a:p>
        </p:txBody>
      </p:sp>
      <p:sp>
        <p:nvSpPr>
          <p:cNvPr id="6" name="Text Placeholder 5" descr="" title="">
            <a:extLst>
              <a:ext uri="{FF2B5EF4-FFF2-40B4-BE49-F238E27FC236}">
                <a16:creationId xmlns:a16="http://schemas.microsoft.com/office/drawing/2014/main" id="{B032CDC8-3F58-4AC5-BDF9-9DBD2E2AE205}"/>
              </a:ext>
            </a:extLst>
          </p:cNvPr>
          <p:cNvSpPr>
            <a:spLocks noGrp="1"/>
          </p:cNvSpPr>
          <p:nvPr>
            <p:ph type="body" idx="1"/>
          </p:nvPr>
        </p:nvSpPr>
        <p:spPr/>
        <p:txBody>
          <a:bodyPr/>
          <a:lstStyle/>
          <a:p>
            <a:r>
              <a:rPr lang="en-US" dirty="0"/>
              <a:t>If reason for leave:</a:t>
            </a:r>
          </a:p>
        </p:txBody>
      </p:sp>
      <p:sp>
        <p:nvSpPr>
          <p:cNvPr id="7" name="Content Placeholder 6" descr="" title="">
            <a:extLst>
              <a:ext uri="{FF2B5EF4-FFF2-40B4-BE49-F238E27FC236}">
                <a16:creationId xmlns:a16="http://schemas.microsoft.com/office/drawing/2014/main" id="{A3FFA896-F103-4C58-AABC-BC6E8315D530}"/>
              </a:ext>
            </a:extLst>
          </p:cNvPr>
          <p:cNvSpPr>
            <a:spLocks noGrp="1"/>
          </p:cNvSpPr>
          <p:nvPr>
            <p:ph sz="half" idx="2"/>
          </p:nvPr>
        </p:nvSpPr>
        <p:spPr/>
        <p:txBody>
          <a:bodyPr>
            <a:normAutofit/>
          </a:bodyPr>
          <a:lstStyle/>
          <a:p>
            <a:pPr marL="457200" lvl="1" indent="0">
              <a:buNone/>
            </a:pPr>
            <a:r>
              <a:rPr lang="en-US" sz="2300" dirty="0"/>
              <a:t>5) Is caring for a child whose school or place of care is closed (or child care provider is unavailable) for reasons related to COVID-19 </a:t>
            </a:r>
          </a:p>
          <a:p>
            <a:endParaRPr lang="en-US" dirty="0"/>
          </a:p>
        </p:txBody>
      </p:sp>
      <p:sp>
        <p:nvSpPr>
          <p:cNvPr id="8" name="Text Placeholder 7" descr="" title="">
            <a:extLst>
              <a:ext uri="{FF2B5EF4-FFF2-40B4-BE49-F238E27FC236}">
                <a16:creationId xmlns:a16="http://schemas.microsoft.com/office/drawing/2014/main" id="{E849E3AD-8B6C-42A0-B185-B1AD4C01F1AE}"/>
              </a:ext>
            </a:extLst>
          </p:cNvPr>
          <p:cNvSpPr>
            <a:spLocks noGrp="1"/>
          </p:cNvSpPr>
          <p:nvPr>
            <p:ph type="body" sz="quarter" idx="3"/>
          </p:nvPr>
        </p:nvSpPr>
        <p:spPr/>
        <p:txBody>
          <a:bodyPr/>
          <a:lstStyle/>
          <a:p>
            <a:r>
              <a:rPr lang="en-US" dirty="0"/>
              <a:t>Then pay calculated</a:t>
            </a:r>
          </a:p>
        </p:txBody>
      </p:sp>
      <p:sp>
        <p:nvSpPr>
          <p:cNvPr id="9" name="Content Placeholder 8" descr="" title="">
            <a:extLst>
              <a:ext uri="{FF2B5EF4-FFF2-40B4-BE49-F238E27FC236}">
                <a16:creationId xmlns:a16="http://schemas.microsoft.com/office/drawing/2014/main" id="{034D2E42-3579-419E-B48F-94877B4D59C7}"/>
              </a:ext>
            </a:extLst>
          </p:cNvPr>
          <p:cNvSpPr>
            <a:spLocks noGrp="1"/>
          </p:cNvSpPr>
          <p:nvPr>
            <p:ph sz="quarter" idx="4"/>
          </p:nvPr>
        </p:nvSpPr>
        <p:spPr/>
        <p:txBody>
          <a:bodyPr>
            <a:normAutofit/>
          </a:bodyPr>
          <a:lstStyle/>
          <a:p>
            <a:r>
              <a:rPr lang="en-US" dirty="0"/>
              <a:t>At two-thirds (2/3) regular rate or 2/3 the applicable minimum wage, whichever is higher, up to $200 per day and $12,000 over a two-week period</a:t>
            </a:r>
          </a:p>
        </p:txBody>
      </p:sp>
    </p:spTree>
    <p:extLst>
      <p:ext uri="{BB962C8B-B14F-4D97-AF65-F5344CB8AC3E}">
        <p14:creationId xmlns:p14="http://schemas.microsoft.com/office/powerpoint/2010/main" val="1874794318"/>
      </p:ext>
    </p:extLst>
  </p:cSld>
  <p:clrMapOvr>
    <a:masterClrMapping/>
  </p:clrMapOvr>
</p:sld>
</file>

<file path=ppt/slides/slide4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3CB8E5E4-7600-432B-94EE-1B4383928242}"/>
              </a:ext>
            </a:extLst>
          </p:cNvPr>
          <p:cNvSpPr>
            <a:spLocks noGrp="1"/>
          </p:cNvSpPr>
          <p:nvPr>
            <p:ph idx="4294967295"/>
          </p:nvPr>
        </p:nvSpPr>
        <p:spPr>
          <a:xfrm>
            <a:off x="665921" y="795130"/>
            <a:ext cx="8229600" cy="4800600"/>
          </a:xfrm>
        </p:spPr>
        <p:txBody>
          <a:bodyPr/>
          <a:lstStyle/>
          <a:p>
            <a:r>
              <a:rPr lang="en-US" dirty="0"/>
              <a:t>Paid sick time under FFCRA does not carryover from one year to the next.</a:t>
            </a:r>
          </a:p>
          <a:p>
            <a:r>
              <a:rPr lang="en-US" dirty="0"/>
              <a:t>Employees are not entitled to reimbursement for unused leave upon termination, resignation, retirement, or other separation from employment.</a:t>
            </a:r>
          </a:p>
          <a:p>
            <a:r>
              <a:rPr lang="en-US" dirty="0"/>
              <a:t>An employee may elect to substitute any accrued vacation leave, personal leave, or medical or sick leave for the first two weeks of partial paid leave under this section.</a:t>
            </a:r>
          </a:p>
        </p:txBody>
      </p:sp>
    </p:spTree>
    <p:extLst>
      <p:ext uri="{BB962C8B-B14F-4D97-AF65-F5344CB8AC3E}">
        <p14:creationId xmlns:p14="http://schemas.microsoft.com/office/powerpoint/2010/main" val="3337545102"/>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0B329C0-532F-4F0A-A237-036E61D9B273}"/>
              </a:ext>
            </a:extLst>
          </p:cNvPr>
          <p:cNvSpPr>
            <a:spLocks noGrp="1"/>
          </p:cNvSpPr>
          <p:nvPr>
            <p:ph type="title"/>
          </p:nvPr>
        </p:nvSpPr>
        <p:spPr/>
        <p:txBody>
          <a:bodyPr>
            <a:normAutofit fontScale="90000"/>
          </a:bodyPr>
          <a:lstStyle/>
          <a:p>
            <a:r>
              <a:rPr lang="en-US" dirty="0"/>
              <a:t>Employee Eligibility Under FMLA</a:t>
            </a:r>
          </a:p>
        </p:txBody>
      </p:sp>
      <p:sp>
        <p:nvSpPr>
          <p:cNvPr id="3" name="Content Placeholder 2" descr="" title="">
            <a:extLst>
              <a:ext uri="{FF2B5EF4-FFF2-40B4-BE49-F238E27FC236}">
                <a16:creationId xmlns:a16="http://schemas.microsoft.com/office/drawing/2014/main" id="{CC744E09-EDC1-469E-8252-71BA4553886D}"/>
              </a:ext>
            </a:extLst>
          </p:cNvPr>
          <p:cNvSpPr>
            <a:spLocks noGrp="1"/>
          </p:cNvSpPr>
          <p:nvPr>
            <p:ph idx="1"/>
          </p:nvPr>
        </p:nvSpPr>
        <p:spPr/>
        <p:txBody>
          <a:bodyPr/>
          <a:lstStyle/>
          <a:p>
            <a:r>
              <a:rPr lang="en-US" dirty="0"/>
              <a:t>To be eligible under FMLA an employee must:</a:t>
            </a:r>
          </a:p>
          <a:p>
            <a:pPr lvl="1"/>
            <a:r>
              <a:rPr lang="en-US" dirty="0"/>
              <a:t>Have been employed for at least </a:t>
            </a:r>
            <a:r>
              <a:rPr lang="en-US" dirty="0">
                <a:solidFill>
                  <a:srgbClr val="C00000"/>
                </a:solidFill>
              </a:rPr>
              <a:t>12 months</a:t>
            </a:r>
            <a:r>
              <a:rPr lang="en-US" dirty="0"/>
              <a:t>, AND</a:t>
            </a:r>
          </a:p>
          <a:p>
            <a:pPr lvl="2"/>
            <a:r>
              <a:rPr lang="en-US" dirty="0"/>
              <a:t>Need not be 12 consecutive months</a:t>
            </a:r>
          </a:p>
          <a:p>
            <a:pPr lvl="1"/>
            <a:r>
              <a:rPr lang="en-US" dirty="0"/>
              <a:t>Have been employed for at least </a:t>
            </a:r>
            <a:r>
              <a:rPr lang="en-US" dirty="0">
                <a:solidFill>
                  <a:srgbClr val="C00000"/>
                </a:solidFill>
              </a:rPr>
              <a:t>1,250 hours </a:t>
            </a:r>
            <a:r>
              <a:rPr lang="en-US" dirty="0"/>
              <a:t>during the 12-month period immediately preceding the beginning of the leave, AND</a:t>
            </a:r>
          </a:p>
          <a:p>
            <a:pPr lvl="2"/>
            <a:r>
              <a:rPr lang="en-US" dirty="0"/>
              <a:t>Only hours </a:t>
            </a:r>
            <a:r>
              <a:rPr lang="en-US" dirty="0">
                <a:solidFill>
                  <a:schemeClr val="bg2">
                    <a:lumMod val="65000"/>
                  </a:schemeClr>
                </a:solidFill>
              </a:rPr>
              <a:t>WORKED</a:t>
            </a:r>
            <a:r>
              <a:rPr lang="en-US" dirty="0"/>
              <a:t> (does not include paid/unpaid leave)</a:t>
            </a:r>
          </a:p>
          <a:p>
            <a:pPr lvl="1"/>
            <a:r>
              <a:rPr lang="en-US" dirty="0"/>
              <a:t>Works at a location where at least 50 employees are employed by the employer (e.g., the State or political subdivision)</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91641521"/>
      </p:ext>
    </p:extLst>
  </p:cSld>
  <p:clrMapOvr>
    <a:masterClrMapping/>
  </p:clrMapOvr>
</p:sld>
</file>

<file path=ppt/slides/slide5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35166559-DB9B-4FB8-B513-AF250957B14F}"/>
              </a:ext>
            </a:extLst>
          </p:cNvPr>
          <p:cNvSpPr>
            <a:spLocks noGrp="1"/>
          </p:cNvSpPr>
          <p:nvPr>
            <p:ph idx="4294967295"/>
          </p:nvPr>
        </p:nvSpPr>
        <p:spPr>
          <a:xfrm>
            <a:off x="606287" y="815009"/>
            <a:ext cx="8229600" cy="4800600"/>
          </a:xfrm>
        </p:spPr>
        <p:txBody>
          <a:bodyPr/>
          <a:lstStyle/>
          <a:p>
            <a:r>
              <a:rPr lang="en-US" dirty="0"/>
              <a:t>An employee taking expanded FMLA may take paid sick leave (full rate of pay) or substitute any accrued leave under policy for the first 2 weeks, then for the remaining 10 weeks be paid at 2/3 rate.</a:t>
            </a:r>
          </a:p>
          <a:p>
            <a:pPr lvl="1"/>
            <a:r>
              <a:rPr lang="en-US" dirty="0"/>
              <a:t>If chose to take paid sick leave= still capped at $200 per day or $12,000 for the twelve weeks that include both paid sick leave and expanded FMLA.</a:t>
            </a:r>
          </a:p>
          <a:p>
            <a:pPr lvl="1"/>
            <a:r>
              <a:rPr lang="en-US" dirty="0"/>
              <a:t>If choose to use accrued leave during first two weeks= entitled to full amount for such leave even if greater than $200 per day.</a:t>
            </a:r>
          </a:p>
        </p:txBody>
      </p:sp>
    </p:spTree>
    <p:extLst>
      <p:ext uri="{BB962C8B-B14F-4D97-AF65-F5344CB8AC3E}">
        <p14:creationId xmlns:p14="http://schemas.microsoft.com/office/powerpoint/2010/main" val="4089552073"/>
      </p:ext>
    </p:extLst>
  </p:cSld>
  <p:clrMapOvr>
    <a:masterClrMapping/>
  </p:clrMapOvr>
</p:sld>
</file>

<file path=ppt/slides/slide5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8C20E44-E03E-48AB-B9A4-B2D2B9232067}"/>
              </a:ext>
            </a:extLst>
          </p:cNvPr>
          <p:cNvSpPr>
            <a:spLocks noGrp="1"/>
          </p:cNvSpPr>
          <p:nvPr>
            <p:ph type="title"/>
          </p:nvPr>
        </p:nvSpPr>
        <p:spPr>
          <a:xfrm>
            <a:off x="457200" y="274637"/>
            <a:ext cx="8229600" cy="1593919"/>
          </a:xfrm>
        </p:spPr>
        <p:txBody>
          <a:bodyPr>
            <a:normAutofit fontScale="90000"/>
          </a:bodyPr>
          <a:lstStyle/>
          <a:p>
            <a:r>
              <a:rPr lang="en-US" dirty="0"/>
              <a:t>Can an employee take paid sick leave or expanded FMLA intermittently while teleworking?</a:t>
            </a:r>
          </a:p>
        </p:txBody>
      </p:sp>
      <p:sp>
        <p:nvSpPr>
          <p:cNvPr id="3" name="Content Placeholder 2" descr="" title="">
            <a:extLst>
              <a:ext uri="{FF2B5EF4-FFF2-40B4-BE49-F238E27FC236}">
                <a16:creationId xmlns:a16="http://schemas.microsoft.com/office/drawing/2014/main" id="{273900BA-8E81-4041-8878-40E0E9B90AB9}"/>
              </a:ext>
            </a:extLst>
          </p:cNvPr>
          <p:cNvSpPr>
            <a:spLocks noGrp="1"/>
          </p:cNvSpPr>
          <p:nvPr>
            <p:ph idx="1"/>
          </p:nvPr>
        </p:nvSpPr>
        <p:spPr/>
        <p:txBody>
          <a:bodyPr/>
          <a:lstStyle/>
          <a:p>
            <a:endParaRPr lang="en-US" dirty="0"/>
          </a:p>
          <a:p>
            <a:r>
              <a:rPr lang="en-US" dirty="0"/>
              <a:t>Yes, if teleworking is permitted by employer, and employee is unable to telework due to one of the qualifying reasons. </a:t>
            </a:r>
          </a:p>
          <a:p>
            <a:r>
              <a:rPr lang="en-US" dirty="0"/>
              <a:t>Employer must agree and approve the intermittent leave in any increment.</a:t>
            </a:r>
          </a:p>
        </p:txBody>
      </p:sp>
    </p:spTree>
    <p:extLst>
      <p:ext uri="{BB962C8B-B14F-4D97-AF65-F5344CB8AC3E}">
        <p14:creationId xmlns:p14="http://schemas.microsoft.com/office/powerpoint/2010/main" val="1600936633"/>
      </p:ext>
    </p:extLst>
  </p:cSld>
  <p:clrMapOvr>
    <a:masterClrMapping/>
  </p:clrMapOvr>
</p:sld>
</file>

<file path=ppt/slides/slide5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11FCFEA-BFAA-498D-8FCD-759063B796FB}"/>
              </a:ext>
            </a:extLst>
          </p:cNvPr>
          <p:cNvSpPr>
            <a:spLocks noGrp="1"/>
          </p:cNvSpPr>
          <p:nvPr>
            <p:ph type="title"/>
          </p:nvPr>
        </p:nvSpPr>
        <p:spPr/>
        <p:txBody>
          <a:bodyPr/>
          <a:lstStyle/>
          <a:p>
            <a:r>
              <a:rPr lang="en-US" dirty="0"/>
              <a:t>Exhausting Paid Sick Leave</a:t>
            </a:r>
          </a:p>
        </p:txBody>
      </p:sp>
      <p:sp>
        <p:nvSpPr>
          <p:cNvPr id="3" name="Content Placeholder 2" descr="" title="">
            <a:extLst>
              <a:ext uri="{FF2B5EF4-FFF2-40B4-BE49-F238E27FC236}">
                <a16:creationId xmlns:a16="http://schemas.microsoft.com/office/drawing/2014/main" id="{F49DB1AF-B406-411D-A0ED-C7124893FCF0}"/>
              </a:ext>
            </a:extLst>
          </p:cNvPr>
          <p:cNvSpPr>
            <a:spLocks noGrp="1"/>
          </p:cNvSpPr>
          <p:nvPr>
            <p:ph idx="1"/>
          </p:nvPr>
        </p:nvSpPr>
        <p:spPr/>
        <p:txBody>
          <a:bodyPr/>
          <a:lstStyle/>
          <a:p>
            <a:r>
              <a:rPr lang="en-US" dirty="0"/>
              <a:t>Unless teleworking, once paid sick leave begins for one or more of the qualifying reasons, it continues until 1) employee has used the full amount, or 2) employee no longer has a qualifying reason for the leave.</a:t>
            </a:r>
          </a:p>
          <a:p>
            <a:r>
              <a:rPr lang="en-US" dirty="0"/>
              <a:t>If paid sick leave not exhausted, employee may take remaining until December 31, 2020, if another qualifying reason occurs.</a:t>
            </a:r>
          </a:p>
        </p:txBody>
      </p:sp>
    </p:spTree>
    <p:extLst>
      <p:ext uri="{BB962C8B-B14F-4D97-AF65-F5344CB8AC3E}">
        <p14:creationId xmlns:p14="http://schemas.microsoft.com/office/powerpoint/2010/main" val="2741031498"/>
      </p:ext>
    </p:extLst>
  </p:cSld>
  <p:clrMapOvr>
    <a:masterClrMapping/>
  </p:clrMapOvr>
</p:sld>
</file>

<file path=ppt/slides/slide5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B4CE551-8767-4979-A4B6-7F67C06DB73B}"/>
              </a:ext>
            </a:extLst>
          </p:cNvPr>
          <p:cNvSpPr>
            <a:spLocks noGrp="1"/>
          </p:cNvSpPr>
          <p:nvPr>
            <p:ph type="title"/>
          </p:nvPr>
        </p:nvSpPr>
        <p:spPr/>
        <p:txBody>
          <a:bodyPr>
            <a:normAutofit fontScale="90000"/>
          </a:bodyPr>
          <a:lstStyle/>
          <a:p>
            <a:r>
              <a:rPr lang="en-US" dirty="0"/>
              <a:t>Blended Learning and </a:t>
            </a:r>
            <a:br>
              <a:rPr lang="en-US" dirty="0"/>
            </a:br>
            <a:r>
              <a:rPr lang="en-US" dirty="0"/>
              <a:t>Paid Sick Leave</a:t>
            </a:r>
          </a:p>
        </p:txBody>
      </p:sp>
      <p:sp>
        <p:nvSpPr>
          <p:cNvPr id="3" name="Content Placeholder 2" descr="" title="">
            <a:extLst>
              <a:ext uri="{FF2B5EF4-FFF2-40B4-BE49-F238E27FC236}">
                <a16:creationId xmlns:a16="http://schemas.microsoft.com/office/drawing/2014/main" id="{5404533B-A771-45D1-8444-AC8F05A060C2}"/>
              </a:ext>
            </a:extLst>
          </p:cNvPr>
          <p:cNvSpPr>
            <a:spLocks noGrp="1"/>
          </p:cNvSpPr>
          <p:nvPr>
            <p:ph idx="1"/>
          </p:nvPr>
        </p:nvSpPr>
        <p:spPr/>
        <p:txBody>
          <a:bodyPr/>
          <a:lstStyle/>
          <a:p>
            <a:r>
              <a:rPr lang="en-US" dirty="0"/>
              <a:t>If a child’s school, place of care, or child care provider were closed or unavailable certain days (as opposed to the entire week), intermittent leave is not required.</a:t>
            </a:r>
          </a:p>
          <a:p>
            <a:r>
              <a:rPr lang="en-US" dirty="0"/>
              <a:t>Each day of closure is a separate reason for leave.</a:t>
            </a:r>
          </a:p>
        </p:txBody>
      </p:sp>
    </p:spTree>
    <p:extLst>
      <p:ext uri="{BB962C8B-B14F-4D97-AF65-F5344CB8AC3E}">
        <p14:creationId xmlns:p14="http://schemas.microsoft.com/office/powerpoint/2010/main" val="1470391826"/>
      </p:ext>
    </p:extLst>
  </p:cSld>
  <p:clrMapOvr>
    <a:masterClrMapping/>
  </p:clrMapOvr>
</p:sld>
</file>

<file path=ppt/slides/slide5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82832ED-AE99-44B6-AED9-CAED8DAE1E93}"/>
              </a:ext>
            </a:extLst>
          </p:cNvPr>
          <p:cNvSpPr>
            <a:spLocks noGrp="1"/>
          </p:cNvSpPr>
          <p:nvPr>
            <p:ph type="title"/>
          </p:nvPr>
        </p:nvSpPr>
        <p:spPr/>
        <p:txBody>
          <a:bodyPr>
            <a:normAutofit fontScale="90000"/>
          </a:bodyPr>
          <a:lstStyle/>
          <a:p>
            <a:r>
              <a:rPr lang="en-US" dirty="0"/>
              <a:t>Job Restoration Under FFCRA</a:t>
            </a:r>
          </a:p>
        </p:txBody>
      </p:sp>
      <p:sp>
        <p:nvSpPr>
          <p:cNvPr id="3" name="Content Placeholder 2" descr="" title="">
            <a:extLst>
              <a:ext uri="{FF2B5EF4-FFF2-40B4-BE49-F238E27FC236}">
                <a16:creationId xmlns:a16="http://schemas.microsoft.com/office/drawing/2014/main" id="{0DA00401-8409-4755-ABD4-8127973959E3}"/>
              </a:ext>
            </a:extLst>
          </p:cNvPr>
          <p:cNvSpPr>
            <a:spLocks noGrp="1"/>
          </p:cNvSpPr>
          <p:nvPr>
            <p:ph idx="1"/>
          </p:nvPr>
        </p:nvSpPr>
        <p:spPr/>
        <p:txBody>
          <a:bodyPr/>
          <a:lstStyle/>
          <a:p>
            <a:r>
              <a:rPr lang="en-US" dirty="0"/>
              <a:t>Employees are entitled to be restored to the same or an equivalent position upon return from paid sick leave or expanded family and medical leave.</a:t>
            </a:r>
          </a:p>
        </p:txBody>
      </p:sp>
    </p:spTree>
    <p:extLst>
      <p:ext uri="{BB962C8B-B14F-4D97-AF65-F5344CB8AC3E}">
        <p14:creationId xmlns:p14="http://schemas.microsoft.com/office/powerpoint/2010/main" val="704094171"/>
      </p:ext>
    </p:extLst>
  </p:cSld>
  <p:clrMapOvr>
    <a:masterClrMapping/>
  </p:clrMapOvr>
</p:sld>
</file>

<file path=ppt/slides/slide5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9586FD9-5D08-4407-984F-509F52C176D6}"/>
              </a:ext>
            </a:extLst>
          </p:cNvPr>
          <p:cNvSpPr>
            <a:spLocks noGrp="1"/>
          </p:cNvSpPr>
          <p:nvPr>
            <p:ph type="title"/>
          </p:nvPr>
        </p:nvSpPr>
        <p:spPr/>
        <p:txBody>
          <a:bodyPr/>
          <a:lstStyle/>
          <a:p>
            <a:r>
              <a:rPr lang="en-US" dirty="0"/>
              <a:t>Self-Quarantine and FFCRA</a:t>
            </a:r>
          </a:p>
        </p:txBody>
      </p:sp>
      <p:sp>
        <p:nvSpPr>
          <p:cNvPr id="3" name="Content Placeholder 2" descr="" title="">
            <a:extLst>
              <a:ext uri="{FF2B5EF4-FFF2-40B4-BE49-F238E27FC236}">
                <a16:creationId xmlns:a16="http://schemas.microsoft.com/office/drawing/2014/main" id="{31C593E7-DD9C-4B4A-B5F4-4DC2195493A5}"/>
              </a:ext>
            </a:extLst>
          </p:cNvPr>
          <p:cNvSpPr>
            <a:spLocks noGrp="1"/>
          </p:cNvSpPr>
          <p:nvPr>
            <p:ph idx="1"/>
          </p:nvPr>
        </p:nvSpPr>
        <p:spPr/>
        <p:txBody>
          <a:bodyPr/>
          <a:lstStyle/>
          <a:p>
            <a:r>
              <a:rPr lang="en-US" dirty="0"/>
              <a:t>An employee cannot unilaterally decide to self-quarantine for an illness without medical advice, even if they have COVID-19 symptoms. </a:t>
            </a:r>
          </a:p>
          <a:p>
            <a:r>
              <a:rPr lang="en-US" dirty="0"/>
              <a:t>An employee may not take paid sick leave under the FFCRA if they become ill with an illness not related to COVID-19.</a:t>
            </a:r>
          </a:p>
        </p:txBody>
      </p:sp>
    </p:spTree>
    <p:extLst>
      <p:ext uri="{BB962C8B-B14F-4D97-AF65-F5344CB8AC3E}">
        <p14:creationId xmlns:p14="http://schemas.microsoft.com/office/powerpoint/2010/main" val="846046685"/>
      </p:ext>
    </p:extLst>
  </p:cSld>
  <p:clrMapOvr>
    <a:masterClrMapping/>
  </p:clrMapOvr>
</p:sld>
</file>

<file path=ppt/slides/slide5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BFCD64B-5EFA-4CF5-8E24-3E1DECAFBB09}"/>
              </a:ext>
            </a:extLst>
          </p:cNvPr>
          <p:cNvSpPr>
            <a:spLocks noGrp="1"/>
          </p:cNvSpPr>
          <p:nvPr>
            <p:ph type="title"/>
          </p:nvPr>
        </p:nvSpPr>
        <p:spPr/>
        <p:txBody>
          <a:bodyPr/>
          <a:lstStyle/>
          <a:p>
            <a:r>
              <a:rPr lang="en-US" dirty="0"/>
              <a:t>Care of others and FFCRA</a:t>
            </a:r>
          </a:p>
        </p:txBody>
      </p:sp>
      <p:sp>
        <p:nvSpPr>
          <p:cNvPr id="3" name="Content Placeholder 2" descr="" title="">
            <a:extLst>
              <a:ext uri="{FF2B5EF4-FFF2-40B4-BE49-F238E27FC236}">
                <a16:creationId xmlns:a16="http://schemas.microsoft.com/office/drawing/2014/main" id="{9130F9BF-2AC8-479D-9814-BC3BF23E9059}"/>
              </a:ext>
            </a:extLst>
          </p:cNvPr>
          <p:cNvSpPr>
            <a:spLocks noGrp="1"/>
          </p:cNvSpPr>
          <p:nvPr>
            <p:ph idx="1"/>
          </p:nvPr>
        </p:nvSpPr>
        <p:spPr/>
        <p:txBody>
          <a:bodyPr/>
          <a:lstStyle/>
          <a:p>
            <a:r>
              <a:rPr lang="en-US" dirty="0"/>
              <a:t>Employee may only take paid sick leave to care for an individual who </a:t>
            </a:r>
            <a:r>
              <a:rPr lang="en-US" dirty="0">
                <a:solidFill>
                  <a:srgbClr val="C00000"/>
                </a:solidFill>
              </a:rPr>
              <a:t>genuinely needs care</a:t>
            </a:r>
            <a:r>
              <a:rPr lang="en-US" dirty="0"/>
              <a:t>.</a:t>
            </a:r>
          </a:p>
          <a:p>
            <a:pPr lvl="1"/>
            <a:r>
              <a:rPr lang="en-US" dirty="0"/>
              <a:t>Includes imitate family who resides in home</a:t>
            </a:r>
          </a:p>
          <a:p>
            <a:pPr lvl="1"/>
            <a:r>
              <a:rPr lang="en-US" dirty="0"/>
              <a:t>Relationship creates an expectation that individual would care for the person</a:t>
            </a:r>
          </a:p>
          <a:p>
            <a:pPr lvl="1"/>
            <a:r>
              <a:rPr lang="en-US" dirty="0"/>
              <a:t>Individual depends on employee for care during quarantine or self-quarantine</a:t>
            </a:r>
          </a:p>
          <a:p>
            <a:pPr lvl="1"/>
            <a:r>
              <a:rPr lang="en-US" dirty="0"/>
              <a:t>Cannot take paid sick leave to care for someone who does not expect or depend on your care during their quarantine</a:t>
            </a:r>
          </a:p>
          <a:p>
            <a:pPr lvl="1"/>
            <a:endParaRPr lang="en-US" dirty="0"/>
          </a:p>
        </p:txBody>
      </p:sp>
    </p:spTree>
    <p:extLst>
      <p:ext uri="{BB962C8B-B14F-4D97-AF65-F5344CB8AC3E}">
        <p14:creationId xmlns:p14="http://schemas.microsoft.com/office/powerpoint/2010/main" val="4128126108"/>
      </p:ext>
    </p:extLst>
  </p:cSld>
  <p:clrMapOvr>
    <a:masterClrMapping/>
  </p:clrMapOvr>
</p:sld>
</file>

<file path=ppt/slides/slide5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003ACD6-DCB8-4985-B32D-BBCDFB1B6F7F}"/>
              </a:ext>
            </a:extLst>
          </p:cNvPr>
          <p:cNvSpPr>
            <a:spLocks noGrp="1"/>
          </p:cNvSpPr>
          <p:nvPr>
            <p:ph type="title"/>
          </p:nvPr>
        </p:nvSpPr>
        <p:spPr>
          <a:xfrm>
            <a:off x="457200" y="457200"/>
            <a:ext cx="8229600" cy="1143000"/>
          </a:xfrm>
        </p:spPr>
        <p:txBody>
          <a:bodyPr>
            <a:normAutofit fontScale="90000"/>
          </a:bodyPr>
          <a:lstStyle/>
          <a:p>
            <a:r>
              <a:rPr lang="en-US" dirty="0"/>
              <a:t>Can more than one guardian take paid sick leave to care for a child during a school closure?</a:t>
            </a:r>
          </a:p>
        </p:txBody>
      </p:sp>
      <p:sp>
        <p:nvSpPr>
          <p:cNvPr id="3" name="Content Placeholder 2" descr="" title="">
            <a:extLst>
              <a:ext uri="{FF2B5EF4-FFF2-40B4-BE49-F238E27FC236}">
                <a16:creationId xmlns:a16="http://schemas.microsoft.com/office/drawing/2014/main" id="{2757B203-6561-42B7-A069-AB8B58C57E7E}"/>
              </a:ext>
            </a:extLst>
          </p:cNvPr>
          <p:cNvSpPr>
            <a:spLocks noGrp="1"/>
          </p:cNvSpPr>
          <p:nvPr>
            <p:ph idx="1"/>
          </p:nvPr>
        </p:nvSpPr>
        <p:spPr/>
        <p:txBody>
          <a:bodyPr/>
          <a:lstStyle/>
          <a:p>
            <a:endParaRPr lang="en-US" dirty="0"/>
          </a:p>
          <a:p>
            <a:r>
              <a:rPr lang="en-US" dirty="0"/>
              <a:t>No. Paid sick leave and extended FMLA is available only when an employee needs to, and actually is, caring for a child and is unable to work or telework as a result of providing care.</a:t>
            </a:r>
          </a:p>
          <a:p>
            <a:r>
              <a:rPr lang="en-US" dirty="0"/>
              <a:t>If a co-parent, co-guardian, or usual child care provider is available, then paid leave or expanded FMLA is not necessary. </a:t>
            </a:r>
          </a:p>
        </p:txBody>
      </p:sp>
    </p:spTree>
    <p:extLst>
      <p:ext uri="{BB962C8B-B14F-4D97-AF65-F5344CB8AC3E}">
        <p14:creationId xmlns:p14="http://schemas.microsoft.com/office/powerpoint/2010/main" val="554293455"/>
      </p:ext>
    </p:extLst>
  </p:cSld>
  <p:clrMapOvr>
    <a:masterClrMapping/>
  </p:clrMapOvr>
</p:sld>
</file>

<file path=ppt/slides/slide5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5DD15F0-6BC7-4F54-8A74-7A8DF8A3796C}"/>
              </a:ext>
            </a:extLst>
          </p:cNvPr>
          <p:cNvSpPr>
            <a:spLocks noGrp="1"/>
          </p:cNvSpPr>
          <p:nvPr>
            <p:ph type="title"/>
          </p:nvPr>
        </p:nvSpPr>
        <p:spPr/>
        <p:txBody>
          <a:bodyPr/>
          <a:lstStyle/>
          <a:p>
            <a:r>
              <a:rPr lang="en-US" dirty="0"/>
              <a:t>PIN NO. 4</a:t>
            </a:r>
          </a:p>
        </p:txBody>
      </p:sp>
      <p:sp>
        <p:nvSpPr>
          <p:cNvPr id="3" name="Content Placeholder 2" descr="" title="">
            <a:extLst>
              <a:ext uri="{FF2B5EF4-FFF2-40B4-BE49-F238E27FC236}">
                <a16:creationId xmlns:a16="http://schemas.microsoft.com/office/drawing/2014/main" id="{CDC4C0A1-1B7C-4112-A880-DBE9512BDE1B}"/>
              </a:ext>
            </a:extLst>
          </p:cNvPr>
          <p:cNvSpPr>
            <a:spLocks noGrp="1"/>
          </p:cNvSpPr>
          <p:nvPr>
            <p:ph idx="1"/>
          </p:nvPr>
        </p:nvSpPr>
        <p:spPr/>
        <p:txBody>
          <a:bodyPr/>
          <a:lstStyle/>
          <a:p>
            <a:endParaRPr lang="en-US" dirty="0"/>
          </a:p>
        </p:txBody>
      </p:sp>
      <p:sp>
        <p:nvSpPr>
          <p:cNvPr id="4" name="Rectangle 3" descr="" title="">
            <a:extLst>
              <a:ext uri="{FF2B5EF4-FFF2-40B4-BE49-F238E27FC236}">
                <a16:creationId xmlns:a16="http://schemas.microsoft.com/office/drawing/2014/main" id="{4FC25EC3-FD85-4202-A7DB-D7A38C043614}"/>
              </a:ext>
            </a:extLst>
          </p:cNvPr>
          <p:cNvSpPr/>
          <p:nvPr/>
        </p:nvSpPr>
        <p:spPr>
          <a:xfrm>
            <a:off x="1890206" y="2857143"/>
            <a:ext cx="5255945" cy="2400657"/>
          </a:xfrm>
          <a:prstGeom prst="rect">
            <a:avLst/>
          </a:prstGeom>
          <a:noFill/>
        </p:spPr>
        <p:txBody>
          <a:bodyPr wrap="square" lIns="91440" tIns="45720" rIns="91440" bIns="45720">
            <a:spAutoFit/>
          </a:bodyPr>
          <a:lstStyle/>
          <a:p>
            <a:pPr algn="ctr"/>
            <a:r>
              <a:rPr lang="en-US" sz="15000" b="1" cap="none" spc="0" dirty="0">
                <a:ln w="22225">
                  <a:solidFill>
                    <a:schemeClr val="accent2"/>
                  </a:solidFill>
                  <a:prstDash val="solid"/>
                </a:ln>
                <a:solidFill>
                  <a:schemeClr val="accent2">
                    <a:lumMod val="40000"/>
                    <a:lumOff val="60000"/>
                  </a:schemeClr>
                </a:solidFill>
                <a:effectLst/>
              </a:rPr>
              <a:t>3</a:t>
            </a:r>
          </a:p>
        </p:txBody>
      </p:sp>
    </p:spTree>
    <p:extLst>
      <p:ext uri="{BB962C8B-B14F-4D97-AF65-F5344CB8AC3E}">
        <p14:creationId xmlns:p14="http://schemas.microsoft.com/office/powerpoint/2010/main" val="2633800407"/>
      </p:ext>
    </p:extLst>
  </p:cSld>
  <p:clrMapOvr>
    <a:masterClrMapping/>
  </p:clrMapOvr>
</p:sld>
</file>

<file path=ppt/slides/slide5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E20C161-E8C9-46DE-911C-EADB844BFA9D}"/>
              </a:ext>
            </a:extLst>
          </p:cNvPr>
          <p:cNvSpPr>
            <a:spLocks noGrp="1"/>
          </p:cNvSpPr>
          <p:nvPr>
            <p:ph type="title"/>
          </p:nvPr>
        </p:nvSpPr>
        <p:spPr/>
        <p:txBody>
          <a:bodyPr>
            <a:normAutofit fontScale="90000"/>
          </a:bodyPr>
          <a:lstStyle/>
          <a:p>
            <a:r>
              <a:rPr lang="en-US" dirty="0"/>
              <a:t>What does it mean when child care is “closed”?</a:t>
            </a:r>
          </a:p>
        </p:txBody>
      </p:sp>
      <p:sp>
        <p:nvSpPr>
          <p:cNvPr id="3" name="Content Placeholder 2" descr="" title="">
            <a:extLst>
              <a:ext uri="{FF2B5EF4-FFF2-40B4-BE49-F238E27FC236}">
                <a16:creationId xmlns:a16="http://schemas.microsoft.com/office/drawing/2014/main" id="{9B19A0ED-A46F-4521-BD38-C74A8538DF34}"/>
              </a:ext>
            </a:extLst>
          </p:cNvPr>
          <p:cNvSpPr>
            <a:spLocks noGrp="1"/>
          </p:cNvSpPr>
          <p:nvPr>
            <p:ph idx="1"/>
          </p:nvPr>
        </p:nvSpPr>
        <p:spPr/>
        <p:txBody>
          <a:bodyPr/>
          <a:lstStyle/>
          <a:p>
            <a:r>
              <a:rPr lang="en-US" dirty="0"/>
              <a:t>Physical location is closed</a:t>
            </a:r>
          </a:p>
          <a:p>
            <a:r>
              <a:rPr lang="en-US" dirty="0"/>
              <a:t>School location is closed and instruction is provided online or through “distance learning”</a:t>
            </a:r>
          </a:p>
          <a:p>
            <a:pPr marL="0" indent="0">
              <a:buNone/>
            </a:pPr>
            <a:endParaRPr lang="en-US" dirty="0"/>
          </a:p>
          <a:p>
            <a:endParaRPr lang="en-US" dirty="0"/>
          </a:p>
        </p:txBody>
      </p:sp>
    </p:spTree>
    <p:extLst>
      <p:ext uri="{BB962C8B-B14F-4D97-AF65-F5344CB8AC3E}">
        <p14:creationId xmlns:p14="http://schemas.microsoft.com/office/powerpoint/2010/main" val="1978357271"/>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extBox 4" descr="" title="">
            <a:extLst>
              <a:ext uri="{FF2B5EF4-FFF2-40B4-BE49-F238E27FC236}">
                <a16:creationId xmlns:a16="http://schemas.microsoft.com/office/drawing/2014/main" id="{FFAE28DC-7EDD-41E6-BF81-AAC9516E2318}"/>
              </a:ext>
            </a:extLst>
          </p:cNvPr>
          <p:cNvSpPr txBox="1"/>
          <p:nvPr/>
        </p:nvSpPr>
        <p:spPr>
          <a:xfrm>
            <a:off x="4648200" y="1288428"/>
            <a:ext cx="4038600" cy="3279913"/>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2700000" scaled="1"/>
            <a:tileRect/>
          </a:gradFill>
          <a:ln>
            <a:solidFill>
              <a:srgbClr val="C00000"/>
            </a:solidFill>
          </a:ln>
        </p:spPr>
        <p:style>
          <a:lnRef idx="0">
            <a:scrgbClr r="0" g="0" b="0"/>
          </a:lnRef>
          <a:fillRef idx="0">
            <a:scrgbClr r="0" g="0" b="0"/>
          </a:fillRef>
          <a:effectRef idx="0">
            <a:scrgbClr r="0" g="0" b="0"/>
          </a:effectRef>
          <a:fontRef idx="minor">
            <a:schemeClr val="lt1"/>
          </a:fontRef>
        </p:style>
        <p:txBody>
          <a:bodyPr wrap="square" rtlCol="0">
            <a:spAutoFit/>
          </a:bodyPr>
          <a:lstStyle/>
          <a:p>
            <a:endParaRPr lang="en-US" sz="1200" dirty="0"/>
          </a:p>
        </p:txBody>
      </p:sp>
      <p:sp>
        <p:nvSpPr>
          <p:cNvPr id="2" name="Title 1" descr="" title="">
            <a:extLst>
              <a:ext uri="{FF2B5EF4-FFF2-40B4-BE49-F238E27FC236}">
                <a16:creationId xmlns:a16="http://schemas.microsoft.com/office/drawing/2014/main" id="{915EEFE1-1681-49CF-9C56-E2D7E4C8ACED}"/>
              </a:ext>
            </a:extLst>
          </p:cNvPr>
          <p:cNvSpPr>
            <a:spLocks noGrp="1"/>
          </p:cNvSpPr>
          <p:nvPr>
            <p:ph type="title"/>
          </p:nvPr>
        </p:nvSpPr>
        <p:spPr/>
        <p:txBody>
          <a:bodyPr>
            <a:normAutofit fontScale="90000"/>
          </a:bodyPr>
          <a:lstStyle/>
          <a:p>
            <a:r>
              <a:rPr lang="en-US" dirty="0"/>
              <a:t>Leave Entitlement Under FMLA</a:t>
            </a:r>
          </a:p>
        </p:txBody>
      </p:sp>
      <p:sp>
        <p:nvSpPr>
          <p:cNvPr id="3" name="Content Placeholder 2" descr="" title="">
            <a:extLst>
              <a:ext uri="{FF2B5EF4-FFF2-40B4-BE49-F238E27FC236}">
                <a16:creationId xmlns:a16="http://schemas.microsoft.com/office/drawing/2014/main" id="{3A72CD40-906A-4417-A94E-919B7E4A8975}"/>
              </a:ext>
            </a:extLst>
          </p:cNvPr>
          <p:cNvSpPr>
            <a:spLocks noGrp="1"/>
          </p:cNvSpPr>
          <p:nvPr>
            <p:ph sz="half" idx="1"/>
          </p:nvPr>
        </p:nvSpPr>
        <p:spPr/>
        <p:txBody>
          <a:bodyPr/>
          <a:lstStyle/>
          <a:p>
            <a:r>
              <a:rPr lang="en-US" dirty="0"/>
              <a:t>12 weeks of unpaid leave during any 12-month period</a:t>
            </a:r>
          </a:p>
          <a:p>
            <a:pPr marL="0" indent="0">
              <a:buNone/>
            </a:pPr>
            <a:endParaRPr lang="en-US" dirty="0"/>
          </a:p>
          <a:p>
            <a:r>
              <a:rPr lang="en-US" dirty="0"/>
              <a:t>26 weeks of unpaid leave to care for a covered service member in a single 12-month period</a:t>
            </a:r>
          </a:p>
          <a:p>
            <a:endParaRPr lang="en-US" dirty="0"/>
          </a:p>
          <a:p>
            <a:endParaRPr lang="en-US" dirty="0"/>
          </a:p>
        </p:txBody>
      </p:sp>
      <p:sp>
        <p:nvSpPr>
          <p:cNvPr id="4" name="Content Placeholder 3" descr="" title="">
            <a:extLst>
              <a:ext uri="{FF2B5EF4-FFF2-40B4-BE49-F238E27FC236}">
                <a16:creationId xmlns:a16="http://schemas.microsoft.com/office/drawing/2014/main" id="{EC5A18D5-3C65-4512-A4C2-80AFEE4FC9F9}"/>
              </a:ext>
            </a:extLst>
          </p:cNvPr>
          <p:cNvSpPr>
            <a:spLocks noGrp="1"/>
          </p:cNvSpPr>
          <p:nvPr>
            <p:ph sz="half" idx="2"/>
          </p:nvPr>
        </p:nvSpPr>
        <p:spPr/>
        <p:txBody>
          <a:bodyPr/>
          <a:lstStyle/>
          <a:p>
            <a:pPr marL="0" indent="0">
              <a:buNone/>
            </a:pPr>
            <a:r>
              <a:rPr lang="en-US" dirty="0"/>
              <a:t>The </a:t>
            </a:r>
            <a:r>
              <a:rPr lang="en-US" b="1" dirty="0"/>
              <a:t>WORKWEEK</a:t>
            </a:r>
            <a:r>
              <a:rPr lang="en-US" dirty="0"/>
              <a:t> is the basis for an employee’s leave entitlement, and is not phrased in terms of a particular number of days or hours of leave.</a:t>
            </a:r>
          </a:p>
        </p:txBody>
      </p:sp>
    </p:spTree>
    <p:extLst>
      <p:ext uri="{BB962C8B-B14F-4D97-AF65-F5344CB8AC3E}">
        <p14:creationId xmlns:p14="http://schemas.microsoft.com/office/powerpoint/2010/main" val="3658576468"/>
      </p:ext>
    </p:extLst>
  </p:cSld>
  <p:clrMapOvr>
    <a:masterClrMapping/>
  </p:clrMapOvr>
</p:sld>
</file>

<file path=ppt/slides/slide6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594F72E-F49C-4C50-9898-20CFF8C1F555}"/>
              </a:ext>
            </a:extLst>
          </p:cNvPr>
          <p:cNvSpPr>
            <a:spLocks noGrp="1"/>
          </p:cNvSpPr>
          <p:nvPr>
            <p:ph type="title"/>
          </p:nvPr>
        </p:nvSpPr>
        <p:spPr/>
        <p:txBody>
          <a:bodyPr/>
          <a:lstStyle/>
          <a:p>
            <a:r>
              <a:rPr lang="en-US" dirty="0"/>
              <a:t>What FFCRA Does Not Do</a:t>
            </a:r>
          </a:p>
        </p:txBody>
      </p:sp>
      <p:sp>
        <p:nvSpPr>
          <p:cNvPr id="3" name="Content Placeholder 2" descr="" title="">
            <a:extLst>
              <a:ext uri="{FF2B5EF4-FFF2-40B4-BE49-F238E27FC236}">
                <a16:creationId xmlns:a16="http://schemas.microsoft.com/office/drawing/2014/main" id="{90572BF6-94B3-467F-AE7B-36F5FAAE7D97}"/>
              </a:ext>
            </a:extLst>
          </p:cNvPr>
          <p:cNvSpPr>
            <a:spLocks noGrp="1"/>
          </p:cNvSpPr>
          <p:nvPr>
            <p:ph idx="1"/>
          </p:nvPr>
        </p:nvSpPr>
        <p:spPr/>
        <p:txBody>
          <a:bodyPr>
            <a:normAutofit fontScale="92500"/>
          </a:bodyPr>
          <a:lstStyle/>
          <a:p>
            <a:r>
              <a:rPr lang="en-US" dirty="0"/>
              <a:t>FFCRA does not entirely limit an employer’s decision making.</a:t>
            </a:r>
          </a:p>
          <a:p>
            <a:pPr lvl="2"/>
            <a:r>
              <a:rPr lang="en-US" dirty="0"/>
              <a:t>Lay offs and RIFs</a:t>
            </a:r>
          </a:p>
          <a:p>
            <a:pPr lvl="2"/>
            <a:r>
              <a:rPr lang="en-US" dirty="0"/>
              <a:t>Must be legitimate, non-discriminatory, and non-retaliatory business reason</a:t>
            </a:r>
          </a:p>
          <a:p>
            <a:r>
              <a:rPr lang="en-US" dirty="0"/>
              <a:t>FFCRA does not allow an employee to avoid coming to work simply because they are “COVID scared.”</a:t>
            </a:r>
          </a:p>
          <a:p>
            <a:pPr lvl="2"/>
            <a:r>
              <a:rPr lang="en-US" dirty="0"/>
              <a:t>Subject to discipline if lack sufficient excuse</a:t>
            </a:r>
          </a:p>
          <a:p>
            <a:r>
              <a:rPr lang="en-US" dirty="0"/>
              <a:t>FFCRA does not apply to all health care providers and emergency responders.</a:t>
            </a:r>
          </a:p>
          <a:p>
            <a:pPr lvl="2"/>
            <a:r>
              <a:rPr lang="en-US" dirty="0"/>
              <a:t>School nurses, therapists, mental health counselors and others</a:t>
            </a:r>
          </a:p>
          <a:p>
            <a:pPr marL="457200" lvl="1" indent="0">
              <a:buNone/>
            </a:pPr>
            <a:endParaRPr lang="en-US" dirty="0"/>
          </a:p>
        </p:txBody>
      </p:sp>
    </p:spTree>
    <p:extLst>
      <p:ext uri="{BB962C8B-B14F-4D97-AF65-F5344CB8AC3E}">
        <p14:creationId xmlns:p14="http://schemas.microsoft.com/office/powerpoint/2010/main" val="560214004"/>
      </p:ext>
    </p:extLst>
  </p:cSld>
  <p:clrMapOvr>
    <a:masterClrMapping/>
  </p:clrMapOvr>
</p:sld>
</file>

<file path=ppt/slides/slide6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FFC197D-FB13-4836-A510-E9D31290E717}"/>
              </a:ext>
            </a:extLst>
          </p:cNvPr>
          <p:cNvSpPr>
            <a:spLocks noGrp="1"/>
          </p:cNvSpPr>
          <p:nvPr>
            <p:ph type="title"/>
          </p:nvPr>
        </p:nvSpPr>
        <p:spPr/>
        <p:txBody>
          <a:bodyPr/>
          <a:lstStyle/>
          <a:p>
            <a:r>
              <a:rPr lang="en-US" dirty="0"/>
              <a:t>Violations of FFCRA</a:t>
            </a:r>
          </a:p>
        </p:txBody>
      </p:sp>
      <p:sp>
        <p:nvSpPr>
          <p:cNvPr id="3" name="Content Placeholder 2" descr="" title="">
            <a:extLst>
              <a:ext uri="{FF2B5EF4-FFF2-40B4-BE49-F238E27FC236}">
                <a16:creationId xmlns:a16="http://schemas.microsoft.com/office/drawing/2014/main" id="{A6170180-D4EA-4434-B698-E2D939EA6394}"/>
              </a:ext>
            </a:extLst>
          </p:cNvPr>
          <p:cNvSpPr>
            <a:spLocks noGrp="1"/>
          </p:cNvSpPr>
          <p:nvPr>
            <p:ph idx="1"/>
          </p:nvPr>
        </p:nvSpPr>
        <p:spPr/>
        <p:txBody>
          <a:bodyPr/>
          <a:lstStyle/>
          <a:p>
            <a:r>
              <a:rPr lang="en-US" dirty="0"/>
              <a:t>March 18, 2020-April 17, 2020- “Limited Stay of Enforcement” ( i.e.: The Department of Labor will not bring enforcement actions provided the employer has made a reasonable, good faith effort to comply with the act.)</a:t>
            </a:r>
          </a:p>
          <a:p>
            <a:r>
              <a:rPr lang="en-US" dirty="0"/>
              <a:t>After April 17, 2020- Violations fully enforced as appropriate and consistent with federal law.</a:t>
            </a:r>
          </a:p>
        </p:txBody>
      </p:sp>
    </p:spTree>
    <p:extLst>
      <p:ext uri="{BB962C8B-B14F-4D97-AF65-F5344CB8AC3E}">
        <p14:creationId xmlns:p14="http://schemas.microsoft.com/office/powerpoint/2010/main" val="3829400911"/>
      </p:ext>
    </p:extLst>
  </p:cSld>
  <p:clrMapOvr>
    <a:masterClrMapping/>
  </p:clrMapOvr>
</p:sld>
</file>

<file path=ppt/slides/slide6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 name="Title 6" descr="" title="">
            <a:extLst>
              <a:ext uri="{FF2B5EF4-FFF2-40B4-BE49-F238E27FC236}">
                <a16:creationId xmlns:a16="http://schemas.microsoft.com/office/drawing/2014/main" id="{7DCA9A25-73D2-403D-8AAF-74C45C33ED09}"/>
              </a:ext>
            </a:extLst>
          </p:cNvPr>
          <p:cNvSpPr>
            <a:spLocks noGrp="1"/>
          </p:cNvSpPr>
          <p:nvPr>
            <p:ph type="title"/>
          </p:nvPr>
        </p:nvSpPr>
        <p:spPr/>
        <p:txBody>
          <a:bodyPr/>
          <a:lstStyle/>
          <a:p>
            <a:r>
              <a:rPr lang="en-US" dirty="0"/>
              <a:t>Questions?</a:t>
            </a:r>
          </a:p>
        </p:txBody>
      </p:sp>
      <p:sp>
        <p:nvSpPr>
          <p:cNvPr id="8" name="Text Placeholder 7" descr="" title="">
            <a:extLst>
              <a:ext uri="{FF2B5EF4-FFF2-40B4-BE49-F238E27FC236}">
                <a16:creationId xmlns:a16="http://schemas.microsoft.com/office/drawing/2014/main" id="{E39279E3-9F12-4EC2-B1B2-787620051A5A}"/>
              </a:ext>
            </a:extLst>
          </p:cNvPr>
          <p:cNvSpPr>
            <a:spLocks noGrp="1"/>
          </p:cNvSpPr>
          <p:nvPr>
            <p:ph type="body" idx="1"/>
          </p:nvPr>
        </p:nvSpPr>
        <p:spPr/>
        <p:txBody>
          <a:bodyPr/>
          <a:lstStyle/>
          <a:p>
            <a:r>
              <a:rPr lang="en-US" dirty="0"/>
              <a:t>Kayla Cook, Esq.</a:t>
            </a:r>
            <a:br>
              <a:rPr lang="en-US" dirty="0"/>
            </a:br>
            <a:r>
              <a:rPr lang="en-US" dirty="0"/>
              <a:t>Kcook@bowlesrice.com</a:t>
            </a:r>
          </a:p>
          <a:p>
            <a:r>
              <a:rPr lang="en-US" dirty="0"/>
              <a:t>(304) 285-2565</a:t>
            </a:r>
          </a:p>
        </p:txBody>
      </p:sp>
    </p:spTree>
    <p:extLst>
      <p:ext uri="{BB962C8B-B14F-4D97-AF65-F5344CB8AC3E}">
        <p14:creationId xmlns:p14="http://schemas.microsoft.com/office/powerpoint/2010/main" val="3237093777"/>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6F13DDD-E8D8-4EE7-BCEA-DC4FE4FD9759}"/>
              </a:ext>
            </a:extLst>
          </p:cNvPr>
          <p:cNvSpPr>
            <a:spLocks noGrp="1"/>
          </p:cNvSpPr>
          <p:nvPr>
            <p:ph type="title"/>
          </p:nvPr>
        </p:nvSpPr>
        <p:spPr/>
        <p:txBody>
          <a:bodyPr>
            <a:normAutofit fontScale="90000"/>
          </a:bodyPr>
          <a:lstStyle/>
          <a:p>
            <a:r>
              <a:rPr lang="en-US" dirty="0"/>
              <a:t>Leave Entitlement Under FMLA </a:t>
            </a:r>
            <a:br>
              <a:rPr lang="en-US" dirty="0"/>
            </a:br>
            <a:r>
              <a:rPr lang="en-US" sz="3100" dirty="0"/>
              <a:t>(continued….)</a:t>
            </a:r>
          </a:p>
        </p:txBody>
      </p:sp>
      <p:sp>
        <p:nvSpPr>
          <p:cNvPr id="3" name="Content Placeholder 2" descr="" title="">
            <a:extLst>
              <a:ext uri="{FF2B5EF4-FFF2-40B4-BE49-F238E27FC236}">
                <a16:creationId xmlns:a16="http://schemas.microsoft.com/office/drawing/2014/main" id="{B703BB43-466D-4EDF-8563-19D2F593599E}"/>
              </a:ext>
            </a:extLst>
          </p:cNvPr>
          <p:cNvSpPr>
            <a:spLocks noGrp="1"/>
          </p:cNvSpPr>
          <p:nvPr>
            <p:ph idx="1"/>
          </p:nvPr>
        </p:nvSpPr>
        <p:spPr/>
        <p:txBody>
          <a:bodyPr/>
          <a:lstStyle/>
          <a:p>
            <a:r>
              <a:rPr lang="en-US" dirty="0"/>
              <a:t>Spouses employed by the same employer may be limited to a combined total of 12 workweeks of family leave for the following reasons:</a:t>
            </a:r>
          </a:p>
          <a:p>
            <a:pPr lvl="3"/>
            <a:r>
              <a:rPr lang="en-US" dirty="0"/>
              <a:t>Birth and care of a child;</a:t>
            </a:r>
          </a:p>
          <a:p>
            <a:pPr lvl="3"/>
            <a:r>
              <a:rPr lang="en-US" dirty="0"/>
              <a:t>For the placement of a child for adoption or for foster care, and to care for the newly-placed child; and</a:t>
            </a:r>
          </a:p>
          <a:p>
            <a:pPr lvl="3"/>
            <a:r>
              <a:rPr lang="en-US" dirty="0"/>
              <a:t>To care for an employee’s parent who has a serious health condition</a:t>
            </a:r>
          </a:p>
        </p:txBody>
      </p:sp>
    </p:spTree>
    <p:extLst>
      <p:ext uri="{BB962C8B-B14F-4D97-AF65-F5344CB8AC3E}">
        <p14:creationId xmlns:p14="http://schemas.microsoft.com/office/powerpoint/2010/main" val="255094207"/>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A151004-E2F6-47BC-9F58-7FC29253C7A0}"/>
              </a:ext>
            </a:extLst>
          </p:cNvPr>
          <p:cNvSpPr>
            <a:spLocks noGrp="1"/>
          </p:cNvSpPr>
          <p:nvPr>
            <p:ph type="title"/>
          </p:nvPr>
        </p:nvSpPr>
        <p:spPr/>
        <p:txBody>
          <a:bodyPr>
            <a:normAutofit fontScale="90000"/>
          </a:bodyPr>
          <a:lstStyle/>
          <a:p>
            <a:r>
              <a:rPr lang="en-US" dirty="0"/>
              <a:t>Qualifying Events Under FMLA</a:t>
            </a:r>
          </a:p>
        </p:txBody>
      </p:sp>
      <p:sp>
        <p:nvSpPr>
          <p:cNvPr id="3" name="Content Placeholder 2" descr="" title="">
            <a:extLst>
              <a:ext uri="{FF2B5EF4-FFF2-40B4-BE49-F238E27FC236}">
                <a16:creationId xmlns:a16="http://schemas.microsoft.com/office/drawing/2014/main" id="{807F2D27-4CD5-4F72-811E-63D2D948CBD1}"/>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Birth and care of employee’s newborn child</a:t>
            </a:r>
          </a:p>
          <a:p>
            <a:pPr marL="514350" indent="-514350">
              <a:buFont typeface="+mj-lt"/>
              <a:buAutoNum type="arabicPeriod"/>
            </a:pPr>
            <a:r>
              <a:rPr lang="en-US" dirty="0"/>
              <a:t>Placement of a child with employee for adoption or foster care</a:t>
            </a:r>
          </a:p>
          <a:p>
            <a:pPr marL="514350" indent="-514350">
              <a:buFont typeface="+mj-lt"/>
              <a:buAutoNum type="arabicPeriod"/>
            </a:pPr>
            <a:r>
              <a:rPr lang="en-US" dirty="0"/>
              <a:t>Care for an immediate family member with a serious health condition</a:t>
            </a:r>
          </a:p>
          <a:p>
            <a:pPr marL="514350" indent="-514350">
              <a:buFont typeface="+mj-lt"/>
              <a:buAutoNum type="arabicPeriod"/>
            </a:pPr>
            <a:r>
              <a:rPr lang="en-US" dirty="0"/>
              <a:t>Employee is unable to work because of his or her own serious health condition</a:t>
            </a:r>
          </a:p>
          <a:p>
            <a:pPr marL="514350" indent="-514350">
              <a:buFont typeface="+mj-lt"/>
              <a:buAutoNum type="arabicPeriod"/>
            </a:pPr>
            <a:r>
              <a:rPr lang="en-US" dirty="0"/>
              <a:t>Qualifying exigencies arising out of an immediate family member being on active duty</a:t>
            </a:r>
          </a:p>
          <a:p>
            <a:pPr marL="514350" indent="-514350">
              <a:buFont typeface="+mj-lt"/>
              <a:buAutoNum type="arabicPeriod"/>
            </a:pPr>
            <a:r>
              <a:rPr lang="en-US" dirty="0"/>
              <a:t>Care for an eligible military member who suffered a serious injury/illness while on active duty for which they are undergoing medical treatment</a:t>
            </a:r>
          </a:p>
        </p:txBody>
      </p:sp>
    </p:spTree>
    <p:extLst>
      <p:ext uri="{BB962C8B-B14F-4D97-AF65-F5344CB8AC3E}">
        <p14:creationId xmlns:p14="http://schemas.microsoft.com/office/powerpoint/2010/main" val="2200843386"/>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2FCE677-2EBA-42BD-97AF-5388AEC43305}"/>
              </a:ext>
            </a:extLst>
          </p:cNvPr>
          <p:cNvSpPr>
            <a:spLocks noGrp="1"/>
          </p:cNvSpPr>
          <p:nvPr>
            <p:ph type="title"/>
          </p:nvPr>
        </p:nvSpPr>
        <p:spPr/>
        <p:txBody>
          <a:bodyPr>
            <a:normAutofit fontScale="90000"/>
          </a:bodyPr>
          <a:lstStyle/>
          <a:p>
            <a:r>
              <a:rPr lang="en-US" dirty="0"/>
              <a:t>“Serious Health Condition” under FMLA</a:t>
            </a:r>
          </a:p>
        </p:txBody>
      </p:sp>
      <p:sp>
        <p:nvSpPr>
          <p:cNvPr id="3" name="Content Placeholder 2" descr="" title="">
            <a:extLst>
              <a:ext uri="{FF2B5EF4-FFF2-40B4-BE49-F238E27FC236}">
                <a16:creationId xmlns:a16="http://schemas.microsoft.com/office/drawing/2014/main" id="{AF03BF87-BCBB-407B-86E9-BB05409FE994}"/>
              </a:ext>
            </a:extLst>
          </p:cNvPr>
          <p:cNvSpPr>
            <a:spLocks noGrp="1"/>
          </p:cNvSpPr>
          <p:nvPr>
            <p:ph idx="1"/>
          </p:nvPr>
        </p:nvSpPr>
        <p:spPr/>
        <p:txBody>
          <a:bodyPr>
            <a:normAutofit fontScale="92500"/>
          </a:bodyPr>
          <a:lstStyle/>
          <a:p>
            <a:r>
              <a:rPr lang="en-US" dirty="0"/>
              <a:t>Defined as:</a:t>
            </a:r>
          </a:p>
          <a:p>
            <a:pPr lvl="1"/>
            <a:r>
              <a:rPr lang="en-US" dirty="0"/>
              <a:t>An illness, injury, impairment, or physical or mental condition that involves:</a:t>
            </a:r>
          </a:p>
          <a:p>
            <a:pPr lvl="2"/>
            <a:r>
              <a:rPr lang="en-US" dirty="0"/>
              <a:t>A) any period of incapacity or treatment connected with inpatient care (i.e., an overnight stay) in a hospital, hospice, or residential medical care facility;</a:t>
            </a:r>
          </a:p>
          <a:p>
            <a:pPr lvl="2"/>
            <a:r>
              <a:rPr lang="en-US" dirty="0"/>
              <a:t>B) a period of incapacity requiring absence of more than 3 consecutive full calendar days from work, school, or other regular daily activities, and any subsequent treatment or period of incapacity relating to the same condition, that also involves:</a:t>
            </a:r>
          </a:p>
          <a:p>
            <a:pPr lvl="3"/>
            <a:r>
              <a:rPr lang="en-US" dirty="0"/>
              <a:t>1) treatment two or more times, within 30 days of the first day of incapacity, unless extenuating circumstances exists; or</a:t>
            </a:r>
          </a:p>
          <a:p>
            <a:pPr lvl="3"/>
            <a:r>
              <a:rPr lang="en-US" dirty="0"/>
              <a:t>2) treatment by a health care provider on at least one occasion, which results in a regimen of continuing treatment under the supervision of a health care provider.</a:t>
            </a:r>
          </a:p>
          <a:p>
            <a:pPr marL="1371600" lvl="3" indent="0">
              <a:buNone/>
            </a:pPr>
            <a:endParaRPr lang="en-US" dirty="0"/>
          </a:p>
        </p:txBody>
      </p:sp>
    </p:spTree>
    <p:extLst>
      <p:ext uri="{BB962C8B-B14F-4D97-AF65-F5344CB8AC3E}">
        <p14:creationId xmlns:p14="http://schemas.microsoft.com/office/powerpoint/2010/main" val="50687877"/>
      </p:ext>
    </p:extLst>
  </p:cSld>
  <p:clrMapOvr>
    <a:masterClrMapping/>
  </p:clrMapOvr>
</p:sld>
</file>

<file path=ppt/theme/theme1.xml><?xml version="1.0" encoding="utf-8"?>
<a:theme xmlns:thm15="http://schemas.microsoft.com/office/thememl/2012/main" xmlns:a="http://schemas.openxmlformats.org/drawingml/2006/main" name="Presentation1-1">
  <a:themeElements>
    <a:clrScheme name="Custom 1">
      <a:dk1>
        <a:sysClr val="windowText" lastClr="000000"/>
      </a:dk1>
      <a:lt1>
        <a:srgbClr val="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defPPr>
      </a:lstStyle>
    </a:txDef>
  </a:objectDefaults>
  <a:extraClrSchemeLst/>
  <a:extLst>
    <a:ext uri="{05A4C25C-085E-4340-85A3-A5531E510DB2}">
      <thm15:themeFamily xmlns:thm15="http://schemas.microsoft.com/office/thememl/2012/main" name="Presentation1-1" id="{634EB4F3-BA1D-4BD8-B1E0-E29C3A689F54}" vid="{51556218-7989-48D8-B81F-669BB1CCA9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