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60"/>
  </p:notesMasterIdLst>
  <p:handoutMasterIdLst>
    <p:handoutMasterId r:id="rId61"/>
  </p:handoutMasterIdLst>
  <p:sldIdLst>
    <p:sldId id="256" r:id="rId2"/>
    <p:sldId id="304" r:id="rId3"/>
    <p:sldId id="468" r:id="rId4"/>
    <p:sldId id="348" r:id="rId5"/>
    <p:sldId id="259" r:id="rId6"/>
    <p:sldId id="260" r:id="rId7"/>
    <p:sldId id="261" r:id="rId8"/>
    <p:sldId id="262" r:id="rId9"/>
    <p:sldId id="263" r:id="rId10"/>
    <p:sldId id="264" r:id="rId11"/>
    <p:sldId id="265" r:id="rId12"/>
    <p:sldId id="446" r:id="rId13"/>
    <p:sldId id="447" r:id="rId14"/>
    <p:sldId id="448" r:id="rId15"/>
    <p:sldId id="440" r:id="rId16"/>
    <p:sldId id="441" r:id="rId17"/>
    <p:sldId id="449" r:id="rId18"/>
    <p:sldId id="422" r:id="rId19"/>
    <p:sldId id="463" r:id="rId20"/>
    <p:sldId id="307" r:id="rId21"/>
    <p:sldId id="450" r:id="rId22"/>
    <p:sldId id="279" r:id="rId23"/>
    <p:sldId id="451" r:id="rId24"/>
    <p:sldId id="280" r:id="rId25"/>
    <p:sldId id="281" r:id="rId26"/>
    <p:sldId id="452" r:id="rId27"/>
    <p:sldId id="289" r:id="rId28"/>
    <p:sldId id="290" r:id="rId29"/>
    <p:sldId id="319" r:id="rId30"/>
    <p:sldId id="453" r:id="rId31"/>
    <p:sldId id="454" r:id="rId32"/>
    <p:sldId id="284" r:id="rId33"/>
    <p:sldId id="442" r:id="rId34"/>
    <p:sldId id="455" r:id="rId35"/>
    <p:sldId id="443" r:id="rId36"/>
    <p:sldId id="473" r:id="rId37"/>
    <p:sldId id="475" r:id="rId38"/>
    <p:sldId id="469" r:id="rId39"/>
    <p:sldId id="471" r:id="rId40"/>
    <p:sldId id="476" r:id="rId41"/>
    <p:sldId id="472" r:id="rId42"/>
    <p:sldId id="291" r:id="rId43"/>
    <p:sldId id="470" r:id="rId44"/>
    <p:sldId id="477" r:id="rId45"/>
    <p:sldId id="478" r:id="rId46"/>
    <p:sldId id="397" r:id="rId47"/>
    <p:sldId id="479" r:id="rId48"/>
    <p:sldId id="426" r:id="rId49"/>
    <p:sldId id="300" r:id="rId50"/>
    <p:sldId id="298" r:id="rId51"/>
    <p:sldId id="444" r:id="rId52"/>
    <p:sldId id="480" r:id="rId53"/>
    <p:sldId id="330" r:id="rId54"/>
    <p:sldId id="481" r:id="rId55"/>
    <p:sldId id="465" r:id="rId56"/>
    <p:sldId id="466" r:id="rId57"/>
    <p:sldId id="482" r:id="rId58"/>
    <p:sldId id="445" r:id="rId5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52"/>
    <p:restoredTop sz="86395"/>
  </p:normalViewPr>
  <p:slideViewPr>
    <p:cSldViewPr>
      <p:cViewPr varScale="1">
        <p:scale>
          <a:sx n="157" d="100"/>
          <a:sy n="157" d="100"/>
        </p:scale>
        <p:origin x="560"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72"/>
    </p:cViewPr>
  </p:sorterViewPr>
  <p:notesViewPr>
    <p:cSldViewPr>
      <p:cViewPr>
        <p:scale>
          <a:sx n="100" d="100"/>
          <a:sy n="100" d="100"/>
        </p:scale>
        <p:origin x="1696" y="14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pPr>
              <a:defRPr/>
            </a:pPr>
            <a:fld id="{C8DF9576-1D86-594F-B154-2D98476BBC9C}" type="datetimeFigureOut">
              <a:rPr lang="en-US"/>
              <a:pPr>
                <a:defRPr/>
              </a:pPr>
              <a:t>10/22/20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pPr>
              <a:defRPr/>
            </a:pPr>
            <a:fld id="{E83CE31E-1FD5-4348-8DB5-6D3F5525165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charset="0"/>
                <a:ea typeface="+mn-ea"/>
              </a:defRPr>
            </a:lvl1pPr>
          </a:lstStyle>
          <a:p>
            <a:pPr>
              <a:defRPr/>
            </a:pPr>
            <a:endParaRPr lang="en-US"/>
          </a:p>
        </p:txBody>
      </p:sp>
      <p:sp>
        <p:nvSpPr>
          <p:cNvPr id="9933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charset="0"/>
                <a:ea typeface="+mn-ea"/>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933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charset="0"/>
                <a:ea typeface="+mn-ea"/>
              </a:defRPr>
            </a:lvl1pPr>
          </a:lstStyle>
          <a:p>
            <a:pPr>
              <a:defRPr/>
            </a:pPr>
            <a:endParaRPr lang="en-US"/>
          </a:p>
        </p:txBody>
      </p:sp>
      <p:sp>
        <p:nvSpPr>
          <p:cNvPr id="9933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45FB56CA-414F-4344-975F-71518CB0AE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6BE18E8F-D686-DF48-9CED-36B393642A50}" type="slidenum">
              <a:rPr lang="en-US" altLang="en-US" sz="1300"/>
              <a:pPr/>
              <a:t>1</a:t>
            </a:fld>
            <a:endParaRPr lang="en-US" alt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39F5D9C0-C823-F74D-BF92-F7F8B34AFE96}" type="slidenum">
              <a:rPr lang="en-US" altLang="en-US" sz="1300"/>
              <a:pPr/>
              <a:t>11</a:t>
            </a:fld>
            <a:endParaRPr lang="en-US" altLang="en-US" sz="13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must run this program before you do anything else.  You will not go to another screen.  The system will just flash a message at the bottom.  It will tie up your screen until it appears to be done.  IMPORTANT:  Please either sign off and back on to continue or hit Shift F5 from any menu before continuing</a:t>
            </a:r>
          </a:p>
          <a:p>
            <a:endParaRPr lang="en-US" altLang="en-US"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A72D38D5-537A-BE42-9C86-5CEAED21708B}" type="slidenum">
              <a:rPr lang="en-US" altLang="en-US" sz="1300"/>
              <a:pPr/>
              <a:t>13</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Add 20</a:t>
            </a:r>
            <a:r>
              <a:rPr lang="fi-FI" altLang="en-US" dirty="0"/>
              <a:t>21 </a:t>
            </a:r>
            <a:r>
              <a:rPr lang="en-US" altLang="en-US" dirty="0"/>
              <a:t>member.</a:t>
            </a: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F618E57B-BCF5-3349-B5DF-97174E6CBF05}" type="slidenum">
              <a:rPr lang="en-US" altLang="en-US" sz="1300"/>
              <a:pPr/>
              <a:t>14</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Replace XX with your county number.  Be sure you enter 20</a:t>
            </a:r>
            <a:r>
              <a:rPr lang="fi-FI" altLang="en-US" dirty="0"/>
              <a:t>21</a:t>
            </a:r>
            <a:r>
              <a:rPr lang="en-US" altLang="en-US" dirty="0"/>
              <a:t> for the year. </a:t>
            </a: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9538BC2C-5B1D-4A47-A243-9148D07C0690}" type="slidenum">
              <a:rPr lang="en-US" altLang="en-US" sz="1300"/>
              <a:pPr/>
              <a:t>15</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should just be able to hit enter here.  It is not necessary to change anything. </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819125EC-B0E7-E842-A859-1AFDC754301F}" type="slidenum">
              <a:rPr lang="en-US" altLang="en-US" sz="1300"/>
              <a:pPr/>
              <a:t>16</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4D29E90F-3464-7B41-807F-90BF1163693F}" type="slidenum">
              <a:rPr lang="en-US" altLang="en-US" sz="1300"/>
              <a:pPr/>
              <a:t>18</a:t>
            </a:fld>
            <a:endParaRPr lang="en-US" altLang="en-US" sz="13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Verify the information.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rPr>
              <a:t>Please enter your Contact Name, phone number and E-mail.  This is very important in light of the legal agreement that the DOE will only be the issuer, not the transmitter.</a:t>
            </a:r>
          </a:p>
          <a:p>
            <a:endParaRPr lang="en-US" altLang="en-US"/>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4E8FD39A-0B86-3A4B-8A68-F833570E4DE0}" type="slidenum">
              <a:rPr lang="en-US" altLang="en-US" sz="1300"/>
              <a:pPr/>
              <a:t>19</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D9B99F06-F234-D84F-AECF-1B75E5FB5F70}" type="slidenum">
              <a:rPr lang="en-US" altLang="en-US" sz="1300"/>
              <a:pPr/>
              <a:t>20</a:t>
            </a:fld>
            <a:endParaRPr lang="en-US" altLang="en-US" sz="13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deduction information will default from last year.  You just need to add any new deductions.  </a:t>
            </a:r>
          </a:p>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necessary, add other codes that need to be included on the W2.</a:t>
            </a:r>
          </a:p>
          <a:p>
            <a:r>
              <a:rPr lang="en-US" altLang="en-US" dirty="0"/>
              <a:t>If you have any ROTH deductions, be sure you add them to box 12 with code BB for 403b plan and EE for 457b plan.</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4AA48244-263C-C745-A872-804560884596}" type="slidenum">
              <a:rPr lang="en-US" altLang="en-US" sz="1300"/>
              <a:pPr/>
              <a:t>21</a:t>
            </a:fld>
            <a:endParaRPr lang="en-US" alt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30A157F1-F13D-FC46-B722-FCB216BC193D}" type="slidenum">
              <a:rPr lang="en-US" altLang="en-US" sz="1300"/>
              <a:pPr/>
              <a:t>22</a:t>
            </a:fld>
            <a:endParaRPr lang="en-US" altLang="en-US" sz="1300"/>
          </a:p>
        </p:txBody>
      </p:sp>
      <p:sp>
        <p:nvSpPr>
          <p:cNvPr id="55298" name="Rectangle 4098"/>
          <p:cNvSpPr>
            <a:spLocks noGrp="1" noRot="1" noChangeAspect="1" noChangeArrowheads="1" noTextEdit="1"/>
          </p:cNvSpPr>
          <p:nvPr>
            <p:ph type="sldImg"/>
          </p:nvPr>
        </p:nvSpPr>
        <p:spPr>
          <a:ln/>
        </p:spPr>
      </p:sp>
      <p:sp>
        <p:nvSpPr>
          <p:cNvPr id="55299" name="Rectangle 409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Leave this screen blank and hit enter.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BEE6A612-2B12-1E43-9DF0-51E228DB619F}" type="slidenum">
              <a:rPr lang="en-US" altLang="en-US" sz="1300"/>
              <a:pPr/>
              <a:t>2</a:t>
            </a:fld>
            <a:endParaRPr lang="en-US" alt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084CE175-F8E4-E541-A8C6-32493234477E}" type="slidenum">
              <a:rPr lang="en-US" altLang="en-US" sz="1300"/>
              <a:pPr/>
              <a:t>24</a:t>
            </a:fld>
            <a:endParaRPr lang="en-US" altLang="en-US" sz="13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Make sure you have a jurisdiction for all state taxes you will be printing on the W2’s.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0A877B06-2C15-B445-9C65-32D4C55BB776}" type="slidenum">
              <a:rPr lang="en-US" altLang="en-US" sz="1300"/>
              <a:pPr/>
              <a:t>25</a:t>
            </a:fld>
            <a:endParaRPr lang="en-US" altLang="en-US" sz="13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description in the short name field is what prints on the W2 for the state wages.  You can type anything you want here.  Please verify that the reference is your federal ID number with 001</a:t>
            </a:r>
            <a:r>
              <a:rPr lang="en-US" altLang="en-US" baseline="0" dirty="0"/>
              <a:t> </a:t>
            </a:r>
            <a:r>
              <a:rPr lang="en-US" altLang="en-US" dirty="0"/>
              <a:t>at the end or your state</a:t>
            </a:r>
            <a:r>
              <a:rPr lang="en-US" altLang="en-US" baseline="0" dirty="0"/>
              <a:t> ID number </a:t>
            </a:r>
            <a:r>
              <a:rPr lang="en-US" altLang="en-US" dirty="0"/>
              <a:t>with no hyphens or spaces.  However, some counties have something other than 001 at the end of the federal ID #.  Just be sure there are no spaces or hyphens.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4DA3CDA5-15B8-954A-8EA2-06D9E30B8448}" type="slidenum">
              <a:rPr lang="en-US" altLang="en-US" sz="1300"/>
              <a:pPr/>
              <a:t>27</a:t>
            </a:fld>
            <a:endParaRPr lang="en-US" altLang="en-US" sz="13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you would like your W2’s sorted differently, you can setup your own group.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B994314E-6806-4A4E-BAAD-1F2BB8A02E70}" type="slidenum">
              <a:rPr lang="en-US" altLang="en-US" sz="1300"/>
              <a:pPr/>
              <a:t>28</a:t>
            </a:fld>
            <a:endParaRPr lang="en-US" altLang="en-US" sz="13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D8C565CE-FD9C-F742-8434-B8DE39C674E6}" type="slidenum">
              <a:rPr lang="en-US" altLang="en-US" sz="1300"/>
              <a:pPr/>
              <a:t>29</a:t>
            </a:fld>
            <a:endParaRPr lang="en-US" altLang="en-US" sz="1300"/>
          </a:p>
        </p:txBody>
      </p:sp>
      <p:sp>
        <p:nvSpPr>
          <p:cNvPr id="67586" name="Rectangle 2"/>
          <p:cNvSpPr>
            <a:spLocks noGrp="1" noRot="1" noChangeAspect="1" noChangeArrowheads="1" noTextEdit="1"/>
          </p:cNvSpPr>
          <p:nvPr>
            <p:ph type="sldImg"/>
          </p:nvPr>
        </p:nvSpPr>
        <p:spPr>
          <a:xfrm>
            <a:off x="1295400" y="762000"/>
            <a:ext cx="4800600" cy="360045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checklist is used after all payrolls have been run.  Once option 5 is completed, you can proceed with your January payroll.  Once the January payroll is run, you cannot run option 4 again without doing some backups and restores.  Just make sure you run steps 12 and 13 before you run your January payroll.  You can then come back to the W2’s and complete the steps.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Print this report to see if any person would have a negative amount on their W2.  The W2 will not print an amount less than zero.  This report will make you aware of any discrepancies between the W2 summary and your payroll reports.  You do not need to correct or change anything that prints on this report.</a:t>
            </a:r>
          </a:p>
          <a:p>
            <a:endParaRPr lang="en-US" altLang="en-US" dirty="0"/>
          </a:p>
          <a:p>
            <a:endParaRPr lang="en-US" altLang="en-US" dirty="0"/>
          </a:p>
          <a:p>
            <a:endParaRPr lang="en-US" altLang="en-US" dirty="0"/>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69D0967F-2A23-5A48-8722-CE9DFBA4998D}" type="slidenum">
              <a:rPr lang="en-US" altLang="en-US" sz="1300"/>
              <a:pPr/>
              <a:t>30</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Use this program to enter fringe benefits, for example the use of the company car by an employee.  This entry will increase the taxable wages on the W2 but will not affect the taxes withheld.  You will need to withhold the extra FICA taxes through payroll before the last check of the year.</a:t>
            </a:r>
          </a:p>
          <a:p>
            <a:endParaRPr lang="en-US" altLang="en-US" dirty="0"/>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3B2E5BFE-60C6-A240-B603-7FAFA2A08FAD}" type="slidenum">
              <a:rPr lang="en-US" altLang="en-US" sz="1300"/>
              <a:pPr/>
              <a:t>31</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CF1EA230-6442-E141-8B9C-FF9E479792D8}" type="slidenum">
              <a:rPr lang="en-US" altLang="en-US" sz="1300"/>
              <a:pPr/>
              <a:t>32</a:t>
            </a:fld>
            <a:endParaRPr lang="en-US" altLang="en-US" sz="13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have to enter an addenda code.  Any valid code can be used. The code is required, but what you call it is irrelevant.  For each employee, do an A to add, enter their Employee number, the addenda code and date.  12/31 is sufficient.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Enter the amount of the benefit.  You can enter a description for your own info. Be sure the taxable flags are set to tax FICA, Federal and State. Note that for any benefit entered here that is subject to FICA, you will need to calculate the employee and employer amount for FICA based on the benefit amount.  You will then need to enter a one time voluntary deduction for FICA US and FICA USX for both the employee and employer amounts prior to the last payroll of the year.  If the employee is no longer employed, the county will need to pay both the employee and employer amounts.  Just calculate the amounts and add to your next FICA payment.  You will also need to reflect these payments on your 941.</a:t>
            </a:r>
          </a:p>
          <a:p>
            <a:endParaRPr lang="en-US" altLang="en-US" dirty="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56593187-1602-F740-A1E0-D18D70BA7A3C}" type="slidenum">
              <a:rPr lang="en-US" altLang="en-US" sz="1300"/>
              <a:pPr/>
              <a:t>33</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program will build the W2 totals using the payroll balances.  If any manual adjustments have been entered on the employee’s W2, this program will wipe them out.  If you make any changes to the W2 setup (for example, adding new deductions), you would need to build the employee file again.  Once you have built this file, you may want to make a backup of your PPAY801. Select which location (work or pay) you want to sort your W2’s by.  Calendar year will default to current calendar year.</a:t>
            </a:r>
          </a:p>
          <a:p>
            <a:endParaRPr lang="en-US" altLang="en-US" dirty="0"/>
          </a:p>
          <a:p>
            <a:endParaRPr lang="en-US" altLang="en-US" dirty="0"/>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AC8D6271-5A61-934B-B712-9ABF31E4D55E}" type="slidenum">
              <a:rPr lang="en-US" altLang="en-US" sz="1300"/>
              <a:pPr/>
              <a:t>35</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29FBBC65-F7A4-8A44-B964-68C57C7D2784}" type="slidenum">
              <a:rPr lang="en-US" altLang="en-US" sz="1300"/>
              <a:pPr/>
              <a:t>4</a:t>
            </a:fld>
            <a:endParaRPr lang="en-US" altLang="en-US" sz="13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option 6 to build the wages for COVID absences for the supplemental W2 form based on the payroll history files.  </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36</a:t>
            </a:fld>
            <a:endParaRPr lang="en-US" altLang="en-US"/>
          </a:p>
        </p:txBody>
      </p:sp>
    </p:spTree>
    <p:extLst>
      <p:ext uri="{BB962C8B-B14F-4D97-AF65-F5344CB8AC3E}">
        <p14:creationId xmlns:p14="http://schemas.microsoft.com/office/powerpoint/2010/main" val="607511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new program that will allow changes to the amounts on the supplemental form for those that took COVID absences this year.  Hit F4 or index to find the employee.  Once the SSN is entered, hit enter.</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38</a:t>
            </a:fld>
            <a:endParaRPr lang="en-US" altLang="en-US"/>
          </a:p>
        </p:txBody>
      </p:sp>
    </p:spTree>
    <p:extLst>
      <p:ext uri="{BB962C8B-B14F-4D97-AF65-F5344CB8AC3E}">
        <p14:creationId xmlns:p14="http://schemas.microsoft.com/office/powerpoint/2010/main" val="1251814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able to make changes to the 3 fields which contain wages based on the absences taken.  The first field is for COVESF, which are the first 10 days taken with full pay.  The second field is for COVESP, which are the first 10 days taken at 2/3 pay.  The third field is for COVFMA, which is the remaining 10 weeks of FMLA paid at 2/3 daily rate. The W2 build program will not update or change these values.  </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39</a:t>
            </a:fld>
            <a:endParaRPr lang="en-US" altLang="en-US"/>
          </a:p>
        </p:txBody>
      </p:sp>
    </p:spTree>
    <p:extLst>
      <p:ext uri="{BB962C8B-B14F-4D97-AF65-F5344CB8AC3E}">
        <p14:creationId xmlns:p14="http://schemas.microsoft.com/office/powerpoint/2010/main" val="2819208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program to print the W2 supplemental forms for those that took COVID absences this year.  This will print on a plain 8.5x11 paper.  </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40</a:t>
            </a:fld>
            <a:endParaRPr lang="en-US" altLang="en-US"/>
          </a:p>
        </p:txBody>
      </p:sp>
    </p:spTree>
    <p:extLst>
      <p:ext uri="{BB962C8B-B14F-4D97-AF65-F5344CB8AC3E}">
        <p14:creationId xmlns:p14="http://schemas.microsoft.com/office/powerpoint/2010/main" val="875486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61815780-C332-274F-9F6F-0B5D27AE9C93}" type="slidenum">
              <a:rPr lang="en-US" altLang="en-US" sz="1300"/>
              <a:pPr/>
              <a:t>42</a:t>
            </a:fld>
            <a:endParaRPr lang="en-US" altLang="en-US" sz="13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program will print a listing of the W2 information for each employee with grand totals at the end.  Be sure you check the totals to make sure they agree with the payroll reports you ran.  Any differences may be from negative amounts or fringe benefits entered.  Refer to the Negative Deduction Report.  IMPORTANT: Be sure to check your totals by taking your total gross wages for the calendar year and subtract the S125 totals to make sure it matches the FICA wage amounts and then subtract retirement and annuities to make sure it agrees with the federal and state wages.  The FICA and Medicare wages should be the same.  The only difference would be for those employees who maxed out on FICA US.  Make sure your federal and state wages are the same also.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Use this program to make any manual changes to an employee’s W2. Make these changes once you have built the W2 totals for the last time.</a:t>
            </a:r>
          </a:p>
          <a:p>
            <a:endParaRPr lang="en-US" dirty="0"/>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44</a:t>
            </a:fld>
            <a:endParaRPr lang="en-US" altLang="en-US"/>
          </a:p>
        </p:txBody>
      </p:sp>
    </p:spTree>
    <p:extLst>
      <p:ext uri="{BB962C8B-B14F-4D97-AF65-F5344CB8AC3E}">
        <p14:creationId xmlns:p14="http://schemas.microsoft.com/office/powerpoint/2010/main" val="4133814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program to change an incorrect SSN on the W2.</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45</a:t>
            </a:fld>
            <a:endParaRPr lang="en-US" altLang="en-US"/>
          </a:p>
        </p:txBody>
      </p:sp>
    </p:spTree>
    <p:extLst>
      <p:ext uri="{BB962C8B-B14F-4D97-AF65-F5344CB8AC3E}">
        <p14:creationId xmlns:p14="http://schemas.microsoft.com/office/powerpoint/2010/main" val="2855124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F9BFD3AD-0AB9-C84D-8CF2-3447667C69B2}" type="slidenum">
              <a:rPr lang="en-US" altLang="en-US" sz="1300"/>
              <a:pPr/>
              <a:t>46</a:t>
            </a:fld>
            <a:endParaRPr lang="en-US" altLang="en-US" sz="13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Enter the wrong SSN, then the correct SSN.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26154F8F-E1D8-9C41-AB55-D4858C9BFA81}" type="slidenum">
              <a:rPr lang="en-US" altLang="en-US" sz="1300"/>
              <a:pPr/>
              <a:t>48</a:t>
            </a:fld>
            <a:endParaRPr lang="en-US" altLang="en-US" sz="13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run this program for all employees or just one.  The employee number is actually the SSN, not the ID number.  By entering a state code in the “or State” field, you can print a copy of the W-2’s subject to a particular state’s taxes, if you withhold for another state.  This is the copy you can send to that state to report the W-2’s.  If you withhold MD, VA, PA, OH or KY taxes, we can submit electronically for you.  Just let Kim Harvey know to do that for you.</a:t>
            </a:r>
          </a:p>
          <a:p>
            <a:r>
              <a:rPr lang="en-US" altLang="en-US" dirty="0"/>
              <a:t>There are 2 formats to select from.  Depending on your W2 forms, you will choose the first option to print the SSN in the middle or the second option to print the SSN at the top.  If you are using FORMSPRINT (laser printing), use option 1. </a:t>
            </a:r>
          </a:p>
          <a:p>
            <a:r>
              <a:rPr lang="en-US" altLang="en-US" dirty="0"/>
              <a:t>Once you run your W2’s, you will want  to save your W2 file.  The file is W2FILEXXYY, where XX is your county number and YY is the calendar year.  Contact the WVEIS helpdesk, if necessary.</a:t>
            </a:r>
          </a:p>
          <a:p>
            <a:endParaRPr lang="en-US" altLang="en-US" dirty="0"/>
          </a:p>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DE7DB430-28EB-104A-89D4-1752B40C0E16}" type="slidenum">
              <a:rPr lang="en-US" altLang="en-US" sz="1300"/>
              <a:pPr/>
              <a:t>49</a:t>
            </a:fld>
            <a:endParaRPr lang="en-US" altLang="en-US" sz="13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Don’t forget to clear your balances before you run a payroll in January.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93B0907F-F096-2948-A65F-CDE055070F98}" type="slidenum">
              <a:rPr lang="en-US" altLang="en-US" sz="1300"/>
              <a:pPr/>
              <a:t>5</a:t>
            </a:fld>
            <a:endParaRPr lang="en-US" altLang="en-US" sz="13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following report formats will allow you to verify your FICA and Federal Wages.  They are entered in the Deduction Transaction Report Writer on the EMS Report Writers menu.  If the fifth column of these reports has a value for an employee, then either the report is not setup right, or a person has a problem with their taxable wages.  I would advise that you run this throughout the year, but at least before the last pay of the year to correct any problems in the current calendar year.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7F1589FF-B8A2-3540-B279-3FDB5F195B7C}" type="slidenum">
              <a:rPr lang="en-US" altLang="en-US" sz="1300"/>
              <a:pPr/>
              <a:t>50</a:t>
            </a:fld>
            <a:endParaRPr lang="en-US" altLang="en-US" sz="13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Make sure you have run your monthly, quarterly (such as unemployment reports) and calendar year reports,.  Enter the appropriate date  (12/31/20). You do not need to enter anything at the bottom of the screen.</a:t>
            </a:r>
          </a:p>
          <a:p>
            <a:endParaRPr lang="en-US" altLang="en-US" dirty="0"/>
          </a:p>
          <a:p>
            <a:r>
              <a:rPr lang="en-US" altLang="en-US" dirty="0"/>
              <a:t>You must run this program before you run your first pay in January, regardless of where you are in the W2 process.  If you have not completed the W2 steps, you may need to backup your PPAY801 balances before clearing them.  WVEIS helpdesk can assist with any backups and restores.  To make sure the balances cleared, go into PAY.801 – Employee Pay/Deduction Balances and check the calendar column.  There should be numbers in the fiscal but not calendar.</a:t>
            </a: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41F5F20F-DB95-CC43-B8CE-A8126939FEA9}" type="slidenum">
              <a:rPr lang="en-US" altLang="en-US" sz="1300"/>
              <a:pPr/>
              <a:t>51</a:t>
            </a:fld>
            <a:endParaRPr lang="en-US" alt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This program will create your federal file.  When you are finished with W2’s, you can create the file that the state will send on your behalf.  If you make any changes to W2’s, you will need to create the file and submit again.</a:t>
            </a:r>
          </a:p>
          <a:p>
            <a:endParaRPr lang="en-US" dirty="0"/>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52</a:t>
            </a:fld>
            <a:endParaRPr lang="en-US" altLang="en-US"/>
          </a:p>
        </p:txBody>
      </p:sp>
    </p:spTree>
    <p:extLst>
      <p:ext uri="{BB962C8B-B14F-4D97-AF65-F5344CB8AC3E}">
        <p14:creationId xmlns:p14="http://schemas.microsoft.com/office/powerpoint/2010/main" val="1982304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617F86A2-57A6-B74B-8F22-CC9648824078}" type="slidenum">
              <a:rPr lang="en-US" altLang="en-US" sz="1300"/>
              <a:pPr/>
              <a:t>53</a:t>
            </a:fld>
            <a:endParaRPr lang="en-US" altLang="en-US" sz="13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the new program that replaces the WV-IT103.  You will need to enter your quarterly totals as submitted to the state throughout the calendar year.</a:t>
            </a:r>
          </a:p>
          <a:p>
            <a:endParaRPr lang="en-US" dirty="0"/>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54</a:t>
            </a:fld>
            <a:endParaRPr lang="en-US" altLang="en-US"/>
          </a:p>
        </p:txBody>
      </p:sp>
    </p:spTree>
    <p:extLst>
      <p:ext uri="{BB962C8B-B14F-4D97-AF65-F5344CB8AC3E}">
        <p14:creationId xmlns:p14="http://schemas.microsoft.com/office/powerpoint/2010/main" val="3832637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county number with a leading zero.  You can also hit F4 to select your county.</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55</a:t>
            </a:fld>
            <a:endParaRPr lang="en-US" altLang="en-US"/>
          </a:p>
        </p:txBody>
      </p:sp>
    </p:spTree>
    <p:extLst>
      <p:ext uri="{BB962C8B-B14F-4D97-AF65-F5344CB8AC3E}">
        <p14:creationId xmlns:p14="http://schemas.microsoft.com/office/powerpoint/2010/main" val="1183880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withholding totals for each quarter and the total for the year.  Be sure to only enter Whole Dollar Amounts.</a:t>
            </a:r>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56</a:t>
            </a:fld>
            <a:endParaRPr lang="en-US" altLang="en-US"/>
          </a:p>
        </p:txBody>
      </p:sp>
    </p:spTree>
    <p:extLst>
      <p:ext uri="{BB962C8B-B14F-4D97-AF65-F5344CB8AC3E}">
        <p14:creationId xmlns:p14="http://schemas.microsoft.com/office/powerpoint/2010/main" val="3002845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This will send the W2 file to WVEIS to be submitted to the SSA and all states.  Each Friday, the CEO (County Employee Online) website will be updated with the county’s W2 information that has been submitted to us during the week.  You will no longer need to send the WV/IT-103 annual reconciliation form.  This information will be included in our electronic file that we send to them.</a:t>
            </a:r>
          </a:p>
          <a:p>
            <a:endParaRPr lang="en-US" dirty="0"/>
          </a:p>
        </p:txBody>
      </p:sp>
      <p:sp>
        <p:nvSpPr>
          <p:cNvPr id="4" name="Slide Number Placeholder 3"/>
          <p:cNvSpPr>
            <a:spLocks noGrp="1"/>
          </p:cNvSpPr>
          <p:nvPr>
            <p:ph type="sldNum" sz="quarter" idx="5"/>
          </p:nvPr>
        </p:nvSpPr>
        <p:spPr/>
        <p:txBody>
          <a:bodyPr/>
          <a:lstStyle/>
          <a:p>
            <a:pPr>
              <a:defRPr/>
            </a:pPr>
            <a:fld id="{45FB56CA-414F-4344-975F-71518CB0AEB3}" type="slidenum">
              <a:rPr lang="en-US" altLang="en-US" smtClean="0"/>
              <a:pPr>
                <a:defRPr/>
              </a:pPr>
              <a:t>57</a:t>
            </a:fld>
            <a:endParaRPr lang="en-US" altLang="en-US"/>
          </a:p>
        </p:txBody>
      </p:sp>
    </p:spTree>
    <p:extLst>
      <p:ext uri="{BB962C8B-B14F-4D97-AF65-F5344CB8AC3E}">
        <p14:creationId xmlns:p14="http://schemas.microsoft.com/office/powerpoint/2010/main" val="2586556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Press enter to continue.  This sends the file to us to submit to the federal and states.  This is also the file used to update the County Employee Online (CEO).  Please complete no later than January 24.</a:t>
            </a: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75826310-E0E3-EA44-896F-657FB9B9C8A2}" type="slidenum">
              <a:rPr lang="en-US" altLang="en-US" sz="1300"/>
              <a:pPr/>
              <a:t>58</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E21629B0-D0C6-684E-93C9-89D315042E38}" type="slidenum">
              <a:rPr lang="en-US" altLang="en-US" sz="1300"/>
              <a:pPr/>
              <a:t>6</a:t>
            </a:fld>
            <a:endParaRPr lang="en-US" altLang="en-US" sz="13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84CDD6EF-4F89-E142-B25E-DE47CE8DC8DB}" type="slidenum">
              <a:rPr lang="en-US" altLang="en-US" sz="1300"/>
              <a:pPr/>
              <a:t>7</a:t>
            </a:fld>
            <a:endParaRPr lang="en-US" altLang="en-US" sz="13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5681B524-A70B-0649-A957-BE37A40D34AE}" type="slidenum">
              <a:rPr lang="en-US" altLang="en-US" sz="1300"/>
              <a:pPr/>
              <a:t>8</a:t>
            </a:fld>
            <a:endParaRPr lang="en-US" altLang="en-US" sz="13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EC87E3D5-673F-B645-854B-B09DFD625F41}" type="slidenum">
              <a:rPr lang="en-US" altLang="en-US" sz="1300"/>
              <a:pPr/>
              <a:t>9</a:t>
            </a:fld>
            <a:endParaRPr lang="en-US" altLang="en-US" sz="13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128"/>
              </a:defRPr>
            </a:lvl1pPr>
            <a:lvl2pPr marL="37931725" indent="-37474525" defTabSz="966788">
              <a:defRPr sz="2400">
                <a:solidFill>
                  <a:schemeClr val="tx1"/>
                </a:solidFill>
                <a:latin typeface="Times New Roman" charset="0"/>
                <a:ea typeface="ＭＳ Ｐゴシック" charset="-128"/>
              </a:defRPr>
            </a:lvl2pPr>
            <a:lvl3pPr marL="1143000" indent="-228600" defTabSz="966788">
              <a:defRPr sz="2400">
                <a:solidFill>
                  <a:schemeClr val="tx1"/>
                </a:solidFill>
                <a:latin typeface="Times New Roman" charset="0"/>
                <a:ea typeface="ＭＳ Ｐゴシック" charset="-128"/>
              </a:defRPr>
            </a:lvl3pPr>
            <a:lvl4pPr marL="1600200" indent="-228600" defTabSz="966788">
              <a:defRPr sz="2400">
                <a:solidFill>
                  <a:schemeClr val="tx1"/>
                </a:solidFill>
                <a:latin typeface="Times New Roman" charset="0"/>
                <a:ea typeface="ＭＳ Ｐゴシック" charset="-128"/>
              </a:defRPr>
            </a:lvl4pPr>
            <a:lvl5pPr marL="2057400" indent="-228600" defTabSz="966788">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fld id="{CF631F45-D5BC-A74A-BB1F-8E6E27B016BF}" type="slidenum">
              <a:rPr lang="en-US" altLang="en-US" sz="1300"/>
              <a:pPr/>
              <a:t>10</a:t>
            </a:fld>
            <a:endParaRPr lang="en-US" altLang="en-US" sz="13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Make sure that your tax deductions have your Tax ID number with no hyphens, slashes or spaces.  Typically, the Tax WV should be the federal number with 001 at the end with no spaces or hyphens.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302203 w 4128"/>
              <a:gd name="T1" fmla="*/ 202829 h 479"/>
              <a:gd name="T2" fmla="*/ 7653337 w 4128"/>
              <a:gd name="T3" fmla="*/ 202829 h 479"/>
              <a:gd name="T4" fmla="*/ 7653337 w 4128"/>
              <a:gd name="T5" fmla="*/ 435068 h 479"/>
              <a:gd name="T6" fmla="*/ 0 w 4128"/>
              <a:gd name="T7" fmla="*/ 447238 h 479"/>
              <a:gd name="T8" fmla="*/ 302203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462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1371600" y="3886200"/>
            <a:ext cx="6400800" cy="1752600"/>
          </a:xfrm>
        </p:spPr>
        <p:txBody>
          <a:bodyPr/>
          <a:lstStyle>
            <a:lvl1pPr marL="0" indent="0" algn="ctr">
              <a:buFont typeface="Monotype Sort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21A20332-4309-894E-979A-9D1AEFD79C09}" type="slidenum">
              <a:rPr lang="en-US" altLang="en-US"/>
              <a:pPr>
                <a:defRPr/>
              </a:pPr>
              <a:t>‹#›</a:t>
            </a:fld>
            <a:endParaRPr lang="en-US" altLang="en-US"/>
          </a:p>
        </p:txBody>
      </p:sp>
    </p:spTree>
    <p:extLst>
      <p:ext uri="{BB962C8B-B14F-4D97-AF65-F5344CB8AC3E}">
        <p14:creationId xmlns:p14="http://schemas.microsoft.com/office/powerpoint/2010/main" val="185575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D59D7-6706-4E45-B93C-919E584EF50E}" type="slidenum">
              <a:rPr lang="en-US" altLang="en-US"/>
              <a:pPr>
                <a:defRPr/>
              </a:pPr>
              <a:t>‹#›</a:t>
            </a:fld>
            <a:endParaRPr lang="en-US" altLang="en-US"/>
          </a:p>
        </p:txBody>
      </p:sp>
    </p:spTree>
    <p:extLst>
      <p:ext uri="{BB962C8B-B14F-4D97-AF65-F5344CB8AC3E}">
        <p14:creationId xmlns:p14="http://schemas.microsoft.com/office/powerpoint/2010/main" val="204301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CAB6C2-A24A-4240-B179-82799589169C}" type="slidenum">
              <a:rPr lang="en-US" altLang="en-US"/>
              <a:pPr>
                <a:defRPr/>
              </a:pPr>
              <a:t>‹#›</a:t>
            </a:fld>
            <a:endParaRPr lang="en-US" altLang="en-US"/>
          </a:p>
        </p:txBody>
      </p:sp>
    </p:spTree>
    <p:extLst>
      <p:ext uri="{BB962C8B-B14F-4D97-AF65-F5344CB8AC3E}">
        <p14:creationId xmlns:p14="http://schemas.microsoft.com/office/powerpoint/2010/main" val="87369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35DF6-037E-4745-B89B-E9DE6C21DF21}" type="slidenum">
              <a:rPr lang="en-US" altLang="en-US"/>
              <a:pPr>
                <a:defRPr/>
              </a:pPr>
              <a:t>‹#›</a:t>
            </a:fld>
            <a:endParaRPr lang="en-US" altLang="en-US"/>
          </a:p>
        </p:txBody>
      </p:sp>
    </p:spTree>
    <p:extLst>
      <p:ext uri="{BB962C8B-B14F-4D97-AF65-F5344CB8AC3E}">
        <p14:creationId xmlns:p14="http://schemas.microsoft.com/office/powerpoint/2010/main" val="1933895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83F758-96CB-DE44-96C4-3D899CE6DB81}" type="slidenum">
              <a:rPr lang="en-US" altLang="en-US"/>
              <a:pPr>
                <a:defRPr/>
              </a:pPr>
              <a:t>‹#›</a:t>
            </a:fld>
            <a:endParaRPr lang="en-US" altLang="en-US"/>
          </a:p>
        </p:txBody>
      </p:sp>
    </p:spTree>
    <p:extLst>
      <p:ext uri="{BB962C8B-B14F-4D97-AF65-F5344CB8AC3E}">
        <p14:creationId xmlns:p14="http://schemas.microsoft.com/office/powerpoint/2010/main" val="82065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CFA8A3-05DC-E544-9E08-9AF3A9456B18}" type="slidenum">
              <a:rPr lang="en-US" altLang="en-US"/>
              <a:pPr>
                <a:defRPr/>
              </a:pPr>
              <a:t>‹#›</a:t>
            </a:fld>
            <a:endParaRPr lang="en-US" altLang="en-US"/>
          </a:p>
        </p:txBody>
      </p:sp>
    </p:spTree>
    <p:extLst>
      <p:ext uri="{BB962C8B-B14F-4D97-AF65-F5344CB8AC3E}">
        <p14:creationId xmlns:p14="http://schemas.microsoft.com/office/powerpoint/2010/main" val="159875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D30B59-759D-0543-97FF-0C59FD30888C}" type="slidenum">
              <a:rPr lang="en-US" altLang="en-US"/>
              <a:pPr>
                <a:defRPr/>
              </a:pPr>
              <a:t>‹#›</a:t>
            </a:fld>
            <a:endParaRPr lang="en-US" altLang="en-US"/>
          </a:p>
        </p:txBody>
      </p:sp>
    </p:spTree>
    <p:extLst>
      <p:ext uri="{BB962C8B-B14F-4D97-AF65-F5344CB8AC3E}">
        <p14:creationId xmlns:p14="http://schemas.microsoft.com/office/powerpoint/2010/main" val="96096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E4CAC-53AF-8743-B0D1-A109E41B9EF0}" type="slidenum">
              <a:rPr lang="en-US" altLang="en-US"/>
              <a:pPr>
                <a:defRPr/>
              </a:pPr>
              <a:t>‹#›</a:t>
            </a:fld>
            <a:endParaRPr lang="en-US" altLang="en-US"/>
          </a:p>
        </p:txBody>
      </p:sp>
    </p:spTree>
    <p:extLst>
      <p:ext uri="{BB962C8B-B14F-4D97-AF65-F5344CB8AC3E}">
        <p14:creationId xmlns:p14="http://schemas.microsoft.com/office/powerpoint/2010/main" val="193541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5BBAC0-7016-7F4E-BA51-34F8A6726AE6}" type="slidenum">
              <a:rPr lang="en-US" altLang="en-US"/>
              <a:pPr>
                <a:defRPr/>
              </a:pPr>
              <a:t>‹#›</a:t>
            </a:fld>
            <a:endParaRPr lang="en-US" altLang="en-US"/>
          </a:p>
        </p:txBody>
      </p:sp>
    </p:spTree>
    <p:extLst>
      <p:ext uri="{BB962C8B-B14F-4D97-AF65-F5344CB8AC3E}">
        <p14:creationId xmlns:p14="http://schemas.microsoft.com/office/powerpoint/2010/main" val="52540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7CA047-C5C1-D949-95CB-7D514FE37B54}" type="slidenum">
              <a:rPr lang="en-US" altLang="en-US"/>
              <a:pPr>
                <a:defRPr/>
              </a:pPr>
              <a:t>‹#›</a:t>
            </a:fld>
            <a:endParaRPr lang="en-US" altLang="en-US"/>
          </a:p>
        </p:txBody>
      </p:sp>
    </p:spTree>
    <p:extLst>
      <p:ext uri="{BB962C8B-B14F-4D97-AF65-F5344CB8AC3E}">
        <p14:creationId xmlns:p14="http://schemas.microsoft.com/office/powerpoint/2010/main" val="3625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2EF9F-BE15-3F4C-B4D3-5120DDB13A35}" type="slidenum">
              <a:rPr lang="en-US" altLang="en-US"/>
              <a:pPr>
                <a:defRPr/>
              </a:pPr>
              <a:t>‹#›</a:t>
            </a:fld>
            <a:endParaRPr lang="en-US" altLang="en-US"/>
          </a:p>
        </p:txBody>
      </p:sp>
    </p:spTree>
    <p:extLst>
      <p:ext uri="{BB962C8B-B14F-4D97-AF65-F5344CB8AC3E}">
        <p14:creationId xmlns:p14="http://schemas.microsoft.com/office/powerpoint/2010/main" val="160201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latin typeface="Times New Roman" charset="0"/>
                <a:ea typeface="+mn-ea"/>
              </a:defRPr>
            </a:lvl1pPr>
          </a:lstStyle>
          <a:p>
            <a:pPr>
              <a:defRPr/>
            </a:pPr>
            <a:endParaRPr 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latin typeface="Times New Roman" charset="0"/>
                <a:ea typeface="+mn-ea"/>
              </a:defRPr>
            </a:lvl1pPr>
          </a:lstStyle>
          <a:p>
            <a:pPr>
              <a:defRPr/>
            </a:pPr>
            <a:endParaRPr 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B086234D-87EB-A248-BE67-6CB6707517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bg2"/>
        </a:buClr>
        <a:buFont typeface="Monotype Sorts" charset="2"/>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2"/>
        <a:buChar char="l"/>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nharvey@k12.wv.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9.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r>
              <a:rPr lang="en-US" altLang="en-US" dirty="0"/>
              <a:t>2020 W2’s</a:t>
            </a:r>
          </a:p>
        </p:txBody>
      </p:sp>
      <p:sp>
        <p:nvSpPr>
          <p:cNvPr id="15362" name="Rectangle 3"/>
          <p:cNvSpPr>
            <a:spLocks noGrp="1" noChangeArrowheads="1"/>
          </p:cNvSpPr>
          <p:nvPr>
            <p:ph type="subTitle" idx="1"/>
          </p:nvPr>
        </p:nvSpPr>
        <p:spPr/>
        <p:txBody>
          <a:bodyPr/>
          <a:lstStyle/>
          <a:p>
            <a:r>
              <a:rPr lang="en-US" altLang="en-US" dirty="0"/>
              <a:t>Kim Harvey</a:t>
            </a:r>
          </a:p>
          <a:p>
            <a:r>
              <a:rPr lang="en-US" altLang="en-US" dirty="0">
                <a:hlinkClick r:id="rId3"/>
              </a:rPr>
              <a:t>knharvey@k12.wv.us</a:t>
            </a:r>
            <a:endParaRPr lang="en-US" altLang="en-US" dirty="0"/>
          </a:p>
          <a:p>
            <a:r>
              <a:rPr lang="en-US" altLang="en-US" dirty="0"/>
              <a:t>419-202-9898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42863" y="0"/>
            <a:ext cx="918686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00 WEST VIRGINIA TEST CLIENT                22:47:40 QPADEV0005  </a:t>
            </a:r>
          </a:p>
          <a:p>
            <a:pPr>
              <a:spcBef>
                <a:spcPct val="0"/>
              </a:spcBef>
              <a:buClrTx/>
              <a:buFontTx/>
              <a:buNone/>
            </a:pPr>
            <a:r>
              <a:rPr kumimoji="0" lang="en-US" altLang="en-US" sz="2000"/>
              <a:t>  EMS             Deduction/Contribution Codes                 Ref: PAY.122 .12 </a:t>
            </a:r>
          </a:p>
          <a:p>
            <a:pPr>
              <a:spcBef>
                <a:spcPct val="0"/>
              </a:spcBef>
              <a:buClrTx/>
              <a:buFontTx/>
              <a:buNone/>
            </a:pPr>
            <a:r>
              <a:rPr kumimoji="0" lang="en-US" altLang="en-US" sz="2000"/>
              <a:t>   Deduction ID: TAX    ( US  )  FEDERAL WITHHOLDING TAX                        </a:t>
            </a:r>
          </a:p>
          <a:p>
            <a:pPr>
              <a:spcBef>
                <a:spcPct val="0"/>
              </a:spcBef>
              <a:buClrTx/>
              <a:buFontTx/>
              <a:buNone/>
            </a:pPr>
            <a:r>
              <a:rPr kumimoji="0" lang="en-US" altLang="en-US" sz="2000"/>
              <a:t>                                                                                </a:t>
            </a:r>
          </a:p>
          <a:p>
            <a:pPr>
              <a:spcBef>
                <a:spcPct val="0"/>
              </a:spcBef>
              <a:buClrTx/>
              <a:buFontTx/>
              <a:buNone/>
            </a:pPr>
            <a:r>
              <a:rPr kumimoji="0" lang="en-US" altLang="en-US" sz="2000"/>
              <a:t>   Pay to vendor           under </a:t>
            </a:r>
            <a:r>
              <a:rPr kumimoji="0" lang="en-US" altLang="en-US" sz="2000" b="1"/>
              <a:t>Ref. 556000387</a:t>
            </a:r>
            <a:r>
              <a:rPr kumimoji="0" lang="en-US" altLang="en-US" sz="2000"/>
              <a:t>                                 </a:t>
            </a:r>
          </a:p>
          <a:p>
            <a:pPr>
              <a:spcBef>
                <a:spcPct val="0"/>
              </a:spcBef>
              <a:buClrTx/>
              <a:buFontTx/>
              <a:buNone/>
            </a:pPr>
            <a:r>
              <a:rPr kumimoji="0" lang="en-US" altLang="en-US" sz="2000"/>
              <a:t>       using account code                                                       </a:t>
            </a:r>
          </a:p>
          <a:p>
            <a:pPr>
              <a:spcBef>
                <a:spcPct val="0"/>
              </a:spcBef>
              <a:buClrTx/>
              <a:buFontTx/>
              <a:buNone/>
            </a:pPr>
            <a:r>
              <a:rPr kumimoji="0" lang="en-US" altLang="en-US" sz="2000"/>
              <a:t>       or credit account code  11.00000.00471.004.000.0000.0000.00              </a:t>
            </a:r>
          </a:p>
          <a:p>
            <a:pPr>
              <a:spcBef>
                <a:spcPct val="0"/>
              </a:spcBef>
              <a:buClrTx/>
              <a:buFontTx/>
              <a:buNone/>
            </a:pPr>
            <a:r>
              <a:rPr kumimoji="0" lang="en-US" altLang="en-US" sz="2000"/>
              <a:t>   Charge employer portion to                                                   </a:t>
            </a:r>
          </a:p>
          <a:p>
            <a:pPr>
              <a:spcBef>
                <a:spcPct val="0"/>
              </a:spcBef>
              <a:buClrTx/>
              <a:buFontTx/>
              <a:buNone/>
            </a:pPr>
            <a:r>
              <a:rPr kumimoji="0" lang="en-US" altLang="en-US" sz="2000"/>
              <a:t>                                                                                </a:t>
            </a:r>
          </a:p>
          <a:p>
            <a:pPr>
              <a:spcBef>
                <a:spcPct val="0"/>
              </a:spcBef>
              <a:buClrTx/>
              <a:buFontTx/>
              <a:buNone/>
            </a:pPr>
            <a:r>
              <a:rPr kumimoji="0" lang="en-US" altLang="en-US" sz="2000"/>
              <a:t>   Deduction                                                                    </a:t>
            </a:r>
          </a:p>
          <a:p>
            <a:pPr>
              <a:spcBef>
                <a:spcPct val="0"/>
              </a:spcBef>
              <a:buClrTx/>
              <a:buFontTx/>
              <a:buNone/>
            </a:pPr>
            <a:r>
              <a:rPr kumimoji="0" lang="en-US" altLang="en-US" sz="2000"/>
              <a:t>   Maximums:     Employer       Employee                                        </a:t>
            </a:r>
          </a:p>
          <a:p>
            <a:pPr>
              <a:spcBef>
                <a:spcPct val="0"/>
              </a:spcBef>
              <a:buClrTx/>
              <a:buFontTx/>
              <a:buNone/>
            </a:pPr>
            <a:r>
              <a:rPr kumimoji="0" lang="en-US" altLang="en-US" sz="2000"/>
              <a:t>   Period:   $              $                                                   </a:t>
            </a:r>
          </a:p>
          <a:p>
            <a:pPr>
              <a:spcBef>
                <a:spcPct val="0"/>
              </a:spcBef>
              <a:buClrTx/>
              <a:buFontTx/>
              <a:buNone/>
            </a:pPr>
            <a:r>
              <a:rPr kumimoji="0" lang="en-US" altLang="en-US" sz="2000"/>
              <a:t>   Year:                                                                        </a:t>
            </a:r>
          </a:p>
          <a:p>
            <a:pPr>
              <a:spcBef>
                <a:spcPct val="0"/>
              </a:spcBef>
              <a:buClrTx/>
              <a:buFontTx/>
              <a:buNone/>
            </a:pPr>
            <a:r>
              <a:rPr kumimoji="0" lang="en-US" altLang="en-US" sz="2000"/>
              <a:t>   Lifetime:                                                                    </a:t>
            </a:r>
          </a:p>
          <a:p>
            <a:pPr>
              <a:spcBef>
                <a:spcPct val="0"/>
              </a:spcBef>
              <a:buClrTx/>
              <a:buFontTx/>
              <a:buNone/>
            </a:pPr>
            <a:r>
              <a:rPr kumimoji="0" lang="en-US" altLang="en-US" sz="2000"/>
              <a:t>                                                                                </a:t>
            </a:r>
          </a:p>
          <a:p>
            <a:pPr>
              <a:spcBef>
                <a:spcPct val="0"/>
              </a:spcBef>
              <a:buClrTx/>
              <a:buFontTx/>
              <a:buNone/>
            </a:pPr>
            <a:r>
              <a:rPr kumimoji="0" lang="en-US" altLang="en-US" sz="2000"/>
              <a:t>   Annual exemption amount:      2749.92                                        </a:t>
            </a:r>
          </a:p>
          <a:p>
            <a:pPr>
              <a:spcBef>
                <a:spcPct val="0"/>
              </a:spcBef>
              <a:buClrTx/>
              <a:buFontTx/>
              <a:buNone/>
            </a:pPr>
            <a:r>
              <a:rPr kumimoji="0" lang="en-US" altLang="en-US" sz="2000"/>
              <a:t>                                                                                </a:t>
            </a:r>
          </a:p>
          <a:p>
            <a:pPr>
              <a:spcBef>
                <a:spcPct val="0"/>
              </a:spcBef>
              <a:buClrTx/>
              <a:buFontTx/>
              <a:buNone/>
            </a:pPr>
            <a:r>
              <a:rPr kumimoji="0" lang="en-US" altLang="en-US" sz="2000"/>
              <a:t>   Select this deduction when processing payrolls requesting these group codes: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(If all group fields are blank the deduction will always be selected)      </a:t>
            </a:r>
          </a:p>
          <a:p>
            <a:pPr>
              <a:spcBef>
                <a:spcPct val="0"/>
              </a:spcBef>
              <a:buClrTx/>
              <a:buFontTx/>
              <a:buNone/>
            </a:pPr>
            <a:r>
              <a:rPr kumimoji="0" lang="en-US" altLang="en-US" sz="2000"/>
              <a:t>    Mode:  Change                                                   Cancel? N   </a:t>
            </a:r>
          </a:p>
          <a:p>
            <a:pPr>
              <a:spcBef>
                <a:spcPct val="0"/>
              </a:spcBef>
              <a:buClrTx/>
              <a:buFontTx/>
              <a:buNone/>
            </a:pPr>
            <a:r>
              <a:rPr kumimoji="0" lang="en-US" altLang="en-US" sz="2000"/>
              <a:t> </a:t>
            </a:r>
          </a:p>
        </p:txBody>
      </p:sp>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0"/>
            <a:ext cx="10477500"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WEST VIRGINIA TEST CLIENT                22:48:46 QPADEV0005  </a:t>
            </a:r>
          </a:p>
          <a:p>
            <a:pPr>
              <a:spcBef>
                <a:spcPct val="0"/>
              </a:spcBef>
              <a:buClrTx/>
              <a:buFontTx/>
              <a:buNone/>
            </a:pPr>
            <a:r>
              <a:rPr kumimoji="0" lang="en-US" altLang="en-US" sz="2000"/>
              <a:t> ACS              PRODUCTION WORK AREA FOR PUTNAM COUNTY DATA  Ref: ACS.002 .01 </a:t>
            </a:r>
          </a:p>
          <a:p>
            <a:pPr>
              <a:spcBef>
                <a:spcPct val="0"/>
              </a:spcBef>
              <a:buClrTx/>
              <a:buFontTx/>
              <a:buNone/>
            </a:pPr>
            <a:r>
              <a:rPr kumimoji="0" lang="en-US" altLang="en-US" sz="2000"/>
              <a:t>                                                                                </a:t>
            </a:r>
          </a:p>
          <a:p>
            <a:pPr>
              <a:spcBef>
                <a:spcPct val="0"/>
              </a:spcBef>
              <a:buClrTx/>
              <a:buFontTx/>
              <a:buNone/>
            </a:pPr>
            <a:r>
              <a:rPr kumimoji="0" lang="en-US" altLang="en-US" sz="2000"/>
              <a:t>      MENU EMS000: EMPLOYEE MANAGEMENT SYSTEM                                   </a:t>
            </a:r>
          </a:p>
          <a:p>
            <a:pPr>
              <a:spcBef>
                <a:spcPct val="0"/>
              </a:spcBef>
              <a:buClrTx/>
              <a:buFontTx/>
              <a:buNone/>
            </a:pPr>
            <a:r>
              <a:rPr kumimoji="0" lang="en-US" altLang="en-US" sz="2000"/>
              <a:t>                                                                                </a:t>
            </a:r>
          </a:p>
          <a:p>
            <a:pPr>
              <a:spcBef>
                <a:spcPct val="0"/>
              </a:spcBef>
              <a:buClrTx/>
              <a:buFontTx/>
              <a:buNone/>
            </a:pPr>
            <a:r>
              <a:rPr kumimoji="0" lang="en-US" altLang="en-US" sz="2000"/>
              <a:t>   1. PAYROLL OPTIONS AND CODES . . . . . . . . . .  PAY100      MENU           </a:t>
            </a:r>
          </a:p>
          <a:p>
            <a:pPr>
              <a:spcBef>
                <a:spcPct val="0"/>
              </a:spcBef>
              <a:buClrTx/>
              <a:buFontTx/>
              <a:buNone/>
            </a:pPr>
            <a:r>
              <a:rPr kumimoji="0" lang="en-US" altLang="en-US" sz="2000"/>
              <a:t>   2. EMPLOYEE OPTIONS AND CODES  . . . . . . . .  EIS100      MENU           </a:t>
            </a:r>
          </a:p>
          <a:p>
            <a:pPr>
              <a:spcBef>
                <a:spcPct val="0"/>
              </a:spcBef>
              <a:buClrTx/>
              <a:buFontTx/>
              <a:buNone/>
            </a:pPr>
            <a:r>
              <a:rPr kumimoji="0" lang="en-US" altLang="en-US" sz="2000"/>
              <a:t>   3. DIRECT DEPOSIT OPTIONS AND CODES  . ..  PAY110      MENU           </a:t>
            </a:r>
          </a:p>
          <a:p>
            <a:pPr>
              <a:spcBef>
                <a:spcPct val="0"/>
              </a:spcBef>
              <a:buClrTx/>
              <a:buFontTx/>
              <a:buNone/>
            </a:pPr>
            <a:r>
              <a:rPr kumimoji="0" lang="en-US" altLang="en-US" sz="2000"/>
              <a:t>   4. EMPLOYEE BONDS SYSTEM . . . . . . . . . . . . . . PAY120      MENU           </a:t>
            </a:r>
          </a:p>
          <a:p>
            <a:pPr>
              <a:spcBef>
                <a:spcPct val="0"/>
              </a:spcBef>
              <a:buClrTx/>
              <a:buFontTx/>
              <a:buNone/>
            </a:pPr>
            <a:r>
              <a:rPr kumimoji="0" lang="en-US" altLang="en-US" sz="2000"/>
              <a:t>   5. EMPLOYEE RECORDS SYSTEM . . . . . . . . . . .  PAY300      MENU           </a:t>
            </a:r>
          </a:p>
          <a:p>
            <a:pPr>
              <a:spcBef>
                <a:spcPct val="0"/>
              </a:spcBef>
              <a:buClrTx/>
              <a:buFontTx/>
              <a:buNone/>
            </a:pPr>
            <a:r>
              <a:rPr kumimoji="0" lang="en-US" altLang="en-US" sz="2000"/>
              <a:t>   6. EMPLOYEE BALANCES . . . . . . . . . . . . . . . . . .  PAY360      MENU           </a:t>
            </a:r>
          </a:p>
          <a:p>
            <a:pPr>
              <a:spcBef>
                <a:spcPct val="0"/>
              </a:spcBef>
              <a:buClrTx/>
              <a:buFontTx/>
              <a:buNone/>
            </a:pPr>
            <a:r>
              <a:rPr kumimoji="0" lang="en-US" altLang="en-US" sz="2000"/>
              <a:t>   7. EMPLOYEE ATTENDANCE SYSTEM  . . . . . .  PAY400      MENU           </a:t>
            </a:r>
          </a:p>
          <a:p>
            <a:pPr>
              <a:spcBef>
                <a:spcPct val="0"/>
              </a:spcBef>
              <a:buClrTx/>
              <a:buFontTx/>
              <a:buNone/>
            </a:pPr>
            <a:r>
              <a:rPr kumimoji="0" lang="en-US" altLang="en-US" sz="2000"/>
              <a:t>   8. CAFETERIA BENEFITS SYSTEM . . . . . . . . . .  CBS000      MENU           </a:t>
            </a:r>
          </a:p>
          <a:p>
            <a:pPr>
              <a:spcBef>
                <a:spcPct val="0"/>
              </a:spcBef>
              <a:buClrTx/>
              <a:buFontTx/>
              <a:buNone/>
            </a:pPr>
            <a:r>
              <a:rPr kumimoji="0" lang="en-US" altLang="en-US" sz="2000"/>
              <a:t>   9. PAYROLL PROCESSING SYSTEM . . . . . . . . .  PAY600      MENU           </a:t>
            </a:r>
          </a:p>
          <a:p>
            <a:pPr>
              <a:spcBef>
                <a:spcPct val="0"/>
              </a:spcBef>
              <a:buClrTx/>
              <a:buFontTx/>
              <a:buNone/>
            </a:pPr>
            <a:r>
              <a:rPr kumimoji="0" lang="en-US" altLang="en-US" sz="2000"/>
              <a:t>  10. PAYROLL ENCUMBRANCE SYSTEM  . . . . .  PRE600      MENU           </a:t>
            </a:r>
          </a:p>
          <a:p>
            <a:pPr>
              <a:spcBef>
                <a:spcPct val="0"/>
              </a:spcBef>
              <a:buClrTx/>
              <a:buFontTx/>
              <a:buNone/>
            </a:pPr>
            <a:r>
              <a:rPr kumimoji="0" lang="en-US" altLang="en-US" sz="2000"/>
              <a:t>  11. BUDGET FORECASTING SYSTEM . . . . . . . .  PBF000      MENU           </a:t>
            </a:r>
          </a:p>
          <a:p>
            <a:pPr>
              <a:spcBef>
                <a:spcPct val="0"/>
              </a:spcBef>
              <a:buClrTx/>
              <a:buFontTx/>
              <a:buNone/>
            </a:pPr>
            <a:r>
              <a:rPr kumimoji="0" lang="en-US" altLang="en-US" sz="2000"/>
              <a:t>  12. NEW YEAR/YEAR END PROCESSING  . . . .   PAY900      MENU           </a:t>
            </a:r>
          </a:p>
          <a:p>
            <a:pPr>
              <a:spcBef>
                <a:spcPct val="0"/>
              </a:spcBef>
              <a:buClrTx/>
              <a:buFontTx/>
              <a:buNone/>
            </a:pPr>
            <a:r>
              <a:rPr kumimoji="0" lang="en-US" altLang="en-US" sz="2000"/>
              <a:t>  </a:t>
            </a:r>
            <a:r>
              <a:rPr kumimoji="0" lang="en-US" altLang="en-US" sz="2000" b="1"/>
              <a:t>13. YEAR-END W-2 REPORTING  . . . . . . . . . . .     FRS000      MENU           </a:t>
            </a:r>
          </a:p>
          <a:p>
            <a:pPr>
              <a:spcBef>
                <a:spcPct val="0"/>
              </a:spcBef>
              <a:buClrTx/>
              <a:buFontTx/>
              <a:buNone/>
            </a:pPr>
            <a:r>
              <a:rPr kumimoji="0" lang="en-US" altLang="en-US" sz="2000"/>
              <a:t>                                                                                </a:t>
            </a:r>
          </a:p>
          <a:p>
            <a:pPr>
              <a:spcBef>
                <a:spcPct val="0"/>
              </a:spcBef>
              <a:buClrTx/>
              <a:buFontTx/>
              <a:buNone/>
            </a:pPr>
            <a:r>
              <a:rPr kumimoji="0" lang="en-US" altLang="en-US" sz="2000"/>
              <a:t>  89. Change Assignment                                                 More... </a:t>
            </a:r>
          </a:p>
          <a:p>
            <a:pPr>
              <a:spcBef>
                <a:spcPct val="0"/>
              </a:spcBef>
              <a:buClrTx/>
              <a:buFontTx/>
              <a:buNone/>
            </a:pPr>
            <a:r>
              <a:rPr kumimoji="0" lang="en-US" altLang="en-US" sz="2000"/>
              <a:t>                                                                                </a:t>
            </a:r>
          </a:p>
          <a:p>
            <a:pPr>
              <a:spcBef>
                <a:spcPct val="0"/>
              </a:spcBef>
              <a:buClrTx/>
              <a:buFontTx/>
              <a:buNone/>
            </a:pPr>
            <a:r>
              <a:rPr kumimoji="0" lang="en-US" altLang="en-US" sz="2000"/>
              <a:t> Option or Menu Item                                                            </a:t>
            </a:r>
          </a:p>
          <a:p>
            <a:pPr>
              <a:spcBef>
                <a:spcPct val="0"/>
              </a:spcBef>
              <a:buClrTx/>
              <a:buFontTx/>
              <a:buNone/>
            </a:pPr>
            <a:r>
              <a:rPr kumimoji="0" lang="en-US" altLang="en-US" sz="2000"/>
              <a:t>                                                                                </a:t>
            </a:r>
          </a:p>
          <a:p>
            <a:pPr>
              <a:spcBef>
                <a:spcPct val="0"/>
              </a:spcBef>
              <a:buClrTx/>
              <a:buFontTx/>
              <a:buNone/>
            </a:pPr>
            <a:r>
              <a:rPr kumimoji="0" lang="en-US" altLang="en-US" sz="2000"/>
              <a:t> </a:t>
            </a:r>
          </a:p>
        </p:txBody>
      </p:sp>
      <p:pic>
        <p:nvPicPr>
          <p:cNvPr id="337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Screen shot 2012-11-30 at 5.48.4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2-11-30 at 5.49.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Screen shot 2012-11-30 at 5.50.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creen shot 2012-11-28 at 2.41.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Screen shot 2012-11-28 at 2.43.4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flipV="1">
            <a:off x="2057400" y="1752600"/>
            <a:ext cx="228600" cy="228600"/>
          </a:xfrm>
          <a:prstGeom prst="rect">
            <a:avLst/>
          </a:prstGeom>
          <a:solidFill>
            <a:schemeClr val="tx1">
              <a:lumMod val="25000"/>
              <a:lumOff val="75000"/>
            </a:schemeClr>
          </a:solidFill>
        </p:spPr>
        <p:txBody>
          <a:bodyPr>
            <a:spAutoFit/>
          </a:bodyPr>
          <a:lstStyle/>
          <a:p>
            <a:pPr>
              <a:defRPr/>
            </a:pPr>
            <a:endParaRPr lang="en-US" dirty="0">
              <a:ea typeface="+mn-ea"/>
            </a:endParaRPr>
          </a:p>
        </p:txBody>
      </p:sp>
      <p:sp>
        <p:nvSpPr>
          <p:cNvPr id="4" name="TextBox 3"/>
          <p:cNvSpPr txBox="1"/>
          <p:nvPr/>
        </p:nvSpPr>
        <p:spPr>
          <a:xfrm flipH="1">
            <a:off x="2057400" y="2743200"/>
            <a:ext cx="152400" cy="152400"/>
          </a:xfrm>
          <a:prstGeom prst="rect">
            <a:avLst/>
          </a:prstGeom>
          <a:solidFill>
            <a:schemeClr val="tx1">
              <a:lumMod val="25000"/>
              <a:lumOff val="75000"/>
            </a:schemeClr>
          </a:solidFill>
        </p:spPr>
        <p:txBody>
          <a:bodyPr>
            <a:spAutoFit/>
          </a:bodyPr>
          <a:lstStyle/>
          <a:p>
            <a:pPr>
              <a:defRPr/>
            </a:pPr>
            <a:endParaRPr lang="en-US" dirty="0">
              <a:ea typeface="+mn-ea"/>
            </a:endParaRPr>
          </a:p>
        </p:txBody>
      </p:sp>
      <p:sp>
        <p:nvSpPr>
          <p:cNvPr id="5" name="TextBox 4"/>
          <p:cNvSpPr txBox="1"/>
          <p:nvPr/>
        </p:nvSpPr>
        <p:spPr>
          <a:xfrm>
            <a:off x="7620000" y="3581400"/>
            <a:ext cx="184150" cy="461963"/>
          </a:xfrm>
          <a:prstGeom prst="rect">
            <a:avLst/>
          </a:prstGeom>
          <a:solidFill>
            <a:schemeClr val="tx1">
              <a:lumMod val="10000"/>
              <a:lumOff val="90000"/>
            </a:schemeClr>
          </a:solidFill>
        </p:spPr>
        <p:txBody>
          <a:bodyPr wrap="none">
            <a:spAutoFit/>
          </a:bodyPr>
          <a:lstStyle/>
          <a:p>
            <a:pPr>
              <a:defRPr/>
            </a:pPr>
            <a:endParaRPr lang="en-US" dirty="0">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creen shot 2012-11-30 at 5.51.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endParaRPr lang="en-US" altLang="en-US"/>
          </a:p>
        </p:txBody>
      </p:sp>
      <p:pic>
        <p:nvPicPr>
          <p:cNvPr id="46082"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endParaRPr lang="en-US" altLang="en-US"/>
          </a:p>
        </p:txBody>
      </p:sp>
      <p:pic>
        <p:nvPicPr>
          <p:cNvPr id="48130" name="Content Placeholder 3" descr="Screen Shot 2014-11-14 at 10.21.53 A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altLang="en-US"/>
              <a:t>W2 Laser Forms	</a:t>
            </a:r>
          </a:p>
        </p:txBody>
      </p:sp>
      <p:sp>
        <p:nvSpPr>
          <p:cNvPr id="17410" name="Rectangle 3"/>
          <p:cNvSpPr>
            <a:spLocks noGrp="1" noChangeArrowheads="1"/>
          </p:cNvSpPr>
          <p:nvPr>
            <p:ph type="body" idx="1"/>
          </p:nvPr>
        </p:nvSpPr>
        <p:spPr>
          <a:xfrm>
            <a:off x="533400" y="1752600"/>
            <a:ext cx="7924800" cy="5105400"/>
          </a:xfrm>
        </p:spPr>
        <p:txBody>
          <a:bodyPr/>
          <a:lstStyle/>
          <a:p>
            <a:pPr>
              <a:lnSpc>
                <a:spcPct val="80000"/>
              </a:lnSpc>
            </a:pPr>
            <a:r>
              <a:rPr lang="en-US" altLang="en-US" sz="2800" dirty="0"/>
              <a:t>CIMSW2XXXX and CIMSW2EMXX (employer copy, 4 per page)</a:t>
            </a:r>
          </a:p>
          <a:p>
            <a:pPr>
              <a:lnSpc>
                <a:spcPct val="80000"/>
              </a:lnSpc>
            </a:pPr>
            <a:r>
              <a:rPr lang="en-US" altLang="en-US" sz="2800" dirty="0"/>
              <a:t>W2BLANKXX is an 8.5X11.  This prints in the 4 corners.  So there are 2 </a:t>
            </a:r>
            <a:r>
              <a:rPr lang="en-US" altLang="en-US" sz="2800" dirty="0" err="1"/>
              <a:t>perfs</a:t>
            </a:r>
            <a:r>
              <a:rPr lang="en-US" altLang="en-US" sz="2800" dirty="0"/>
              <a:t> that split the page horizontally and vertically.</a:t>
            </a:r>
          </a:p>
          <a:p>
            <a:pPr>
              <a:lnSpc>
                <a:spcPct val="80000"/>
              </a:lnSpc>
            </a:pPr>
            <a:r>
              <a:rPr lang="en-US" altLang="en-US" sz="2800" dirty="0"/>
              <a:t>W2BLANKXXM is an 8.5x14.  It prints in the 4 corners but is a fold/seal form.</a:t>
            </a:r>
          </a:p>
          <a:p>
            <a:pPr>
              <a:lnSpc>
                <a:spcPct val="80000"/>
              </a:lnSpc>
            </a:pPr>
            <a:r>
              <a:rPr lang="en-US" altLang="en-US" sz="2800" dirty="0"/>
              <a:t>W2BLKXX is 8.5X14, form type is MW1288 and it is a fold and seal form.  This prints 4 copies horizontally.</a:t>
            </a:r>
          </a:p>
          <a:p>
            <a:pPr>
              <a:lnSpc>
                <a:spcPct val="80000"/>
              </a:lnSpc>
            </a:pPr>
            <a:r>
              <a:rPr lang="en-US" altLang="en-US" sz="2800" dirty="0"/>
              <a:t>XX = 2 digit calendar year </a:t>
            </a:r>
          </a:p>
          <a:p>
            <a:pPr>
              <a:lnSpc>
                <a:spcPct val="80000"/>
              </a:lnSpc>
            </a:pPr>
            <a:r>
              <a:rPr lang="en-US" altLang="en-US" sz="2800" dirty="0"/>
              <a:t>XXXX = 4 digit calendar year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4763"/>
            <a:ext cx="90582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Screen shot 2012-12-03 at 3.45.3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0" y="0"/>
            <a:ext cx="93741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99  PUTNAM COUNTY SCHOOLS                    23:12:54 QPADEV0004  </a:t>
            </a:r>
          </a:p>
          <a:p>
            <a:pPr>
              <a:spcBef>
                <a:spcPct val="0"/>
              </a:spcBef>
              <a:buClrTx/>
              <a:buFontTx/>
              <a:buNone/>
            </a:pPr>
            <a:r>
              <a:rPr kumimoji="0" lang="en-US" altLang="en-US" sz="2000"/>
              <a:t> EMS              W-2 Options Pension Category Codes           Ref: FRS.121 .11 </a:t>
            </a:r>
          </a:p>
          <a:p>
            <a:pPr>
              <a:spcBef>
                <a:spcPct val="0"/>
              </a:spcBef>
              <a:buClrTx/>
              <a:buFontTx/>
              <a:buNone/>
            </a:pPr>
            <a:r>
              <a:rPr kumimoji="0" lang="en-US" altLang="en-US" sz="2000"/>
              <a:t>                                                                                </a:t>
            </a:r>
          </a:p>
          <a:p>
            <a:pPr>
              <a:spcBef>
                <a:spcPct val="0"/>
              </a:spcBef>
              <a:buClrTx/>
              <a:buFontTx/>
              <a:buNone/>
            </a:pPr>
            <a:r>
              <a:rPr kumimoji="0" lang="en-US" altLang="en-US" sz="2000"/>
              <a:t> Category Code:                                                                 </a:t>
            </a:r>
          </a:p>
          <a:p>
            <a:pPr>
              <a:spcBef>
                <a:spcPct val="0"/>
              </a:spcBef>
              <a:buClrTx/>
              <a:buFontTx/>
              <a:buNone/>
            </a:pPr>
            <a:r>
              <a:rPr kumimoji="0" lang="en-US" altLang="en-US" sz="2000"/>
              <a:t>                                                                                </a:t>
            </a:r>
          </a:p>
          <a:p>
            <a:pPr>
              <a:spcBef>
                <a:spcPct val="0"/>
              </a:spcBef>
              <a:buClrTx/>
              <a:buFontTx/>
              <a:buNone/>
            </a:pPr>
            <a:r>
              <a:rPr kumimoji="0" lang="en-US" altLang="en-US" sz="2000"/>
              <a:t> Category Value: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Mode: Add       F3=Exit            F5=Reset  F12=Cancel          Cancel? N </a:t>
            </a:r>
          </a:p>
          <a:p>
            <a:pPr>
              <a:spcBef>
                <a:spcPct val="0"/>
              </a:spcBef>
              <a:buClrTx/>
              <a:buFontTx/>
              <a:buNone/>
            </a:pPr>
            <a:r>
              <a:rPr kumimoji="0" lang="en-US" altLang="en-US" sz="2000"/>
              <a:t> </a:t>
            </a:r>
          </a:p>
        </p:txBody>
      </p:sp>
      <p:pic>
        <p:nvPicPr>
          <p:cNvPr id="542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Screen shot 2012-12-03 at 3.52.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0" y="0"/>
            <a:ext cx="93106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99 PUTNAM COUNTY SCHOOLS                    23:13:21 QPADEV0004  </a:t>
            </a:r>
          </a:p>
          <a:p>
            <a:pPr>
              <a:spcBef>
                <a:spcPct val="0"/>
              </a:spcBef>
              <a:buClrTx/>
              <a:buFontTx/>
              <a:buNone/>
            </a:pPr>
            <a:r>
              <a:rPr kumimoji="0" lang="en-US" altLang="en-US" sz="2000"/>
              <a:t>  EMS             Jurisdiction Definitions                     Ref: FRS.123 .01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C         Jurisdiction WV                                                  </a:t>
            </a:r>
          </a:p>
          <a:p>
            <a:pPr>
              <a:spcBef>
                <a:spcPct val="0"/>
              </a:spcBef>
              <a:buClrTx/>
              <a:buFontTx/>
              <a:buNone/>
            </a:pPr>
            <a:r>
              <a:rPr kumimoji="0" lang="en-US" altLang="en-US" sz="2000"/>
              <a:t>     Add                                                                        </a:t>
            </a:r>
          </a:p>
          <a:p>
            <a:pPr>
              <a:spcBef>
                <a:spcPct val="0"/>
              </a:spcBef>
              <a:buClrTx/>
              <a:buFontTx/>
              <a:buNone/>
            </a:pPr>
            <a:r>
              <a:rPr kumimoji="0" lang="en-US" altLang="en-US" sz="2000"/>
              <a:t>     Change                                                                     </a:t>
            </a:r>
          </a:p>
          <a:p>
            <a:pPr>
              <a:spcBef>
                <a:spcPct val="0"/>
              </a:spcBef>
              <a:buClrTx/>
              <a:buFontTx/>
              <a:buNone/>
            </a:pPr>
            <a:r>
              <a:rPr kumimoji="0" lang="en-US" altLang="en-US" sz="2000"/>
              <a:t>     Delete                                                                     </a:t>
            </a:r>
          </a:p>
          <a:p>
            <a:pPr>
              <a:spcBef>
                <a:spcPct val="0"/>
              </a:spcBef>
              <a:buClrTx/>
              <a:buFontTx/>
              <a:buNone/>
            </a:pPr>
            <a:r>
              <a:rPr kumimoji="0" lang="en-US" altLang="en-US" sz="2000"/>
              <a:t>     Lookup                                                                     </a:t>
            </a:r>
          </a:p>
          <a:p>
            <a:pPr>
              <a:spcBef>
                <a:spcPct val="0"/>
              </a:spcBef>
              <a:buClrTx/>
              <a:buFontTx/>
              <a:buNone/>
            </a:pPr>
            <a:r>
              <a:rPr kumimoji="0" lang="en-US" altLang="en-US" sz="2000"/>
              <a:t>     Index            Index: 1                                                  </a:t>
            </a:r>
          </a:p>
          <a:p>
            <a:pPr>
              <a:spcBef>
                <a:spcPct val="0"/>
              </a:spcBef>
              <a:buClrTx/>
              <a:buFontTx/>
              <a:buNone/>
            </a:pPr>
            <a:r>
              <a:rPr kumimoji="0" lang="en-US" altLang="en-US" sz="2000"/>
              <a:t>     End                     1 = Jurisdiction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Auto Next Record? N  </a:t>
            </a:r>
          </a:p>
          <a:p>
            <a:pPr>
              <a:spcBef>
                <a:spcPct val="0"/>
              </a:spcBef>
              <a:buClrTx/>
              <a:buFontTx/>
              <a:buNone/>
            </a:pPr>
            <a:r>
              <a:rPr kumimoji="0" lang="en-US" altLang="en-US" sz="2000"/>
              <a:t> </a:t>
            </a:r>
          </a:p>
        </p:txBody>
      </p:sp>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0"/>
            <a:ext cx="93106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99 PUTNAM COUNTY SCHOOLS                    23:13:55 QPADEV0004  </a:t>
            </a:r>
          </a:p>
          <a:p>
            <a:pPr>
              <a:spcBef>
                <a:spcPct val="0"/>
              </a:spcBef>
              <a:buClrTx/>
              <a:buFontTx/>
              <a:buNone/>
            </a:pPr>
            <a:r>
              <a:rPr kumimoji="0" lang="en-US" altLang="en-US" sz="2000"/>
              <a:t>  EMS             Jurisdiction Definitions                     Ref: FRS.123 .11 </a:t>
            </a:r>
          </a:p>
          <a:p>
            <a:pPr>
              <a:spcBef>
                <a:spcPct val="0"/>
              </a:spcBef>
              <a:buClrTx/>
              <a:buFontTx/>
              <a:buNone/>
            </a:pPr>
            <a:r>
              <a:rPr kumimoji="0" lang="en-US" altLang="en-US" sz="2000"/>
              <a:t>                                                                                </a:t>
            </a:r>
          </a:p>
          <a:p>
            <a:pPr>
              <a:spcBef>
                <a:spcPct val="0"/>
              </a:spcBef>
              <a:buClrTx/>
              <a:buFontTx/>
              <a:buNone/>
            </a:pPr>
            <a:r>
              <a:rPr kumimoji="0" lang="en-US" altLang="en-US" sz="2000"/>
              <a:t>  Jurisdiction:      WV                                                         </a:t>
            </a:r>
          </a:p>
          <a:p>
            <a:pPr>
              <a:spcBef>
                <a:spcPct val="0"/>
              </a:spcBef>
              <a:buClrTx/>
              <a:buFontTx/>
              <a:buNone/>
            </a:pPr>
            <a:r>
              <a:rPr kumimoji="0" lang="en-US" altLang="en-US" sz="2000"/>
              <a:t>                                                                                </a:t>
            </a:r>
          </a:p>
          <a:p>
            <a:pPr>
              <a:spcBef>
                <a:spcPct val="0"/>
              </a:spcBef>
              <a:buClrTx/>
              <a:buFontTx/>
              <a:buNone/>
            </a:pPr>
            <a:r>
              <a:rPr kumimoji="0" lang="en-US" altLang="en-US" sz="2000"/>
              <a:t>  Name:              WV STATE INCOME TAX                                        </a:t>
            </a:r>
          </a:p>
          <a:p>
            <a:pPr>
              <a:spcBef>
                <a:spcPct val="0"/>
              </a:spcBef>
              <a:buClrTx/>
              <a:buFontTx/>
              <a:buNone/>
            </a:pPr>
            <a:r>
              <a:rPr kumimoji="0" lang="en-US" altLang="en-US" sz="2000"/>
              <a:t>                                                                                </a:t>
            </a:r>
          </a:p>
          <a:p>
            <a:pPr>
              <a:spcBef>
                <a:spcPct val="0"/>
              </a:spcBef>
              <a:buClrTx/>
              <a:buFontTx/>
              <a:buNone/>
            </a:pPr>
            <a:r>
              <a:rPr kumimoji="0" lang="en-US" altLang="en-US" sz="2000"/>
              <a:t>  Short Name:        WV STATE I                                                 </a:t>
            </a:r>
          </a:p>
          <a:p>
            <a:pPr>
              <a:spcBef>
                <a:spcPct val="0"/>
              </a:spcBef>
              <a:buClrTx/>
              <a:buFontTx/>
              <a:buNone/>
            </a:pPr>
            <a:r>
              <a:rPr kumimoji="0" lang="en-US" altLang="en-US" sz="2000"/>
              <a:t>                                                                                </a:t>
            </a:r>
          </a:p>
          <a:p>
            <a:pPr>
              <a:spcBef>
                <a:spcPct val="0"/>
              </a:spcBef>
              <a:buClrTx/>
              <a:buFontTx/>
              <a:buNone/>
            </a:pPr>
            <a:r>
              <a:rPr kumimoji="0" lang="en-US" altLang="en-US" sz="2000"/>
              <a:t>  Type:              S    S-State, C-County, L-Local, O-Other                   </a:t>
            </a:r>
          </a:p>
          <a:p>
            <a:pPr>
              <a:spcBef>
                <a:spcPct val="0"/>
              </a:spcBef>
              <a:buClrTx/>
              <a:buFontTx/>
              <a:buNone/>
            </a:pPr>
            <a:r>
              <a:rPr kumimoji="0" lang="en-US" altLang="en-US" sz="2000"/>
              <a:t>                                                                                </a:t>
            </a:r>
          </a:p>
          <a:p>
            <a:pPr>
              <a:spcBef>
                <a:spcPct val="0"/>
              </a:spcBef>
              <a:buClrTx/>
              <a:buFontTx/>
              <a:buNone/>
            </a:pPr>
            <a:r>
              <a:rPr kumimoji="0" lang="en-US" altLang="en-US" sz="2000"/>
              <a:t>  Reference:         556000387001                                               </a:t>
            </a:r>
          </a:p>
          <a:p>
            <a:pPr>
              <a:spcBef>
                <a:spcPct val="0"/>
              </a:spcBef>
              <a:buClrTx/>
              <a:buFontTx/>
              <a:buNone/>
            </a:pPr>
            <a:r>
              <a:rPr kumimoji="0" lang="en-US" altLang="en-US" sz="2000"/>
              <a:t>                                                                                </a:t>
            </a:r>
          </a:p>
          <a:p>
            <a:pPr>
              <a:spcBef>
                <a:spcPct val="0"/>
              </a:spcBef>
              <a:buClrTx/>
              <a:buFontTx/>
              <a:buNone/>
            </a:pPr>
            <a:r>
              <a:rPr kumimoji="0" lang="en-US" altLang="en-US" sz="2000"/>
              <a:t>  Entity Code:                                                                  </a:t>
            </a:r>
          </a:p>
          <a:p>
            <a:pPr>
              <a:spcBef>
                <a:spcPct val="0"/>
              </a:spcBef>
              <a:buClrTx/>
              <a:buFontTx/>
              <a:buNone/>
            </a:pPr>
            <a:r>
              <a:rPr kumimoji="0" lang="en-US" altLang="en-US" sz="2000"/>
              <a:t>                                                                                </a:t>
            </a:r>
          </a:p>
          <a:p>
            <a:pPr>
              <a:spcBef>
                <a:spcPct val="0"/>
              </a:spcBef>
              <a:buClrTx/>
              <a:buFontTx/>
              <a:buNone/>
            </a:pPr>
            <a:r>
              <a:rPr kumimoji="0" lang="en-US" altLang="en-US" sz="2000"/>
              <a:t>  SSA Tax Type Code: A    A-State,B-Employment Security,C-City,D-County         </a:t>
            </a:r>
          </a:p>
          <a:p>
            <a:pPr>
              <a:spcBef>
                <a:spcPct val="0"/>
              </a:spcBef>
              <a:buClrTx/>
              <a:buFontTx/>
              <a:buNone/>
            </a:pPr>
            <a:r>
              <a:rPr kumimoji="0" lang="en-US" altLang="en-US" sz="2000"/>
              <a:t>                                             E-School District,F-Other                             </a:t>
            </a:r>
          </a:p>
          <a:p>
            <a:pPr>
              <a:spcBef>
                <a:spcPct val="0"/>
              </a:spcBef>
              <a:buClrTx/>
              <a:buFontTx/>
              <a:buNone/>
            </a:pPr>
            <a:r>
              <a:rPr kumimoji="0" lang="en-US" altLang="en-US" sz="2000"/>
              <a:t>                                                                                </a:t>
            </a:r>
          </a:p>
          <a:p>
            <a:pPr>
              <a:spcBef>
                <a:spcPct val="0"/>
              </a:spcBef>
              <a:buClrTx/>
              <a:buFontTx/>
              <a:buNone/>
            </a:pPr>
            <a:r>
              <a:rPr kumimoji="0" lang="en-US" altLang="en-US" sz="2000"/>
              <a:t>  State FIPS Number: 54   WEST VIRGINIA                                         </a:t>
            </a:r>
          </a:p>
          <a:p>
            <a:pPr>
              <a:spcBef>
                <a:spcPct val="0"/>
              </a:spcBef>
              <a:buClrTx/>
              <a:buFontTx/>
              <a:buNone/>
            </a:pPr>
            <a:r>
              <a:rPr kumimoji="0" lang="en-US" altLang="en-US" sz="2000"/>
              <a:t>                                                                                </a:t>
            </a:r>
          </a:p>
          <a:p>
            <a:pPr>
              <a:spcBef>
                <a:spcPct val="0"/>
              </a:spcBef>
              <a:buClrTx/>
              <a:buFontTx/>
              <a:buNone/>
            </a:pPr>
            <a:r>
              <a:rPr kumimoji="0" lang="en-US" altLang="en-US" sz="2000"/>
              <a:t>  Record Location:   S    S-Supplemental Record                                 </a:t>
            </a:r>
          </a:p>
          <a:p>
            <a:pPr>
              <a:spcBef>
                <a:spcPct val="0"/>
              </a:spcBef>
              <a:buClrTx/>
              <a:buFontTx/>
              <a:buNone/>
            </a:pPr>
            <a:r>
              <a:rPr kumimoji="0" lang="en-US" altLang="en-US" sz="2000"/>
              <a:t>                           -Not Reported on Tape                                </a:t>
            </a:r>
          </a:p>
          <a:p>
            <a:pPr>
              <a:spcBef>
                <a:spcPct val="0"/>
              </a:spcBef>
              <a:buClrTx/>
              <a:buFontTx/>
              <a:buNone/>
            </a:pPr>
            <a:r>
              <a:rPr kumimoji="0" lang="en-US" altLang="en-US" sz="2000"/>
              <a:t>    Mode:  Change                                                   Cancel? N   </a:t>
            </a:r>
          </a:p>
          <a:p>
            <a:pPr>
              <a:spcBef>
                <a:spcPct val="0"/>
              </a:spcBef>
              <a:buClrTx/>
              <a:buFontTx/>
              <a:buNone/>
            </a:pPr>
            <a:r>
              <a:rPr kumimoji="0" lang="en-US" altLang="en-US" sz="2000"/>
              <a:t> </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Screen shot 2012-12-03 at 3.53.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0" y="0"/>
            <a:ext cx="93106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11/24/99  FY 99  PUTNAM COUNTY SCHOOLS                     8:37:38 QPADEV0007  </a:t>
            </a:r>
          </a:p>
          <a:p>
            <a:pPr>
              <a:spcBef>
                <a:spcPct val="0"/>
              </a:spcBef>
              <a:buClrTx/>
              <a:buFontTx/>
              <a:buNone/>
            </a:pPr>
            <a:r>
              <a:rPr kumimoji="0" lang="en-US" altLang="en-US" sz="2000"/>
              <a:t>  EMS             W-2 Employee Group Index                     Ref: FRS.251X.02 </a:t>
            </a:r>
          </a:p>
          <a:p>
            <a:pPr>
              <a:spcBef>
                <a:spcPct val="0"/>
              </a:spcBef>
              <a:buClrTx/>
              <a:buFontTx/>
              <a:buNone/>
            </a:pPr>
            <a:r>
              <a:rPr kumimoji="0" lang="en-US" altLang="en-US" sz="2000"/>
              <a:t>                                                                                </a:t>
            </a:r>
          </a:p>
          <a:p>
            <a:pPr>
              <a:spcBef>
                <a:spcPct val="0"/>
              </a:spcBef>
              <a:buClrTx/>
              <a:buFontTx/>
              <a:buNone/>
            </a:pPr>
            <a:r>
              <a:rPr kumimoji="0" lang="en-US" altLang="en-US" sz="2000"/>
              <a:t> "X"   Employee Group   Group Description                                       </a:t>
            </a:r>
          </a:p>
          <a:p>
            <a:pPr>
              <a:spcBef>
                <a:spcPct val="0"/>
              </a:spcBef>
              <a:buClrTx/>
              <a:buFontTx/>
              <a:buNone/>
            </a:pPr>
            <a:r>
              <a:rPr kumimoji="0" lang="en-US" altLang="en-US" sz="2000"/>
              <a:t>       ALPHA            ALL EMPLOYEES, ALPHA SORT                               </a:t>
            </a:r>
          </a:p>
          <a:p>
            <a:pPr>
              <a:spcBef>
                <a:spcPct val="0"/>
              </a:spcBef>
              <a:buClrTx/>
              <a:buFontTx/>
              <a:buNone/>
            </a:pPr>
            <a:r>
              <a:rPr kumimoji="0" lang="en-US" altLang="en-US" sz="2000"/>
              <a:t>       SSN                 ALL EMPLOYEES, SSN SORT                                 </a:t>
            </a:r>
          </a:p>
          <a:p>
            <a:pPr>
              <a:spcBef>
                <a:spcPct val="0"/>
              </a:spcBef>
              <a:buClrTx/>
              <a:buFontTx/>
              <a:buNone/>
            </a:pPr>
            <a:r>
              <a:rPr kumimoji="0" lang="en-US" altLang="en-US" sz="2000"/>
              <a:t>       STDIRS           SORT/SELECTION REQUIRED BY IRS                          </a:t>
            </a:r>
          </a:p>
          <a:p>
            <a:pPr>
              <a:spcBef>
                <a:spcPct val="0"/>
              </a:spcBef>
              <a:buClrTx/>
              <a:buFontTx/>
              <a:buNone/>
            </a:pPr>
            <a:r>
              <a:rPr kumimoji="0" lang="en-US" altLang="en-US" sz="2000"/>
              <a:t>  *    --END--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p:txBody>
      </p:sp>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0" y="0"/>
            <a:ext cx="93106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11/24/99  FY 99           PUTNAM COUNTY SCHOOLS            8:38:24 QPADEV0007  </a:t>
            </a:r>
          </a:p>
          <a:p>
            <a:pPr>
              <a:spcBef>
                <a:spcPct val="0"/>
              </a:spcBef>
              <a:buClrTx/>
              <a:buFontTx/>
              <a:buNone/>
            </a:pPr>
            <a:r>
              <a:rPr kumimoji="0" lang="en-US" altLang="en-US" sz="2000"/>
              <a:t> W2                   W-2 Employee Group Definitions           Ref: FRS.251 .11 </a:t>
            </a:r>
          </a:p>
          <a:p>
            <a:pPr>
              <a:spcBef>
                <a:spcPct val="0"/>
              </a:spcBef>
              <a:buClrTx/>
              <a:buFontTx/>
              <a:buNone/>
            </a:pPr>
            <a:r>
              <a:rPr kumimoji="0" lang="en-US" altLang="en-US" sz="2000"/>
              <a:t>  W-2 Employee Group:  ALPHA LOC                                                </a:t>
            </a:r>
          </a:p>
          <a:p>
            <a:pPr>
              <a:spcBef>
                <a:spcPct val="0"/>
              </a:spcBef>
              <a:buClrTx/>
              <a:buFontTx/>
              <a:buNone/>
            </a:pPr>
            <a:r>
              <a:rPr kumimoji="0" lang="en-US" altLang="en-US" sz="2000"/>
              <a:t>  Description:     ALPHA BY LOCATION                                            </a:t>
            </a:r>
          </a:p>
          <a:p>
            <a:pPr>
              <a:spcBef>
                <a:spcPct val="0"/>
              </a:spcBef>
              <a:buClrTx/>
              <a:buFontTx/>
              <a:buNone/>
            </a:pPr>
            <a:r>
              <a:rPr kumimoji="0" lang="en-US" altLang="en-US" sz="2000"/>
              <a:t>  Basic Information       Value Selections                       Order          </a:t>
            </a:r>
          </a:p>
          <a:p>
            <a:pPr>
              <a:spcBef>
                <a:spcPct val="0"/>
              </a:spcBef>
              <a:buClrTx/>
              <a:buFontTx/>
              <a:buNone/>
            </a:pPr>
            <a:r>
              <a:rPr kumimoji="0" lang="en-US" altLang="en-US" sz="2000"/>
              <a:t>  Calendar Year:                                                                </a:t>
            </a:r>
          </a:p>
          <a:p>
            <a:pPr>
              <a:spcBef>
                <a:spcPct val="0"/>
              </a:spcBef>
              <a:buClrTx/>
              <a:buFontTx/>
              <a:buNone/>
            </a:pPr>
            <a:r>
              <a:rPr kumimoji="0" lang="en-US" altLang="en-US" sz="2000"/>
              <a:t>  Employee Number:                                                              </a:t>
            </a:r>
          </a:p>
          <a:p>
            <a:pPr>
              <a:spcBef>
                <a:spcPct val="0"/>
              </a:spcBef>
              <a:buClrTx/>
              <a:buFontTx/>
              <a:buNone/>
            </a:pPr>
            <a:r>
              <a:rPr kumimoji="0" lang="en-US" altLang="en-US" sz="2000"/>
              <a:t>  Establishment Code:                                                           </a:t>
            </a:r>
          </a:p>
          <a:p>
            <a:pPr>
              <a:spcBef>
                <a:spcPct val="0"/>
              </a:spcBef>
              <a:buClrTx/>
              <a:buFontTx/>
              <a:buNone/>
            </a:pPr>
            <a:r>
              <a:rPr kumimoji="0" lang="en-US" altLang="en-US" sz="2000"/>
              <a:t>  Location:                                                                           1             </a:t>
            </a:r>
          </a:p>
          <a:p>
            <a:pPr>
              <a:spcBef>
                <a:spcPct val="0"/>
              </a:spcBef>
              <a:buClrTx/>
              <a:buFontTx/>
              <a:buNone/>
            </a:pPr>
            <a:r>
              <a:rPr kumimoji="0" lang="en-US" altLang="en-US" sz="2000"/>
              <a:t>  Federal ID Number:                                                            </a:t>
            </a:r>
          </a:p>
          <a:p>
            <a:pPr>
              <a:spcBef>
                <a:spcPct val="0"/>
              </a:spcBef>
              <a:buClrTx/>
              <a:buFontTx/>
              <a:buNone/>
            </a:pPr>
            <a:r>
              <a:rPr kumimoji="0" lang="en-US" altLang="en-US" sz="2000"/>
              <a:t>                                                                                </a:t>
            </a:r>
          </a:p>
          <a:p>
            <a:pPr>
              <a:spcBef>
                <a:spcPct val="0"/>
              </a:spcBef>
              <a:buClrTx/>
              <a:buFontTx/>
              <a:buNone/>
            </a:pPr>
            <a:r>
              <a:rPr kumimoji="0" lang="en-US" altLang="en-US" sz="2000"/>
              <a:t>  Name:                                                                                2</a:t>
            </a:r>
          </a:p>
          <a:p>
            <a:pPr>
              <a:spcBef>
                <a:spcPct val="0"/>
              </a:spcBef>
              <a:buClrTx/>
              <a:buFontTx/>
              <a:buNone/>
            </a:pPr>
            <a:r>
              <a:rPr kumimoji="0" lang="en-US" altLang="en-US" sz="2000"/>
              <a:t>  Address Line One:                                                             </a:t>
            </a:r>
          </a:p>
          <a:p>
            <a:pPr>
              <a:spcBef>
                <a:spcPct val="0"/>
              </a:spcBef>
              <a:buClrTx/>
              <a:buFontTx/>
              <a:buNone/>
            </a:pPr>
            <a:r>
              <a:rPr kumimoji="0" lang="en-US" altLang="en-US" sz="2000"/>
              <a:t>  Address Line Two:                                                             </a:t>
            </a:r>
          </a:p>
          <a:p>
            <a:pPr>
              <a:spcBef>
                <a:spcPct val="0"/>
              </a:spcBef>
              <a:buClrTx/>
              <a:buFontTx/>
              <a:buNone/>
            </a:pPr>
            <a:r>
              <a:rPr kumimoji="0" lang="en-US" altLang="en-US" sz="2000"/>
              <a:t>  City:                                                                         </a:t>
            </a:r>
          </a:p>
          <a:p>
            <a:pPr>
              <a:spcBef>
                <a:spcPct val="0"/>
              </a:spcBef>
              <a:buClrTx/>
              <a:buFontTx/>
              <a:buNone/>
            </a:pPr>
            <a:r>
              <a:rPr kumimoji="0" lang="en-US" altLang="en-US" sz="2000"/>
              <a:t>                                                                                </a:t>
            </a:r>
          </a:p>
          <a:p>
            <a:pPr>
              <a:spcBef>
                <a:spcPct val="0"/>
              </a:spcBef>
              <a:buClrTx/>
              <a:buFontTx/>
              <a:buNone/>
            </a:pPr>
            <a:r>
              <a:rPr kumimoji="0" lang="en-US" altLang="en-US" sz="2000"/>
              <a:t>  State:                                                                        </a:t>
            </a:r>
          </a:p>
          <a:p>
            <a:pPr>
              <a:spcBef>
                <a:spcPct val="0"/>
              </a:spcBef>
              <a:buClrTx/>
              <a:buFontTx/>
              <a:buNone/>
            </a:pPr>
            <a:r>
              <a:rPr kumimoji="0" lang="en-US" altLang="en-US" sz="2000"/>
              <a:t>                                                                                </a:t>
            </a:r>
          </a:p>
          <a:p>
            <a:pPr>
              <a:spcBef>
                <a:spcPct val="0"/>
              </a:spcBef>
              <a:buClrTx/>
              <a:buFontTx/>
              <a:buNone/>
            </a:pPr>
            <a:r>
              <a:rPr kumimoji="0" lang="en-US" altLang="en-US" sz="2000"/>
              <a:t>  Zip Code:                                                                     </a:t>
            </a:r>
          </a:p>
          <a:p>
            <a:pPr>
              <a:spcBef>
                <a:spcPct val="0"/>
              </a:spcBef>
              <a:buClrTx/>
              <a:buFontTx/>
              <a:buNone/>
            </a:pPr>
            <a:r>
              <a:rPr kumimoji="0" lang="en-US" altLang="en-US" sz="2000"/>
              <a:t>  Zip Code 2:                                                                   </a:t>
            </a:r>
          </a:p>
          <a:p>
            <a:pPr>
              <a:spcBef>
                <a:spcPct val="0"/>
              </a:spcBef>
              <a:buClrTx/>
              <a:buFontTx/>
              <a:buNone/>
            </a:pPr>
            <a:r>
              <a:rPr kumimoji="0" lang="en-US" altLang="en-US" sz="2000"/>
              <a:t>  Foreign Postal Code:                                                          </a:t>
            </a:r>
          </a:p>
          <a:p>
            <a:pPr>
              <a:spcBef>
                <a:spcPct val="0"/>
              </a:spcBef>
              <a:buClrTx/>
              <a:buFontTx/>
              <a:buNone/>
            </a:pPr>
            <a:r>
              <a:rPr kumimoji="0" lang="en-US" altLang="en-US" sz="2000"/>
              <a:t>                                                                                </a:t>
            </a:r>
          </a:p>
          <a:p>
            <a:pPr>
              <a:spcBef>
                <a:spcPct val="0"/>
              </a:spcBef>
              <a:buClrTx/>
              <a:buFontTx/>
              <a:buNone/>
            </a:pPr>
            <a:r>
              <a:rPr kumimoji="0" lang="en-US" altLang="en-US" sz="2000"/>
              <a:t>    Mode:  Add       F3=Exit  F4=Index  F5=Reset  F12=Cancel        Cancel? N   </a:t>
            </a:r>
          </a:p>
          <a:p>
            <a:pPr>
              <a:spcBef>
                <a:spcPct val="0"/>
              </a:spcBef>
              <a:buClrTx/>
              <a:buFontTx/>
              <a:buNone/>
            </a:pPr>
            <a:r>
              <a:rPr kumimoji="0" lang="en-US" altLang="en-US" sz="2000"/>
              <a:t> </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1" name="Object 2"/>
          <p:cNvGraphicFramePr>
            <a:graphicFrameLocks noChangeAspect="1"/>
          </p:cNvGraphicFramePr>
          <p:nvPr>
            <p:extLst>
              <p:ext uri="{D42A27DB-BD31-4B8C-83A1-F6EECF244321}">
                <p14:modId xmlns:p14="http://schemas.microsoft.com/office/powerpoint/2010/main" val="1032886992"/>
              </p:ext>
            </p:extLst>
          </p:nvPr>
        </p:nvGraphicFramePr>
        <p:xfrm>
          <a:off x="1376363" y="325438"/>
          <a:ext cx="4478337" cy="6619875"/>
        </p:xfrm>
        <a:graphic>
          <a:graphicData uri="http://schemas.openxmlformats.org/presentationml/2006/ole">
            <mc:AlternateContent xmlns:mc="http://schemas.openxmlformats.org/markup-compatibility/2006">
              <mc:Choice xmlns:v="urn:schemas-microsoft-com:vml" Requires="v">
                <p:oleObj spid="_x0000_s66599" name="Document" r:id="rId4" imgW="5473700" imgH="8089900" progId="Word.Document.8">
                  <p:embed/>
                </p:oleObj>
              </mc:Choice>
              <mc:Fallback>
                <p:oleObj name="Document" r:id="rId4" imgW="5473700" imgH="8089900" progId="Word.Document.8">
                  <p:embed/>
                  <p:pic>
                    <p:nvPicPr>
                      <p:cNvPr id="0" name="Object 2"/>
                      <p:cNvPicPr>
                        <a:picLocks noChangeAspect="1" noChangeArrowheads="1"/>
                      </p:cNvPicPr>
                      <p:nvPr/>
                    </p:nvPicPr>
                    <p:blipFill>
                      <a:blip r:embed="rId5"/>
                      <a:srcRect/>
                      <a:stretch>
                        <a:fillRect/>
                      </a:stretch>
                    </p:blipFill>
                    <p:spPr bwMode="auto">
                      <a:xfrm>
                        <a:off x="1376363" y="325438"/>
                        <a:ext cx="4478337"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EA95-BAF2-9748-A890-5B7CFECB9A16}"/>
              </a:ext>
            </a:extLst>
          </p:cNvPr>
          <p:cNvSpPr>
            <a:spLocks noGrp="1"/>
          </p:cNvSpPr>
          <p:nvPr>
            <p:ph type="ctrTitle"/>
          </p:nvPr>
        </p:nvSpPr>
        <p:spPr>
          <a:xfrm>
            <a:off x="685800" y="381000"/>
            <a:ext cx="7772400" cy="762000"/>
          </a:xfrm>
        </p:spPr>
        <p:txBody>
          <a:bodyPr/>
          <a:lstStyle/>
          <a:p>
            <a:r>
              <a:rPr lang="en-US" dirty="0"/>
              <a:t>New this year</a:t>
            </a:r>
          </a:p>
        </p:txBody>
      </p:sp>
      <p:sp>
        <p:nvSpPr>
          <p:cNvPr id="3" name="Subtitle 2">
            <a:extLst>
              <a:ext uri="{FF2B5EF4-FFF2-40B4-BE49-F238E27FC236}">
                <a16:creationId xmlns:a16="http://schemas.microsoft.com/office/drawing/2014/main" id="{D3F73F99-6F6C-6247-A736-D6FF34665212}"/>
              </a:ext>
            </a:extLst>
          </p:cNvPr>
          <p:cNvSpPr>
            <a:spLocks noGrp="1"/>
          </p:cNvSpPr>
          <p:nvPr>
            <p:ph type="subTitle" idx="1"/>
          </p:nvPr>
        </p:nvSpPr>
        <p:spPr>
          <a:xfrm>
            <a:off x="0" y="1143000"/>
            <a:ext cx="9296400" cy="6934200"/>
          </a:xfrm>
        </p:spPr>
        <p:txBody>
          <a:bodyPr/>
          <a:lstStyle/>
          <a:p>
            <a:r>
              <a:rPr lang="en-US" dirty="0"/>
              <a:t>For those that took a COVID related absence, there will be a supplemental report that will need generated and included with the W2.   This will print on a plain 8.5x11 piece of paper.  There will be 3 lines of information based on the absence types used.  The system will calculate the amounts based on absence history, but you will have the option to adjust or correct.</a:t>
            </a:r>
          </a:p>
        </p:txBody>
      </p:sp>
    </p:spTree>
    <p:extLst>
      <p:ext uri="{BB962C8B-B14F-4D97-AF65-F5344CB8AC3E}">
        <p14:creationId xmlns:p14="http://schemas.microsoft.com/office/powerpoint/2010/main" val="840030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12-12-03 at 3.55.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Screen shot 2012-12-03 at 3.56.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0" y="0"/>
            <a:ext cx="92471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11/24/99 FY 99  PUTNAM COUNTY SCHOOLS                     8:30:06 QPADEV0007  </a:t>
            </a:r>
          </a:p>
          <a:p>
            <a:pPr>
              <a:spcBef>
                <a:spcPct val="0"/>
              </a:spcBef>
              <a:buClrTx/>
              <a:buFontTx/>
              <a:buNone/>
            </a:pPr>
            <a:r>
              <a:rPr kumimoji="0" lang="en-US" altLang="en-US" sz="2000"/>
              <a:t>  EMS             Employee Non-Cash Fringe Benefits            Ref: FRS.440 .01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Employee:                       Addenda Code:                   Date:                </a:t>
            </a:r>
          </a:p>
          <a:p>
            <a:pPr>
              <a:spcBef>
                <a:spcPct val="0"/>
              </a:spcBef>
              <a:buClrTx/>
              <a:buFontTx/>
              <a:buNone/>
            </a:pPr>
            <a:r>
              <a:rPr kumimoji="0" lang="en-US" altLang="en-US" sz="2000"/>
              <a:t>     Add                                                                        </a:t>
            </a:r>
          </a:p>
          <a:p>
            <a:pPr>
              <a:spcBef>
                <a:spcPct val="0"/>
              </a:spcBef>
              <a:buClrTx/>
              <a:buFontTx/>
              <a:buNone/>
            </a:pPr>
            <a:r>
              <a:rPr kumimoji="0" lang="en-US" altLang="en-US" sz="2000"/>
              <a:t>     Change                                                                     </a:t>
            </a:r>
          </a:p>
          <a:p>
            <a:pPr>
              <a:spcBef>
                <a:spcPct val="0"/>
              </a:spcBef>
              <a:buClrTx/>
              <a:buFontTx/>
              <a:buNone/>
            </a:pPr>
            <a:r>
              <a:rPr kumimoji="0" lang="en-US" altLang="en-US" sz="2000"/>
              <a:t>     Delete                                                                     </a:t>
            </a:r>
          </a:p>
          <a:p>
            <a:pPr>
              <a:spcBef>
                <a:spcPct val="0"/>
              </a:spcBef>
              <a:buClrTx/>
              <a:buFontTx/>
              <a:buNone/>
            </a:pPr>
            <a:r>
              <a:rPr kumimoji="0" lang="en-US" altLang="en-US" sz="2000"/>
              <a:t>     Lookup                                                                     </a:t>
            </a:r>
          </a:p>
          <a:p>
            <a:pPr>
              <a:spcBef>
                <a:spcPct val="0"/>
              </a:spcBef>
              <a:buClrTx/>
              <a:buFontTx/>
              <a:buNone/>
            </a:pPr>
            <a:r>
              <a:rPr kumimoji="0" lang="en-US" altLang="en-US" sz="2000"/>
              <a:t>     Index       Index: 1                                                       </a:t>
            </a:r>
          </a:p>
          <a:p>
            <a:pPr>
              <a:spcBef>
                <a:spcPct val="0"/>
              </a:spcBef>
              <a:buClrTx/>
              <a:buFontTx/>
              <a:buNone/>
            </a:pPr>
            <a:r>
              <a:rPr kumimoji="0" lang="en-US" altLang="en-US" sz="2000"/>
              <a:t>     End                     1 = Employee Fringe Benefits                            </a:t>
            </a:r>
          </a:p>
          <a:p>
            <a:pPr>
              <a:spcBef>
                <a:spcPct val="0"/>
              </a:spcBef>
              <a:buClrTx/>
              <a:buFontTx/>
              <a:buNone/>
            </a:pPr>
            <a:r>
              <a:rPr kumimoji="0" lang="en-US" altLang="en-US" sz="2000"/>
              <a:t>                                2 = Employees by Name (L,F,M)                           </a:t>
            </a:r>
          </a:p>
          <a:p>
            <a:pPr>
              <a:spcBef>
                <a:spcPct val="0"/>
              </a:spcBef>
              <a:buClrTx/>
              <a:buFontTx/>
              <a:buNone/>
            </a:pPr>
            <a:r>
              <a:rPr kumimoji="0" lang="en-US" altLang="en-US" sz="2000"/>
              <a:t>                                                                                </a:t>
            </a:r>
          </a:p>
          <a:p>
            <a:pPr>
              <a:spcBef>
                <a:spcPct val="0"/>
              </a:spcBef>
              <a:buClrTx/>
              <a:buFontTx/>
              <a:buNone/>
            </a:pPr>
            <a:r>
              <a:rPr kumimoji="0" lang="en-US" altLang="en-US" sz="2000"/>
              <a:t>                                3 = Employees by Number                                 </a:t>
            </a:r>
          </a:p>
          <a:p>
            <a:pPr>
              <a:spcBef>
                <a:spcPct val="0"/>
              </a:spcBef>
              <a:buClrTx/>
              <a:buFontTx/>
              <a:buNone/>
            </a:pPr>
            <a:r>
              <a:rPr kumimoji="0" lang="en-US" altLang="en-US" sz="2000"/>
              <a:t>                                4 = Addenda Codes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Auto Next Record? N  </a:t>
            </a:r>
          </a:p>
          <a:p>
            <a:pPr>
              <a:spcBef>
                <a:spcPct val="0"/>
              </a:spcBef>
              <a:buClrTx/>
              <a:buFontTx/>
              <a:buNone/>
            </a:pPr>
            <a:r>
              <a:rPr kumimoji="0" lang="en-US" altLang="en-US" sz="2000"/>
              <a:t> </a:t>
            </a: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Screen shot 2012-11-28 at 2.46.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Screen shot 2012-12-03 at 3.59.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Screen shot 2012-11-28 at 2.47.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C3E210B-42EF-424E-B1A4-13D1A44B4D1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7359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4C8C58C-CC1D-714D-B6D5-7B1DD08B5BB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9932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AA03F09-AB4B-4F43-AE12-BE669D244EB6}"/>
              </a:ext>
            </a:extLst>
          </p:cNvPr>
          <p:cNvSpPr>
            <a:spLocks noChangeAspect="1" noChangeArrowheads="1"/>
          </p:cNvSpPr>
          <p:nvPr/>
        </p:nvSpPr>
        <p:spPr bwMode="auto">
          <a:xfrm>
            <a:off x="4419600" y="3276600"/>
            <a:ext cx="2209800" cy="2209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a16="http://schemas.microsoft.com/office/drawing/2014/main" id="{4FF4A30F-C278-654F-A4D0-C20DCF6DE4C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a:extLst>
              <a:ext uri="{FF2B5EF4-FFF2-40B4-BE49-F238E27FC236}">
                <a16:creationId xmlns:a16="http://schemas.microsoft.com/office/drawing/2014/main" id="{B7919D53-FB1B-374E-9AC8-763ED896B56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a:extLst>
              <a:ext uri="{FF2B5EF4-FFF2-40B4-BE49-F238E27FC236}">
                <a16:creationId xmlns:a16="http://schemas.microsoft.com/office/drawing/2014/main" id="{B37F5197-F0E6-484C-B592-B914A51784DD}"/>
              </a:ext>
            </a:extLst>
          </p:cNvPr>
          <p:cNvSpPr>
            <a:spLocks noChangeAspect="1" noChangeArrowheads="1"/>
          </p:cNvSpPr>
          <p:nvPr/>
        </p:nvSpPr>
        <p:spPr bwMode="auto">
          <a:xfrm>
            <a:off x="4724400" y="3581400"/>
            <a:ext cx="4114800" cy="411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9F823CEB-817D-704E-BEB3-DD96CEDE30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5736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DBF30-18BF-AB42-8CB5-4DB9962A9D36}"/>
              </a:ext>
            </a:extLst>
          </p:cNvPr>
          <p:cNvPicPr>
            <a:picLocks noChangeAspect="1"/>
          </p:cNvPicPr>
          <p:nvPr/>
        </p:nvPicPr>
        <p:blipFill>
          <a:blip r:embed="rId3"/>
          <a:stretch>
            <a:fillRect/>
          </a:stretch>
        </p:blipFill>
        <p:spPr>
          <a:xfrm>
            <a:off x="0" y="345324"/>
            <a:ext cx="9144000" cy="6360275"/>
          </a:xfrm>
          <a:prstGeom prst="rect">
            <a:avLst/>
          </a:prstGeom>
        </p:spPr>
      </p:pic>
    </p:spTree>
    <p:extLst>
      <p:ext uri="{BB962C8B-B14F-4D97-AF65-F5344CB8AC3E}">
        <p14:creationId xmlns:p14="http://schemas.microsoft.com/office/powerpoint/2010/main" val="1330584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2"/>
          <p:cNvGraphicFramePr>
            <a:graphicFrameLocks noChangeAspect="1"/>
          </p:cNvGraphicFramePr>
          <p:nvPr/>
        </p:nvGraphicFramePr>
        <p:xfrm>
          <a:off x="1830388" y="1241425"/>
          <a:ext cx="5459412" cy="4843463"/>
        </p:xfrm>
        <a:graphic>
          <a:graphicData uri="http://schemas.openxmlformats.org/presentationml/2006/ole">
            <mc:AlternateContent xmlns:mc="http://schemas.openxmlformats.org/markup-compatibility/2006">
              <mc:Choice xmlns:v="urn:schemas-microsoft-com:vml" Requires="v">
                <p:oleObj spid="_x0000_s19494" name="Document" r:id="rId4" imgW="5473016" imgH="4850794" progId="Word.Document.8">
                  <p:embed/>
                </p:oleObj>
              </mc:Choice>
              <mc:Fallback>
                <p:oleObj name="Document" r:id="rId4" imgW="5473016" imgH="485079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1241425"/>
                        <a:ext cx="5459412"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58AB17F-2CD2-894C-B563-0316BC64EE0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1307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ADDFB8E-7782-CB4C-8E95-3F59E8464A0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3214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0" y="0"/>
            <a:ext cx="931068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11/24/99  FY 99           PUTNAM COUNTY SCHOOLS            8:40:55 QPADEV0007  </a:t>
            </a:r>
          </a:p>
          <a:p>
            <a:pPr>
              <a:spcBef>
                <a:spcPct val="0"/>
              </a:spcBef>
              <a:buClrTx/>
              <a:buFontTx/>
              <a:buNone/>
            </a:pPr>
            <a:r>
              <a:rPr kumimoji="0" lang="en-US" altLang="en-US" sz="2000"/>
              <a:t> W2                         W-2 Summary Listing                Ref: FRS.550P.01 </a:t>
            </a:r>
          </a:p>
          <a:p>
            <a:pPr>
              <a:spcBef>
                <a:spcPct val="0"/>
              </a:spcBef>
              <a:buClrTx/>
              <a:buFontTx/>
              <a:buNone/>
            </a:pPr>
            <a:r>
              <a:rPr kumimoji="0" lang="en-US" altLang="en-US" sz="2000"/>
              <a:t>                                                                                </a:t>
            </a:r>
          </a:p>
          <a:p>
            <a:pPr>
              <a:spcBef>
                <a:spcPct val="0"/>
              </a:spcBef>
              <a:buClrTx/>
              <a:buFontTx/>
              <a:buNone/>
            </a:pPr>
            <a:r>
              <a:rPr kumimoji="0" lang="en-US" altLang="en-US" sz="2000"/>
              <a:t>  Print Options:                                                                </a:t>
            </a:r>
          </a:p>
          <a:p>
            <a:pPr>
              <a:spcBef>
                <a:spcPct val="0"/>
              </a:spcBef>
              <a:buClrTx/>
              <a:buFontTx/>
              <a:buNone/>
            </a:pPr>
            <a:r>
              <a:rPr kumimoji="0" lang="en-US" altLang="en-US" sz="2000"/>
              <a:t>     Employee Group:        ALPHA              ALL EMPLOYEES, ALPHA SORT        </a:t>
            </a:r>
          </a:p>
          <a:p>
            <a:pPr>
              <a:spcBef>
                <a:spcPct val="0"/>
              </a:spcBef>
              <a:buClrTx/>
              <a:buFontTx/>
              <a:buNone/>
            </a:pPr>
            <a:r>
              <a:rPr kumimoji="0" lang="en-US" altLang="en-US" sz="2000"/>
              <a:t>       or Employee Number:                                                      </a:t>
            </a:r>
          </a:p>
          <a:p>
            <a:pPr>
              <a:spcBef>
                <a:spcPct val="0"/>
              </a:spcBef>
              <a:buClrTx/>
              <a:buFontTx/>
              <a:buNone/>
            </a:pPr>
            <a:r>
              <a:rPr kumimoji="0" lang="en-US" altLang="en-US" sz="2000"/>
              <a:t>       or State:                                                                </a:t>
            </a:r>
          </a:p>
          <a:p>
            <a:pPr>
              <a:spcBef>
                <a:spcPct val="0"/>
              </a:spcBef>
              <a:buClrTx/>
              <a:buFontTx/>
              <a:buNone/>
            </a:pPr>
            <a:r>
              <a:rPr kumimoji="0" lang="en-US" altLang="en-US" sz="2000"/>
              <a:t>                                                                                </a:t>
            </a:r>
          </a:p>
          <a:p>
            <a:pPr>
              <a:spcBef>
                <a:spcPct val="0"/>
              </a:spcBef>
              <a:buClrTx/>
              <a:buFontTx/>
              <a:buNone/>
            </a:pPr>
            <a:r>
              <a:rPr kumimoji="0" lang="en-US" altLang="en-US" sz="2000"/>
              <a:t>  Print only employees with zero federal tax wages?  N                          </a:t>
            </a:r>
          </a:p>
          <a:p>
            <a:pPr>
              <a:spcBef>
                <a:spcPct val="0"/>
              </a:spcBef>
              <a:buClrTx/>
              <a:buFontTx/>
              <a:buNone/>
            </a:pPr>
            <a:r>
              <a:rPr kumimoji="0" lang="en-US" altLang="en-US" sz="2000"/>
              <a:t>  Print only employees with zero state   tax wages?  N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W-2 Print Defaults:    Output Queue           Library         Hold   Save           </a:t>
            </a:r>
          </a:p>
          <a:p>
            <a:pPr>
              <a:spcBef>
                <a:spcPct val="0"/>
              </a:spcBef>
              <a:buClrTx/>
              <a:buFontTx/>
              <a:buNone/>
            </a:pPr>
            <a:r>
              <a:rPr kumimoji="0" lang="en-US" altLang="en-US" sz="2000"/>
              <a:t>                                      PRT7200132       QUSRSYS           Y      Y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Index:                                                                        </a:t>
            </a:r>
          </a:p>
          <a:p>
            <a:pPr>
              <a:spcBef>
                <a:spcPct val="0"/>
              </a:spcBef>
              <a:buClrTx/>
              <a:buFontTx/>
              <a:buNone/>
            </a:pPr>
            <a:r>
              <a:rPr kumimoji="0" lang="en-US" altLang="en-US" sz="2000"/>
              <a:t>         1 - Employee Groups                                                    </a:t>
            </a:r>
          </a:p>
          <a:p>
            <a:pPr>
              <a:spcBef>
                <a:spcPct val="0"/>
              </a:spcBef>
              <a:buClrTx/>
              <a:buFontTx/>
              <a:buNone/>
            </a:pPr>
            <a:r>
              <a:rPr kumimoji="0" lang="en-US" altLang="en-US" sz="2000"/>
              <a:t>         2 - Employee Number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F3=Exit  F4=Index  F5=Reset  F12=Cancel          Cancel? N </a:t>
            </a:r>
          </a:p>
          <a:p>
            <a:pPr>
              <a:spcBef>
                <a:spcPct val="0"/>
              </a:spcBef>
              <a:buClrTx/>
              <a:buFontTx/>
              <a:buNone/>
            </a:pPr>
            <a:r>
              <a:rPr kumimoji="0" lang="en-US" altLang="en-US" sz="2000"/>
              <a:t> </a:t>
            </a:r>
          </a:p>
        </p:txBody>
      </p:sp>
      <p:pic>
        <p:nvPicPr>
          <p:cNvPr id="808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41900-1497-42B3-ABAD-0800874B7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536" y="857250"/>
            <a:ext cx="6224919" cy="5143500"/>
          </a:xfrm>
          <a:prstGeom prst="rect">
            <a:avLst/>
          </a:prstGeom>
        </p:spPr>
      </p:pic>
      <p:sp>
        <p:nvSpPr>
          <p:cNvPr id="2" name="TextBox 1">
            <a:extLst>
              <a:ext uri="{FF2B5EF4-FFF2-40B4-BE49-F238E27FC236}">
                <a16:creationId xmlns:a16="http://schemas.microsoft.com/office/drawing/2014/main" id="{D5CF2FE6-7521-2C49-93CC-43F54634DD4A}"/>
              </a:ext>
            </a:extLst>
          </p:cNvPr>
          <p:cNvSpPr txBox="1"/>
          <p:nvPr/>
        </p:nvSpPr>
        <p:spPr>
          <a:xfrm>
            <a:off x="5076411" y="5486401"/>
            <a:ext cx="357790" cy="507831"/>
          </a:xfrm>
          <a:prstGeom prst="rect">
            <a:avLst/>
          </a:prstGeom>
          <a:noFill/>
        </p:spPr>
        <p:txBody>
          <a:bodyPr wrap="none" rtlCol="0">
            <a:spAutoFit/>
          </a:bodyPr>
          <a:lstStyle/>
          <a:p>
            <a:r>
              <a:rPr lang="en-US" sz="2700" dirty="0"/>
              <a:t>1</a:t>
            </a:r>
          </a:p>
        </p:txBody>
      </p:sp>
    </p:spTree>
    <p:extLst>
      <p:ext uri="{BB962C8B-B14F-4D97-AF65-F5344CB8AC3E}">
        <p14:creationId xmlns:p14="http://schemas.microsoft.com/office/powerpoint/2010/main" val="3991364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255B04F-40B8-F64C-B59B-783FA312A1DA}"/>
              </a:ext>
            </a:extLst>
          </p:cNvPr>
          <p:cNvPicPr>
            <a:picLocks noChangeAspect="1"/>
          </p:cNvPicPr>
          <p:nvPr/>
        </p:nvPicPr>
        <p:blipFill>
          <a:blip r:embed="rId3"/>
          <a:stretch>
            <a:fillRect/>
          </a:stretch>
        </p:blipFill>
        <p:spPr>
          <a:xfrm>
            <a:off x="0" y="0"/>
            <a:ext cx="9144000" cy="6629400"/>
          </a:xfrm>
          <a:prstGeom prst="rect">
            <a:avLst/>
          </a:prstGeom>
        </p:spPr>
      </p:pic>
    </p:spTree>
    <p:extLst>
      <p:ext uri="{BB962C8B-B14F-4D97-AF65-F5344CB8AC3E}">
        <p14:creationId xmlns:p14="http://schemas.microsoft.com/office/powerpoint/2010/main" val="735636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80D125B-A9C1-3D4E-8DA7-85088AF26D4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34038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A3CC8A0-575E-6449-B2C1-CD9C18A588E8}"/>
              </a:ext>
            </a:extLst>
          </p:cNvPr>
          <p:cNvPicPr>
            <a:picLocks noChangeAspect="1"/>
          </p:cNvPicPr>
          <p:nvPr/>
        </p:nvPicPr>
        <p:blipFill>
          <a:blip r:embed="rId2"/>
          <a:stretch>
            <a:fillRect/>
          </a:stretch>
        </p:blipFill>
        <p:spPr>
          <a:xfrm>
            <a:off x="0" y="0"/>
            <a:ext cx="9144000" cy="7010400"/>
          </a:xfrm>
          <a:prstGeom prst="rect">
            <a:avLst/>
          </a:prstGeom>
        </p:spPr>
      </p:pic>
    </p:spTree>
    <p:extLst>
      <p:ext uri="{BB962C8B-B14F-4D97-AF65-F5344CB8AC3E}">
        <p14:creationId xmlns:p14="http://schemas.microsoft.com/office/powerpoint/2010/main" val="2492564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endParaRPr lang="en-US" altLang="en-US" dirty="0"/>
          </a:p>
        </p:txBody>
      </p:sp>
      <p:pic>
        <p:nvPicPr>
          <p:cNvPr id="9113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p:cNvSpPr>
            <a:spLocks noChangeArrowheads="1"/>
          </p:cNvSpPr>
          <p:nvPr/>
        </p:nvSpPr>
        <p:spPr bwMode="auto">
          <a:xfrm>
            <a:off x="0" y="0"/>
            <a:ext cx="10477500"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WEST VIRGINIA TEST CLIENT                22:48:46 QPADEV0005  </a:t>
            </a:r>
          </a:p>
          <a:p>
            <a:pPr>
              <a:spcBef>
                <a:spcPct val="0"/>
              </a:spcBef>
              <a:buClrTx/>
              <a:buFontTx/>
              <a:buNone/>
            </a:pPr>
            <a:r>
              <a:rPr kumimoji="0" lang="en-US" altLang="en-US" sz="2000"/>
              <a:t> ACS              PRODUCTION WORK AREA FOR PUTNAM COUNTY DATA  Ref: ACS.002 .01 </a:t>
            </a:r>
          </a:p>
          <a:p>
            <a:pPr>
              <a:spcBef>
                <a:spcPct val="0"/>
              </a:spcBef>
              <a:buClrTx/>
              <a:buFontTx/>
              <a:buNone/>
            </a:pPr>
            <a:r>
              <a:rPr kumimoji="0" lang="en-US" altLang="en-US" sz="2000"/>
              <a:t>                                                                                </a:t>
            </a:r>
          </a:p>
          <a:p>
            <a:pPr>
              <a:spcBef>
                <a:spcPct val="0"/>
              </a:spcBef>
              <a:buClrTx/>
              <a:buFontTx/>
              <a:buNone/>
            </a:pPr>
            <a:r>
              <a:rPr kumimoji="0" lang="en-US" altLang="en-US" sz="2000"/>
              <a:t>      MENU EMS000: EMPLOYEE MANAGEMENT SYSTEM                                   </a:t>
            </a:r>
          </a:p>
          <a:p>
            <a:pPr>
              <a:spcBef>
                <a:spcPct val="0"/>
              </a:spcBef>
              <a:buClrTx/>
              <a:buFontTx/>
              <a:buNone/>
            </a:pPr>
            <a:r>
              <a:rPr kumimoji="0" lang="en-US" altLang="en-US" sz="2000"/>
              <a:t>                                                                                </a:t>
            </a:r>
          </a:p>
          <a:p>
            <a:pPr>
              <a:spcBef>
                <a:spcPct val="0"/>
              </a:spcBef>
              <a:buClrTx/>
              <a:buFontTx/>
              <a:buNone/>
            </a:pPr>
            <a:r>
              <a:rPr kumimoji="0" lang="en-US" altLang="en-US" sz="2000"/>
              <a:t>   1. PAYROLL OPTIONS AND CODES . . . . . . . . . .  PAY100      MENU           </a:t>
            </a:r>
          </a:p>
          <a:p>
            <a:pPr>
              <a:spcBef>
                <a:spcPct val="0"/>
              </a:spcBef>
              <a:buClrTx/>
              <a:buFontTx/>
              <a:buNone/>
            </a:pPr>
            <a:r>
              <a:rPr kumimoji="0" lang="en-US" altLang="en-US" sz="2000"/>
              <a:t>   2. EMPLOYEE OPTIONS AND CODES  . . . . . . . .  EIS100      MENU           </a:t>
            </a:r>
          </a:p>
          <a:p>
            <a:pPr>
              <a:spcBef>
                <a:spcPct val="0"/>
              </a:spcBef>
              <a:buClrTx/>
              <a:buFontTx/>
              <a:buNone/>
            </a:pPr>
            <a:r>
              <a:rPr kumimoji="0" lang="en-US" altLang="en-US" sz="2000"/>
              <a:t>   3. DIRECT DEPOSIT OPTIONS AND CODES  . ..  PAY110      MENU           </a:t>
            </a:r>
          </a:p>
          <a:p>
            <a:pPr>
              <a:spcBef>
                <a:spcPct val="0"/>
              </a:spcBef>
              <a:buClrTx/>
              <a:buFontTx/>
              <a:buNone/>
            </a:pPr>
            <a:r>
              <a:rPr kumimoji="0" lang="en-US" altLang="en-US" sz="2000"/>
              <a:t>   4. EMPLOYEE BONDS SYSTEM . . . . . . . . . . . . . . PAY120      MENU           </a:t>
            </a:r>
          </a:p>
          <a:p>
            <a:pPr>
              <a:spcBef>
                <a:spcPct val="0"/>
              </a:spcBef>
              <a:buClrTx/>
              <a:buFontTx/>
              <a:buNone/>
            </a:pPr>
            <a:r>
              <a:rPr kumimoji="0" lang="en-US" altLang="en-US" sz="2000"/>
              <a:t>   5. EMPLOYEE RECORDS SYSTEM . . . . . . . . . . .  PAY300      MENU           </a:t>
            </a:r>
          </a:p>
          <a:p>
            <a:pPr>
              <a:spcBef>
                <a:spcPct val="0"/>
              </a:spcBef>
              <a:buClrTx/>
              <a:buFontTx/>
              <a:buNone/>
            </a:pPr>
            <a:r>
              <a:rPr kumimoji="0" lang="en-US" altLang="en-US" sz="2000"/>
              <a:t>   6. EMPLOYEE BALANCES . . . . . . . . . . . . . . . . . .  PAY360      MENU           </a:t>
            </a:r>
          </a:p>
          <a:p>
            <a:pPr>
              <a:spcBef>
                <a:spcPct val="0"/>
              </a:spcBef>
              <a:buClrTx/>
              <a:buFontTx/>
              <a:buNone/>
            </a:pPr>
            <a:r>
              <a:rPr kumimoji="0" lang="en-US" altLang="en-US" sz="2000"/>
              <a:t>   7. EMPLOYEE ATTENDANCE SYSTEM  . . . . . .  PAY400      MENU           </a:t>
            </a:r>
          </a:p>
          <a:p>
            <a:pPr>
              <a:spcBef>
                <a:spcPct val="0"/>
              </a:spcBef>
              <a:buClrTx/>
              <a:buFontTx/>
              <a:buNone/>
            </a:pPr>
            <a:r>
              <a:rPr kumimoji="0" lang="en-US" altLang="en-US" sz="2000"/>
              <a:t>   8. CAFETERIA BENEFITS SYSTEM . . . . . . . . . .  CBS000      MENU           </a:t>
            </a:r>
          </a:p>
          <a:p>
            <a:pPr>
              <a:spcBef>
                <a:spcPct val="0"/>
              </a:spcBef>
              <a:buClrTx/>
              <a:buFontTx/>
              <a:buNone/>
            </a:pPr>
            <a:r>
              <a:rPr kumimoji="0" lang="en-US" altLang="en-US" sz="2000"/>
              <a:t>   9. PAYROLL PROCESSING SYSTEM . . . . . . . . .  PAY600      MENU           </a:t>
            </a:r>
          </a:p>
          <a:p>
            <a:pPr>
              <a:spcBef>
                <a:spcPct val="0"/>
              </a:spcBef>
              <a:buClrTx/>
              <a:buFontTx/>
              <a:buNone/>
            </a:pPr>
            <a:r>
              <a:rPr kumimoji="0" lang="en-US" altLang="en-US" sz="2000"/>
              <a:t>  10. PAYROLL ENCUMBRANCE SYSTEM  . . . . .  PRE600      MENU           </a:t>
            </a:r>
          </a:p>
          <a:p>
            <a:pPr>
              <a:spcBef>
                <a:spcPct val="0"/>
              </a:spcBef>
              <a:buClrTx/>
              <a:buFontTx/>
              <a:buNone/>
            </a:pPr>
            <a:r>
              <a:rPr kumimoji="0" lang="en-US" altLang="en-US" sz="2000"/>
              <a:t>  11. BUDGET FORECASTING SYSTEM . . . . . . . .  PBF000      MENU           </a:t>
            </a:r>
          </a:p>
          <a:p>
            <a:pPr>
              <a:spcBef>
                <a:spcPct val="0"/>
              </a:spcBef>
              <a:buClrTx/>
              <a:buFontTx/>
              <a:buNone/>
            </a:pPr>
            <a:r>
              <a:rPr kumimoji="0" lang="en-US" altLang="en-US" sz="2000"/>
              <a:t>  </a:t>
            </a:r>
            <a:r>
              <a:rPr kumimoji="0" lang="en-US" altLang="en-US" sz="2000" b="1"/>
              <a:t>12. NEW YEAR/YEAR END PROCESSING  . . . .   PAY900      MENU</a:t>
            </a:r>
            <a:r>
              <a:rPr kumimoji="0" lang="en-US" altLang="en-US" sz="2000"/>
              <a:t>           </a:t>
            </a:r>
          </a:p>
          <a:p>
            <a:pPr>
              <a:spcBef>
                <a:spcPct val="0"/>
              </a:spcBef>
              <a:buClrTx/>
              <a:buFontTx/>
              <a:buNone/>
            </a:pPr>
            <a:r>
              <a:rPr kumimoji="0" lang="en-US" altLang="en-US" sz="2000"/>
              <a:t>  13. YEAR-END W-2 REPORTING  . . . . . . . . . . .     FRS000      MENU</a:t>
            </a:r>
            <a:r>
              <a:rPr kumimoji="0" lang="en-US" altLang="en-US" sz="2000" b="1"/>
              <a:t>           </a:t>
            </a:r>
          </a:p>
          <a:p>
            <a:pPr>
              <a:spcBef>
                <a:spcPct val="0"/>
              </a:spcBef>
              <a:buClrTx/>
              <a:buFontTx/>
              <a:buNone/>
            </a:pPr>
            <a:r>
              <a:rPr kumimoji="0" lang="en-US" altLang="en-US" sz="2000"/>
              <a:t>                                                                                </a:t>
            </a:r>
          </a:p>
          <a:p>
            <a:pPr>
              <a:spcBef>
                <a:spcPct val="0"/>
              </a:spcBef>
              <a:buClrTx/>
              <a:buFontTx/>
              <a:buNone/>
            </a:pPr>
            <a:r>
              <a:rPr kumimoji="0" lang="en-US" altLang="en-US" sz="2000"/>
              <a:t>  89. Change Assignment                                                 More... </a:t>
            </a:r>
          </a:p>
          <a:p>
            <a:pPr>
              <a:spcBef>
                <a:spcPct val="0"/>
              </a:spcBef>
              <a:buClrTx/>
              <a:buFontTx/>
              <a:buNone/>
            </a:pPr>
            <a:r>
              <a:rPr kumimoji="0" lang="en-US" altLang="en-US" sz="2000"/>
              <a:t>                                                                                </a:t>
            </a:r>
          </a:p>
          <a:p>
            <a:pPr>
              <a:spcBef>
                <a:spcPct val="0"/>
              </a:spcBef>
              <a:buClrTx/>
              <a:buFontTx/>
              <a:buNone/>
            </a:pPr>
            <a:r>
              <a:rPr kumimoji="0" lang="en-US" altLang="en-US" sz="2000"/>
              <a:t> Option or Menu Item                                                            </a:t>
            </a:r>
          </a:p>
          <a:p>
            <a:pPr>
              <a:spcBef>
                <a:spcPct val="0"/>
              </a:spcBef>
              <a:buClrTx/>
              <a:buFontTx/>
              <a:buNone/>
            </a:pPr>
            <a:r>
              <a:rPr kumimoji="0" lang="en-US" altLang="en-US" sz="2000"/>
              <a:t>                                                                                </a:t>
            </a:r>
          </a:p>
          <a:p>
            <a:pPr>
              <a:spcBef>
                <a:spcPct val="0"/>
              </a:spcBef>
              <a:buClrTx/>
              <a:buFontTx/>
              <a:buNone/>
            </a:pPr>
            <a:r>
              <a:rPr kumimoji="0" lang="en-US" altLang="en-US" sz="2000"/>
              <a:t> </a:t>
            </a:r>
          </a:p>
        </p:txBody>
      </p:sp>
      <p:pic>
        <p:nvPicPr>
          <p:cNvPr id="9318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0" y="0"/>
            <a:ext cx="1028541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98 JACKSON COUNTY FMS/EMS TEST LIBRARY      22:38:52 QPADEV0004  </a:t>
            </a:r>
          </a:p>
          <a:p>
            <a:pPr>
              <a:spcBef>
                <a:spcPct val="0"/>
              </a:spcBef>
              <a:buClrTx/>
              <a:buFontTx/>
              <a:buNone/>
            </a:pPr>
            <a:r>
              <a:rPr kumimoji="0" lang="en-US" altLang="en-US" sz="2000"/>
              <a:t>  EMS             Deduction Transactions Report Definition     Ref: PAY.765 .01 </a:t>
            </a:r>
          </a:p>
          <a:p>
            <a:pPr>
              <a:spcBef>
                <a:spcPct val="0"/>
              </a:spcBef>
              <a:buClrTx/>
              <a:buFontTx/>
              <a:buNone/>
            </a:pPr>
            <a:r>
              <a:rPr kumimoji="0" lang="en-US" altLang="en-US" sz="2000"/>
              <a:t>  Report ID:             FEDTAXCHECK                                            </a:t>
            </a:r>
          </a:p>
          <a:p>
            <a:pPr>
              <a:spcBef>
                <a:spcPct val="0"/>
              </a:spcBef>
              <a:buClrTx/>
              <a:buFontTx/>
              <a:buNone/>
            </a:pPr>
            <a:r>
              <a:rPr kumimoji="0" lang="en-US" altLang="en-US" sz="2000"/>
              <a:t>     Description:        FEDERAL TAXES CHECK                                    </a:t>
            </a:r>
          </a:p>
          <a:p>
            <a:pPr>
              <a:spcBef>
                <a:spcPct val="0"/>
              </a:spcBef>
              <a:buClrTx/>
              <a:buFontTx/>
              <a:buNone/>
            </a:pPr>
            <a:r>
              <a:rPr kumimoji="0" lang="en-US" altLang="en-US" sz="2000"/>
              <a:t>                                                                                </a:t>
            </a:r>
          </a:p>
          <a:p>
            <a:pPr>
              <a:spcBef>
                <a:spcPct val="0"/>
              </a:spcBef>
              <a:buClrTx/>
              <a:buFontTx/>
              <a:buNone/>
            </a:pPr>
            <a:r>
              <a:rPr kumimoji="0" lang="en-US" altLang="en-US" sz="2000"/>
              <a:t>  Employee Group         ALL              ALL EMPLOYEES                         </a:t>
            </a:r>
          </a:p>
          <a:p>
            <a:pPr>
              <a:spcBef>
                <a:spcPct val="0"/>
              </a:spcBef>
              <a:buClrTx/>
              <a:buFontTx/>
              <a:buNone/>
            </a:pPr>
            <a:r>
              <a:rPr kumimoji="0" lang="en-US" altLang="en-US" sz="2000"/>
              <a:t>     or Employee Number:                                                        </a:t>
            </a:r>
          </a:p>
          <a:p>
            <a:pPr>
              <a:spcBef>
                <a:spcPct val="0"/>
              </a:spcBef>
              <a:buClrTx/>
              <a:buFontTx/>
              <a:buNone/>
            </a:pPr>
            <a:r>
              <a:rPr kumimoji="0" lang="en-US" altLang="en-US" sz="2000"/>
              <a:t>                                                                                </a:t>
            </a:r>
          </a:p>
          <a:p>
            <a:pPr>
              <a:spcBef>
                <a:spcPct val="0"/>
              </a:spcBef>
              <a:buClrTx/>
              <a:buFontTx/>
              <a:buNone/>
            </a:pPr>
            <a:r>
              <a:rPr kumimoji="0" lang="en-US" altLang="en-US" sz="2000"/>
              <a:t>  Transaction Dates:      1/01/00 to 12/31/00                                   </a:t>
            </a:r>
          </a:p>
          <a:p>
            <a:pPr>
              <a:spcBef>
                <a:spcPct val="0"/>
              </a:spcBef>
              <a:buClrTx/>
              <a:buFontTx/>
              <a:buNone/>
            </a:pPr>
            <a:r>
              <a:rPr kumimoji="0" lang="en-US" altLang="en-US" sz="2000"/>
              <a:t>  Report Title Lines:    FEDERAL TAXES CHECK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Print Vendor Name:     N              Print Transaction Dates:  N             </a:t>
            </a:r>
          </a:p>
          <a:p>
            <a:pPr>
              <a:spcBef>
                <a:spcPct val="0"/>
              </a:spcBef>
              <a:buClrTx/>
              <a:buFontTx/>
              <a:buNone/>
            </a:pPr>
            <a:r>
              <a:rPr kumimoji="0" lang="en-US" altLang="en-US" sz="2000"/>
              <a:t>  Print Compressed:        N                                                      </a:t>
            </a:r>
          </a:p>
          <a:p>
            <a:pPr>
              <a:spcBef>
                <a:spcPct val="0"/>
              </a:spcBef>
              <a:buClrTx/>
              <a:buFontTx/>
              <a:buNone/>
            </a:pPr>
            <a:r>
              <a:rPr kumimoji="0" lang="en-US" altLang="en-US" sz="2000"/>
              <a:t>                                                                                </a:t>
            </a:r>
          </a:p>
          <a:p>
            <a:pPr>
              <a:spcBef>
                <a:spcPct val="0"/>
              </a:spcBef>
              <a:buClrTx/>
              <a:buFontTx/>
              <a:buNone/>
            </a:pPr>
            <a:r>
              <a:rPr kumimoji="0" lang="en-US" altLang="en-US" sz="2000"/>
              <a:t>  Print Format:          2   1-Detail                                           </a:t>
            </a:r>
          </a:p>
          <a:p>
            <a:pPr>
              <a:spcBef>
                <a:spcPct val="0"/>
              </a:spcBef>
              <a:buClrTx/>
              <a:buFontTx/>
              <a:buNone/>
            </a:pPr>
            <a:r>
              <a:rPr kumimoji="0" lang="en-US" altLang="en-US" sz="2000"/>
              <a:t>                                      2-Summary                                          </a:t>
            </a:r>
          </a:p>
          <a:p>
            <a:pPr>
              <a:spcBef>
                <a:spcPct val="0"/>
              </a:spcBef>
              <a:buClrTx/>
              <a:buFontTx/>
              <a:buNone/>
            </a:pPr>
            <a:r>
              <a:rPr kumimoji="0" lang="en-US" altLang="en-US" sz="2000"/>
              <a:t>                                      3-Totals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Cancel?: N   </a:t>
            </a:r>
          </a:p>
          <a:p>
            <a:pPr>
              <a:spcBef>
                <a:spcPct val="0"/>
              </a:spcBef>
              <a:buClrTx/>
              <a:buFontTx/>
              <a:buNone/>
            </a:pPr>
            <a:r>
              <a:rPr kumimoji="0" lang="en-US" altLang="en-US" sz="2000"/>
              <a:t> </a:t>
            </a:r>
          </a:p>
        </p:txBody>
      </p:sp>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26"/>
          <p:cNvSpPr>
            <a:spLocks noChangeArrowheads="1"/>
          </p:cNvSpPr>
          <p:nvPr/>
        </p:nvSpPr>
        <p:spPr bwMode="auto">
          <a:xfrm>
            <a:off x="0" y="0"/>
            <a:ext cx="937895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11/24/99  FY 99  PUTNAM COUNTY SCHOOLS                    11:20:48 QPADEV0006  </a:t>
            </a:r>
          </a:p>
          <a:p>
            <a:pPr>
              <a:spcBef>
                <a:spcPct val="0"/>
              </a:spcBef>
              <a:buClrTx/>
              <a:buFontTx/>
              <a:buNone/>
            </a:pPr>
            <a:r>
              <a:rPr kumimoji="0" lang="en-US" altLang="en-US" sz="2000"/>
              <a:t> ACS              PUTNAM COUNTY SCHOOLS                        Ref: ACS.002 .01 </a:t>
            </a:r>
          </a:p>
          <a:p>
            <a:pPr>
              <a:spcBef>
                <a:spcPct val="0"/>
              </a:spcBef>
              <a:buClrTx/>
              <a:buFontTx/>
              <a:buNone/>
            </a:pPr>
            <a:r>
              <a:rPr kumimoji="0" lang="en-US" altLang="en-US" sz="2000"/>
              <a:t>                                                                                </a:t>
            </a:r>
          </a:p>
          <a:p>
            <a:pPr>
              <a:spcBef>
                <a:spcPct val="0"/>
              </a:spcBef>
              <a:buClrTx/>
              <a:buFontTx/>
              <a:buNone/>
            </a:pPr>
            <a:r>
              <a:rPr kumimoji="0" lang="en-US" altLang="en-US" sz="2000"/>
              <a:t>      MENU PAY900: NEW YEAR/YEAR END PROCESSING                                 </a:t>
            </a:r>
          </a:p>
          <a:p>
            <a:pPr>
              <a:spcBef>
                <a:spcPct val="0"/>
              </a:spcBef>
              <a:buClrTx/>
              <a:buFontTx/>
              <a:buNone/>
            </a:pPr>
            <a:r>
              <a:rPr kumimoji="0" lang="en-US" altLang="en-US" sz="2000"/>
              <a:t>                                                                                </a:t>
            </a:r>
          </a:p>
          <a:p>
            <a:pPr>
              <a:spcBef>
                <a:spcPct val="0"/>
              </a:spcBef>
              <a:buClrTx/>
              <a:buFontTx/>
              <a:buNone/>
            </a:pPr>
            <a:r>
              <a:rPr kumimoji="0" lang="en-US" altLang="en-US" sz="2000"/>
              <a:t>   1. Build EMS Client File Members . . . . . . .. . . . . . . . . . . . .  .  EIS.000                    </a:t>
            </a:r>
          </a:p>
          <a:p>
            <a:pPr>
              <a:spcBef>
                <a:spcPct val="0"/>
              </a:spcBef>
              <a:buClrTx/>
              <a:buFontTx/>
              <a:buNone/>
            </a:pPr>
            <a:r>
              <a:rPr kumimoji="0" lang="en-US" altLang="en-US" sz="2000"/>
              <a:t>   </a:t>
            </a:r>
            <a:r>
              <a:rPr kumimoji="0" lang="en-US" altLang="en-US" sz="2000" b="1"/>
              <a:t>2. Fiscal or Calendar Year-End Processing  . . . . . . . . . . . .. . .  PAY.810</a:t>
            </a:r>
            <a:r>
              <a:rPr kumimoji="0" lang="en-US" altLang="en-US" sz="2000"/>
              <a:t>                    </a:t>
            </a:r>
          </a:p>
          <a:p>
            <a:pPr>
              <a:spcBef>
                <a:spcPct val="0"/>
              </a:spcBef>
              <a:buClrTx/>
              <a:buFontTx/>
              <a:buNone/>
            </a:pPr>
            <a:r>
              <a:rPr kumimoji="0" lang="en-US" altLang="en-US" sz="2000"/>
              <a:t>   3. Fiscal or Calendar Year Absence/Leave Accrual . . . . . . . . . PAY.831                    </a:t>
            </a:r>
          </a:p>
          <a:p>
            <a:pPr>
              <a:spcBef>
                <a:spcPct val="0"/>
              </a:spcBef>
              <a:buClrTx/>
              <a:buFontTx/>
              <a:buNone/>
            </a:pPr>
            <a:r>
              <a:rPr kumimoji="0" lang="en-US" altLang="en-US" sz="2000"/>
              <a:t>   4. Employee Contracts Initialization . . . . . . . . . . . . . . . . . . . ..  PAY.875                    </a:t>
            </a:r>
          </a:p>
          <a:p>
            <a:pPr>
              <a:spcBef>
                <a:spcPct val="0"/>
              </a:spcBef>
              <a:buClrTx/>
              <a:buFontTx/>
              <a:buNone/>
            </a:pPr>
            <a:r>
              <a:rPr kumimoji="0" lang="en-US" altLang="en-US" sz="2000"/>
              <a:t>   5. Recalculate Assignment Contract Amounts . . . . . . . . . . . . .  PAY.876                    </a:t>
            </a:r>
          </a:p>
          <a:p>
            <a:pPr>
              <a:spcBef>
                <a:spcPct val="0"/>
              </a:spcBef>
              <a:buClrTx/>
              <a:buFontTx/>
              <a:buNone/>
            </a:pPr>
            <a:r>
              <a:rPr kumimoji="0" lang="en-US" altLang="en-US" sz="2000"/>
              <a:t>   6. Assignment Step Increment/Change Dates  . . . . . . . . . . . .. .  PAY.840                    </a:t>
            </a:r>
          </a:p>
          <a:p>
            <a:pPr>
              <a:spcBef>
                <a:spcPct val="0"/>
              </a:spcBef>
              <a:buClrTx/>
              <a:buFontTx/>
              <a:buNone/>
            </a:pPr>
            <a:r>
              <a:rPr kumimoji="0" lang="en-US" altLang="en-US" sz="2000"/>
              <a:t>   7. Copy Assignments From Prior Year  . . . . . . . . . . . . . . . . .. .  PAY.881                    </a:t>
            </a:r>
          </a:p>
          <a:p>
            <a:pPr>
              <a:spcBef>
                <a:spcPct val="0"/>
              </a:spcBef>
              <a:buClrTx/>
              <a:buFontTx/>
              <a:buNone/>
            </a:pPr>
            <a:r>
              <a:rPr kumimoji="0" lang="en-US" altLang="en-US" sz="2000"/>
              <a:t>   8. Copy Prior Year Setup . . . . . . . . . . . . . . . . . . . . . . . . . . . . ..  PAY.880                    </a:t>
            </a:r>
          </a:p>
          <a:p>
            <a:pPr>
              <a:spcBef>
                <a:spcPct val="0"/>
              </a:spcBef>
              <a:buClrTx/>
              <a:buFontTx/>
              <a:buNone/>
            </a:pPr>
            <a:r>
              <a:rPr kumimoji="0" lang="en-US" altLang="en-US" sz="2000"/>
              <a:t>   9. Copy Voluntary Deductions from Prior Year . .. . . . . . . . . .   PAY.882                    </a:t>
            </a:r>
          </a:p>
          <a:p>
            <a:pPr>
              <a:spcBef>
                <a:spcPct val="0"/>
              </a:spcBef>
              <a:buClrTx/>
              <a:buFontTx/>
              <a:buNone/>
            </a:pPr>
            <a:r>
              <a:rPr kumimoji="0" lang="en-US" altLang="en-US" sz="2000"/>
              <a:t>  10. Absence Posting - Non Payroll Run . . . . . .. . . . . . . . . . . . .  PAI.885                    </a:t>
            </a:r>
          </a:p>
          <a:p>
            <a:pPr>
              <a:spcBef>
                <a:spcPct val="0"/>
              </a:spcBef>
              <a:buClrTx/>
              <a:buFontTx/>
              <a:buNone/>
            </a:pPr>
            <a:r>
              <a:rPr kumimoji="0" lang="en-US" altLang="en-US" sz="2000"/>
              <a:t>  11. MISCELLANEOUS PAYROLL PROCEDURES  . .  . . . .  PAY910    MENU           </a:t>
            </a:r>
          </a:p>
          <a:p>
            <a:pPr>
              <a:spcBef>
                <a:spcPct val="0"/>
              </a:spcBef>
              <a:buClrTx/>
              <a:buFontTx/>
              <a:buNone/>
            </a:pPr>
            <a:r>
              <a:rPr kumimoji="0" lang="en-US" altLang="en-US" sz="2000"/>
              <a:t>  12. YEAR-END W-2 REPORTING  . . . . . . . . . .. . . . . . . . . . .  FRS000    MENU           </a:t>
            </a:r>
          </a:p>
          <a:p>
            <a:pPr>
              <a:spcBef>
                <a:spcPct val="0"/>
              </a:spcBef>
              <a:buClrTx/>
              <a:buFontTx/>
              <a:buNone/>
            </a:pPr>
            <a:endParaRPr kumimoji="0" lang="en-US" altLang="en-US" sz="2000"/>
          </a:p>
          <a:p>
            <a:pPr>
              <a:spcBef>
                <a:spcPct val="0"/>
              </a:spcBef>
              <a:buClrTx/>
              <a:buFontTx/>
              <a:buNone/>
            </a:pPr>
            <a:r>
              <a:rPr kumimoji="0" lang="en-US" altLang="en-US" sz="2000"/>
              <a:t>89. Change Assignment                                                 More... </a:t>
            </a:r>
          </a:p>
          <a:p>
            <a:pPr>
              <a:spcBef>
                <a:spcPct val="0"/>
              </a:spcBef>
              <a:buClrTx/>
              <a:buFontTx/>
              <a:buNone/>
            </a:pPr>
            <a:r>
              <a:rPr kumimoji="0" lang="en-US" altLang="en-US" sz="2000"/>
              <a:t>                                                                                </a:t>
            </a:r>
          </a:p>
          <a:p>
            <a:pPr>
              <a:spcBef>
                <a:spcPct val="0"/>
              </a:spcBef>
              <a:buClrTx/>
              <a:buFontTx/>
              <a:buNone/>
            </a:pPr>
            <a:r>
              <a:rPr kumimoji="0" lang="en-US" altLang="en-US" sz="2000"/>
              <a:t> Option or Menu Item                                                            </a:t>
            </a:r>
          </a:p>
          <a:p>
            <a:pPr>
              <a:spcBef>
                <a:spcPct val="0"/>
              </a:spcBef>
              <a:buClrTx/>
              <a:buFontTx/>
              <a:buNone/>
            </a:pPr>
            <a:r>
              <a:rPr kumimoji="0" lang="en-US" altLang="en-US" sz="2000"/>
              <a:t>                                                                                </a:t>
            </a:r>
          </a:p>
          <a:p>
            <a:pPr>
              <a:spcBef>
                <a:spcPct val="0"/>
              </a:spcBef>
              <a:buClrTx/>
              <a:buFontTx/>
              <a:buNone/>
            </a:pPr>
            <a:r>
              <a:rPr kumimoji="0" lang="en-US" altLang="en-US" sz="2000"/>
              <a:t> </a:t>
            </a:r>
          </a:p>
        </p:txBody>
      </p:sp>
      <p:pic>
        <p:nvPicPr>
          <p:cNvPr id="95234"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Screen shot 2012-11-28 at 2.50.0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6773D19-5732-794B-B94E-6021EA8C3335}"/>
              </a:ext>
            </a:extLst>
          </p:cNvPr>
          <p:cNvPicPr>
            <a:picLocks noChangeAspect="1"/>
          </p:cNvPicPr>
          <p:nvPr/>
        </p:nvPicPr>
        <p:blipFill>
          <a:blip r:embed="rId3"/>
          <a:stretch>
            <a:fillRect/>
          </a:stretch>
        </p:blipFill>
        <p:spPr>
          <a:xfrm>
            <a:off x="0" y="0"/>
            <a:ext cx="9144000" cy="6781800"/>
          </a:xfrm>
          <a:prstGeom prst="rect">
            <a:avLst/>
          </a:prstGeom>
        </p:spPr>
      </p:pic>
    </p:spTree>
    <p:extLst>
      <p:ext uri="{BB962C8B-B14F-4D97-AF65-F5344CB8AC3E}">
        <p14:creationId xmlns:p14="http://schemas.microsoft.com/office/powerpoint/2010/main" val="2415342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CBA6267-57F1-2842-9C5C-A8ED4FA375D3}"/>
              </a:ext>
            </a:extLst>
          </p:cNvPr>
          <p:cNvPicPr>
            <a:picLocks noChangeAspect="1"/>
          </p:cNvPicPr>
          <p:nvPr/>
        </p:nvPicPr>
        <p:blipFill>
          <a:blip r:embed="rId3"/>
          <a:stretch>
            <a:fillRect/>
          </a:stretch>
        </p:blipFill>
        <p:spPr>
          <a:xfrm>
            <a:off x="0" y="-152400"/>
            <a:ext cx="9144000" cy="7010400"/>
          </a:xfrm>
          <a:prstGeom prst="rect">
            <a:avLst/>
          </a:prstGeom>
        </p:spPr>
      </p:pic>
    </p:spTree>
    <p:extLst>
      <p:ext uri="{BB962C8B-B14F-4D97-AF65-F5344CB8AC3E}">
        <p14:creationId xmlns:p14="http://schemas.microsoft.com/office/powerpoint/2010/main" val="2715953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95614-BFA8-3348-A666-555D1708518A}"/>
              </a:ext>
            </a:extLst>
          </p:cNvPr>
          <p:cNvPicPr>
            <a:picLocks noChangeAspect="1"/>
          </p:cNvPicPr>
          <p:nvPr/>
        </p:nvPicPr>
        <p:blipFill>
          <a:blip r:embed="rId3"/>
          <a:stretch>
            <a:fillRect/>
          </a:stretch>
        </p:blipFill>
        <p:spPr>
          <a:xfrm>
            <a:off x="0" y="0"/>
            <a:ext cx="9144000" cy="6934200"/>
          </a:xfrm>
          <a:prstGeom prst="rect">
            <a:avLst/>
          </a:prstGeom>
        </p:spPr>
      </p:pic>
    </p:spTree>
    <p:extLst>
      <p:ext uri="{BB962C8B-B14F-4D97-AF65-F5344CB8AC3E}">
        <p14:creationId xmlns:p14="http://schemas.microsoft.com/office/powerpoint/2010/main" val="1186423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747D8-7547-2244-A547-9F7B9CD2285A}"/>
              </a:ext>
            </a:extLst>
          </p:cNvPr>
          <p:cNvPicPr>
            <a:picLocks noChangeAspect="1"/>
          </p:cNvPicPr>
          <p:nvPr/>
        </p:nvPicPr>
        <p:blipFill>
          <a:blip r:embed="rId3"/>
          <a:stretch>
            <a:fillRect/>
          </a:stretch>
        </p:blipFill>
        <p:spPr>
          <a:xfrm>
            <a:off x="23149" y="0"/>
            <a:ext cx="9144000" cy="6858000"/>
          </a:xfrm>
          <a:prstGeom prst="rect">
            <a:avLst/>
          </a:prstGeom>
        </p:spPr>
      </p:pic>
    </p:spTree>
    <p:extLst>
      <p:ext uri="{BB962C8B-B14F-4D97-AF65-F5344CB8AC3E}">
        <p14:creationId xmlns:p14="http://schemas.microsoft.com/office/powerpoint/2010/main" val="4114367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9A11FB4-E5DD-B44E-AD0F-6DE0324D89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5426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Screen shot 2012-11-28 at 2.52.5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9800" y="2133600"/>
            <a:ext cx="152400" cy="381000"/>
          </a:xfrm>
          <a:prstGeom prst="rect">
            <a:avLst/>
          </a:prstGeom>
          <a:solidFill>
            <a:schemeClr val="tx1">
              <a:lumMod val="10000"/>
              <a:lumOff val="90000"/>
            </a:schemeClr>
          </a:solidFill>
        </p:spPr>
        <p:txBody>
          <a:bodyPr>
            <a:spAutoFit/>
          </a:bodyPr>
          <a:lstStyle/>
          <a:p>
            <a:pPr>
              <a:defRPr/>
            </a:pPr>
            <a:endParaRPr lang="en-US" dirty="0">
              <a:ea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0" y="0"/>
            <a:ext cx="1028541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98 JACKSON COUNTY FMS/EMS TEST LIBRARY      22:38:52 QPADEV0004  </a:t>
            </a:r>
          </a:p>
          <a:p>
            <a:pPr>
              <a:spcBef>
                <a:spcPct val="0"/>
              </a:spcBef>
              <a:buClrTx/>
              <a:buFontTx/>
              <a:buNone/>
            </a:pPr>
            <a:r>
              <a:rPr kumimoji="0" lang="en-US" altLang="en-US" sz="2000"/>
              <a:t>  EMS             Deduction Transactions Report Definition     Ref: PAY.765 .01 </a:t>
            </a:r>
          </a:p>
          <a:p>
            <a:pPr>
              <a:spcBef>
                <a:spcPct val="0"/>
              </a:spcBef>
              <a:buClrTx/>
              <a:buFontTx/>
              <a:buNone/>
            </a:pPr>
            <a:r>
              <a:rPr kumimoji="0" lang="en-US" altLang="en-US" sz="2000"/>
              <a:t>  Report ID:  FEDTAXCHECK      FEDERAL TAXES CHECK                              </a:t>
            </a:r>
          </a:p>
          <a:p>
            <a:pPr>
              <a:spcBef>
                <a:spcPct val="0"/>
              </a:spcBef>
              <a:buClrTx/>
              <a:buFontTx/>
              <a:buNone/>
            </a:pPr>
            <a:r>
              <a:rPr kumimoji="0" lang="en-US" altLang="en-US" sz="2000"/>
              <a:t>                                                                                </a:t>
            </a:r>
          </a:p>
          <a:p>
            <a:pPr>
              <a:spcBef>
                <a:spcPct val="0"/>
              </a:spcBef>
              <a:buClrTx/>
              <a:buFontTx/>
              <a:buNone/>
            </a:pPr>
            <a:r>
              <a:rPr kumimoji="0" lang="en-US" altLang="en-US" sz="2000"/>
              <a:t>  Column One     Column Two     Column Three   Column Four    Column Five       </a:t>
            </a:r>
          </a:p>
          <a:p>
            <a:pPr>
              <a:spcBef>
                <a:spcPct val="0"/>
              </a:spcBef>
              <a:buClrTx/>
              <a:buFontTx/>
              <a:buNone/>
            </a:pPr>
            <a:r>
              <a:rPr kumimoji="0" lang="en-US" altLang="en-US" sz="2000"/>
              <a:t>  GROSS          TAX SHELTERED  CALCULATED     FED TAX        DIFFERENCE        </a:t>
            </a:r>
          </a:p>
          <a:p>
            <a:pPr>
              <a:spcBef>
                <a:spcPct val="0"/>
              </a:spcBef>
              <a:buClrTx/>
              <a:buFontTx/>
              <a:buNone/>
            </a:pPr>
            <a:r>
              <a:rPr kumimoji="0" lang="en-US" altLang="en-US" sz="2000"/>
              <a:t>  SALARIES       DEDUCTIONS     FED WAGES      WAGES          (IF AMT, CHK)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Deduction or Vendor                                                                Column      Select         +/-   </a:t>
            </a:r>
          </a:p>
          <a:p>
            <a:pPr>
              <a:spcBef>
                <a:spcPct val="0"/>
              </a:spcBef>
              <a:buClrTx/>
              <a:buFontTx/>
              <a:buNone/>
            </a:pPr>
            <a:r>
              <a:rPr kumimoji="0" lang="en-US" altLang="en-US" sz="2000"/>
              <a:t>  ANN*                    Wild Card Substitution                                    2               1              +     </a:t>
            </a:r>
          </a:p>
          <a:p>
            <a:pPr>
              <a:spcBef>
                <a:spcPct val="0"/>
              </a:spcBef>
              <a:buClrTx/>
              <a:buFontTx/>
              <a:buNone/>
            </a:pPr>
            <a:r>
              <a:rPr kumimoji="0" lang="en-US" altLang="en-US" sz="2000"/>
              <a:t>  ANN*                    Wild Card Substitution                                    3               1               -     </a:t>
            </a:r>
          </a:p>
          <a:p>
            <a:pPr>
              <a:spcBef>
                <a:spcPct val="0"/>
              </a:spcBef>
              <a:buClrTx/>
              <a:buFontTx/>
              <a:buNone/>
            </a:pPr>
            <a:r>
              <a:rPr kumimoji="0" lang="en-US" altLang="en-US" sz="2000"/>
              <a:t>  ANN*                    Wild Card Substitution                                    5               1               -     </a:t>
            </a:r>
          </a:p>
          <a:p>
            <a:pPr>
              <a:spcBef>
                <a:spcPct val="0"/>
              </a:spcBef>
              <a:buClrTx/>
              <a:buFontTx/>
              <a:buNone/>
            </a:pPr>
            <a:r>
              <a:rPr kumimoji="0" lang="en-US" altLang="en-US" sz="2000"/>
              <a:t>  PX*                        Wild Card Substitution                                    2               1              +     </a:t>
            </a:r>
          </a:p>
          <a:p>
            <a:pPr>
              <a:spcBef>
                <a:spcPct val="0"/>
              </a:spcBef>
              <a:buClrTx/>
              <a:buFontTx/>
              <a:buNone/>
            </a:pPr>
            <a:r>
              <a:rPr kumimoji="0" lang="en-US" altLang="en-US" sz="2000"/>
              <a:t>  PX*                        Wild Card Substitution                                    3               1               -     </a:t>
            </a:r>
          </a:p>
          <a:p>
            <a:pPr>
              <a:spcBef>
                <a:spcPct val="0"/>
              </a:spcBef>
              <a:buClrTx/>
              <a:buFontTx/>
              <a:buNone/>
            </a:pPr>
            <a:r>
              <a:rPr kumimoji="0" lang="en-US" altLang="en-US" sz="2000"/>
              <a:t>  PX*                        Wild Card Substitution                                    5               1               -     </a:t>
            </a:r>
          </a:p>
          <a:p>
            <a:pPr>
              <a:spcBef>
                <a:spcPct val="0"/>
              </a:spcBef>
              <a:buClrTx/>
              <a:buFontTx/>
              <a:buNone/>
            </a:pPr>
            <a:r>
              <a:rPr kumimoji="0" lang="en-US" altLang="en-US" sz="2000"/>
              <a:t>  RET*                      Wild Card Substitution                                    2                1              +     </a:t>
            </a:r>
          </a:p>
          <a:p>
            <a:pPr>
              <a:spcBef>
                <a:spcPct val="0"/>
              </a:spcBef>
              <a:buClrTx/>
              <a:buFontTx/>
              <a:buNone/>
            </a:pPr>
            <a:r>
              <a:rPr kumimoji="0" lang="en-US" altLang="en-US" sz="2000"/>
              <a:t>  RET*                      Wild Card Substitution                                    3                1              -     </a:t>
            </a:r>
          </a:p>
          <a:p>
            <a:pPr>
              <a:spcBef>
                <a:spcPct val="0"/>
              </a:spcBef>
              <a:buClrTx/>
              <a:buFontTx/>
              <a:buNone/>
            </a:pPr>
            <a:r>
              <a:rPr kumimoji="0" lang="en-US" altLang="en-US" sz="2000"/>
              <a:t>  RET*                      Wild Card Substitution                                    5                1              -     </a:t>
            </a:r>
          </a:p>
          <a:p>
            <a:pPr>
              <a:spcBef>
                <a:spcPct val="0"/>
              </a:spcBef>
              <a:buClrTx/>
              <a:buFontTx/>
              <a:buNone/>
            </a:pPr>
            <a:r>
              <a:rPr kumimoji="0" lang="en-US" altLang="en-US" sz="2000"/>
              <a:t>  TAX    US               FEDERAL WITHHOLDING TAX               4                3              +     </a:t>
            </a:r>
          </a:p>
          <a:p>
            <a:pPr>
              <a:spcBef>
                <a:spcPct val="0"/>
              </a:spcBef>
              <a:buClrTx/>
              <a:buFontTx/>
              <a:buNone/>
            </a:pPr>
            <a:r>
              <a:rPr kumimoji="0" lang="en-US" altLang="en-US" sz="2000"/>
              <a:t>  TAX    US               FEDERAL WITHHOLDING TAX               5                3               -   + </a:t>
            </a:r>
          </a:p>
          <a:p>
            <a:pPr>
              <a:spcBef>
                <a:spcPct val="0"/>
              </a:spcBef>
              <a:buClrTx/>
              <a:buFontTx/>
              <a:buNone/>
            </a:pPr>
            <a:r>
              <a:rPr kumimoji="0" lang="en-US" altLang="en-US" sz="2000"/>
              <a:t>                                                                                </a:t>
            </a:r>
          </a:p>
          <a:p>
            <a:pPr>
              <a:spcBef>
                <a:spcPct val="0"/>
              </a:spcBef>
              <a:buClrTx/>
              <a:buFontTx/>
              <a:buNone/>
            </a:pPr>
            <a:r>
              <a:rPr kumimoji="0" lang="en-US" altLang="en-US" sz="2000"/>
              <a:t>                                                                                                                                       Cancel?: N   </a:t>
            </a:r>
          </a:p>
          <a:p>
            <a:pPr>
              <a:spcBef>
                <a:spcPct val="0"/>
              </a:spcBef>
              <a:buClrTx/>
              <a:buFontTx/>
              <a:buNone/>
            </a:pPr>
            <a:r>
              <a:rPr kumimoji="0" lang="en-US" altLang="en-US" sz="2000"/>
              <a:t> </a:t>
            </a:r>
          </a:p>
        </p:txBody>
      </p:sp>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0" y="0"/>
            <a:ext cx="1028541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98 JACKSON COUNTY FMS/EMS TEST LIBRARY      22:38:52 QPADEV0004  </a:t>
            </a:r>
          </a:p>
          <a:p>
            <a:pPr>
              <a:spcBef>
                <a:spcPct val="0"/>
              </a:spcBef>
              <a:buClrTx/>
              <a:buFontTx/>
              <a:buNone/>
            </a:pPr>
            <a:r>
              <a:rPr kumimoji="0" lang="en-US" altLang="en-US" sz="2000"/>
              <a:t>  EMS             Deduction Transactions Report Definition     Ref: PAY.765 .01 </a:t>
            </a:r>
          </a:p>
          <a:p>
            <a:pPr>
              <a:spcBef>
                <a:spcPct val="0"/>
              </a:spcBef>
              <a:buClrTx/>
              <a:buFontTx/>
              <a:buNone/>
            </a:pPr>
            <a:r>
              <a:rPr kumimoji="0" lang="en-US" altLang="en-US" sz="2000"/>
              <a:t>  Report ID:  FEDTAXCHECK      FEDERAL TAXES CHECK                              </a:t>
            </a:r>
          </a:p>
          <a:p>
            <a:pPr>
              <a:spcBef>
                <a:spcPct val="0"/>
              </a:spcBef>
              <a:buClrTx/>
              <a:buFontTx/>
              <a:buNone/>
            </a:pPr>
            <a:r>
              <a:rPr kumimoji="0" lang="en-US" altLang="en-US" sz="2000"/>
              <a:t>                                                                                </a:t>
            </a:r>
          </a:p>
          <a:p>
            <a:pPr>
              <a:spcBef>
                <a:spcPct val="0"/>
              </a:spcBef>
              <a:buClrTx/>
              <a:buFontTx/>
              <a:buNone/>
            </a:pPr>
            <a:r>
              <a:rPr kumimoji="0" lang="en-US" altLang="en-US" sz="2000"/>
              <a:t>  Column One     Column Two     Column Three   Column Four    Column Five       </a:t>
            </a:r>
          </a:p>
          <a:p>
            <a:pPr>
              <a:spcBef>
                <a:spcPct val="0"/>
              </a:spcBef>
              <a:buClrTx/>
              <a:buFontTx/>
              <a:buNone/>
            </a:pPr>
            <a:r>
              <a:rPr kumimoji="0" lang="en-US" altLang="en-US" sz="2000"/>
              <a:t>  GROSS          TAX SHELTERED  CALCULATED     FED TAX        DIFFERENCE        </a:t>
            </a:r>
          </a:p>
          <a:p>
            <a:pPr>
              <a:spcBef>
                <a:spcPct val="0"/>
              </a:spcBef>
              <a:buClrTx/>
              <a:buFontTx/>
              <a:buNone/>
            </a:pPr>
            <a:r>
              <a:rPr kumimoji="0" lang="en-US" altLang="en-US" sz="2000"/>
              <a:t>  SALARIES       DEDUCTIONS     FED WAGES      WAGES          (IF AMT, CHK)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Deduction or Vendor                                                           Column      Select        +/-   </a:t>
            </a:r>
          </a:p>
          <a:p>
            <a:pPr>
              <a:spcBef>
                <a:spcPct val="0"/>
              </a:spcBef>
              <a:buClrTx/>
              <a:buFontTx/>
              <a:buNone/>
            </a:pPr>
            <a:r>
              <a:rPr kumimoji="0" lang="en-US" altLang="en-US" sz="2000"/>
              <a:t>  WCOMP                   WORKERS' COMPENSATION            1               3             +     </a:t>
            </a:r>
          </a:p>
          <a:p>
            <a:pPr>
              <a:spcBef>
                <a:spcPct val="0"/>
              </a:spcBef>
              <a:buClrTx/>
              <a:buFontTx/>
              <a:buNone/>
            </a:pPr>
            <a:r>
              <a:rPr kumimoji="0" lang="en-US" altLang="en-US" sz="2000"/>
              <a:t>  WCOMP                   WORKERS' COMPENSATION            3               3             +     </a:t>
            </a:r>
          </a:p>
          <a:p>
            <a:pPr>
              <a:spcBef>
                <a:spcPct val="0"/>
              </a:spcBef>
              <a:buClrTx/>
              <a:buFontTx/>
              <a:buNone/>
            </a:pPr>
            <a:r>
              <a:rPr kumimoji="0" lang="en-US" altLang="en-US" sz="2000"/>
              <a:t>  WCOMP                   WORKERS' COMPENSATION            5               3             +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 </a:t>
            </a:r>
          </a:p>
          <a:p>
            <a:pPr>
              <a:spcBef>
                <a:spcPct val="0"/>
              </a:spcBef>
              <a:buClrTx/>
              <a:buFontTx/>
              <a:buNone/>
            </a:pPr>
            <a:r>
              <a:rPr kumimoji="0" lang="en-US" altLang="en-US" sz="2000"/>
              <a:t>                                                                                </a:t>
            </a:r>
          </a:p>
          <a:p>
            <a:pPr>
              <a:spcBef>
                <a:spcPct val="0"/>
              </a:spcBef>
              <a:buClrTx/>
              <a:buFontTx/>
              <a:buNone/>
            </a:pPr>
            <a:r>
              <a:rPr kumimoji="0" lang="en-US" altLang="en-US" sz="2000"/>
              <a:t>                                                                   Cancel?: N   </a:t>
            </a:r>
          </a:p>
          <a:p>
            <a:pPr>
              <a:spcBef>
                <a:spcPct val="0"/>
              </a:spcBef>
              <a:buClrTx/>
              <a:buFontTx/>
              <a:buNone/>
            </a:pPr>
            <a:r>
              <a:rPr kumimoji="0" lang="en-US" altLang="en-US" sz="2000"/>
              <a:t> </a:t>
            </a:r>
          </a:p>
        </p:txBody>
      </p:sp>
      <p:pic>
        <p:nvPicPr>
          <p:cNvPr id="256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0" y="0"/>
            <a:ext cx="1028541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98 JACKSON COUNTY FMS/EMS TEST LIBRARY      22:45:21 QPADEV0004  </a:t>
            </a:r>
          </a:p>
          <a:p>
            <a:pPr>
              <a:spcBef>
                <a:spcPct val="0"/>
              </a:spcBef>
              <a:buClrTx/>
              <a:buFontTx/>
              <a:buNone/>
            </a:pPr>
            <a:r>
              <a:rPr kumimoji="0" lang="en-US" altLang="en-US" sz="2000"/>
              <a:t>  EMS             Deduction Transactions Report Definition     Ref: PAY.765 .01 </a:t>
            </a:r>
          </a:p>
          <a:p>
            <a:pPr>
              <a:spcBef>
                <a:spcPct val="0"/>
              </a:spcBef>
              <a:buClrTx/>
              <a:buFontTx/>
              <a:buNone/>
            </a:pPr>
            <a:r>
              <a:rPr kumimoji="0" lang="en-US" altLang="en-US" sz="2000"/>
              <a:t>  Report ID:             FICAWAGECK                                             </a:t>
            </a:r>
          </a:p>
          <a:p>
            <a:pPr>
              <a:spcBef>
                <a:spcPct val="0"/>
              </a:spcBef>
              <a:buClrTx/>
              <a:buFontTx/>
              <a:buNone/>
            </a:pPr>
            <a:r>
              <a:rPr kumimoji="0" lang="en-US" altLang="en-US" sz="2000"/>
              <a:t>     Description:        FICA WAGES                                             </a:t>
            </a:r>
          </a:p>
          <a:p>
            <a:pPr>
              <a:spcBef>
                <a:spcPct val="0"/>
              </a:spcBef>
              <a:buClrTx/>
              <a:buFontTx/>
              <a:buNone/>
            </a:pPr>
            <a:r>
              <a:rPr kumimoji="0" lang="en-US" altLang="en-US" sz="2000"/>
              <a:t>                                                                                </a:t>
            </a:r>
          </a:p>
          <a:p>
            <a:pPr>
              <a:spcBef>
                <a:spcPct val="0"/>
              </a:spcBef>
              <a:buClrTx/>
              <a:buFontTx/>
              <a:buNone/>
            </a:pPr>
            <a:r>
              <a:rPr kumimoji="0" lang="en-US" altLang="en-US" sz="2000"/>
              <a:t>  Employee Group         ALL              ALL EMPLOYEES                         </a:t>
            </a:r>
          </a:p>
          <a:p>
            <a:pPr>
              <a:spcBef>
                <a:spcPct val="0"/>
              </a:spcBef>
              <a:buClrTx/>
              <a:buFontTx/>
              <a:buNone/>
            </a:pPr>
            <a:r>
              <a:rPr kumimoji="0" lang="en-US" altLang="en-US" sz="2000"/>
              <a:t>     or Employee Number:                                                        </a:t>
            </a:r>
          </a:p>
          <a:p>
            <a:pPr>
              <a:spcBef>
                <a:spcPct val="0"/>
              </a:spcBef>
              <a:buClrTx/>
              <a:buFontTx/>
              <a:buNone/>
            </a:pPr>
            <a:r>
              <a:rPr kumimoji="0" lang="en-US" altLang="en-US" sz="2000"/>
              <a:t>                                                                                </a:t>
            </a:r>
          </a:p>
          <a:p>
            <a:pPr>
              <a:spcBef>
                <a:spcPct val="0"/>
              </a:spcBef>
              <a:buClrTx/>
              <a:buFontTx/>
              <a:buNone/>
            </a:pPr>
            <a:r>
              <a:rPr kumimoji="0" lang="en-US" altLang="en-US" sz="2000"/>
              <a:t>  Transaction Dates:      1/01/00 to 12/31/00                                   </a:t>
            </a:r>
          </a:p>
          <a:p>
            <a:pPr>
              <a:spcBef>
                <a:spcPct val="0"/>
              </a:spcBef>
              <a:buClrTx/>
              <a:buFontTx/>
              <a:buNone/>
            </a:pPr>
            <a:r>
              <a:rPr kumimoji="0" lang="en-US" altLang="en-US" sz="2000"/>
              <a:t>  Report Title Lines:    FICA WAGES CHECK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Print Vendor Name:     N              Print Transaction Dates:  N             </a:t>
            </a:r>
          </a:p>
          <a:p>
            <a:pPr>
              <a:spcBef>
                <a:spcPct val="0"/>
              </a:spcBef>
              <a:buClrTx/>
              <a:buFontTx/>
              <a:buNone/>
            </a:pPr>
            <a:r>
              <a:rPr kumimoji="0" lang="en-US" altLang="en-US" sz="2000"/>
              <a:t>  Print Compressed:        N                                                      </a:t>
            </a:r>
          </a:p>
          <a:p>
            <a:pPr>
              <a:spcBef>
                <a:spcPct val="0"/>
              </a:spcBef>
              <a:buClrTx/>
              <a:buFontTx/>
              <a:buNone/>
            </a:pPr>
            <a:r>
              <a:rPr kumimoji="0" lang="en-US" altLang="en-US" sz="2000"/>
              <a:t>                                                                                </a:t>
            </a:r>
          </a:p>
          <a:p>
            <a:pPr>
              <a:spcBef>
                <a:spcPct val="0"/>
              </a:spcBef>
              <a:buClrTx/>
              <a:buFontTx/>
              <a:buNone/>
            </a:pPr>
            <a:r>
              <a:rPr kumimoji="0" lang="en-US" altLang="en-US" sz="2000"/>
              <a:t>  Print Format:          2   1-Detail                                           </a:t>
            </a:r>
          </a:p>
          <a:p>
            <a:pPr>
              <a:spcBef>
                <a:spcPct val="0"/>
              </a:spcBef>
              <a:buClrTx/>
              <a:buFontTx/>
              <a:buNone/>
            </a:pPr>
            <a:r>
              <a:rPr kumimoji="0" lang="en-US" altLang="en-US" sz="2000"/>
              <a:t>                                      2-Summary                                          </a:t>
            </a:r>
          </a:p>
          <a:p>
            <a:pPr>
              <a:spcBef>
                <a:spcPct val="0"/>
              </a:spcBef>
              <a:buClrTx/>
              <a:buFontTx/>
              <a:buNone/>
            </a:pPr>
            <a:r>
              <a:rPr kumimoji="0" lang="en-US" altLang="en-US" sz="2000"/>
              <a:t>                                      3-Totals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Cancel?: N   </a:t>
            </a:r>
          </a:p>
          <a:p>
            <a:pPr>
              <a:spcBef>
                <a:spcPct val="0"/>
              </a:spcBef>
              <a:buClrTx/>
              <a:buFontTx/>
              <a:buNone/>
            </a:pPr>
            <a:r>
              <a:rPr kumimoji="0" lang="en-US" altLang="en-US" sz="2000"/>
              <a:t> </a:t>
            </a:r>
          </a:p>
        </p:txBody>
      </p:sp>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152400" y="0"/>
            <a:ext cx="10285413"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Font typeface="Monotype Sorts" charset="2"/>
              <a:buChar char="§"/>
              <a:defRPr kumimoji="1" sz="3200">
                <a:solidFill>
                  <a:schemeClr val="tx1"/>
                </a:solidFill>
                <a:latin typeface="Times New Roman" charset="0"/>
                <a:ea typeface="ＭＳ Ｐゴシック" charset="-128"/>
              </a:defRPr>
            </a:lvl1pPr>
            <a:lvl2pPr marL="37931725" indent="-37474525">
              <a:spcBef>
                <a:spcPct val="20000"/>
              </a:spcBef>
              <a:buClr>
                <a:schemeClr val="bg2"/>
              </a:buClr>
              <a:buSzPct val="50000"/>
              <a:buFont typeface="Monotype Sorts" charset="2"/>
              <a:buChar char="l"/>
              <a:defRPr kumimoji="1" sz="2800">
                <a:solidFill>
                  <a:schemeClr val="tx1"/>
                </a:solidFill>
                <a:latin typeface="Times New Roman" charset="0"/>
                <a:ea typeface="ＭＳ Ｐゴシック" charset="-128"/>
              </a:defRPr>
            </a:lvl2pPr>
            <a:lvl3pPr marL="1143000" indent="-228600">
              <a:spcBef>
                <a:spcPct val="20000"/>
              </a:spcBef>
              <a:buChar char="•"/>
              <a:defRPr kumimoji="1" sz="2400">
                <a:solidFill>
                  <a:schemeClr val="tx1"/>
                </a:solidFill>
                <a:latin typeface="Times New Roman" charset="0"/>
                <a:ea typeface="ＭＳ Ｐゴシック" charset="-128"/>
              </a:defRPr>
            </a:lvl3pPr>
            <a:lvl4pPr marL="1600200" indent="-228600">
              <a:spcBef>
                <a:spcPct val="20000"/>
              </a:spcBef>
              <a:buChar char="–"/>
              <a:defRPr kumimoji="1" sz="2000">
                <a:solidFill>
                  <a:schemeClr val="tx1"/>
                </a:solidFill>
                <a:latin typeface="Times New Roman" charset="0"/>
                <a:ea typeface="ＭＳ Ｐゴシック" charset="-128"/>
              </a:defRPr>
            </a:lvl4pPr>
            <a:lvl5pPr marL="2057400" indent="-228600">
              <a:spcBef>
                <a:spcPct val="20000"/>
              </a:spcBef>
              <a:buChar char="»"/>
              <a:defRPr kumimoji="1"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charset="0"/>
                <a:ea typeface="ＭＳ Ｐゴシック" charset="-128"/>
              </a:defRPr>
            </a:lvl9pPr>
          </a:lstStyle>
          <a:p>
            <a:pPr>
              <a:spcBef>
                <a:spcPct val="0"/>
              </a:spcBef>
              <a:buClrTx/>
              <a:buFontTx/>
              <a:buNone/>
            </a:pPr>
            <a:r>
              <a:rPr kumimoji="0" lang="en-US" altLang="en-US" sz="2000"/>
              <a:t> 11/23/99  FY 98 JACKSON COUNTY FMS/EMS TEST LIBRARY      22:45:21 QPADEV0004  </a:t>
            </a:r>
          </a:p>
          <a:p>
            <a:pPr>
              <a:spcBef>
                <a:spcPct val="0"/>
              </a:spcBef>
              <a:buClrTx/>
              <a:buFontTx/>
              <a:buNone/>
            </a:pPr>
            <a:r>
              <a:rPr kumimoji="0" lang="en-US" altLang="en-US" sz="2000"/>
              <a:t>  EMS             Deduction Transactions Report Definition     Ref: PAY.765 .01 </a:t>
            </a:r>
          </a:p>
          <a:p>
            <a:pPr>
              <a:spcBef>
                <a:spcPct val="0"/>
              </a:spcBef>
              <a:buClrTx/>
              <a:buFontTx/>
              <a:buNone/>
            </a:pPr>
            <a:r>
              <a:rPr kumimoji="0" lang="en-US" altLang="en-US" sz="2000"/>
              <a:t>  Report ID:  FICAWAGECK       FICA WAGES                                       </a:t>
            </a:r>
          </a:p>
          <a:p>
            <a:pPr>
              <a:spcBef>
                <a:spcPct val="0"/>
              </a:spcBef>
              <a:buClrTx/>
              <a:buFontTx/>
              <a:buNone/>
            </a:pPr>
            <a:r>
              <a:rPr kumimoji="0" lang="en-US" altLang="en-US" sz="2000"/>
              <a:t>                                                                                </a:t>
            </a:r>
          </a:p>
          <a:p>
            <a:pPr>
              <a:spcBef>
                <a:spcPct val="0"/>
              </a:spcBef>
              <a:buClrTx/>
              <a:buFontTx/>
              <a:buNone/>
            </a:pPr>
            <a:r>
              <a:rPr kumimoji="0" lang="en-US" altLang="en-US" sz="2000"/>
              <a:t>  Column One     Column Two     Column Three   Column Four    Column Five       </a:t>
            </a:r>
          </a:p>
          <a:p>
            <a:pPr>
              <a:spcBef>
                <a:spcPct val="0"/>
              </a:spcBef>
              <a:buClrTx/>
              <a:buFontTx/>
              <a:buNone/>
            </a:pPr>
            <a:r>
              <a:rPr kumimoji="0" lang="en-US" altLang="en-US" sz="2000"/>
              <a:t>  GROSS          S125           CALCULATED     FICA US        DIFFERENCE        </a:t>
            </a:r>
          </a:p>
          <a:p>
            <a:pPr>
              <a:spcBef>
                <a:spcPct val="0"/>
              </a:spcBef>
              <a:buClrTx/>
              <a:buFontTx/>
              <a:buNone/>
            </a:pPr>
            <a:r>
              <a:rPr kumimoji="0" lang="en-US" altLang="en-US" sz="2000"/>
              <a:t>  SALARIES       TOTAL          FICA WAGES     WAGES          (IF AMT, CHK)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Deduction or Vendor                                                                Column     Select       +/-   </a:t>
            </a:r>
          </a:p>
          <a:p>
            <a:pPr>
              <a:spcBef>
                <a:spcPct val="0"/>
              </a:spcBef>
              <a:buClrTx/>
              <a:buFontTx/>
              <a:buNone/>
            </a:pPr>
            <a:r>
              <a:rPr kumimoji="0" lang="en-US" altLang="en-US" sz="2000"/>
              <a:t>  FICA   US               FICA-SOCIAL SECURITY                         4              3             +     </a:t>
            </a:r>
          </a:p>
          <a:p>
            <a:pPr>
              <a:spcBef>
                <a:spcPct val="0"/>
              </a:spcBef>
              <a:buClrTx/>
              <a:buFontTx/>
              <a:buNone/>
            </a:pPr>
            <a:r>
              <a:rPr kumimoji="0" lang="en-US" altLang="en-US" sz="2000"/>
              <a:t>  FICA   US               FICA-SOCIAL SECURITY                         5              3              -     </a:t>
            </a:r>
          </a:p>
          <a:p>
            <a:pPr>
              <a:spcBef>
                <a:spcPct val="0"/>
              </a:spcBef>
              <a:buClrTx/>
              <a:buFontTx/>
              <a:buNone/>
            </a:pPr>
            <a:r>
              <a:rPr kumimoji="0" lang="en-US" altLang="en-US" sz="2000"/>
              <a:t>  PX*                         Wild Card Substitution                                  2              1             +     </a:t>
            </a:r>
          </a:p>
          <a:p>
            <a:pPr>
              <a:spcBef>
                <a:spcPct val="0"/>
              </a:spcBef>
              <a:buClrTx/>
              <a:buFontTx/>
              <a:buNone/>
            </a:pPr>
            <a:r>
              <a:rPr kumimoji="0" lang="en-US" altLang="en-US" sz="2000"/>
              <a:t>  PX*                         Wild Card Substitution                                  3              1              -     </a:t>
            </a:r>
          </a:p>
          <a:p>
            <a:pPr>
              <a:spcBef>
                <a:spcPct val="0"/>
              </a:spcBef>
              <a:buClrTx/>
              <a:buFontTx/>
              <a:buNone/>
            </a:pPr>
            <a:r>
              <a:rPr kumimoji="0" lang="en-US" altLang="en-US" sz="2000"/>
              <a:t>  PX*                         Wild Card Substitution                                  5              1               -     </a:t>
            </a:r>
          </a:p>
          <a:p>
            <a:pPr>
              <a:spcBef>
                <a:spcPct val="0"/>
              </a:spcBef>
              <a:buClrTx/>
              <a:buFontTx/>
              <a:buNone/>
            </a:pPr>
            <a:r>
              <a:rPr kumimoji="0" lang="en-US" altLang="en-US" sz="2000"/>
              <a:t>  WCOMP                 WORKERS' COMPENSATION                   1             3               +     </a:t>
            </a:r>
          </a:p>
          <a:p>
            <a:pPr>
              <a:spcBef>
                <a:spcPct val="0"/>
              </a:spcBef>
              <a:buClrTx/>
              <a:buFontTx/>
              <a:buNone/>
            </a:pPr>
            <a:r>
              <a:rPr kumimoji="0" lang="en-US" altLang="en-US" sz="2000"/>
              <a:t>  WCOMP                 WORKERS' COMPENSATION                   3             3                +     </a:t>
            </a:r>
          </a:p>
          <a:p>
            <a:pPr>
              <a:spcBef>
                <a:spcPct val="0"/>
              </a:spcBef>
              <a:buClrTx/>
              <a:buFontTx/>
              <a:buNone/>
            </a:pPr>
            <a:r>
              <a:rPr kumimoji="0" lang="en-US" altLang="en-US" sz="2000"/>
              <a:t>  WCOMP                 WORKERS' COMPENSATION                   5             3                +     </a:t>
            </a:r>
          </a:p>
          <a:p>
            <a:pPr>
              <a:spcBef>
                <a:spcPct val="0"/>
              </a:spcBef>
              <a:buClrTx/>
              <a:buFontTx/>
              <a:buNone/>
            </a:pPr>
            <a:r>
              <a:rPr kumimoji="0" lang="en-US" altLang="en-US" sz="2000"/>
              <a:t>                                                                                </a:t>
            </a:r>
          </a:p>
          <a:p>
            <a:pPr>
              <a:spcBef>
                <a:spcPct val="0"/>
              </a:spcBef>
              <a:buClrTx/>
              <a:buFontTx/>
              <a:buNone/>
            </a:pPr>
            <a:r>
              <a:rPr kumimoji="0" lang="en-US" altLang="en-US" sz="2000"/>
              <a:t>                                                                                </a:t>
            </a:r>
          </a:p>
          <a:p>
            <a:pPr>
              <a:spcBef>
                <a:spcPct val="0"/>
              </a:spcBef>
              <a:buClrTx/>
              <a:buFontTx/>
              <a:buNone/>
            </a:pPr>
            <a:r>
              <a:rPr kumimoji="0" lang="en-US" altLang="en-US" sz="2000"/>
              <a:t>                                                                              + </a:t>
            </a:r>
          </a:p>
          <a:p>
            <a:pPr>
              <a:spcBef>
                <a:spcPct val="0"/>
              </a:spcBef>
              <a:buClrTx/>
              <a:buFontTx/>
              <a:buNone/>
            </a:pPr>
            <a:r>
              <a:rPr kumimoji="0" lang="en-US" altLang="en-US" sz="2000"/>
              <a:t>                                                                                </a:t>
            </a:r>
          </a:p>
          <a:p>
            <a:pPr>
              <a:spcBef>
                <a:spcPct val="0"/>
              </a:spcBef>
              <a:buClrTx/>
              <a:buFontTx/>
              <a:buNone/>
            </a:pPr>
            <a:r>
              <a:rPr kumimoji="0" lang="en-US" altLang="en-US" sz="2000"/>
              <a:t>                                                                   Cancel?: N   </a:t>
            </a:r>
          </a:p>
          <a:p>
            <a:pPr>
              <a:spcBef>
                <a:spcPct val="0"/>
              </a:spcBef>
              <a:buClrTx/>
              <a:buFontTx/>
              <a:buNone/>
            </a:pPr>
            <a:r>
              <a:rPr kumimoji="0" lang="en-US" altLang="en-US" sz="2000"/>
              <a:t> </a:t>
            </a:r>
          </a:p>
        </p:txBody>
      </p:sp>
      <p:pic>
        <p:nvPicPr>
          <p:cNvPr id="296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7557</TotalTime>
  <Words>4471</Words>
  <Application>Microsoft Macintosh PowerPoint</Application>
  <PresentationFormat>On-screen Show (4:3)</PresentationFormat>
  <Paragraphs>488</Paragraphs>
  <Slides>58</Slides>
  <Notes>48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3" baseType="lpstr">
      <vt:lpstr>Arial</vt:lpstr>
      <vt:lpstr>Monotype Sorts</vt:lpstr>
      <vt:lpstr>Times New Roman</vt:lpstr>
      <vt:lpstr>Serene</vt:lpstr>
      <vt:lpstr>Document</vt:lpstr>
      <vt:lpstr>2020 W2’s</vt:lpstr>
      <vt:lpstr>W2 Laser Forms </vt:lpstr>
      <vt:lpstr>New this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1999 W-2’s</dc:title>
  <dc:creator>Compaq</dc:creator>
  <cp:lastModifiedBy>Kim Harvey</cp:lastModifiedBy>
  <cp:revision>104</cp:revision>
  <dcterms:created xsi:type="dcterms:W3CDTF">2014-11-14T15:16:37Z</dcterms:created>
  <dcterms:modified xsi:type="dcterms:W3CDTF">2020-10-22T21:38:28Z</dcterms:modified>
</cp:coreProperties>
</file>