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1" r:id="rId3"/>
    <p:sldId id="260" r:id="rId4"/>
    <p:sldId id="257" r:id="rId5"/>
    <p:sldId id="259" r:id="rId6"/>
    <p:sldId id="262" r:id="rId7"/>
    <p:sldId id="272" r:id="rId8"/>
    <p:sldId id="271" r:id="rId9"/>
    <p:sldId id="277" r:id="rId10"/>
    <p:sldId id="278" r:id="rId11"/>
    <p:sldId id="279" r:id="rId12"/>
    <p:sldId id="280" r:id="rId13"/>
    <p:sldId id="269" r:id="rId14"/>
    <p:sldId id="270" r:id="rId15"/>
    <p:sldId id="263" r:id="rId16"/>
    <p:sldId id="281" r:id="rId17"/>
    <p:sldId id="264" r:id="rId18"/>
    <p:sldId id="265" r:id="rId19"/>
    <p:sldId id="266" r:id="rId20"/>
    <p:sldId id="267" r:id="rId21"/>
    <p:sldId id="268" r:id="rId22"/>
    <p:sldId id="273" r:id="rId23"/>
    <p:sldId id="274"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275" r:id="rId45"/>
    <p:sldId id="276"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13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5898100"/>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0268463"/>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4834297"/>
      </p:ext>
    </p:extLst>
  </p:cSld>
  <p:clrMapOvr>
    <a:masterClrMapping/>
  </p:clrMapOvr>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8024887"/>
      </p:ext>
    </p:extLst>
  </p:cSld>
  <p:clrMapOvr>
    <a:masterClrMapping/>
  </p:clrMapOvr>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9859636"/>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6646874"/>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2243541"/>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4166099"/>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549034516"/>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5983031"/>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1798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21109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wvlegislature.gov/wvcode/ChapterEntire.cfm?chap=18&amp;art=5&amp;section=1A#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thics.wv.gov/Pages/forms.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5AAE4B45-12BC-43AE-B57D-C7E884AC9E4D}"/>
              </a:ext>
            </a:extLst>
          </p:cNvPr>
          <p:cNvSpPr>
            <a:spLocks noGrp="1"/>
          </p:cNvSpPr>
          <p:nvPr>
            <p:ph type="ctrTitle"/>
          </p:nvPr>
        </p:nvSpPr>
        <p:spPr/>
        <p:txBody>
          <a:bodyPr>
            <a:normAutofit/>
          </a:bodyPr>
          <a:lstStyle/>
          <a:p>
            <a:pPr algn="r"/>
            <a:r>
              <a:rPr lang="en-US" sz="2800" dirty="0"/>
              <a:t>Ethics Act &amp; Pecuniary Interest Statute </a:t>
            </a:r>
          </a:p>
        </p:txBody>
      </p:sp>
      <p:sp>
        <p:nvSpPr>
          <p:cNvPr id="5" name="Subtitle 4" descr="" title="">
            <a:extLst>
              <a:ext uri="{FF2B5EF4-FFF2-40B4-BE49-F238E27FC236}">
                <a16:creationId xmlns:a16="http://schemas.microsoft.com/office/drawing/2014/main" id="{A2AB40ED-2F98-42ED-ABE6-F0277602BBE9}"/>
              </a:ext>
            </a:extLst>
          </p:cNvPr>
          <p:cNvSpPr>
            <a:spLocks noGrp="1"/>
          </p:cNvSpPr>
          <p:nvPr>
            <p:ph type="subTitle" idx="1"/>
          </p:nvPr>
        </p:nvSpPr>
        <p:spPr>
          <a:xfrm>
            <a:off x="2417780" y="3531204"/>
            <a:ext cx="8637072" cy="1679988"/>
          </a:xfrm>
        </p:spPr>
        <p:txBody>
          <a:bodyPr>
            <a:normAutofit/>
          </a:bodyPr>
          <a:lstStyle/>
          <a:p>
            <a:pPr algn="r"/>
            <a:r>
              <a:rPr lang="en-US" dirty="0"/>
              <a:t>R</a:t>
            </a:r>
            <a:r>
              <a:rPr lang="en-US" cap="none" dirty="0"/>
              <a:t>ick Boothby, Esq.</a:t>
            </a:r>
          </a:p>
          <a:p>
            <a:pPr algn="r"/>
            <a:r>
              <a:rPr lang="en-US" cap="none" dirty="0" err="1"/>
              <a:t>WVASBO</a:t>
            </a:r>
            <a:r>
              <a:rPr lang="en-US" cap="none" dirty="0"/>
              <a:t> October 29, 2020</a:t>
            </a:r>
          </a:p>
          <a:p>
            <a:pPr algn="r"/>
            <a:r>
              <a:rPr lang="en-US" cap="none" dirty="0"/>
              <a:t>11:00 a.m. to 12:00 p.m.</a:t>
            </a:r>
            <a:endParaRPr lang="en-US" dirty="0"/>
          </a:p>
        </p:txBody>
      </p:sp>
    </p:spTree>
    <p:extLst>
      <p:ext uri="{BB962C8B-B14F-4D97-AF65-F5344CB8AC3E}">
        <p14:creationId xmlns:p14="http://schemas.microsoft.com/office/powerpoint/2010/main" val="3254086582"/>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13A3566-96B0-4084-B436-D66D02BF2F9F}"/>
              </a:ext>
            </a:extLst>
          </p:cNvPr>
          <p:cNvSpPr>
            <a:spLocks noGrp="1"/>
          </p:cNvSpPr>
          <p:nvPr>
            <p:ph type="title"/>
          </p:nvPr>
        </p:nvSpPr>
        <p:spPr/>
        <p:txBody>
          <a:bodyPr>
            <a:normAutofit/>
          </a:bodyPr>
          <a:lstStyle/>
          <a:p>
            <a:r>
              <a:rPr lang="en-US" cap="none" dirty="0">
                <a:solidFill>
                  <a:prstClr val="black"/>
                </a:solidFill>
                <a:ea typeface="+mn-ea"/>
                <a:cs typeface="+mn-cs"/>
              </a:rPr>
              <a:t>West Virginia Governmental Ethics Act</a:t>
            </a:r>
            <a:br>
              <a:rPr lang="en-US" cap="none" dirty="0">
                <a:solidFill>
                  <a:prstClr val="black"/>
                </a:solidFill>
                <a:ea typeface="+mn-ea"/>
                <a:cs typeface="+mn-cs"/>
              </a:rPr>
            </a:br>
            <a:r>
              <a:rPr lang="en-US" cap="none" dirty="0">
                <a:solidFill>
                  <a:prstClr val="black"/>
                </a:solidFill>
                <a:ea typeface="+mn-ea"/>
                <a:cs typeface="+mn-cs"/>
              </a:rPr>
              <a:t>Definitions </a:t>
            </a:r>
            <a:endParaRPr lang="en-US" dirty="0"/>
          </a:p>
        </p:txBody>
      </p:sp>
      <p:sp>
        <p:nvSpPr>
          <p:cNvPr id="3" name="Content Placeholder 2" descr="" title="">
            <a:extLst>
              <a:ext uri="{FF2B5EF4-FFF2-40B4-BE49-F238E27FC236}">
                <a16:creationId xmlns:a16="http://schemas.microsoft.com/office/drawing/2014/main" id="{4654C9FA-937C-4594-A2E0-8AA9B9B45F85}"/>
              </a:ext>
            </a:extLst>
          </p:cNvPr>
          <p:cNvSpPr>
            <a:spLocks noGrp="1"/>
          </p:cNvSpPr>
          <p:nvPr>
            <p:ph idx="1"/>
          </p:nvPr>
        </p:nvSpPr>
        <p:spPr>
          <a:xfrm>
            <a:off x="1451578" y="1853753"/>
            <a:ext cx="9603275" cy="4199727"/>
          </a:xfrm>
        </p:spPr>
        <p:txBody>
          <a:bodyPr>
            <a:normAutofit fontScale="92500" lnSpcReduction="20000"/>
          </a:bodyPr>
          <a:lstStyle/>
          <a:p>
            <a:pPr marL="0" indent="0">
              <a:buNone/>
            </a:pPr>
            <a:r>
              <a:rPr lang="en-US" dirty="0"/>
              <a:t>“Thing of value”, “other thing of value,” or “anything of value” means and includes: </a:t>
            </a:r>
          </a:p>
          <a:p>
            <a:r>
              <a:rPr lang="en-US" dirty="0"/>
              <a:t>(1) Money, bank bills, or notes, United States treasury notes and other bills, bonds or notes issued by lawful authority and intended to pass and circulate as money; </a:t>
            </a:r>
          </a:p>
          <a:p>
            <a:r>
              <a:rPr lang="en-US" dirty="0"/>
              <a:t>(2) goods and chattels; </a:t>
            </a:r>
          </a:p>
          <a:p>
            <a:r>
              <a:rPr lang="en-US" dirty="0"/>
              <a:t>(3) promissory notes, bills of exchange, orders, drafts, warrants, checks, bonds given for the payment of money, or the forbearance of money due or owing; </a:t>
            </a:r>
          </a:p>
          <a:p>
            <a:r>
              <a:rPr lang="en-US" dirty="0"/>
              <a:t>(4) receipts given for the payment of money or other property; </a:t>
            </a:r>
          </a:p>
          <a:p>
            <a:r>
              <a:rPr lang="en-US" dirty="0"/>
              <a:t>(5) any right or chose in action; </a:t>
            </a:r>
          </a:p>
          <a:p>
            <a:r>
              <a:rPr lang="en-US" dirty="0"/>
              <a:t>(6) chattels real or personal or things which savor of realty and are, at the time taken, a part of a freehold, whether they are of the substance or produce thereof or affixed thereto, although there may be no interval between the severing and the taking away thereof; </a:t>
            </a:r>
          </a:p>
          <a:p>
            <a:endParaRPr lang="en-US" dirty="0"/>
          </a:p>
          <a:p>
            <a:pPr marL="457200" lvl="1" indent="0">
              <a:buNone/>
            </a:pPr>
            <a:endParaRPr lang="en-US" dirty="0"/>
          </a:p>
        </p:txBody>
      </p:sp>
    </p:spTree>
    <p:extLst>
      <p:ext uri="{BB962C8B-B14F-4D97-AF65-F5344CB8AC3E}">
        <p14:creationId xmlns:p14="http://schemas.microsoft.com/office/powerpoint/2010/main" val="3310373441"/>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13A3566-96B0-4084-B436-D66D02BF2F9F}"/>
              </a:ext>
            </a:extLst>
          </p:cNvPr>
          <p:cNvSpPr>
            <a:spLocks noGrp="1"/>
          </p:cNvSpPr>
          <p:nvPr>
            <p:ph type="title"/>
          </p:nvPr>
        </p:nvSpPr>
        <p:spPr/>
        <p:txBody>
          <a:bodyPr>
            <a:normAutofit/>
          </a:bodyPr>
          <a:lstStyle/>
          <a:p>
            <a:r>
              <a:rPr lang="en-US" cap="none" dirty="0">
                <a:solidFill>
                  <a:prstClr val="black"/>
                </a:solidFill>
                <a:ea typeface="+mn-ea"/>
                <a:cs typeface="+mn-cs"/>
              </a:rPr>
              <a:t>West Virginia Governmental Ethics Act</a:t>
            </a:r>
            <a:br>
              <a:rPr lang="en-US" cap="none" dirty="0">
                <a:solidFill>
                  <a:prstClr val="black"/>
                </a:solidFill>
                <a:ea typeface="+mn-ea"/>
                <a:cs typeface="+mn-cs"/>
              </a:rPr>
            </a:br>
            <a:r>
              <a:rPr lang="en-US" cap="none" dirty="0">
                <a:solidFill>
                  <a:prstClr val="black"/>
                </a:solidFill>
                <a:ea typeface="+mn-ea"/>
                <a:cs typeface="+mn-cs"/>
              </a:rPr>
              <a:t>Definitions </a:t>
            </a:r>
            <a:endParaRPr lang="en-US" dirty="0"/>
          </a:p>
        </p:txBody>
      </p:sp>
      <p:sp>
        <p:nvSpPr>
          <p:cNvPr id="3" name="Content Placeholder 2" descr="" title="">
            <a:extLst>
              <a:ext uri="{FF2B5EF4-FFF2-40B4-BE49-F238E27FC236}">
                <a16:creationId xmlns:a16="http://schemas.microsoft.com/office/drawing/2014/main" id="{4654C9FA-937C-4594-A2E0-8AA9B9B45F85}"/>
              </a:ext>
            </a:extLst>
          </p:cNvPr>
          <p:cNvSpPr>
            <a:spLocks noGrp="1"/>
          </p:cNvSpPr>
          <p:nvPr>
            <p:ph idx="1"/>
          </p:nvPr>
        </p:nvSpPr>
        <p:spPr>
          <a:xfrm>
            <a:off x="1451578" y="1853753"/>
            <a:ext cx="9603275" cy="4199727"/>
          </a:xfrm>
        </p:spPr>
        <p:txBody>
          <a:bodyPr>
            <a:normAutofit fontScale="77500" lnSpcReduction="20000"/>
          </a:bodyPr>
          <a:lstStyle/>
          <a:p>
            <a:pPr marL="0" indent="0">
              <a:buNone/>
            </a:pPr>
            <a:r>
              <a:rPr lang="en-US" dirty="0"/>
              <a:t>“Thing of value”, “other thing of value,” or “anything of value” means and includes: </a:t>
            </a:r>
          </a:p>
          <a:p>
            <a:r>
              <a:rPr lang="en-US" dirty="0"/>
              <a:t>(7) any interest in realty, including, but not limited to, fee simple estates, life estates, estates for a term or period of time, joint tenancies, co-tenancies, tenancies in common, partial interests, present or future interests, contingent or vested interests, beneficial interests, leasehold interests, or any other interest or interests in realty of whatsoever nature; </a:t>
            </a:r>
          </a:p>
          <a:p>
            <a:r>
              <a:rPr lang="en-US" dirty="0"/>
              <a:t>(8) any promise of employment, present or future; </a:t>
            </a:r>
          </a:p>
          <a:p>
            <a:r>
              <a:rPr lang="en-US" dirty="0"/>
              <a:t>(9) donation or gift; </a:t>
            </a:r>
          </a:p>
          <a:p>
            <a:r>
              <a:rPr lang="en-US" dirty="0"/>
              <a:t>(10) rendering of services or the payment thereof; </a:t>
            </a:r>
          </a:p>
          <a:p>
            <a:r>
              <a:rPr lang="en-US" dirty="0"/>
              <a:t>(11) any advance or pledge; </a:t>
            </a:r>
          </a:p>
          <a:p>
            <a:r>
              <a:rPr lang="en-US" dirty="0"/>
              <a:t>(12) a promise of present or future interest in any business or contract or other agreement; or </a:t>
            </a:r>
          </a:p>
          <a:p>
            <a:r>
              <a:rPr lang="en-US" dirty="0"/>
              <a:t>(13) every other thing or item, whether tangible or intangible, having economic worth. “Thing of value”, “other thing of value” or “anything of value” shall not include anything which is de minimis in nature nor a lawful political contribution reported as required by law.</a:t>
            </a:r>
          </a:p>
          <a:p>
            <a:endParaRPr lang="en-US" dirty="0"/>
          </a:p>
          <a:p>
            <a:pPr marL="457200" lvl="1" indent="0">
              <a:buNone/>
            </a:pPr>
            <a:endParaRPr lang="en-US" dirty="0"/>
          </a:p>
        </p:txBody>
      </p:sp>
    </p:spTree>
    <p:extLst>
      <p:ext uri="{BB962C8B-B14F-4D97-AF65-F5344CB8AC3E}">
        <p14:creationId xmlns:p14="http://schemas.microsoft.com/office/powerpoint/2010/main" val="894662941"/>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1863B6B-8490-4AB6-A342-6168B5FA7137}"/>
              </a:ext>
            </a:extLst>
          </p:cNvPr>
          <p:cNvSpPr>
            <a:spLocks noGrp="1"/>
          </p:cNvSpPr>
          <p:nvPr>
            <p:ph type="title"/>
          </p:nvPr>
        </p:nvSpPr>
        <p:spPr/>
        <p:txBody>
          <a:bodyPr/>
          <a:lstStyle/>
          <a:p>
            <a:r>
              <a:rPr lang="en-US" cap="none" dirty="0"/>
              <a:t>“Thing of Value” </a:t>
            </a:r>
          </a:p>
        </p:txBody>
      </p:sp>
      <p:sp>
        <p:nvSpPr>
          <p:cNvPr id="3" name="Content Placeholder 2" descr="" title="">
            <a:extLst>
              <a:ext uri="{FF2B5EF4-FFF2-40B4-BE49-F238E27FC236}">
                <a16:creationId xmlns:a16="http://schemas.microsoft.com/office/drawing/2014/main" id="{B57BFE6B-7399-4C24-81F3-7B505CA78476}"/>
              </a:ext>
            </a:extLst>
          </p:cNvPr>
          <p:cNvSpPr>
            <a:spLocks noGrp="1"/>
          </p:cNvSpPr>
          <p:nvPr>
            <p:ph idx="1"/>
          </p:nvPr>
        </p:nvSpPr>
        <p:spPr/>
        <p:txBody>
          <a:bodyPr/>
          <a:lstStyle/>
          <a:p>
            <a:r>
              <a:rPr lang="en-US" dirty="0"/>
              <a:t>Why such a long definition? </a:t>
            </a:r>
          </a:p>
        </p:txBody>
      </p:sp>
    </p:spTree>
    <p:extLst>
      <p:ext uri="{BB962C8B-B14F-4D97-AF65-F5344CB8AC3E}">
        <p14:creationId xmlns:p14="http://schemas.microsoft.com/office/powerpoint/2010/main" val="2618788210"/>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922E1CC6-4E62-4D37-AEBF-6E0A79F098A0}"/>
              </a:ext>
            </a:extLst>
          </p:cNvPr>
          <p:cNvSpPr>
            <a:spLocks noGrp="1"/>
          </p:cNvSpPr>
          <p:nvPr>
            <p:ph type="title"/>
          </p:nvPr>
        </p:nvSpPr>
        <p:spPr/>
        <p:txBody>
          <a:bodyPr/>
          <a:lstStyle/>
          <a:p>
            <a:r>
              <a:rPr lang="en-US" cap="none" dirty="0"/>
              <a:t>Ethics Commission Rules</a:t>
            </a:r>
            <a:r>
              <a:rPr lang="en-US" dirty="0"/>
              <a:t> </a:t>
            </a:r>
          </a:p>
        </p:txBody>
      </p:sp>
      <p:sp>
        <p:nvSpPr>
          <p:cNvPr id="3" name="Content Placeholder 2" descr="" title="">
            <a:extLst>
              <a:ext uri="{FF2B5EF4-FFF2-40B4-BE49-F238E27FC236}">
                <a16:creationId xmlns:a16="http://schemas.microsoft.com/office/drawing/2014/main" id="{69AAAE8B-D6F0-4ACB-A310-4D0EFDF10261}"/>
              </a:ext>
            </a:extLst>
          </p:cNvPr>
          <p:cNvSpPr>
            <a:spLocks noGrp="1"/>
          </p:cNvSpPr>
          <p:nvPr>
            <p:ph idx="1"/>
          </p:nvPr>
        </p:nvSpPr>
        <p:spPr>
          <a:xfrm>
            <a:off x="1451579" y="2015732"/>
            <a:ext cx="9603275" cy="4037749"/>
          </a:xfrm>
        </p:spPr>
        <p:txBody>
          <a:bodyPr>
            <a:normAutofit fontScale="85000" lnSpcReduction="10000"/>
          </a:bodyPr>
          <a:lstStyle/>
          <a:p>
            <a:r>
              <a:rPr lang="en-US" b="1" dirty="0"/>
              <a:t>Lots to read </a:t>
            </a:r>
          </a:p>
          <a:p>
            <a:r>
              <a:rPr lang="en-US" b="1" dirty="0"/>
              <a:t>General </a:t>
            </a:r>
          </a:p>
          <a:p>
            <a:pPr lvl="1"/>
            <a:r>
              <a:rPr lang="en-US" dirty="0"/>
              <a:t>Confidentiality</a:t>
            </a:r>
          </a:p>
          <a:p>
            <a:pPr lvl="1"/>
            <a:r>
              <a:rPr lang="en-US" dirty="0"/>
              <a:t>Purchase, Sale or Lease of Personal Property</a:t>
            </a:r>
          </a:p>
          <a:p>
            <a:pPr lvl="1"/>
            <a:r>
              <a:rPr lang="en-US" dirty="0"/>
              <a:t>Use of Office for Private Gain, Including Nepotism</a:t>
            </a:r>
          </a:p>
          <a:p>
            <a:pPr lvl="1"/>
            <a:r>
              <a:rPr lang="en-US" dirty="0"/>
              <a:t>Gifts &amp; Charitable Contributions</a:t>
            </a:r>
          </a:p>
          <a:p>
            <a:pPr lvl="1"/>
            <a:r>
              <a:rPr lang="en-US" dirty="0"/>
              <a:t>Interest in Public Contracts</a:t>
            </a:r>
          </a:p>
          <a:p>
            <a:pPr lvl="1"/>
            <a:r>
              <a:rPr lang="en-US" dirty="0"/>
              <a:t>Employment Exemptions</a:t>
            </a:r>
          </a:p>
          <a:p>
            <a:pPr lvl="1"/>
            <a:r>
              <a:rPr lang="en-US" dirty="0"/>
              <a:t>Ethics Training Requirements for Designated Public Officials</a:t>
            </a:r>
          </a:p>
          <a:p>
            <a:r>
              <a:rPr lang="en-US" b="1" dirty="0"/>
              <a:t>Complaints &amp; Hearings Procedural Rules</a:t>
            </a:r>
            <a:r>
              <a:rPr lang="en-US" dirty="0"/>
              <a:t>: </a:t>
            </a:r>
          </a:p>
          <a:p>
            <a:pPr lvl="1"/>
            <a:r>
              <a:rPr lang="en-US" dirty="0"/>
              <a:t>Complaints, Probable Cause Review Board and Investigations </a:t>
            </a:r>
          </a:p>
          <a:p>
            <a:pPr lvl="1"/>
            <a:r>
              <a:rPr lang="en-US" dirty="0"/>
              <a:t>Hearings  </a:t>
            </a:r>
          </a:p>
          <a:p>
            <a:endParaRPr lang="en-US" dirty="0"/>
          </a:p>
        </p:txBody>
      </p:sp>
    </p:spTree>
    <p:extLst>
      <p:ext uri="{BB962C8B-B14F-4D97-AF65-F5344CB8AC3E}">
        <p14:creationId xmlns:p14="http://schemas.microsoft.com/office/powerpoint/2010/main" val="1550114964"/>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DCE4349-E832-42CF-9F3B-F7E79CBF629A}"/>
              </a:ext>
            </a:extLst>
          </p:cNvPr>
          <p:cNvSpPr>
            <a:spLocks noGrp="1"/>
          </p:cNvSpPr>
          <p:nvPr>
            <p:ph type="title"/>
          </p:nvPr>
        </p:nvSpPr>
        <p:spPr/>
        <p:txBody>
          <a:bodyPr/>
          <a:lstStyle/>
          <a:p>
            <a:r>
              <a:rPr lang="en-US" cap="none" dirty="0"/>
              <a:t>Typical complaints  </a:t>
            </a:r>
          </a:p>
        </p:txBody>
      </p:sp>
      <p:sp>
        <p:nvSpPr>
          <p:cNvPr id="3" name="Content Placeholder 2" descr="" title="">
            <a:extLst>
              <a:ext uri="{FF2B5EF4-FFF2-40B4-BE49-F238E27FC236}">
                <a16:creationId xmlns:a16="http://schemas.microsoft.com/office/drawing/2014/main" id="{563A3C00-416A-4873-BBEE-4E6291F84776}"/>
              </a:ext>
            </a:extLst>
          </p:cNvPr>
          <p:cNvSpPr>
            <a:spLocks noGrp="1"/>
          </p:cNvSpPr>
          <p:nvPr>
            <p:ph idx="1"/>
          </p:nvPr>
        </p:nvSpPr>
        <p:spPr/>
        <p:txBody>
          <a:bodyPr>
            <a:normAutofit/>
          </a:bodyPr>
          <a:lstStyle/>
          <a:p>
            <a:r>
              <a:rPr lang="en-US" dirty="0"/>
              <a:t>Showing favoritism in the employment or working conditions of a covered employee’s relative </a:t>
            </a:r>
          </a:p>
          <a:p>
            <a:r>
              <a:rPr lang="en-US" dirty="0"/>
              <a:t>Selling goods or services to your subordinates</a:t>
            </a:r>
          </a:p>
          <a:p>
            <a:r>
              <a:rPr lang="en-US" dirty="0"/>
              <a:t>Patronage (i.e., giving out public jobs to family, friends, and those who do you favors)</a:t>
            </a:r>
          </a:p>
          <a:p>
            <a:r>
              <a:rPr lang="en-US" dirty="0"/>
              <a:t>Double dipping</a:t>
            </a:r>
          </a:p>
          <a:p>
            <a:r>
              <a:rPr lang="en-US" dirty="0"/>
              <a:t>Private pay for public services (e.g., a county prosecutor charging the local school board for legal services; teachers charging their students for tutoring in the subjects they teach)</a:t>
            </a:r>
          </a:p>
        </p:txBody>
      </p:sp>
    </p:spTree>
    <p:extLst>
      <p:ext uri="{BB962C8B-B14F-4D97-AF65-F5344CB8AC3E}">
        <p14:creationId xmlns:p14="http://schemas.microsoft.com/office/powerpoint/2010/main" val="3691158105"/>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9406935B-FD6B-4E5D-A13E-F86BB43637F9}"/>
              </a:ext>
            </a:extLst>
          </p:cNvPr>
          <p:cNvSpPr>
            <a:spLocks noGrp="1"/>
          </p:cNvSpPr>
          <p:nvPr>
            <p:ph type="title"/>
          </p:nvPr>
        </p:nvSpPr>
        <p:spPr/>
        <p:txBody>
          <a:bodyPr>
            <a:normAutofit/>
          </a:bodyPr>
          <a:lstStyle/>
          <a:p>
            <a:r>
              <a:rPr lang="en-US" cap="none" dirty="0">
                <a:solidFill>
                  <a:prstClr val="black"/>
                </a:solidFill>
                <a:ea typeface="+mn-ea"/>
                <a:cs typeface="+mn-cs"/>
              </a:rPr>
              <a:t>West Virginia Pecuniary Interest Statute</a:t>
            </a:r>
            <a:endParaRPr lang="en-US" dirty="0"/>
          </a:p>
        </p:txBody>
      </p:sp>
      <p:sp>
        <p:nvSpPr>
          <p:cNvPr id="3" name="Content Placeholder 2" descr="" title="">
            <a:extLst>
              <a:ext uri="{FF2B5EF4-FFF2-40B4-BE49-F238E27FC236}">
                <a16:creationId xmlns:a16="http://schemas.microsoft.com/office/drawing/2014/main" id="{CF1B22F0-4398-4945-AB6D-CA801B6D921B}"/>
              </a:ext>
            </a:extLst>
          </p:cNvPr>
          <p:cNvSpPr>
            <a:spLocks noGrp="1"/>
          </p:cNvSpPr>
          <p:nvPr>
            <p:ph idx="1"/>
          </p:nvPr>
        </p:nvSpPr>
        <p:spPr>
          <a:xfrm>
            <a:off x="1451579" y="1962466"/>
            <a:ext cx="9603275" cy="4003328"/>
          </a:xfrm>
        </p:spPr>
        <p:txBody>
          <a:bodyPr>
            <a:normAutofit fontScale="85000" lnSpcReduction="10000"/>
          </a:bodyPr>
          <a:lstStyle/>
          <a:p>
            <a:r>
              <a:rPr lang="en-US" b="1" dirty="0"/>
              <a:t>Applies to county-level public servants including public school superintendents, principals, and teachers</a:t>
            </a:r>
          </a:p>
          <a:p>
            <a:pPr lvl="1"/>
            <a:r>
              <a:rPr lang="en-US" dirty="0"/>
              <a:t>Does not mention any other school board employees like service employees</a:t>
            </a:r>
          </a:p>
          <a:p>
            <a:pPr lvl="1"/>
            <a:r>
              <a:rPr lang="en-US" dirty="0"/>
              <a:t>Note that several professional school employee categories are also considered “teachers”</a:t>
            </a:r>
          </a:p>
          <a:p>
            <a:r>
              <a:rPr lang="en-US" b="1" dirty="0"/>
              <a:t>Prohibits these county-level public employees from having personal financial interests, directly or indirectly, in a contract, purchase or sale over which their public job gives them "voice, influence or control." </a:t>
            </a:r>
          </a:p>
          <a:p>
            <a:pPr lvl="1"/>
            <a:r>
              <a:rPr lang="en-US" dirty="0"/>
              <a:t>This prohibition extends to these county-level public employees’ spouses, dependents, and businesses in which they have an ownership interest or by which they are employed. </a:t>
            </a:r>
          </a:p>
          <a:p>
            <a:r>
              <a:rPr lang="en-US" b="1" dirty="0"/>
              <a:t>Enforced and interpreted by the Ethics Commission, the police and county prosecutors</a:t>
            </a:r>
          </a:p>
          <a:p>
            <a:pPr lvl="1"/>
            <a:r>
              <a:rPr lang="en-US" dirty="0"/>
              <a:t>This is a criminal law </a:t>
            </a:r>
          </a:p>
          <a:p>
            <a:pPr lvl="1"/>
            <a:r>
              <a:rPr lang="en-US" dirty="0"/>
              <a:t>Fines, jail time, removal from office, loss or suspension of certificates issued by any governmental agency </a:t>
            </a:r>
          </a:p>
          <a:p>
            <a:endParaRPr lang="en-US" dirty="0"/>
          </a:p>
        </p:txBody>
      </p:sp>
    </p:spTree>
    <p:extLst>
      <p:ext uri="{BB962C8B-B14F-4D97-AF65-F5344CB8AC3E}">
        <p14:creationId xmlns:p14="http://schemas.microsoft.com/office/powerpoint/2010/main" val="2384746524"/>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EDF8598-CBF2-402A-BA1D-02C4D0CDFE98}"/>
              </a:ext>
            </a:extLst>
          </p:cNvPr>
          <p:cNvSpPr>
            <a:spLocks noGrp="1"/>
          </p:cNvSpPr>
          <p:nvPr>
            <p:ph type="title"/>
          </p:nvPr>
        </p:nvSpPr>
        <p:spPr/>
        <p:txBody>
          <a:bodyPr/>
          <a:lstStyle/>
          <a:p>
            <a:r>
              <a:rPr lang="en-US" cap="none" dirty="0">
                <a:solidFill>
                  <a:prstClr val="black"/>
                </a:solidFill>
              </a:rPr>
              <a:t>West Virginia Pecuniary Interest Statute</a:t>
            </a:r>
            <a:endParaRPr lang="en-US" dirty="0"/>
          </a:p>
        </p:txBody>
      </p:sp>
      <p:sp>
        <p:nvSpPr>
          <p:cNvPr id="3" name="Content Placeholder 2" descr="" title="">
            <a:extLst>
              <a:ext uri="{FF2B5EF4-FFF2-40B4-BE49-F238E27FC236}">
                <a16:creationId xmlns:a16="http://schemas.microsoft.com/office/drawing/2014/main" id="{0C8CE43D-7D5D-4753-A331-E1886BD88ED0}"/>
              </a:ext>
            </a:extLst>
          </p:cNvPr>
          <p:cNvSpPr>
            <a:spLocks noGrp="1"/>
          </p:cNvSpPr>
          <p:nvPr>
            <p:ph idx="1"/>
          </p:nvPr>
        </p:nvSpPr>
        <p:spPr/>
        <p:txBody>
          <a:bodyPr>
            <a:normAutofit lnSpcReduction="10000"/>
          </a:bodyPr>
          <a:lstStyle/>
          <a:p>
            <a:r>
              <a:rPr lang="en-US" dirty="0"/>
              <a:t>Makes good sense</a:t>
            </a:r>
          </a:p>
          <a:p>
            <a:r>
              <a:rPr lang="en-US" dirty="0"/>
              <a:t>But in a low population State with many sparsely-populated counties, won’t this cause a lot of headaches? </a:t>
            </a:r>
          </a:p>
          <a:p>
            <a:r>
              <a:rPr lang="en-US" dirty="0"/>
              <a:t>If not being able to contract with a particular business (because doing so would be a violation of the statute) would result in excessive expense, undue hardship, or other substantial interference with a county board's operations, the county board may request an exemption by filing a written application with the Ethics Commission asking permission to enter into such a contract. </a:t>
            </a:r>
          </a:p>
          <a:p>
            <a:pPr lvl="1"/>
            <a:r>
              <a:rPr lang="en-US" dirty="0"/>
              <a:t>How often are these exemptions requested?  Granted? </a:t>
            </a:r>
          </a:p>
        </p:txBody>
      </p:sp>
    </p:spTree>
    <p:extLst>
      <p:ext uri="{BB962C8B-B14F-4D97-AF65-F5344CB8AC3E}">
        <p14:creationId xmlns:p14="http://schemas.microsoft.com/office/powerpoint/2010/main" val="3523964527"/>
      </p:ext>
    </p:extLst>
  </p:cSld>
  <p:clrMapOvr>
    <a:masterClrMapping/>
  </p:clrMapOvr>
</p:sld>
</file>

<file path=ppt/slides/slide1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67BB9B4-FF6B-4D60-A888-D524C84255C9}"/>
              </a:ext>
            </a:extLst>
          </p:cNvPr>
          <p:cNvSpPr>
            <a:spLocks noGrp="1"/>
          </p:cNvSpPr>
          <p:nvPr>
            <p:ph type="title"/>
          </p:nvPr>
        </p:nvSpPr>
        <p:spPr/>
        <p:txBody>
          <a:bodyPr/>
          <a:lstStyle/>
          <a:p>
            <a:r>
              <a:rPr lang="en-US" dirty="0"/>
              <a:t>A</a:t>
            </a:r>
            <a:r>
              <a:rPr lang="en-US" cap="none" dirty="0"/>
              <a:t>dvisory Opinions</a:t>
            </a:r>
            <a:br>
              <a:rPr lang="en-US" cap="none" dirty="0"/>
            </a:br>
            <a:r>
              <a:rPr lang="en-US" cap="none" dirty="0"/>
              <a:t>Ethics Act &amp; Pecuniary Interest Statute </a:t>
            </a:r>
            <a:endParaRPr lang="en-US" dirty="0"/>
          </a:p>
        </p:txBody>
      </p:sp>
      <p:sp>
        <p:nvSpPr>
          <p:cNvPr id="3" name="Content Placeholder 2" descr="" title="">
            <a:extLst>
              <a:ext uri="{FF2B5EF4-FFF2-40B4-BE49-F238E27FC236}">
                <a16:creationId xmlns:a16="http://schemas.microsoft.com/office/drawing/2014/main" id="{2B368BE4-51A0-4AB0-B15C-B78F8B36160D}"/>
              </a:ext>
            </a:extLst>
          </p:cNvPr>
          <p:cNvSpPr>
            <a:spLocks noGrp="1"/>
          </p:cNvSpPr>
          <p:nvPr>
            <p:ph idx="1"/>
          </p:nvPr>
        </p:nvSpPr>
        <p:spPr/>
        <p:txBody>
          <a:bodyPr>
            <a:normAutofit fontScale="92500" lnSpcReduction="20000"/>
          </a:bodyPr>
          <a:lstStyle/>
          <a:p>
            <a:r>
              <a:rPr lang="en-US" b="1" dirty="0"/>
              <a:t>Persons subject to these laws may ask for an advisory opinion about their own situations</a:t>
            </a:r>
          </a:p>
          <a:p>
            <a:pPr lvl="1"/>
            <a:r>
              <a:rPr lang="en-US" dirty="0"/>
              <a:t>If you ask for a written opinion, the Ethics Commission will not reveal your identity in its written opinion </a:t>
            </a:r>
          </a:p>
          <a:p>
            <a:pPr lvl="1"/>
            <a:r>
              <a:rPr lang="en-US" dirty="0"/>
              <a:t>The Ethics Commission will not respond to requests for advisory opinions about whether other people’s conduct violates these laws</a:t>
            </a:r>
          </a:p>
          <a:p>
            <a:r>
              <a:rPr lang="en-US" b="1" dirty="0"/>
              <a:t>Immunity and Absolute Defense</a:t>
            </a:r>
          </a:p>
          <a:p>
            <a:pPr lvl="1"/>
            <a:r>
              <a:rPr lang="en-US" dirty="0"/>
              <a:t>Those subject to these laws who act in good faith reliance on an Advisory Opinion are immune from the sanctions of the Ethics Act and the Pecuniary Interest Act and have an absolute defense to any criminal prosecution for violating these laws </a:t>
            </a:r>
          </a:p>
          <a:p>
            <a:pPr lvl="1"/>
            <a:r>
              <a:rPr lang="en-US" dirty="0"/>
              <a:t>When in doubt, ask for an advisory opinion</a:t>
            </a:r>
          </a:p>
        </p:txBody>
      </p:sp>
    </p:spTree>
    <p:extLst>
      <p:ext uri="{BB962C8B-B14F-4D97-AF65-F5344CB8AC3E}">
        <p14:creationId xmlns:p14="http://schemas.microsoft.com/office/powerpoint/2010/main" val="168754662"/>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D449AFD-E3A4-4489-954F-9D4A42043B82}"/>
              </a:ext>
            </a:extLst>
          </p:cNvPr>
          <p:cNvSpPr>
            <a:spLocks noGrp="1"/>
          </p:cNvSpPr>
          <p:nvPr>
            <p:ph type="title"/>
          </p:nvPr>
        </p:nvSpPr>
        <p:spPr>
          <a:xfrm>
            <a:off x="1451578" y="467167"/>
            <a:ext cx="9603275" cy="1049235"/>
          </a:xfrm>
        </p:spPr>
        <p:txBody>
          <a:bodyPr>
            <a:normAutofit fontScale="90000"/>
          </a:bodyPr>
          <a:lstStyle/>
          <a:p>
            <a:r>
              <a:rPr lang="en-US" cap="none" dirty="0"/>
              <a:t>Notable Advisory Opinions</a:t>
            </a:r>
            <a:br>
              <a:rPr lang="en-US" cap="none" dirty="0"/>
            </a:br>
            <a:r>
              <a:rPr lang="en-US" cap="none" dirty="0"/>
              <a:t>Exception to Pecuniary Interest Statute for School Board Members  </a:t>
            </a:r>
            <a:endParaRPr lang="en-US" dirty="0"/>
          </a:p>
        </p:txBody>
      </p:sp>
      <p:sp>
        <p:nvSpPr>
          <p:cNvPr id="3" name="Content Placeholder 2" descr="" title="">
            <a:extLst>
              <a:ext uri="{FF2B5EF4-FFF2-40B4-BE49-F238E27FC236}">
                <a16:creationId xmlns:a16="http://schemas.microsoft.com/office/drawing/2014/main" id="{033D7E9D-C278-420B-B2E3-A96E3721AC5A}"/>
              </a:ext>
            </a:extLst>
          </p:cNvPr>
          <p:cNvSpPr>
            <a:spLocks noGrp="1"/>
          </p:cNvSpPr>
          <p:nvPr>
            <p:ph idx="1"/>
          </p:nvPr>
        </p:nvSpPr>
        <p:spPr>
          <a:xfrm>
            <a:off x="1451579" y="2015732"/>
            <a:ext cx="9603275" cy="3719243"/>
          </a:xfrm>
        </p:spPr>
        <p:txBody>
          <a:bodyPr>
            <a:normAutofit fontScale="62500" lnSpcReduction="20000"/>
          </a:bodyPr>
          <a:lstStyle/>
          <a:p>
            <a:pPr marL="0" indent="0">
              <a:buNone/>
            </a:pPr>
            <a:r>
              <a:rPr lang="en-US" b="1" dirty="0"/>
              <a:t>There is a significant exception to the general rule that a county board member is prohibited from having a financial interest in any contract between the county board and one of its vendors, where the vendor employs the board member. This exception applies only if five conditions are met.</a:t>
            </a:r>
          </a:p>
          <a:p>
            <a:pPr algn="just"/>
            <a:r>
              <a:rPr lang="en-US" dirty="0"/>
              <a:t>County board members have voice, influence or control over all contracts to which the county board is a party. Under the Pecuniary Interest Statute, W. Va. Code 61-10-15, a county board member is prohibited from having a financial interest in any contract between the county board and one of its vendors where that board member has voice, influence or control over that contract. Nevertheless, a county board may lawfully enter into a contract with a vendor when one of its members is employed by that vendor under the following circumstances. The county board member (1) is not a party to the contract; (2) is not an owner, a shareholder, a director or an officer of a private entity under the contract; (3) receives no commission, bonus or other direct remuneration or thing of value by virtue of the contract; (4) does not participate in the county board's deliberations or awarding of the contract; and (5) does not approve or otherwise authorize the payment for any services performed or supplies furnished under the contract. To comply with the Pecuniary Interest Statute under these circumstances, the county board member who is employed by the vendor must also recuse him- or herself from any discussion and decision-making concerning the </a:t>
            </a:r>
            <a:r>
              <a:rPr lang="en-US" dirty="0" err="1"/>
              <a:t>contract.Â</a:t>
            </a:r>
            <a:r>
              <a:rPr lang="en-US" dirty="0"/>
              <a:t> Â  For recusal to be proper under the Ethics Act, the county board member must disclose the interest, refrain altogether from participating in the discussion, and leave the room while the matter is discussed and a vote is taken. Additionally, the minutes of the meeting must reflect the basis for the board member's recusal and note that the member left the room during all consideration, discussion and vote on the item(s) under consideration. </a:t>
            </a:r>
            <a:r>
              <a:rPr lang="en-US" u="sng" dirty="0"/>
              <a:t>Ethics Commission Advisory Opinion No. 2018-10</a:t>
            </a:r>
            <a:r>
              <a:rPr lang="en-US" dirty="0"/>
              <a:t> (November 1, 2018). </a:t>
            </a:r>
          </a:p>
          <a:p>
            <a:endParaRPr lang="en-US" dirty="0"/>
          </a:p>
        </p:txBody>
      </p:sp>
    </p:spTree>
    <p:extLst>
      <p:ext uri="{BB962C8B-B14F-4D97-AF65-F5344CB8AC3E}">
        <p14:creationId xmlns:p14="http://schemas.microsoft.com/office/powerpoint/2010/main" val="3250847603"/>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2A1FD37-E4F1-4F9B-AAC9-95E0BA191825}"/>
              </a:ext>
            </a:extLst>
          </p:cNvPr>
          <p:cNvSpPr>
            <a:spLocks noGrp="1"/>
          </p:cNvSpPr>
          <p:nvPr>
            <p:ph type="title"/>
          </p:nvPr>
        </p:nvSpPr>
        <p:spPr/>
        <p:txBody>
          <a:bodyPr/>
          <a:lstStyle/>
          <a:p>
            <a:r>
              <a:rPr lang="en-US" cap="none" dirty="0"/>
              <a:t>Notable Advisory Opinions</a:t>
            </a:r>
            <a:br>
              <a:rPr lang="en-US" cap="none" dirty="0"/>
            </a:br>
            <a:r>
              <a:rPr lang="en-US" cap="none" dirty="0"/>
              <a:t>Substitute Teachers </a:t>
            </a:r>
            <a:endParaRPr lang="en-US" dirty="0"/>
          </a:p>
        </p:txBody>
      </p:sp>
      <p:sp>
        <p:nvSpPr>
          <p:cNvPr id="3" name="Content Placeholder 2" descr="" title="">
            <a:extLst>
              <a:ext uri="{FF2B5EF4-FFF2-40B4-BE49-F238E27FC236}">
                <a16:creationId xmlns:a16="http://schemas.microsoft.com/office/drawing/2014/main" id="{F1EC6A44-1405-4AFD-9346-A2FC3E2C73AA}"/>
              </a:ext>
            </a:extLst>
          </p:cNvPr>
          <p:cNvSpPr>
            <a:spLocks noGrp="1"/>
          </p:cNvSpPr>
          <p:nvPr>
            <p:ph idx="1"/>
          </p:nvPr>
        </p:nvSpPr>
        <p:spPr>
          <a:xfrm>
            <a:off x="1451579" y="2015732"/>
            <a:ext cx="9603275" cy="3799142"/>
          </a:xfrm>
        </p:spPr>
        <p:txBody>
          <a:bodyPr>
            <a:normAutofit fontScale="77500" lnSpcReduction="20000"/>
          </a:bodyPr>
          <a:lstStyle/>
          <a:p>
            <a:pPr marL="0" indent="0">
              <a:buNone/>
            </a:pPr>
            <a:r>
              <a:rPr lang="en-US" b="1" dirty="0"/>
              <a:t>It Violates the Ethics Act for Teachers to Prearrange for Their Relatives to Substitute, or to Place Relatives on a Preferred List of Substitutes, When There Are Others with Authority to Make These Decisions</a:t>
            </a:r>
          </a:p>
          <a:p>
            <a:pPr marL="0" indent="0" algn="just">
              <a:buNone/>
            </a:pPr>
            <a:r>
              <a:rPr lang="en-US" dirty="0"/>
              <a:t>The Ethics Act prohibits public employees from showing favoritism in the employment or working conditions of their relative: a spouse, mother, father, sister, brother, son, daughter, grandmother, grandfather, grandchild, mother-in-law, father-in-law, sister-in-law, brother-in-law, son-in-law, or daughter-in-law. An Ethics Commission rule provides that, to the extent possible, a public employee may not participate in decisions affecting the employment and working conditions of the employee’s relative or a person with whom the employee resides. The rule further provides that if the employee is one of several people with the authority to make these decisions, others with authority “shall” make the decisions. Thus, where an automated system that makes substitute job assignments allows a teacher to either prearrange a particular substitute, or make a preferred list of substitutes, and where school principals, a central office staff member, or the superintendent have the authority to select substitutes should the need arise, the teacher is prohibited from designating a relative as the substitute or placing a relative on the preferred list. Ethics Commission Advisory Opinion No. 2019-03 (March 7, 2019).</a:t>
            </a:r>
          </a:p>
          <a:p>
            <a:endParaRPr lang="en-US" dirty="0"/>
          </a:p>
        </p:txBody>
      </p:sp>
    </p:spTree>
    <p:extLst>
      <p:ext uri="{BB962C8B-B14F-4D97-AF65-F5344CB8AC3E}">
        <p14:creationId xmlns:p14="http://schemas.microsoft.com/office/powerpoint/2010/main" val="3867363298"/>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4A1AD0F-2F0C-4E4F-B6A1-1A3FB4BC1DDA}"/>
              </a:ext>
            </a:extLst>
          </p:cNvPr>
          <p:cNvSpPr>
            <a:spLocks noGrp="1"/>
          </p:cNvSpPr>
          <p:nvPr>
            <p:ph type="title"/>
          </p:nvPr>
        </p:nvSpPr>
        <p:spPr/>
        <p:txBody>
          <a:bodyPr/>
          <a:lstStyle/>
          <a:p>
            <a:r>
              <a:rPr lang="en-US" dirty="0"/>
              <a:t>Disclaimer</a:t>
            </a:r>
          </a:p>
        </p:txBody>
      </p:sp>
      <p:sp>
        <p:nvSpPr>
          <p:cNvPr id="3" name="Content Placeholder 2" descr="" title="">
            <a:extLst>
              <a:ext uri="{FF2B5EF4-FFF2-40B4-BE49-F238E27FC236}">
                <a16:creationId xmlns:a16="http://schemas.microsoft.com/office/drawing/2014/main" id="{9305B5DF-F773-4BE9-989B-47D59FE984CC}"/>
              </a:ext>
            </a:extLst>
          </p:cNvPr>
          <p:cNvSpPr>
            <a:spLocks noGrp="1"/>
          </p:cNvSpPr>
          <p:nvPr>
            <p:ph idx="1"/>
          </p:nvPr>
        </p:nvSpPr>
        <p:spPr/>
        <p:txBody>
          <a:bodyPr/>
          <a:lstStyle/>
          <a:p>
            <a:r>
              <a:rPr lang="en-US" dirty="0"/>
              <a:t>This is a slide show about two laws.</a:t>
            </a:r>
          </a:p>
          <a:p>
            <a:r>
              <a:rPr lang="en-US" dirty="0"/>
              <a:t>This is not legal advice about any specific situation. </a:t>
            </a:r>
          </a:p>
          <a:p>
            <a:r>
              <a:rPr lang="en-US" dirty="0"/>
              <a:t>For legal advice about a specific situation contact an attorney. </a:t>
            </a:r>
          </a:p>
        </p:txBody>
      </p:sp>
    </p:spTree>
    <p:extLst>
      <p:ext uri="{BB962C8B-B14F-4D97-AF65-F5344CB8AC3E}">
        <p14:creationId xmlns:p14="http://schemas.microsoft.com/office/powerpoint/2010/main" val="2893879379"/>
      </p:ext>
    </p:extLst>
  </p:cSld>
  <p:clrMapOvr>
    <a:masterClrMapping/>
  </p:clrMapOvr>
</p:sld>
</file>

<file path=ppt/slides/slide2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936C4CC6-F9C8-4502-AC8F-07A7A46E6297}"/>
              </a:ext>
            </a:extLst>
          </p:cNvPr>
          <p:cNvSpPr>
            <a:spLocks noGrp="1"/>
          </p:cNvSpPr>
          <p:nvPr>
            <p:ph type="title"/>
          </p:nvPr>
        </p:nvSpPr>
        <p:spPr/>
        <p:txBody>
          <a:bodyPr/>
          <a:lstStyle/>
          <a:p>
            <a:r>
              <a:rPr lang="en-US" cap="none" dirty="0"/>
              <a:t>Notable Advisory Opinions</a:t>
            </a:r>
            <a:br>
              <a:rPr lang="en-US" cap="none" dirty="0"/>
            </a:br>
            <a:r>
              <a:rPr lang="en-US" cap="none" dirty="0"/>
              <a:t>Local Prosecutor as Legal Counsel</a:t>
            </a:r>
            <a:endParaRPr lang="en-US" dirty="0"/>
          </a:p>
        </p:txBody>
      </p:sp>
      <p:sp>
        <p:nvSpPr>
          <p:cNvPr id="3" name="Content Placeholder 2" descr="" title="">
            <a:extLst>
              <a:ext uri="{FF2B5EF4-FFF2-40B4-BE49-F238E27FC236}">
                <a16:creationId xmlns:a16="http://schemas.microsoft.com/office/drawing/2014/main" id="{CAEBDBBC-8A27-4C2F-94EC-EECA5FD5B329}"/>
              </a:ext>
            </a:extLst>
          </p:cNvPr>
          <p:cNvSpPr>
            <a:spLocks noGrp="1"/>
          </p:cNvSpPr>
          <p:nvPr>
            <p:ph idx="1"/>
          </p:nvPr>
        </p:nvSpPr>
        <p:spPr>
          <a:xfrm>
            <a:off x="1451579" y="2015732"/>
            <a:ext cx="9603275" cy="3736998"/>
          </a:xfrm>
        </p:spPr>
        <p:txBody>
          <a:bodyPr>
            <a:normAutofit fontScale="85000" lnSpcReduction="20000"/>
          </a:bodyPr>
          <a:lstStyle/>
          <a:p>
            <a:pPr marL="0" indent="0">
              <a:buNone/>
            </a:pPr>
            <a:r>
              <a:rPr lang="en-US" b="1" dirty="0"/>
              <a:t>West Virginia’s Pecuniary Interest Statute, West Virginia Code § 61-10-15, Prohibits an Assistant Prosecuting Attorney from Privately Contracting with the Board of Education of the Same County to Provide Legal Services</a:t>
            </a:r>
          </a:p>
          <a:p>
            <a:pPr algn="just"/>
            <a:r>
              <a:rPr lang="en-US" dirty="0"/>
              <a:t>The Pecuniary Interest Statute imposes criminal penalties against county officials who become pecuniarily interested in the proceeds of a public contract over which the official may exercise voice, influence, or control. The official does not have to actually exercise any influence to trigger the statute, and may have voice, influence, or control simply by virtue of the position held. An assistant prosecuting attorney is a county official subject to the statute, and also has a direct pecuniary interest in contracting with the county board to provide legal services. This is because, as part of his or her official duties, a prosecuting attorney renders legal advice to a county school system, and this constitutes the exercise of voice, influence, or control over the school system’s contracts. An assistant prosecuting attorney has the same statutory duties as the prosecutor and, therefore, has the same voice, influence, and control over county contracts as a prosecutor. Ethics Commission Advisory Opinion No. 2019-12 (May 2, 2019).</a:t>
            </a:r>
          </a:p>
          <a:p>
            <a:endParaRPr lang="en-US" dirty="0"/>
          </a:p>
        </p:txBody>
      </p:sp>
    </p:spTree>
    <p:extLst>
      <p:ext uri="{BB962C8B-B14F-4D97-AF65-F5344CB8AC3E}">
        <p14:creationId xmlns:p14="http://schemas.microsoft.com/office/powerpoint/2010/main" val="3188499248"/>
      </p:ext>
    </p:extLst>
  </p:cSld>
  <p:clrMapOvr>
    <a:masterClrMapping/>
  </p:clrMapOvr>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CB5CDE5-9FFE-492D-A277-41E948548B0B}"/>
              </a:ext>
            </a:extLst>
          </p:cNvPr>
          <p:cNvSpPr>
            <a:spLocks noGrp="1"/>
          </p:cNvSpPr>
          <p:nvPr>
            <p:ph type="title"/>
          </p:nvPr>
        </p:nvSpPr>
        <p:spPr/>
        <p:txBody>
          <a:bodyPr/>
          <a:lstStyle/>
          <a:p>
            <a:r>
              <a:rPr lang="en-US" cap="none" dirty="0"/>
              <a:t>Notable Advisory Opinions </a:t>
            </a:r>
            <a:br>
              <a:rPr lang="en-US" cap="none" dirty="0"/>
            </a:br>
            <a:r>
              <a:rPr lang="en-US" cap="none" dirty="0"/>
              <a:t>Business Cards for Board Members </a:t>
            </a:r>
            <a:endParaRPr lang="en-US" dirty="0"/>
          </a:p>
        </p:txBody>
      </p:sp>
      <p:sp>
        <p:nvSpPr>
          <p:cNvPr id="3" name="Content Placeholder 2" descr="" title="">
            <a:extLst>
              <a:ext uri="{FF2B5EF4-FFF2-40B4-BE49-F238E27FC236}">
                <a16:creationId xmlns:a16="http://schemas.microsoft.com/office/drawing/2014/main" id="{EBA35DE0-5DB0-4100-B5E4-353337EABCD2}"/>
              </a:ext>
            </a:extLst>
          </p:cNvPr>
          <p:cNvSpPr>
            <a:spLocks noGrp="1"/>
          </p:cNvSpPr>
          <p:nvPr>
            <p:ph idx="1"/>
          </p:nvPr>
        </p:nvSpPr>
        <p:spPr/>
        <p:txBody>
          <a:bodyPr>
            <a:normAutofit fontScale="70000" lnSpcReduction="20000"/>
          </a:bodyPr>
          <a:lstStyle/>
          <a:p>
            <a:pPr marL="0" indent="0">
              <a:buNone/>
            </a:pPr>
            <a:r>
              <a:rPr lang="en-US" b="1" dirty="0"/>
              <a:t>The Ethics Act Does Not Prevent Using Public Funds to Print Business Cards That Include Personal Contact Information for Part-Time Elected Officials</a:t>
            </a:r>
          </a:p>
          <a:p>
            <a:pPr algn="just"/>
            <a:r>
              <a:rPr lang="en-US" dirty="0"/>
              <a:t>The Ethics Act prohibits using public office for private gain. It is designed to prevent public servants from misusing the influence of their public positions for their own private financial gain or that of their friends, relatives, business associates, or cronies. The private gain provision explicitly states, however, that the “performance of usual and customary duties associated with the office or position or the advancement of public policy goals or constituent services, without compensation, does not constitute the use of prestige of office for private gain.” It is common practice for part-time, elected public officials to give their constituents their personal contact information. It serves a public purpose to provide this additional contact information for the purpose of making public officials more accessible. Nor does it violate the Ethics Act’s “name or likeness” rule that prohibits a public official from using public resources for “the purpose of promoting the public official or a political party.” The primary purpose of including personal information on a business card is to make public officials more accessible to their constituents rather than to promote the public officials. Ethics Commission Advisory Opinion No. 2019-02 (February 7, 2019).</a:t>
            </a:r>
          </a:p>
          <a:p>
            <a:endParaRPr lang="en-US" dirty="0"/>
          </a:p>
        </p:txBody>
      </p:sp>
    </p:spTree>
    <p:extLst>
      <p:ext uri="{BB962C8B-B14F-4D97-AF65-F5344CB8AC3E}">
        <p14:creationId xmlns:p14="http://schemas.microsoft.com/office/powerpoint/2010/main" val="3602277093"/>
      </p:ext>
    </p:extLst>
  </p:cSld>
  <p:clrMapOvr>
    <a:masterClrMapping/>
  </p:clrMapOvr>
</p:sld>
</file>

<file path=ppt/slides/slide2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CB5CDE5-9FFE-492D-A277-41E948548B0B}"/>
              </a:ext>
            </a:extLst>
          </p:cNvPr>
          <p:cNvSpPr>
            <a:spLocks noGrp="1"/>
          </p:cNvSpPr>
          <p:nvPr>
            <p:ph type="title"/>
          </p:nvPr>
        </p:nvSpPr>
        <p:spPr/>
        <p:txBody>
          <a:bodyPr/>
          <a:lstStyle/>
          <a:p>
            <a:r>
              <a:rPr lang="en-US" cap="none" dirty="0"/>
              <a:t>Notable Advisory Opinions</a:t>
            </a:r>
            <a:br>
              <a:rPr lang="en-US" cap="none" dirty="0"/>
            </a:br>
            <a:r>
              <a:rPr lang="en-US" cap="none" dirty="0"/>
              <a:t>Board Member Employment</a:t>
            </a:r>
            <a:endParaRPr lang="en-US" dirty="0"/>
          </a:p>
        </p:txBody>
      </p:sp>
      <p:sp>
        <p:nvSpPr>
          <p:cNvPr id="3" name="Content Placeholder 2" descr="" title="">
            <a:extLst>
              <a:ext uri="{FF2B5EF4-FFF2-40B4-BE49-F238E27FC236}">
                <a16:creationId xmlns:a16="http://schemas.microsoft.com/office/drawing/2014/main" id="{EBA35DE0-5DB0-4100-B5E4-353337EABCD2}"/>
              </a:ext>
            </a:extLst>
          </p:cNvPr>
          <p:cNvSpPr>
            <a:spLocks noGrp="1"/>
          </p:cNvSpPr>
          <p:nvPr>
            <p:ph idx="1"/>
          </p:nvPr>
        </p:nvSpPr>
        <p:spPr/>
        <p:txBody>
          <a:bodyPr>
            <a:normAutofit fontScale="85000" lnSpcReduction="20000"/>
          </a:bodyPr>
          <a:lstStyle/>
          <a:p>
            <a:pPr marL="0" indent="0">
              <a:buNone/>
            </a:pPr>
            <a:r>
              <a:rPr lang="en-US" b="1" dirty="0"/>
              <a:t>A county board member employed by another government employer which is partially funded by the board may remain a member under certain circumstances</a:t>
            </a:r>
          </a:p>
          <a:p>
            <a:r>
              <a:rPr lang="en-US" dirty="0"/>
              <a:t>County board members are deemed to have "voice, influence, or control" over every contract to which their school system is a party, regardless of the details of such contracts.  And with very few exceptions, it is a crime for any county board member to become financially interested in, directly or indirectly, the proceeds of any school system contract.  A county board member may be employed by another government employer which receives, indirectly, limited funding from that county board without violating the Ethics Act or the Pecuniary Interest Statute.  However, this board member’s position must not be funded by the county board and the member must not have any influence, voice, or control over any decision regarding the School Board member’s employment with the other government employer or any decision to fund that other government employer.   </a:t>
            </a:r>
            <a:r>
              <a:rPr lang="en-US" u="sng" dirty="0"/>
              <a:t>Ethics Commission Advisory Opinion No. 2018-05</a:t>
            </a:r>
            <a:r>
              <a:rPr lang="en-US" dirty="0"/>
              <a:t> (March 1, 2018).</a:t>
            </a:r>
          </a:p>
          <a:p>
            <a:endParaRPr lang="en-US" dirty="0"/>
          </a:p>
        </p:txBody>
      </p:sp>
    </p:spTree>
    <p:extLst>
      <p:ext uri="{BB962C8B-B14F-4D97-AF65-F5344CB8AC3E}">
        <p14:creationId xmlns:p14="http://schemas.microsoft.com/office/powerpoint/2010/main" val="2077597313"/>
      </p:ext>
    </p:extLst>
  </p:cSld>
  <p:clrMapOvr>
    <a:masterClrMapping/>
  </p:clrMapOvr>
</p:sld>
</file>

<file path=ppt/slides/slide2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CB5CDE5-9FFE-492D-A277-41E948548B0B}"/>
              </a:ext>
            </a:extLst>
          </p:cNvPr>
          <p:cNvSpPr>
            <a:spLocks noGrp="1"/>
          </p:cNvSpPr>
          <p:nvPr>
            <p:ph type="title"/>
          </p:nvPr>
        </p:nvSpPr>
        <p:spPr/>
        <p:txBody>
          <a:bodyPr/>
          <a:lstStyle/>
          <a:p>
            <a:r>
              <a:rPr lang="en-US" cap="none" dirty="0"/>
              <a:t>Notable Advisory Opinions</a:t>
            </a:r>
            <a:br>
              <a:rPr lang="en-US" cap="none" dirty="0"/>
            </a:br>
            <a:r>
              <a:rPr lang="en-US" cap="none" dirty="0"/>
              <a:t>Possible Benefit &amp; Undue Hardship Exception </a:t>
            </a:r>
            <a:endParaRPr lang="en-US" dirty="0"/>
          </a:p>
        </p:txBody>
      </p:sp>
      <p:sp>
        <p:nvSpPr>
          <p:cNvPr id="3" name="Content Placeholder 2" descr="" title="">
            <a:extLst>
              <a:ext uri="{FF2B5EF4-FFF2-40B4-BE49-F238E27FC236}">
                <a16:creationId xmlns:a16="http://schemas.microsoft.com/office/drawing/2014/main" id="{EBA35DE0-5DB0-4100-B5E4-353337EABCD2}"/>
              </a:ext>
            </a:extLst>
          </p:cNvPr>
          <p:cNvSpPr>
            <a:spLocks noGrp="1"/>
          </p:cNvSpPr>
          <p:nvPr>
            <p:ph idx="1"/>
          </p:nvPr>
        </p:nvSpPr>
        <p:spPr/>
        <p:txBody>
          <a:bodyPr>
            <a:normAutofit fontScale="70000" lnSpcReduction="20000"/>
          </a:bodyPr>
          <a:lstStyle/>
          <a:p>
            <a:pPr marL="0" indent="0">
              <a:buNone/>
            </a:pPr>
            <a:r>
              <a:rPr lang="en-US" b="1" dirty="0"/>
              <a:t>A county board cannot contract with a business that leases real estate from a board member's spouse</a:t>
            </a:r>
          </a:p>
          <a:p>
            <a:r>
              <a:rPr lang="en-US" dirty="0"/>
              <a:t>County board members are deemed to have "voice, influence, or control" over every contract to which their school system is a party, regardless of the details of such contracts.  And with very few exceptions, it is a crime for any county board member to become financially interested in, directly or indirectly, the proceeds of any school system contract.  Where a county board member's spouse is the owner of a piece of real estate which is leased to a business, the county board violates the Pecuniary Interest Statute by entering into a contract with that business.  This is not because the county board member is certain to benefit directly from the lease between that business and his/her spouse.  </a:t>
            </a:r>
            <a:r>
              <a:rPr lang="en-US" dirty="0">
                <a:solidFill>
                  <a:schemeClr val="accent3">
                    <a:lumMod val="75000"/>
                  </a:schemeClr>
                </a:solidFill>
              </a:rPr>
              <a:t>That the county board member </a:t>
            </a:r>
            <a:r>
              <a:rPr lang="en-US" i="1" dirty="0">
                <a:solidFill>
                  <a:schemeClr val="accent3">
                    <a:lumMod val="75000"/>
                  </a:schemeClr>
                </a:solidFill>
              </a:rPr>
              <a:t>may possibly</a:t>
            </a:r>
            <a:r>
              <a:rPr lang="en-US" dirty="0">
                <a:solidFill>
                  <a:schemeClr val="accent3">
                    <a:lumMod val="75000"/>
                  </a:schemeClr>
                </a:solidFill>
              </a:rPr>
              <a:t> benefit, directly or indirectly, from that lease is enough under the Pecuniary Interest Statute to prohibit the county board from entering into any contract with that business. </a:t>
            </a:r>
            <a:r>
              <a:rPr lang="en-US" dirty="0"/>
              <a:t> If not being able to contract with a business that leases property from a county board member's spouse would result in excessive expense, undue hardship, or other substantial interference with a county board's operations, the county board may request an exemption by filing a written application with the Ethics Commission asking permission to enter into such a contract.  </a:t>
            </a:r>
            <a:r>
              <a:rPr lang="en-US" u="sng" dirty="0"/>
              <a:t>Ethics Commission Advisory Opinion No. 2017-15</a:t>
            </a:r>
            <a:r>
              <a:rPr lang="en-US" dirty="0"/>
              <a:t> (May 4, 2017).</a:t>
            </a:r>
          </a:p>
          <a:p>
            <a:endParaRPr lang="en-US" dirty="0"/>
          </a:p>
        </p:txBody>
      </p:sp>
    </p:spTree>
    <p:extLst>
      <p:ext uri="{BB962C8B-B14F-4D97-AF65-F5344CB8AC3E}">
        <p14:creationId xmlns:p14="http://schemas.microsoft.com/office/powerpoint/2010/main" val="399044171"/>
      </p:ext>
    </p:extLst>
  </p:cSld>
  <p:clrMapOvr>
    <a:masterClrMapping/>
  </p:clrMapOvr>
</p:sld>
</file>

<file path=ppt/slides/slide2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5F01E50C-2564-4D2C-AB80-060E5FA2EAAD}"/>
              </a:ext>
            </a:extLst>
          </p:cNvPr>
          <p:cNvSpPr>
            <a:spLocks noGrp="1"/>
          </p:cNvSpPr>
          <p:nvPr>
            <p:ph type="title"/>
          </p:nvPr>
        </p:nvSpPr>
        <p:spPr>
          <a:xfrm>
            <a:off x="1424685" y="731836"/>
            <a:ext cx="9603275" cy="1049235"/>
          </a:xfrm>
        </p:spPr>
        <p:txBody>
          <a:bodyPr/>
          <a:lstStyle/>
          <a:p>
            <a:r>
              <a:rPr lang="en-US" dirty="0"/>
              <a:t>You Be the Judge</a:t>
            </a:r>
          </a:p>
        </p:txBody>
      </p:sp>
      <p:sp>
        <p:nvSpPr>
          <p:cNvPr id="5" name="Content Placeholder 4" descr="" title="">
            <a:extLst>
              <a:ext uri="{FF2B5EF4-FFF2-40B4-BE49-F238E27FC236}">
                <a16:creationId xmlns:a16="http://schemas.microsoft.com/office/drawing/2014/main" id="{42A1FDA3-D62F-4F87-82DC-9675A3C66657}"/>
              </a:ext>
            </a:extLst>
          </p:cNvPr>
          <p:cNvSpPr>
            <a:spLocks noGrp="1"/>
          </p:cNvSpPr>
          <p:nvPr>
            <p:ph idx="1"/>
          </p:nvPr>
        </p:nvSpPr>
        <p:spPr>
          <a:xfrm>
            <a:off x="609600" y="1772239"/>
            <a:ext cx="10972800" cy="4353925"/>
          </a:xfrm>
        </p:spPr>
        <p:txBody>
          <a:bodyPr/>
          <a:lstStyle/>
          <a:p>
            <a:r>
              <a:rPr lang="en-US" dirty="0"/>
              <a:t>Who thinks it is ethical for you to be on a committee to make recommendations on the hiring of your niece?</a:t>
            </a:r>
          </a:p>
          <a:p>
            <a:endParaRPr lang="en-US" dirty="0"/>
          </a:p>
          <a:p>
            <a:r>
              <a:rPr lang="en-US" dirty="0"/>
              <a:t>Who thinks it is ethical for you to be on a committee to make recommendations on the hiring of your grandmother?</a:t>
            </a:r>
          </a:p>
          <a:p>
            <a:endParaRPr lang="en-US" dirty="0"/>
          </a:p>
          <a:p>
            <a:r>
              <a:rPr lang="en-US" dirty="0"/>
              <a:t>Does it matter where they live?</a:t>
            </a:r>
          </a:p>
          <a:p>
            <a:endParaRPr lang="en-US" dirty="0"/>
          </a:p>
        </p:txBody>
      </p:sp>
    </p:spTree>
    <p:extLst>
      <p:ext uri="{BB962C8B-B14F-4D97-AF65-F5344CB8AC3E}">
        <p14:creationId xmlns:p14="http://schemas.microsoft.com/office/powerpoint/2010/main" val="1706727765"/>
      </p:ext>
    </p:extLst>
  </p:cSld>
  <p:clrMapOvr>
    <a:masterClrMapping/>
  </p:clrMapOvr>
</p:sld>
</file>

<file path=ppt/slides/slide2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AF992D9-B565-456B-AC62-1117C6DD921B}"/>
              </a:ext>
            </a:extLst>
          </p:cNvPr>
          <p:cNvSpPr>
            <a:spLocks noGrp="1"/>
          </p:cNvSpPr>
          <p:nvPr>
            <p:ph type="title"/>
          </p:nvPr>
        </p:nvSpPr>
        <p:spPr/>
        <p:txBody>
          <a:bodyPr/>
          <a:lstStyle/>
          <a:p>
            <a:r>
              <a:rPr lang="en-US" dirty="0"/>
              <a:t>Nepotism</a:t>
            </a:r>
          </a:p>
        </p:txBody>
      </p:sp>
      <p:sp>
        <p:nvSpPr>
          <p:cNvPr id="3" name="Content Placeholder 2" descr="" title="">
            <a:extLst>
              <a:ext uri="{FF2B5EF4-FFF2-40B4-BE49-F238E27FC236}">
                <a16:creationId xmlns:a16="http://schemas.microsoft.com/office/drawing/2014/main" id="{9A36BC12-9CFD-4AEE-8900-D9EB3133D1F8}"/>
              </a:ext>
            </a:extLst>
          </p:cNvPr>
          <p:cNvSpPr>
            <a:spLocks noGrp="1"/>
          </p:cNvSpPr>
          <p:nvPr>
            <p:ph idx="1"/>
          </p:nvPr>
        </p:nvSpPr>
        <p:spPr>
          <a:xfrm>
            <a:off x="1451579" y="2129118"/>
            <a:ext cx="8229600" cy="4983162"/>
          </a:xfrm>
        </p:spPr>
        <p:txBody>
          <a:bodyPr>
            <a:normAutofit/>
          </a:bodyPr>
          <a:lstStyle/>
          <a:p>
            <a:r>
              <a:rPr lang="en-US" dirty="0"/>
              <a:t>3.3. "Relative" means spouse, mother, father, sister, brother, son, daughter, grandmother, grandfather, grandchild, mother-in-law, father-in-law, sister-in-law, brother-in-law, son-in-law or daughter-in-law.</a:t>
            </a:r>
          </a:p>
          <a:p>
            <a:r>
              <a:rPr lang="en-US" dirty="0"/>
              <a:t>3.4. A public official or employee may not influence or attempt to influence the employment or working conditions of his or her relative or a person with whom he or she resides.</a:t>
            </a:r>
          </a:p>
          <a:p>
            <a:endParaRPr lang="en-US" dirty="0"/>
          </a:p>
        </p:txBody>
      </p:sp>
    </p:spTree>
    <p:extLst>
      <p:ext uri="{BB962C8B-B14F-4D97-AF65-F5344CB8AC3E}">
        <p14:creationId xmlns:p14="http://schemas.microsoft.com/office/powerpoint/2010/main" val="4157930883"/>
      </p:ext>
    </p:extLst>
  </p:cSld>
  <p:clrMapOvr>
    <a:masterClrMapping/>
  </p:clrMapOvr>
</p:sld>
</file>

<file path=ppt/slides/slide2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290F9C2-A60E-4F0A-9C3A-4029B2278C84}"/>
              </a:ext>
            </a:extLst>
          </p:cNvPr>
          <p:cNvSpPr>
            <a:spLocks noGrp="1"/>
          </p:cNvSpPr>
          <p:nvPr>
            <p:ph type="title"/>
          </p:nvPr>
        </p:nvSpPr>
        <p:spPr/>
        <p:txBody>
          <a:bodyPr/>
          <a:lstStyle/>
          <a:p>
            <a:r>
              <a:rPr lang="en-US" dirty="0"/>
              <a:t>Nepotism</a:t>
            </a:r>
          </a:p>
        </p:txBody>
      </p:sp>
      <p:sp>
        <p:nvSpPr>
          <p:cNvPr id="3" name="Content Placeholder 2" descr="" title="">
            <a:extLst>
              <a:ext uri="{FF2B5EF4-FFF2-40B4-BE49-F238E27FC236}">
                <a16:creationId xmlns:a16="http://schemas.microsoft.com/office/drawing/2014/main" id="{07039A37-C2AA-4381-849F-985D854A931B}"/>
              </a:ext>
            </a:extLst>
          </p:cNvPr>
          <p:cNvSpPr>
            <a:spLocks noGrp="1"/>
          </p:cNvSpPr>
          <p:nvPr>
            <p:ph idx="1"/>
          </p:nvPr>
        </p:nvSpPr>
        <p:spPr>
          <a:xfrm>
            <a:off x="1604683" y="2263588"/>
            <a:ext cx="8229600" cy="4876800"/>
          </a:xfrm>
        </p:spPr>
        <p:txBody>
          <a:bodyPr/>
          <a:lstStyle/>
          <a:p>
            <a:r>
              <a:rPr lang="en-US" dirty="0"/>
              <a:t>3.5.a. To the extent possible, a public official or public employee may not participate in decisions affecting the employment and working conditions of his or her relative or a person with whom he or she resides. If he or she is one of several people with the authority to make these decisions, others with authority shall make the decisions.</a:t>
            </a:r>
          </a:p>
          <a:p>
            <a:endParaRPr lang="en-US" dirty="0"/>
          </a:p>
        </p:txBody>
      </p:sp>
    </p:spTree>
    <p:extLst>
      <p:ext uri="{BB962C8B-B14F-4D97-AF65-F5344CB8AC3E}">
        <p14:creationId xmlns:p14="http://schemas.microsoft.com/office/powerpoint/2010/main" val="2815069501"/>
      </p:ext>
    </p:extLst>
  </p:cSld>
  <p:clrMapOvr>
    <a:masterClrMapping/>
  </p:clrMapOvr>
</p:sld>
</file>

<file path=ppt/slides/slide2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D8335C1-4EA2-4397-A1D1-E0CA63DDCCDC}"/>
              </a:ext>
            </a:extLst>
          </p:cNvPr>
          <p:cNvSpPr>
            <a:spLocks noGrp="1"/>
          </p:cNvSpPr>
          <p:nvPr>
            <p:ph type="title"/>
          </p:nvPr>
        </p:nvSpPr>
        <p:spPr/>
        <p:txBody>
          <a:bodyPr/>
          <a:lstStyle/>
          <a:p>
            <a:r>
              <a:rPr lang="en-US" dirty="0"/>
              <a:t>You Be the Judge</a:t>
            </a:r>
          </a:p>
        </p:txBody>
      </p:sp>
      <p:sp>
        <p:nvSpPr>
          <p:cNvPr id="3" name="Content Placeholder 2" descr="" title="">
            <a:extLst>
              <a:ext uri="{FF2B5EF4-FFF2-40B4-BE49-F238E27FC236}">
                <a16:creationId xmlns:a16="http://schemas.microsoft.com/office/drawing/2014/main" id="{BB8B8EDB-67C3-4C25-A54C-2F2F5B771BBA}"/>
              </a:ext>
            </a:extLst>
          </p:cNvPr>
          <p:cNvSpPr>
            <a:spLocks noGrp="1"/>
          </p:cNvSpPr>
          <p:nvPr>
            <p:ph idx="1"/>
          </p:nvPr>
        </p:nvSpPr>
        <p:spPr>
          <a:xfrm>
            <a:off x="609600" y="1828800"/>
            <a:ext cx="10972800" cy="4297364"/>
          </a:xfrm>
        </p:spPr>
        <p:txBody>
          <a:bodyPr/>
          <a:lstStyle/>
          <a:p>
            <a:r>
              <a:rPr lang="en-US" dirty="0"/>
              <a:t>Can you ethically suggest a form of punishment for the misconduct of a relative employed by your Board?</a:t>
            </a:r>
          </a:p>
          <a:p>
            <a:endParaRPr lang="en-US" dirty="0"/>
          </a:p>
          <a:p>
            <a:r>
              <a:rPr lang="en-US" dirty="0"/>
              <a:t>Can you ethically supervise your niece?</a:t>
            </a:r>
          </a:p>
          <a:p>
            <a:pPr marL="0" indent="0">
              <a:buNone/>
            </a:pPr>
            <a:r>
              <a:rPr lang="en-US" dirty="0"/>
              <a:t> </a:t>
            </a:r>
          </a:p>
        </p:txBody>
      </p:sp>
    </p:spTree>
    <p:extLst>
      <p:ext uri="{BB962C8B-B14F-4D97-AF65-F5344CB8AC3E}">
        <p14:creationId xmlns:p14="http://schemas.microsoft.com/office/powerpoint/2010/main" val="2936930153"/>
      </p:ext>
    </p:extLst>
  </p:cSld>
  <p:clrMapOvr>
    <a:masterClrMapping/>
  </p:clrMapOvr>
</p:sld>
</file>

<file path=ppt/slides/slide2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69CAE02C-6ECC-42F9-B831-EB90F946E8B6}"/>
              </a:ext>
            </a:extLst>
          </p:cNvPr>
          <p:cNvSpPr>
            <a:spLocks noGrp="1"/>
          </p:cNvSpPr>
          <p:nvPr>
            <p:ph type="title"/>
          </p:nvPr>
        </p:nvSpPr>
        <p:spPr/>
        <p:txBody>
          <a:bodyPr/>
          <a:lstStyle/>
          <a:p>
            <a:r>
              <a:rPr lang="en-US" dirty="0"/>
              <a:t>Nepotism</a:t>
            </a:r>
          </a:p>
        </p:txBody>
      </p:sp>
      <p:sp>
        <p:nvSpPr>
          <p:cNvPr id="3" name="Content Placeholder 2" descr="" title="">
            <a:extLst>
              <a:ext uri="{FF2B5EF4-FFF2-40B4-BE49-F238E27FC236}">
                <a16:creationId xmlns:a16="http://schemas.microsoft.com/office/drawing/2014/main" id="{4B96A199-CC8B-4D27-8B71-E254EC8F85D0}"/>
              </a:ext>
            </a:extLst>
          </p:cNvPr>
          <p:cNvSpPr>
            <a:spLocks noGrp="1"/>
          </p:cNvSpPr>
          <p:nvPr>
            <p:ph idx="1"/>
          </p:nvPr>
        </p:nvSpPr>
        <p:spPr>
          <a:xfrm>
            <a:off x="1451579" y="2182906"/>
            <a:ext cx="8229600" cy="4876800"/>
          </a:xfrm>
        </p:spPr>
        <p:txBody>
          <a:bodyPr>
            <a:normAutofit/>
          </a:bodyPr>
          <a:lstStyle/>
          <a:p>
            <a:r>
              <a:rPr lang="en-US" dirty="0"/>
              <a:t>3.5.b. A public official or public employee </a:t>
            </a:r>
            <a:r>
              <a:rPr lang="en-US" b="1" dirty="0">
                <a:solidFill>
                  <a:srgbClr val="FF0000"/>
                </a:solidFill>
              </a:rPr>
              <a:t>may not directly supervise a relative </a:t>
            </a:r>
            <a:r>
              <a:rPr lang="en-US" dirty="0"/>
              <a:t>or a person with whom he or she resides. This prohibition includes reviewing, auditing or evaluating work or taking part in discussions or making recommendations concerning employment, assignments, compensation, bonuses, benefits, discipline or related matters. This prohibition does not extend to matters affecting a class of five or more similarly situated employees.</a:t>
            </a:r>
          </a:p>
          <a:p>
            <a:endParaRPr lang="en-US" dirty="0"/>
          </a:p>
        </p:txBody>
      </p:sp>
    </p:spTree>
    <p:extLst>
      <p:ext uri="{BB962C8B-B14F-4D97-AF65-F5344CB8AC3E}">
        <p14:creationId xmlns:p14="http://schemas.microsoft.com/office/powerpoint/2010/main" val="4293644008"/>
      </p:ext>
    </p:extLst>
  </p:cSld>
  <p:clrMapOvr>
    <a:masterClrMapping/>
  </p:clrMapOvr>
</p:sld>
</file>

<file path=ppt/slides/slide2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3F3CA2F-040C-4F29-9AB9-1EFF59442A68}"/>
              </a:ext>
            </a:extLst>
          </p:cNvPr>
          <p:cNvSpPr>
            <a:spLocks noGrp="1"/>
          </p:cNvSpPr>
          <p:nvPr>
            <p:ph type="title"/>
          </p:nvPr>
        </p:nvSpPr>
        <p:spPr/>
        <p:txBody>
          <a:bodyPr/>
          <a:lstStyle/>
          <a:p>
            <a:r>
              <a:rPr lang="en-US" dirty="0"/>
              <a:t>You Be the Judge</a:t>
            </a:r>
          </a:p>
        </p:txBody>
      </p:sp>
      <p:sp>
        <p:nvSpPr>
          <p:cNvPr id="3" name="Content Placeholder 2" descr="" title="">
            <a:extLst>
              <a:ext uri="{FF2B5EF4-FFF2-40B4-BE49-F238E27FC236}">
                <a16:creationId xmlns:a16="http://schemas.microsoft.com/office/drawing/2014/main" id="{1F647FA7-A465-46BA-895C-FA77B3729625}"/>
              </a:ext>
            </a:extLst>
          </p:cNvPr>
          <p:cNvSpPr>
            <a:spLocks noGrp="1"/>
          </p:cNvSpPr>
          <p:nvPr>
            <p:ph idx="1"/>
          </p:nvPr>
        </p:nvSpPr>
        <p:spPr>
          <a:xfrm>
            <a:off x="609600" y="1995894"/>
            <a:ext cx="10972800" cy="4363352"/>
          </a:xfrm>
        </p:spPr>
        <p:txBody>
          <a:bodyPr/>
          <a:lstStyle/>
          <a:p>
            <a:r>
              <a:rPr lang="en-US" dirty="0"/>
              <a:t>Can you ethically imply that your secretary’s job includes picking up and delivering your dry cleaning to your home on her way home, since it’s on her way anyway, and you’ve been friends for years?</a:t>
            </a:r>
          </a:p>
          <a:p>
            <a:endParaRPr lang="en-US" dirty="0"/>
          </a:p>
          <a:p>
            <a:r>
              <a:rPr lang="en-US" dirty="0"/>
              <a:t>A surplus couch? </a:t>
            </a:r>
          </a:p>
        </p:txBody>
      </p:sp>
    </p:spTree>
    <p:extLst>
      <p:ext uri="{BB962C8B-B14F-4D97-AF65-F5344CB8AC3E}">
        <p14:creationId xmlns:p14="http://schemas.microsoft.com/office/powerpoint/2010/main" val="3617635715"/>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085964E-14DA-4CB7-82DB-8E6194DA1FC7}"/>
              </a:ext>
            </a:extLst>
          </p:cNvPr>
          <p:cNvSpPr>
            <a:spLocks noGrp="1"/>
          </p:cNvSpPr>
          <p:nvPr>
            <p:ph type="title"/>
          </p:nvPr>
        </p:nvSpPr>
        <p:spPr/>
        <p:txBody>
          <a:bodyPr/>
          <a:lstStyle/>
          <a:p>
            <a:r>
              <a:rPr lang="en-US" dirty="0"/>
              <a:t>Your Questions </a:t>
            </a:r>
          </a:p>
        </p:txBody>
      </p:sp>
      <p:sp>
        <p:nvSpPr>
          <p:cNvPr id="3" name="Content Placeholder 2" descr="" title="">
            <a:extLst>
              <a:ext uri="{FF2B5EF4-FFF2-40B4-BE49-F238E27FC236}">
                <a16:creationId xmlns:a16="http://schemas.microsoft.com/office/drawing/2014/main" id="{F0B5A4C0-63CA-435F-8675-D100648E06EF}"/>
              </a:ext>
            </a:extLst>
          </p:cNvPr>
          <p:cNvSpPr>
            <a:spLocks noGrp="1"/>
          </p:cNvSpPr>
          <p:nvPr>
            <p:ph idx="1"/>
          </p:nvPr>
        </p:nvSpPr>
        <p:spPr/>
        <p:txBody>
          <a:bodyPr/>
          <a:lstStyle/>
          <a:p>
            <a:r>
              <a:rPr lang="en-US" dirty="0"/>
              <a:t>Last 10 minutes are reserved for your questions </a:t>
            </a:r>
          </a:p>
          <a:p>
            <a:endParaRPr lang="en-US" dirty="0"/>
          </a:p>
        </p:txBody>
      </p:sp>
    </p:spTree>
    <p:extLst>
      <p:ext uri="{BB962C8B-B14F-4D97-AF65-F5344CB8AC3E}">
        <p14:creationId xmlns:p14="http://schemas.microsoft.com/office/powerpoint/2010/main" val="2013616213"/>
      </p:ext>
    </p:extLst>
  </p:cSld>
  <p:clrMapOvr>
    <a:masterClrMapping/>
  </p:clrMapOvr>
</p:sld>
</file>

<file path=ppt/slides/slide3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4CE0BEA-B084-4DA2-8120-E459570DD5E2}"/>
              </a:ext>
            </a:extLst>
          </p:cNvPr>
          <p:cNvSpPr>
            <a:spLocks noGrp="1"/>
          </p:cNvSpPr>
          <p:nvPr>
            <p:ph type="title"/>
          </p:nvPr>
        </p:nvSpPr>
        <p:spPr/>
        <p:txBody>
          <a:bodyPr>
            <a:normAutofit/>
          </a:bodyPr>
          <a:lstStyle/>
          <a:p>
            <a:r>
              <a:rPr lang="en-US" dirty="0"/>
              <a:t>Use of Subordinate for Private Gain</a:t>
            </a:r>
          </a:p>
        </p:txBody>
      </p:sp>
      <p:sp>
        <p:nvSpPr>
          <p:cNvPr id="3" name="Content Placeholder 2" descr="" title="">
            <a:extLst>
              <a:ext uri="{FF2B5EF4-FFF2-40B4-BE49-F238E27FC236}">
                <a16:creationId xmlns:a16="http://schemas.microsoft.com/office/drawing/2014/main" id="{18EA51F4-A328-4626-9182-003F173A28CE}"/>
              </a:ext>
            </a:extLst>
          </p:cNvPr>
          <p:cNvSpPr>
            <a:spLocks noGrp="1"/>
          </p:cNvSpPr>
          <p:nvPr>
            <p:ph idx="1"/>
          </p:nvPr>
        </p:nvSpPr>
        <p:spPr>
          <a:xfrm>
            <a:off x="1272988" y="2156012"/>
            <a:ext cx="8229600" cy="4983162"/>
          </a:xfrm>
        </p:spPr>
        <p:txBody>
          <a:bodyPr>
            <a:normAutofit/>
          </a:bodyPr>
          <a:lstStyle/>
          <a:p>
            <a:r>
              <a:rPr lang="en-US" dirty="0"/>
              <a:t>4.1. After work hours - Public officials and public employees may not use subordinate employees for their private gain or that of another person as an implied or express condition to their continued employment. An example of prohibited conduct would be a public official requiring a subordinate employee to </a:t>
            </a:r>
            <a:r>
              <a:rPr lang="en-US" b="1" dirty="0">
                <a:solidFill>
                  <a:srgbClr val="FF0000"/>
                </a:solidFill>
              </a:rPr>
              <a:t>perform personal errands </a:t>
            </a:r>
            <a:r>
              <a:rPr lang="en-US" dirty="0"/>
              <a:t>for the official in order to maintain his or her public employment.</a:t>
            </a:r>
          </a:p>
          <a:p>
            <a:endParaRPr lang="en-US" dirty="0"/>
          </a:p>
        </p:txBody>
      </p:sp>
    </p:spTree>
    <p:extLst>
      <p:ext uri="{BB962C8B-B14F-4D97-AF65-F5344CB8AC3E}">
        <p14:creationId xmlns:p14="http://schemas.microsoft.com/office/powerpoint/2010/main" val="3876804911"/>
      </p:ext>
    </p:extLst>
  </p:cSld>
  <p:clrMapOvr>
    <a:masterClrMapping/>
  </p:clrMapOvr>
</p:sld>
</file>

<file path=ppt/slides/slide3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F08B429-20E6-4E4C-B2CF-C65674FF298B}"/>
              </a:ext>
            </a:extLst>
          </p:cNvPr>
          <p:cNvSpPr>
            <a:spLocks noGrp="1"/>
          </p:cNvSpPr>
          <p:nvPr>
            <p:ph type="title"/>
          </p:nvPr>
        </p:nvSpPr>
        <p:spPr/>
        <p:txBody>
          <a:bodyPr/>
          <a:lstStyle/>
          <a:p>
            <a:r>
              <a:rPr lang="en-US" dirty="0"/>
              <a:t>You Be the Judge</a:t>
            </a:r>
          </a:p>
        </p:txBody>
      </p:sp>
      <p:sp>
        <p:nvSpPr>
          <p:cNvPr id="3" name="Content Placeholder 2" descr="" title="">
            <a:extLst>
              <a:ext uri="{FF2B5EF4-FFF2-40B4-BE49-F238E27FC236}">
                <a16:creationId xmlns:a16="http://schemas.microsoft.com/office/drawing/2014/main" id="{78A0A9DB-ABBD-408E-A5A0-0CBD933A0375}"/>
              </a:ext>
            </a:extLst>
          </p:cNvPr>
          <p:cNvSpPr>
            <a:spLocks noGrp="1"/>
          </p:cNvSpPr>
          <p:nvPr>
            <p:ph idx="1"/>
          </p:nvPr>
        </p:nvSpPr>
        <p:spPr>
          <a:xfrm>
            <a:off x="766816" y="2050145"/>
            <a:ext cx="10972800" cy="4353925"/>
          </a:xfrm>
        </p:spPr>
        <p:txBody>
          <a:bodyPr/>
          <a:lstStyle/>
          <a:p>
            <a:r>
              <a:rPr lang="en-US" dirty="0"/>
              <a:t>Can you ethically have the accountant balance your personal business books, since he is light on work and needs the practice?</a:t>
            </a:r>
          </a:p>
        </p:txBody>
      </p:sp>
    </p:spTree>
    <p:extLst>
      <p:ext uri="{BB962C8B-B14F-4D97-AF65-F5344CB8AC3E}">
        <p14:creationId xmlns:p14="http://schemas.microsoft.com/office/powerpoint/2010/main" val="2231923474"/>
      </p:ext>
    </p:extLst>
  </p:cSld>
  <p:clrMapOvr>
    <a:masterClrMapping/>
  </p:clrMapOvr>
</p:sld>
</file>

<file path=ppt/slides/slide3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0C20773-6888-48D7-8B29-8D88EA7535AC}"/>
              </a:ext>
            </a:extLst>
          </p:cNvPr>
          <p:cNvSpPr>
            <a:spLocks noGrp="1"/>
          </p:cNvSpPr>
          <p:nvPr>
            <p:ph type="title"/>
          </p:nvPr>
        </p:nvSpPr>
        <p:spPr/>
        <p:txBody>
          <a:bodyPr>
            <a:normAutofit/>
          </a:bodyPr>
          <a:lstStyle/>
          <a:p>
            <a:r>
              <a:rPr lang="en-US" dirty="0"/>
              <a:t>Use of Subordinate for Private Gain</a:t>
            </a:r>
          </a:p>
        </p:txBody>
      </p:sp>
      <p:sp>
        <p:nvSpPr>
          <p:cNvPr id="3" name="Content Placeholder 2" descr="" title="">
            <a:extLst>
              <a:ext uri="{FF2B5EF4-FFF2-40B4-BE49-F238E27FC236}">
                <a16:creationId xmlns:a16="http://schemas.microsoft.com/office/drawing/2014/main" id="{C6A9E661-F865-4211-A888-180432CDC643}"/>
              </a:ext>
            </a:extLst>
          </p:cNvPr>
          <p:cNvSpPr>
            <a:spLocks noGrp="1"/>
          </p:cNvSpPr>
          <p:nvPr>
            <p:ph idx="1"/>
          </p:nvPr>
        </p:nvSpPr>
        <p:spPr>
          <a:xfrm>
            <a:off x="1281953" y="2200836"/>
            <a:ext cx="8229600" cy="4983162"/>
          </a:xfrm>
        </p:spPr>
        <p:txBody>
          <a:bodyPr>
            <a:normAutofit/>
          </a:bodyPr>
          <a:lstStyle/>
          <a:p>
            <a:r>
              <a:rPr lang="en-US" dirty="0"/>
              <a:t>4.2. During work hours - Public officials and public employees may not use subordinate employees during work hours to perform </a:t>
            </a:r>
            <a:r>
              <a:rPr lang="en-US" b="1" dirty="0">
                <a:solidFill>
                  <a:srgbClr val="FF0000"/>
                </a:solidFill>
              </a:rPr>
              <a:t>private work or provide personal services </a:t>
            </a:r>
            <a:r>
              <a:rPr lang="en-US" dirty="0"/>
              <a:t>for their benefit or that of another person. An example of prohibited conduct would be a public employee supervisor requiring state employees to repair a garage or pave a driveway for the supervisor during work hours. This subsection does not apply to de minimus work or services.</a:t>
            </a:r>
          </a:p>
          <a:p>
            <a:endParaRPr lang="en-US" dirty="0"/>
          </a:p>
        </p:txBody>
      </p:sp>
    </p:spTree>
    <p:extLst>
      <p:ext uri="{BB962C8B-B14F-4D97-AF65-F5344CB8AC3E}">
        <p14:creationId xmlns:p14="http://schemas.microsoft.com/office/powerpoint/2010/main" val="1259769755"/>
      </p:ext>
    </p:extLst>
  </p:cSld>
  <p:clrMapOvr>
    <a:masterClrMapping/>
  </p:clrMapOvr>
</p:sld>
</file>

<file path=ppt/slides/slide3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63A8A1D-2478-480E-A8B7-865B8DCC3021}"/>
              </a:ext>
            </a:extLst>
          </p:cNvPr>
          <p:cNvSpPr>
            <a:spLocks noGrp="1"/>
          </p:cNvSpPr>
          <p:nvPr>
            <p:ph type="title"/>
          </p:nvPr>
        </p:nvSpPr>
        <p:spPr/>
        <p:txBody>
          <a:bodyPr/>
          <a:lstStyle/>
          <a:p>
            <a:r>
              <a:rPr lang="en-US" dirty="0"/>
              <a:t>Government Property</a:t>
            </a:r>
          </a:p>
        </p:txBody>
      </p:sp>
      <p:sp>
        <p:nvSpPr>
          <p:cNvPr id="3" name="Content Placeholder 2" descr="" title="">
            <a:extLst>
              <a:ext uri="{FF2B5EF4-FFF2-40B4-BE49-F238E27FC236}">
                <a16:creationId xmlns:a16="http://schemas.microsoft.com/office/drawing/2014/main" id="{26C7D7C7-68C0-45E2-8370-7D6B9A1085A8}"/>
              </a:ext>
            </a:extLst>
          </p:cNvPr>
          <p:cNvSpPr>
            <a:spLocks noGrp="1"/>
          </p:cNvSpPr>
          <p:nvPr>
            <p:ph idx="1"/>
          </p:nvPr>
        </p:nvSpPr>
        <p:spPr>
          <a:xfrm>
            <a:off x="609600" y="1857081"/>
            <a:ext cx="10972800" cy="4269084"/>
          </a:xfrm>
        </p:spPr>
        <p:txBody>
          <a:bodyPr/>
          <a:lstStyle/>
          <a:p>
            <a:r>
              <a:rPr lang="en-US" dirty="0"/>
              <a:t>How would you define “Government Property”?</a:t>
            </a:r>
          </a:p>
          <a:p>
            <a:endParaRPr lang="en-US" dirty="0"/>
          </a:p>
          <a:p>
            <a:r>
              <a:rPr lang="en-US" dirty="0"/>
              <a:t>Give examples…</a:t>
            </a:r>
          </a:p>
        </p:txBody>
      </p:sp>
    </p:spTree>
    <p:extLst>
      <p:ext uri="{BB962C8B-B14F-4D97-AF65-F5344CB8AC3E}">
        <p14:creationId xmlns:p14="http://schemas.microsoft.com/office/powerpoint/2010/main" val="847217701"/>
      </p:ext>
    </p:extLst>
  </p:cSld>
  <p:clrMapOvr>
    <a:masterClrMapping/>
  </p:clrMapOvr>
</p:sld>
</file>

<file path=ppt/slides/slide3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12056D6-E60B-49B7-88E1-0C5DCA40B63B}"/>
              </a:ext>
            </a:extLst>
          </p:cNvPr>
          <p:cNvSpPr>
            <a:spLocks noGrp="1"/>
          </p:cNvSpPr>
          <p:nvPr>
            <p:ph type="title"/>
          </p:nvPr>
        </p:nvSpPr>
        <p:spPr/>
        <p:txBody>
          <a:bodyPr/>
          <a:lstStyle/>
          <a:p>
            <a:r>
              <a:rPr lang="en-US" dirty="0"/>
              <a:t>De minimus</a:t>
            </a:r>
          </a:p>
        </p:txBody>
      </p:sp>
      <p:sp>
        <p:nvSpPr>
          <p:cNvPr id="3" name="Content Placeholder 2" descr="" title="">
            <a:extLst>
              <a:ext uri="{FF2B5EF4-FFF2-40B4-BE49-F238E27FC236}">
                <a16:creationId xmlns:a16="http://schemas.microsoft.com/office/drawing/2014/main" id="{E6714174-7868-483D-9F86-C359EEC77F6B}"/>
              </a:ext>
            </a:extLst>
          </p:cNvPr>
          <p:cNvSpPr>
            <a:spLocks noGrp="1"/>
          </p:cNvSpPr>
          <p:nvPr>
            <p:ph idx="1"/>
          </p:nvPr>
        </p:nvSpPr>
        <p:spPr>
          <a:xfrm>
            <a:off x="609600" y="1809946"/>
            <a:ext cx="10972800" cy="4316218"/>
          </a:xfrm>
        </p:spPr>
        <p:txBody>
          <a:bodyPr/>
          <a:lstStyle/>
          <a:p>
            <a:r>
              <a:rPr lang="en-US" dirty="0"/>
              <a:t>What is “de minimus”?</a:t>
            </a:r>
          </a:p>
          <a:p>
            <a:endParaRPr lang="en-US" dirty="0"/>
          </a:p>
          <a:p>
            <a:r>
              <a:rPr lang="en-US" dirty="0"/>
              <a:t>How would you apply that to Government Property use?</a:t>
            </a:r>
          </a:p>
        </p:txBody>
      </p:sp>
    </p:spTree>
    <p:extLst>
      <p:ext uri="{BB962C8B-B14F-4D97-AF65-F5344CB8AC3E}">
        <p14:creationId xmlns:p14="http://schemas.microsoft.com/office/powerpoint/2010/main" val="1737411252"/>
      </p:ext>
    </p:extLst>
  </p:cSld>
  <p:clrMapOvr>
    <a:masterClrMapping/>
  </p:clrMapOvr>
</p:sld>
</file>

<file path=ppt/slides/slide3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55AD1F7-DD67-4D5C-B765-8B466620528C}"/>
              </a:ext>
            </a:extLst>
          </p:cNvPr>
          <p:cNvSpPr>
            <a:spLocks noGrp="1"/>
          </p:cNvSpPr>
          <p:nvPr>
            <p:ph type="title"/>
          </p:nvPr>
        </p:nvSpPr>
        <p:spPr/>
        <p:txBody>
          <a:bodyPr/>
          <a:lstStyle/>
          <a:p>
            <a:r>
              <a:rPr lang="en-US" dirty="0"/>
              <a:t>You Be the Judge</a:t>
            </a:r>
          </a:p>
        </p:txBody>
      </p:sp>
      <p:sp>
        <p:nvSpPr>
          <p:cNvPr id="3" name="Content Placeholder 2" descr="" title="">
            <a:extLst>
              <a:ext uri="{FF2B5EF4-FFF2-40B4-BE49-F238E27FC236}">
                <a16:creationId xmlns:a16="http://schemas.microsoft.com/office/drawing/2014/main" id="{747CDE34-B473-4E46-B019-D48B47EC0514}"/>
              </a:ext>
            </a:extLst>
          </p:cNvPr>
          <p:cNvSpPr>
            <a:spLocks noGrp="1"/>
          </p:cNvSpPr>
          <p:nvPr>
            <p:ph idx="1"/>
          </p:nvPr>
        </p:nvSpPr>
        <p:spPr>
          <a:xfrm>
            <a:off x="609600" y="1800520"/>
            <a:ext cx="10972800" cy="4325644"/>
          </a:xfrm>
        </p:spPr>
        <p:txBody>
          <a:bodyPr/>
          <a:lstStyle/>
          <a:p>
            <a:r>
              <a:rPr lang="en-US" dirty="0"/>
              <a:t>Can you ethically take home the stapler for your son to use to complete his school project?</a:t>
            </a:r>
          </a:p>
          <a:p>
            <a:endParaRPr lang="en-US" dirty="0"/>
          </a:p>
          <a:p>
            <a:r>
              <a:rPr lang="en-US" dirty="0"/>
              <a:t>Can you ethically take a surplus desk home to create a home office for work exclusively on school board business?</a:t>
            </a:r>
          </a:p>
        </p:txBody>
      </p:sp>
    </p:spTree>
    <p:extLst>
      <p:ext uri="{BB962C8B-B14F-4D97-AF65-F5344CB8AC3E}">
        <p14:creationId xmlns:p14="http://schemas.microsoft.com/office/powerpoint/2010/main" val="3000135121"/>
      </p:ext>
    </p:extLst>
  </p:cSld>
  <p:clrMapOvr>
    <a:masterClrMapping/>
  </p:clrMapOvr>
</p:sld>
</file>

<file path=ppt/slides/slide3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4265383-DCAE-4165-B150-4B8F3944A748}"/>
              </a:ext>
            </a:extLst>
          </p:cNvPr>
          <p:cNvSpPr>
            <a:spLocks noGrp="1"/>
          </p:cNvSpPr>
          <p:nvPr>
            <p:ph type="title"/>
          </p:nvPr>
        </p:nvSpPr>
        <p:spPr/>
        <p:txBody>
          <a:bodyPr/>
          <a:lstStyle/>
          <a:p>
            <a:r>
              <a:rPr lang="en-US" dirty="0"/>
              <a:t>Use of Government Property</a:t>
            </a:r>
          </a:p>
        </p:txBody>
      </p:sp>
      <p:sp>
        <p:nvSpPr>
          <p:cNvPr id="3" name="Content Placeholder 2" descr="" title="">
            <a:extLst>
              <a:ext uri="{FF2B5EF4-FFF2-40B4-BE49-F238E27FC236}">
                <a16:creationId xmlns:a16="http://schemas.microsoft.com/office/drawing/2014/main" id="{D674E2EE-F66B-4B5A-A90B-4427B0359F8F}"/>
              </a:ext>
            </a:extLst>
          </p:cNvPr>
          <p:cNvSpPr>
            <a:spLocks noGrp="1"/>
          </p:cNvSpPr>
          <p:nvPr>
            <p:ph idx="1"/>
          </p:nvPr>
        </p:nvSpPr>
        <p:spPr>
          <a:xfrm>
            <a:off x="1299882" y="2048435"/>
            <a:ext cx="8229600" cy="4983162"/>
          </a:xfrm>
        </p:spPr>
        <p:txBody>
          <a:bodyPr>
            <a:normAutofit/>
          </a:bodyPr>
          <a:lstStyle/>
          <a:p>
            <a:r>
              <a:rPr lang="en-US" dirty="0"/>
              <a:t>5.1. Removal - Public officials and public employees may not remove government property from the workplace for their </a:t>
            </a:r>
            <a:r>
              <a:rPr lang="en-US" b="1" dirty="0">
                <a:solidFill>
                  <a:srgbClr val="FF0000"/>
                </a:solidFill>
              </a:rPr>
              <a:t>private benefit </a:t>
            </a:r>
            <a:r>
              <a:rPr lang="en-US" dirty="0"/>
              <a:t>or that of another person.</a:t>
            </a:r>
          </a:p>
          <a:p>
            <a:r>
              <a:rPr lang="en-US" dirty="0"/>
              <a:t>5.2. Improper Use - Public officials and public employees may not use government property for </a:t>
            </a:r>
            <a:r>
              <a:rPr lang="en-US" b="1" dirty="0">
                <a:solidFill>
                  <a:srgbClr val="FF0000"/>
                </a:solidFill>
              </a:rPr>
              <a:t>personal projects or activities </a:t>
            </a:r>
            <a:r>
              <a:rPr lang="en-US" dirty="0"/>
              <a:t>that result in private gain.</a:t>
            </a:r>
          </a:p>
          <a:p>
            <a:r>
              <a:rPr lang="en-US" dirty="0"/>
              <a:t>5.3. This section does not apply to the de minimis use of government property.</a:t>
            </a:r>
          </a:p>
          <a:p>
            <a:endParaRPr lang="en-US" dirty="0"/>
          </a:p>
        </p:txBody>
      </p:sp>
    </p:spTree>
    <p:extLst>
      <p:ext uri="{BB962C8B-B14F-4D97-AF65-F5344CB8AC3E}">
        <p14:creationId xmlns:p14="http://schemas.microsoft.com/office/powerpoint/2010/main" val="1112464783"/>
      </p:ext>
    </p:extLst>
  </p:cSld>
  <p:clrMapOvr>
    <a:masterClrMapping/>
  </p:clrMapOvr>
</p:sld>
</file>

<file path=ppt/slides/slide3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375924C-3A57-49A1-A4D7-A278E235A684}"/>
              </a:ext>
            </a:extLst>
          </p:cNvPr>
          <p:cNvSpPr>
            <a:spLocks noGrp="1"/>
          </p:cNvSpPr>
          <p:nvPr>
            <p:ph type="title"/>
          </p:nvPr>
        </p:nvSpPr>
        <p:spPr/>
        <p:txBody>
          <a:bodyPr/>
          <a:lstStyle/>
          <a:p>
            <a:r>
              <a:rPr lang="en-US" dirty="0"/>
              <a:t>You Be the Judge</a:t>
            </a:r>
          </a:p>
        </p:txBody>
      </p:sp>
      <p:sp>
        <p:nvSpPr>
          <p:cNvPr id="3" name="Content Placeholder 2" descr="" title="">
            <a:extLst>
              <a:ext uri="{FF2B5EF4-FFF2-40B4-BE49-F238E27FC236}">
                <a16:creationId xmlns:a16="http://schemas.microsoft.com/office/drawing/2014/main" id="{914A9D89-890B-42CF-8980-12029C14DF97}"/>
              </a:ext>
            </a:extLst>
          </p:cNvPr>
          <p:cNvSpPr>
            <a:spLocks noGrp="1"/>
          </p:cNvSpPr>
          <p:nvPr>
            <p:ph idx="1"/>
          </p:nvPr>
        </p:nvSpPr>
        <p:spPr>
          <a:xfrm>
            <a:off x="609600" y="1904214"/>
            <a:ext cx="10972800" cy="4221950"/>
          </a:xfrm>
        </p:spPr>
        <p:txBody>
          <a:bodyPr/>
          <a:lstStyle/>
          <a:p>
            <a:r>
              <a:rPr lang="en-US" dirty="0"/>
              <a:t>Can you ethically accept a free vacation from a vendor </a:t>
            </a:r>
            <a:r>
              <a:rPr lang="en-US" i="1" dirty="0"/>
              <a:t>before</a:t>
            </a:r>
            <a:r>
              <a:rPr lang="en-US" dirty="0"/>
              <a:t> recommending that vendor for a contract with the Board?</a:t>
            </a:r>
          </a:p>
          <a:p>
            <a:endParaRPr lang="en-US" dirty="0"/>
          </a:p>
          <a:p>
            <a:r>
              <a:rPr lang="en-US" dirty="0"/>
              <a:t>Can you ethically accept a free vacation from a vendor </a:t>
            </a:r>
            <a:r>
              <a:rPr lang="en-US" i="1" dirty="0"/>
              <a:t>after</a:t>
            </a:r>
            <a:r>
              <a:rPr lang="en-US" dirty="0"/>
              <a:t> recommending that vendor for a contract with the Board?</a:t>
            </a:r>
          </a:p>
          <a:p>
            <a:endParaRPr lang="en-US" dirty="0"/>
          </a:p>
          <a:p>
            <a:r>
              <a:rPr lang="en-US" dirty="0"/>
              <a:t>Can you ethically accept an honoraria?</a:t>
            </a:r>
          </a:p>
        </p:txBody>
      </p:sp>
    </p:spTree>
    <p:extLst>
      <p:ext uri="{BB962C8B-B14F-4D97-AF65-F5344CB8AC3E}">
        <p14:creationId xmlns:p14="http://schemas.microsoft.com/office/powerpoint/2010/main" val="2805669968"/>
      </p:ext>
    </p:extLst>
  </p:cSld>
  <p:clrMapOvr>
    <a:masterClrMapping/>
  </p:clrMapOvr>
</p:sld>
</file>

<file path=ppt/slides/slide3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9C33C5B-DECA-41B2-A41C-1B0FD77D139A}"/>
              </a:ext>
            </a:extLst>
          </p:cNvPr>
          <p:cNvSpPr>
            <a:spLocks noGrp="1"/>
          </p:cNvSpPr>
          <p:nvPr>
            <p:ph type="title"/>
          </p:nvPr>
        </p:nvSpPr>
        <p:spPr/>
        <p:txBody>
          <a:bodyPr/>
          <a:lstStyle/>
          <a:p>
            <a:r>
              <a:rPr lang="en-US" dirty="0"/>
              <a:t>Kickbacks</a:t>
            </a:r>
          </a:p>
        </p:txBody>
      </p:sp>
      <p:sp>
        <p:nvSpPr>
          <p:cNvPr id="3" name="Content Placeholder 2" descr="" title="">
            <a:extLst>
              <a:ext uri="{FF2B5EF4-FFF2-40B4-BE49-F238E27FC236}">
                <a16:creationId xmlns:a16="http://schemas.microsoft.com/office/drawing/2014/main" id="{BF54D244-8838-491E-8E63-4E2BF9E5EE92}"/>
              </a:ext>
            </a:extLst>
          </p:cNvPr>
          <p:cNvSpPr>
            <a:spLocks noGrp="1"/>
          </p:cNvSpPr>
          <p:nvPr>
            <p:ph idx="1"/>
          </p:nvPr>
        </p:nvSpPr>
        <p:spPr/>
        <p:txBody>
          <a:bodyPr/>
          <a:lstStyle/>
          <a:p>
            <a:r>
              <a:rPr lang="en-US" dirty="0"/>
              <a:t>It is unlawful for a public official or public employee to accept money or a thing of value from any person for providing business or other benefits to that person through the public official's or public employee's governmental agency or as a result of his or her influence and control.</a:t>
            </a:r>
          </a:p>
        </p:txBody>
      </p:sp>
    </p:spTree>
    <p:extLst>
      <p:ext uri="{BB962C8B-B14F-4D97-AF65-F5344CB8AC3E}">
        <p14:creationId xmlns:p14="http://schemas.microsoft.com/office/powerpoint/2010/main" val="3473480762"/>
      </p:ext>
    </p:extLst>
  </p:cSld>
  <p:clrMapOvr>
    <a:masterClrMapping/>
  </p:clrMapOvr>
</p:sld>
</file>

<file path=ppt/slides/slide3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E6EB962-5C1D-49D8-B967-079854236246}"/>
              </a:ext>
            </a:extLst>
          </p:cNvPr>
          <p:cNvSpPr>
            <a:spLocks noGrp="1"/>
          </p:cNvSpPr>
          <p:nvPr>
            <p:ph type="title"/>
          </p:nvPr>
        </p:nvSpPr>
        <p:spPr/>
        <p:txBody>
          <a:bodyPr/>
          <a:lstStyle/>
          <a:p>
            <a:r>
              <a:rPr lang="en-US" dirty="0"/>
              <a:t>Bribes</a:t>
            </a:r>
          </a:p>
        </p:txBody>
      </p:sp>
      <p:sp>
        <p:nvSpPr>
          <p:cNvPr id="3" name="Content Placeholder 2" descr="" title="">
            <a:extLst>
              <a:ext uri="{FF2B5EF4-FFF2-40B4-BE49-F238E27FC236}">
                <a16:creationId xmlns:a16="http://schemas.microsoft.com/office/drawing/2014/main" id="{3F81AEAD-5A56-4077-87A6-C48D52B6F912}"/>
              </a:ext>
            </a:extLst>
          </p:cNvPr>
          <p:cNvSpPr>
            <a:spLocks noGrp="1"/>
          </p:cNvSpPr>
          <p:nvPr>
            <p:ph idx="1"/>
          </p:nvPr>
        </p:nvSpPr>
        <p:spPr/>
        <p:txBody>
          <a:bodyPr/>
          <a:lstStyle/>
          <a:p>
            <a:r>
              <a:rPr lang="en-US" dirty="0"/>
              <a:t>It is unlawful for a public official or employee to receive money or a thing of value from any person for the purpose of influencing or persuading the official to perform his duties in a manner to benefit the person.</a:t>
            </a:r>
          </a:p>
          <a:p>
            <a:endParaRPr lang="en-US" dirty="0"/>
          </a:p>
        </p:txBody>
      </p:sp>
    </p:spTree>
    <p:extLst>
      <p:ext uri="{BB962C8B-B14F-4D97-AF65-F5344CB8AC3E}">
        <p14:creationId xmlns:p14="http://schemas.microsoft.com/office/powerpoint/2010/main" val="1680758410"/>
      </p:ext>
    </p:extLst>
  </p:cSld>
  <p:clrMapOvr>
    <a:masterClrMapping/>
  </p:clrMapOvr>
</p:sld>
</file>

<file path=ppt/slides/slide4.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79DCA161-979A-4BCE-AC10-720630C7C66D}"/>
              </a:ext>
            </a:extLst>
          </p:cNvPr>
          <p:cNvSpPr>
            <a:spLocks noGrp="1"/>
          </p:cNvSpPr>
          <p:nvPr>
            <p:ph type="title"/>
          </p:nvPr>
        </p:nvSpPr>
        <p:spPr/>
        <p:txBody>
          <a:bodyPr/>
          <a:lstStyle/>
          <a:p>
            <a:r>
              <a:rPr lang="en-US" cap="none" dirty="0"/>
              <a:t>The Basics</a:t>
            </a:r>
          </a:p>
        </p:txBody>
      </p:sp>
      <p:sp>
        <p:nvSpPr>
          <p:cNvPr id="5" name="Content Placeholder 4" descr="" title="">
            <a:extLst>
              <a:ext uri="{FF2B5EF4-FFF2-40B4-BE49-F238E27FC236}">
                <a16:creationId xmlns:a16="http://schemas.microsoft.com/office/drawing/2014/main" id="{F418C968-4F15-4E51-924F-45B6D167F8BF}"/>
              </a:ext>
            </a:extLst>
          </p:cNvPr>
          <p:cNvSpPr>
            <a:spLocks noGrp="1"/>
          </p:cNvSpPr>
          <p:nvPr>
            <p:ph idx="1"/>
          </p:nvPr>
        </p:nvSpPr>
        <p:spPr/>
        <p:txBody>
          <a:bodyPr/>
          <a:lstStyle/>
          <a:p>
            <a:r>
              <a:rPr lang="en-US" b="1" dirty="0"/>
              <a:t>I.	West Virginia Governmental Ethics Act</a:t>
            </a:r>
          </a:p>
          <a:p>
            <a:pPr lvl="1"/>
            <a:r>
              <a:rPr lang="en-US" dirty="0"/>
              <a:t>W.  Va. Code § 6B-1-1 et seq. Public officers and employees; ethics; conflicts of interest; financial disclosure.</a:t>
            </a:r>
          </a:p>
          <a:p>
            <a:pPr marL="457200" lvl="1" indent="0">
              <a:buNone/>
            </a:pPr>
            <a:endParaRPr lang="en-US" dirty="0"/>
          </a:p>
          <a:p>
            <a:r>
              <a:rPr lang="en-US" b="1" dirty="0"/>
              <a:t>II.	West Virginia Pecuniary Interest Statute</a:t>
            </a:r>
          </a:p>
          <a:p>
            <a:pPr lvl="1"/>
            <a:r>
              <a:rPr lang="en-US" dirty="0"/>
              <a:t>W.  Va. Code §61-10-15. Pecuniary interest of county and district officers, teachers and school officials in contracts; exceptions; offering or giving compensation; penalties.</a:t>
            </a:r>
          </a:p>
        </p:txBody>
      </p:sp>
      <p:pic>
        <p:nvPicPr>
          <p:cNvPr id="1026" name="Picture 2" descr="" title="">
            <a:extLst>
              <a:ext uri="{FF2B5EF4-FFF2-40B4-BE49-F238E27FC236}">
                <a16:creationId xmlns:a16="http://schemas.microsoft.com/office/drawing/2014/main" id="{328B5D81-168F-4B51-A145-23AFAE8707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2149" y="5628323"/>
            <a:ext cx="2447925" cy="476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9330061"/>
      </p:ext>
    </p:extLst>
  </p:cSld>
  <p:clrMapOvr>
    <a:masterClrMapping/>
  </p:clrMapOvr>
</p:sld>
</file>

<file path=ppt/slides/slide4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E215BD7-0805-4872-B36B-6FADB02E6853}"/>
              </a:ext>
            </a:extLst>
          </p:cNvPr>
          <p:cNvSpPr>
            <a:spLocks noGrp="1"/>
          </p:cNvSpPr>
          <p:nvPr>
            <p:ph type="title"/>
          </p:nvPr>
        </p:nvSpPr>
        <p:spPr/>
        <p:txBody>
          <a:bodyPr/>
          <a:lstStyle/>
          <a:p>
            <a:r>
              <a:rPr lang="en-US" dirty="0"/>
              <a:t>You Be the Judge</a:t>
            </a:r>
          </a:p>
        </p:txBody>
      </p:sp>
      <p:sp>
        <p:nvSpPr>
          <p:cNvPr id="3" name="Content Placeholder 2" descr="" title="">
            <a:extLst>
              <a:ext uri="{FF2B5EF4-FFF2-40B4-BE49-F238E27FC236}">
                <a16:creationId xmlns:a16="http://schemas.microsoft.com/office/drawing/2014/main" id="{3DC59E56-29E7-409D-AC73-496322BCDFAC}"/>
              </a:ext>
            </a:extLst>
          </p:cNvPr>
          <p:cNvSpPr>
            <a:spLocks noGrp="1"/>
          </p:cNvSpPr>
          <p:nvPr>
            <p:ph idx="1"/>
          </p:nvPr>
        </p:nvSpPr>
        <p:spPr>
          <a:xfrm>
            <a:off x="609600" y="1885361"/>
            <a:ext cx="10972800" cy="4240803"/>
          </a:xfrm>
        </p:spPr>
        <p:txBody>
          <a:bodyPr/>
          <a:lstStyle/>
          <a:p>
            <a:r>
              <a:rPr lang="en-US" dirty="0"/>
              <a:t>Can you ethically, while on duty for the Board, also perform work for a private entity as a telephone help desk worker?</a:t>
            </a:r>
          </a:p>
          <a:p>
            <a:endParaRPr lang="en-US" dirty="0"/>
          </a:p>
          <a:p>
            <a:r>
              <a:rPr lang="en-US" dirty="0"/>
              <a:t>Does it matter if it is only 1 call a day?</a:t>
            </a:r>
          </a:p>
          <a:p>
            <a:endParaRPr lang="en-US" dirty="0"/>
          </a:p>
          <a:p>
            <a:r>
              <a:rPr lang="en-US" dirty="0"/>
              <a:t>What if you retire, can you go to work for a former vendor?</a:t>
            </a:r>
          </a:p>
        </p:txBody>
      </p:sp>
    </p:spTree>
    <p:extLst>
      <p:ext uri="{BB962C8B-B14F-4D97-AF65-F5344CB8AC3E}">
        <p14:creationId xmlns:p14="http://schemas.microsoft.com/office/powerpoint/2010/main" val="891274841"/>
      </p:ext>
    </p:extLst>
  </p:cSld>
  <p:clrMapOvr>
    <a:masterClrMapping/>
  </p:clrMapOvr>
</p:sld>
</file>

<file path=ppt/slides/slide4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B246A2B-F2D9-4C3D-BF65-4A3CA02C1834}"/>
              </a:ext>
            </a:extLst>
          </p:cNvPr>
          <p:cNvSpPr>
            <a:spLocks noGrp="1"/>
          </p:cNvSpPr>
          <p:nvPr>
            <p:ph type="title"/>
          </p:nvPr>
        </p:nvSpPr>
        <p:spPr/>
        <p:txBody>
          <a:bodyPr>
            <a:normAutofit/>
          </a:bodyPr>
          <a:lstStyle/>
          <a:p>
            <a:r>
              <a:rPr lang="en-US" dirty="0"/>
              <a:t>Private Work During Public Hours</a:t>
            </a:r>
          </a:p>
        </p:txBody>
      </p:sp>
      <p:sp>
        <p:nvSpPr>
          <p:cNvPr id="3" name="Content Placeholder 2" descr="" title="">
            <a:extLst>
              <a:ext uri="{FF2B5EF4-FFF2-40B4-BE49-F238E27FC236}">
                <a16:creationId xmlns:a16="http://schemas.microsoft.com/office/drawing/2014/main" id="{223E9BEB-C3BA-4EB3-875D-E2432DE77CEE}"/>
              </a:ext>
            </a:extLst>
          </p:cNvPr>
          <p:cNvSpPr>
            <a:spLocks noGrp="1"/>
          </p:cNvSpPr>
          <p:nvPr>
            <p:ph idx="1"/>
          </p:nvPr>
        </p:nvSpPr>
        <p:spPr/>
        <p:txBody>
          <a:bodyPr/>
          <a:lstStyle/>
          <a:p>
            <a:r>
              <a:rPr lang="en-US" dirty="0"/>
              <a:t>Full-time appointed public officials and part-time and full-time public employees may not receive private compensation for performing private work during public work hours. This section does not apply to de minimis private work.</a:t>
            </a:r>
          </a:p>
          <a:p>
            <a:endParaRPr lang="en-US" dirty="0"/>
          </a:p>
        </p:txBody>
      </p:sp>
    </p:spTree>
    <p:extLst>
      <p:ext uri="{BB962C8B-B14F-4D97-AF65-F5344CB8AC3E}">
        <p14:creationId xmlns:p14="http://schemas.microsoft.com/office/powerpoint/2010/main" val="3277247418"/>
      </p:ext>
    </p:extLst>
  </p:cSld>
  <p:clrMapOvr>
    <a:masterClrMapping/>
  </p:clrMapOvr>
</p:sld>
</file>

<file path=ppt/slides/slide4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8CF89A2-9865-47AA-BC8C-2F3135C4FAF5}"/>
              </a:ext>
            </a:extLst>
          </p:cNvPr>
          <p:cNvSpPr>
            <a:spLocks noGrp="1"/>
          </p:cNvSpPr>
          <p:nvPr>
            <p:ph type="title"/>
          </p:nvPr>
        </p:nvSpPr>
        <p:spPr/>
        <p:txBody>
          <a:bodyPr/>
          <a:lstStyle/>
          <a:p>
            <a:r>
              <a:rPr lang="en-US" dirty="0"/>
              <a:t>Retired Employees</a:t>
            </a:r>
          </a:p>
        </p:txBody>
      </p:sp>
      <p:sp>
        <p:nvSpPr>
          <p:cNvPr id="3" name="Content Placeholder 2" descr="" title="">
            <a:extLst>
              <a:ext uri="{FF2B5EF4-FFF2-40B4-BE49-F238E27FC236}">
                <a16:creationId xmlns:a16="http://schemas.microsoft.com/office/drawing/2014/main" id="{7F61DA76-5422-4B09-968D-D9E57BB42BAF}"/>
              </a:ext>
            </a:extLst>
          </p:cNvPr>
          <p:cNvSpPr>
            <a:spLocks noGrp="1"/>
          </p:cNvSpPr>
          <p:nvPr>
            <p:ph idx="1"/>
          </p:nvPr>
        </p:nvSpPr>
        <p:spPr/>
        <p:txBody>
          <a:bodyPr/>
          <a:lstStyle/>
          <a:p>
            <a:r>
              <a:rPr lang="en-US" dirty="0"/>
              <a:t>No present or </a:t>
            </a:r>
            <a:r>
              <a:rPr lang="en-US" b="1" dirty="0">
                <a:solidFill>
                  <a:srgbClr val="FF0000"/>
                </a:solidFill>
              </a:rPr>
              <a:t>former</a:t>
            </a:r>
            <a:r>
              <a:rPr lang="en-US" dirty="0"/>
              <a:t> public official or employee may knowingly and improperly disclose any confidential information acquired by him or her in the course of his or her official duties nor use such information to further his or her personal interests or the interests of another person.</a:t>
            </a:r>
          </a:p>
        </p:txBody>
      </p:sp>
    </p:spTree>
    <p:extLst>
      <p:ext uri="{BB962C8B-B14F-4D97-AF65-F5344CB8AC3E}">
        <p14:creationId xmlns:p14="http://schemas.microsoft.com/office/powerpoint/2010/main" val="1982692642"/>
      </p:ext>
    </p:extLst>
  </p:cSld>
  <p:clrMapOvr>
    <a:masterClrMapping/>
  </p:clrMapOvr>
</p:sld>
</file>

<file path=ppt/slides/slide4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677DEA4-486F-4496-B3A0-C2B68CC93699}"/>
              </a:ext>
            </a:extLst>
          </p:cNvPr>
          <p:cNvSpPr>
            <a:spLocks noGrp="1"/>
          </p:cNvSpPr>
          <p:nvPr>
            <p:ph type="title"/>
          </p:nvPr>
        </p:nvSpPr>
        <p:spPr/>
        <p:txBody>
          <a:bodyPr/>
          <a:lstStyle/>
          <a:p>
            <a:r>
              <a:rPr lang="en-US" dirty="0"/>
              <a:t>You Be the Judge</a:t>
            </a:r>
          </a:p>
        </p:txBody>
      </p:sp>
      <p:sp>
        <p:nvSpPr>
          <p:cNvPr id="3" name="Content Placeholder 2" descr="" title="">
            <a:extLst>
              <a:ext uri="{FF2B5EF4-FFF2-40B4-BE49-F238E27FC236}">
                <a16:creationId xmlns:a16="http://schemas.microsoft.com/office/drawing/2014/main" id="{F1E0B175-8B9E-462C-B347-2D7EF7EEA300}"/>
              </a:ext>
            </a:extLst>
          </p:cNvPr>
          <p:cNvSpPr>
            <a:spLocks noGrp="1"/>
          </p:cNvSpPr>
          <p:nvPr>
            <p:ph idx="1"/>
          </p:nvPr>
        </p:nvSpPr>
        <p:spPr/>
        <p:txBody>
          <a:bodyPr/>
          <a:lstStyle/>
          <a:p>
            <a:r>
              <a:rPr lang="en-US" dirty="0"/>
              <a:t>Can the middle school purchase food for Math Field Day from a McDonalds owned by a board member?</a:t>
            </a:r>
          </a:p>
          <a:p>
            <a:endParaRPr lang="en-US" dirty="0"/>
          </a:p>
          <a:p>
            <a:r>
              <a:rPr lang="en-US" dirty="0"/>
              <a:t>What if the Principal makes the purchase?</a:t>
            </a:r>
          </a:p>
          <a:p>
            <a:endParaRPr lang="en-US" dirty="0"/>
          </a:p>
          <a:p>
            <a:r>
              <a:rPr lang="en-US" dirty="0"/>
              <a:t>What if the restaurant donates a percentage of its profits from the purchase back to the middle school?</a:t>
            </a:r>
          </a:p>
        </p:txBody>
      </p:sp>
    </p:spTree>
    <p:extLst>
      <p:ext uri="{BB962C8B-B14F-4D97-AF65-F5344CB8AC3E}">
        <p14:creationId xmlns:p14="http://schemas.microsoft.com/office/powerpoint/2010/main" val="3785044125"/>
      </p:ext>
    </p:extLst>
  </p:cSld>
  <p:clrMapOvr>
    <a:masterClrMapping/>
  </p:clrMapOvr>
</p:sld>
</file>

<file path=ppt/slides/slide4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CB5CDE5-9FFE-492D-A277-41E948548B0B}"/>
              </a:ext>
            </a:extLst>
          </p:cNvPr>
          <p:cNvSpPr>
            <a:spLocks noGrp="1"/>
          </p:cNvSpPr>
          <p:nvPr>
            <p:ph type="title"/>
          </p:nvPr>
        </p:nvSpPr>
        <p:spPr/>
        <p:txBody>
          <a:bodyPr/>
          <a:lstStyle/>
          <a:p>
            <a:r>
              <a:rPr lang="en-US" cap="none" dirty="0"/>
              <a:t>Your Questions </a:t>
            </a:r>
            <a:endParaRPr lang="en-US" dirty="0"/>
          </a:p>
        </p:txBody>
      </p:sp>
      <p:sp>
        <p:nvSpPr>
          <p:cNvPr id="3" name="Content Placeholder 2" descr="" title="">
            <a:extLst>
              <a:ext uri="{FF2B5EF4-FFF2-40B4-BE49-F238E27FC236}">
                <a16:creationId xmlns:a16="http://schemas.microsoft.com/office/drawing/2014/main" id="{EBA35DE0-5DB0-4100-B5E4-353337EABCD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419801924"/>
      </p:ext>
    </p:extLst>
  </p:cSld>
  <p:clrMapOvr>
    <a:masterClrMapping/>
  </p:clrMapOvr>
</p:sld>
</file>

<file path=ppt/slides/slide4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CB5CDE5-9FFE-492D-A277-41E948548B0B}"/>
              </a:ext>
            </a:extLst>
          </p:cNvPr>
          <p:cNvSpPr>
            <a:spLocks noGrp="1"/>
          </p:cNvSpPr>
          <p:nvPr>
            <p:ph type="title"/>
          </p:nvPr>
        </p:nvSpPr>
        <p:spPr/>
        <p:txBody>
          <a:bodyPr/>
          <a:lstStyle/>
          <a:p>
            <a:r>
              <a:rPr lang="en-US" cap="none" dirty="0"/>
              <a:t> Howard </a:t>
            </a:r>
            <a:r>
              <a:rPr lang="en-US" cap="none" dirty="0" err="1"/>
              <a:t>Seufer’s</a:t>
            </a:r>
            <a:r>
              <a:rPr lang="en-US" cap="none" dirty="0"/>
              <a:t> Birthday was on Monday Oct. 26</a:t>
            </a:r>
            <a:endParaRPr lang="en-US" dirty="0"/>
          </a:p>
        </p:txBody>
      </p:sp>
      <p:sp>
        <p:nvSpPr>
          <p:cNvPr id="3" name="Content Placeholder 2" descr="" title="">
            <a:extLst>
              <a:ext uri="{FF2B5EF4-FFF2-40B4-BE49-F238E27FC236}">
                <a16:creationId xmlns:a16="http://schemas.microsoft.com/office/drawing/2014/main" id="{EBA35DE0-5DB0-4100-B5E4-353337EABCD2}"/>
              </a:ext>
            </a:extLst>
          </p:cNvPr>
          <p:cNvSpPr>
            <a:spLocks noGrp="1"/>
          </p:cNvSpPr>
          <p:nvPr>
            <p:ph idx="1"/>
          </p:nvPr>
        </p:nvSpPr>
        <p:spPr/>
        <p:txBody>
          <a:bodyPr/>
          <a:lstStyle/>
          <a:p>
            <a:r>
              <a:rPr lang="en-US" dirty="0"/>
              <a:t>Consider wishing him a happy birthday when he least expects it. </a:t>
            </a:r>
          </a:p>
        </p:txBody>
      </p:sp>
    </p:spTree>
    <p:extLst>
      <p:ext uri="{BB962C8B-B14F-4D97-AF65-F5344CB8AC3E}">
        <p14:creationId xmlns:p14="http://schemas.microsoft.com/office/powerpoint/2010/main" val="1971761332"/>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E3D6443-800B-4705-9F37-9A7174467F9B}"/>
              </a:ext>
            </a:extLst>
          </p:cNvPr>
          <p:cNvSpPr>
            <a:spLocks noGrp="1"/>
          </p:cNvSpPr>
          <p:nvPr>
            <p:ph type="title"/>
          </p:nvPr>
        </p:nvSpPr>
        <p:spPr/>
        <p:txBody>
          <a:bodyPr/>
          <a:lstStyle/>
          <a:p>
            <a:r>
              <a:rPr lang="en-US" cap="none" dirty="0"/>
              <a:t>Special provision for school board members</a:t>
            </a:r>
            <a:br>
              <a:rPr lang="en-US" cap="none" dirty="0"/>
            </a:br>
            <a:r>
              <a:rPr lang="en-US" cap="none" dirty="0"/>
              <a:t>(not reviewing this today)</a:t>
            </a:r>
          </a:p>
        </p:txBody>
      </p:sp>
      <p:sp>
        <p:nvSpPr>
          <p:cNvPr id="3" name="Content Placeholder 2" descr="" title="">
            <a:extLst>
              <a:ext uri="{FF2B5EF4-FFF2-40B4-BE49-F238E27FC236}">
                <a16:creationId xmlns:a16="http://schemas.microsoft.com/office/drawing/2014/main" id="{1AD1E86C-6FBE-4BD8-B592-F5CE6A795658}"/>
              </a:ext>
            </a:extLst>
          </p:cNvPr>
          <p:cNvSpPr>
            <a:spLocks noGrp="1"/>
          </p:cNvSpPr>
          <p:nvPr>
            <p:ph idx="1"/>
          </p:nvPr>
        </p:nvSpPr>
        <p:spPr/>
        <p:txBody>
          <a:bodyPr>
            <a:normAutofit/>
          </a:bodyPr>
          <a:lstStyle/>
          <a:p>
            <a:r>
              <a:rPr lang="en-US" dirty="0"/>
              <a:t>W.  Va. Code §18-5-1a. Eligibility of members; training requirements</a:t>
            </a:r>
          </a:p>
          <a:p>
            <a:pPr lvl="1"/>
            <a:r>
              <a:rPr lang="en-US" dirty="0"/>
              <a:t>Be sure your school board members and all persons inquiring about running for school board are aware of it</a:t>
            </a:r>
          </a:p>
          <a:p>
            <a:pPr lvl="1"/>
            <a:r>
              <a:rPr lang="en-US" dirty="0"/>
              <a:t>Current school board members, members-elect (i.e., elected but have not started their term yet) and candidates for school board may ask the Ethics Commission for an advisory opinion regarding whether they may hold certain other positions and also serve on a county board under W. Va. Code § 18-5-1a. </a:t>
            </a:r>
          </a:p>
          <a:p>
            <a:pPr lvl="1"/>
            <a:r>
              <a:rPr lang="en-US" dirty="0">
                <a:hlinkClick r:id="rId2"/>
              </a:rPr>
              <a:t>http://www.wvlegislature.gov/wvcode/ChapterEntire.cfm?chap=18&amp;art=5&amp;section=1A#5</a:t>
            </a:r>
            <a:r>
              <a:rPr lang="en-US" dirty="0"/>
              <a:t> </a:t>
            </a:r>
          </a:p>
          <a:p>
            <a:pPr marL="0" indent="0">
              <a:buNone/>
            </a:pPr>
            <a:endParaRPr lang="en-US" dirty="0"/>
          </a:p>
        </p:txBody>
      </p:sp>
    </p:spTree>
    <p:extLst>
      <p:ext uri="{BB962C8B-B14F-4D97-AF65-F5344CB8AC3E}">
        <p14:creationId xmlns:p14="http://schemas.microsoft.com/office/powerpoint/2010/main" val="203682133"/>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13A3566-96B0-4084-B436-D66D02BF2F9F}"/>
              </a:ext>
            </a:extLst>
          </p:cNvPr>
          <p:cNvSpPr>
            <a:spLocks noGrp="1"/>
          </p:cNvSpPr>
          <p:nvPr>
            <p:ph type="title"/>
          </p:nvPr>
        </p:nvSpPr>
        <p:spPr/>
        <p:txBody>
          <a:bodyPr>
            <a:normAutofit/>
          </a:bodyPr>
          <a:lstStyle/>
          <a:p>
            <a:r>
              <a:rPr lang="en-US" cap="none" dirty="0">
                <a:solidFill>
                  <a:prstClr val="black"/>
                </a:solidFill>
                <a:ea typeface="+mn-ea"/>
                <a:cs typeface="+mn-cs"/>
              </a:rPr>
              <a:t>West Virginia Governmental Ethics Act</a:t>
            </a:r>
            <a:endParaRPr lang="en-US" dirty="0"/>
          </a:p>
        </p:txBody>
      </p:sp>
      <p:sp>
        <p:nvSpPr>
          <p:cNvPr id="3" name="Content Placeholder 2" descr="" title="">
            <a:extLst>
              <a:ext uri="{FF2B5EF4-FFF2-40B4-BE49-F238E27FC236}">
                <a16:creationId xmlns:a16="http://schemas.microsoft.com/office/drawing/2014/main" id="{4654C9FA-937C-4594-A2E0-8AA9B9B45F85}"/>
              </a:ext>
            </a:extLst>
          </p:cNvPr>
          <p:cNvSpPr>
            <a:spLocks noGrp="1"/>
          </p:cNvSpPr>
          <p:nvPr>
            <p:ph idx="1"/>
          </p:nvPr>
        </p:nvSpPr>
        <p:spPr>
          <a:xfrm>
            <a:off x="1451578" y="1853753"/>
            <a:ext cx="9603275" cy="4199727"/>
          </a:xfrm>
        </p:spPr>
        <p:txBody>
          <a:bodyPr>
            <a:normAutofit fontScale="85000" lnSpcReduction="20000"/>
          </a:bodyPr>
          <a:lstStyle/>
          <a:p>
            <a:r>
              <a:rPr lang="en-US" b="1" dirty="0"/>
              <a:t>Applies to all public servants </a:t>
            </a:r>
          </a:p>
          <a:p>
            <a:pPr lvl="1"/>
            <a:r>
              <a:rPr lang="en-US" dirty="0"/>
              <a:t>public employees, elected public officials, appointed public officials and public servant volunteers, whether full-time or part-time, in the legislative, judicial, and executive branches of state, county and municipal government, including all boards, commissions and agencies</a:t>
            </a:r>
          </a:p>
          <a:p>
            <a:pPr lvl="1"/>
            <a:r>
              <a:rPr lang="en-US" dirty="0"/>
              <a:t>ALL school employees </a:t>
            </a:r>
          </a:p>
          <a:p>
            <a:r>
              <a:rPr lang="en-US" b="1" dirty="0"/>
              <a:t>Prohibits public servants from using their public positions for private gain</a:t>
            </a:r>
          </a:p>
          <a:p>
            <a:pPr lvl="1"/>
            <a:r>
              <a:rPr lang="en-US" dirty="0"/>
              <a:t>Must use their positions for the public’s benefit and not for their own private gain or the private gain of another</a:t>
            </a:r>
          </a:p>
          <a:p>
            <a:pPr lvl="1"/>
            <a:r>
              <a:rPr lang="en-US" dirty="0"/>
              <a:t>LOTS of specific rules</a:t>
            </a:r>
          </a:p>
          <a:p>
            <a:r>
              <a:rPr lang="en-US" b="1" dirty="0"/>
              <a:t>Enforced and interpreted by the West Virginia Ethics Commission </a:t>
            </a:r>
          </a:p>
          <a:p>
            <a:pPr lvl="1"/>
            <a:r>
              <a:rPr lang="en-US" dirty="0"/>
              <a:t>An independent, non­partisan board consisting of nine citizen members who are appointed by the Governor and confirmed by the West Virginia State Senate</a:t>
            </a:r>
          </a:p>
          <a:p>
            <a:pPr lvl="1"/>
            <a:r>
              <a:rPr lang="en-US" dirty="0"/>
              <a:t>Enforcement:  complaint and investigation procedure</a:t>
            </a:r>
          </a:p>
          <a:p>
            <a:pPr lvl="1"/>
            <a:r>
              <a:rPr lang="en-US" dirty="0"/>
              <a:t>Written advisory opinions</a:t>
            </a:r>
          </a:p>
          <a:p>
            <a:pPr lvl="1"/>
            <a:r>
              <a:rPr lang="en-US" dirty="0"/>
              <a:t>Staff will also answer oral questions from governing bodies and the public concerning the Ethics Act</a:t>
            </a:r>
          </a:p>
          <a:p>
            <a:pPr marL="457200" lvl="1" indent="0">
              <a:buNone/>
            </a:pPr>
            <a:endParaRPr lang="en-US" dirty="0"/>
          </a:p>
        </p:txBody>
      </p:sp>
    </p:spTree>
    <p:extLst>
      <p:ext uri="{BB962C8B-B14F-4D97-AF65-F5344CB8AC3E}">
        <p14:creationId xmlns:p14="http://schemas.microsoft.com/office/powerpoint/2010/main" val="1024753755"/>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67778EEE-75F2-44AC-A5BD-8FE3F4AFD149}"/>
              </a:ext>
            </a:extLst>
          </p:cNvPr>
          <p:cNvSpPr>
            <a:spLocks noGrp="1"/>
          </p:cNvSpPr>
          <p:nvPr>
            <p:ph type="title"/>
          </p:nvPr>
        </p:nvSpPr>
        <p:spPr/>
        <p:txBody>
          <a:bodyPr/>
          <a:lstStyle/>
          <a:p>
            <a:r>
              <a:rPr lang="en-US" cap="none" dirty="0">
                <a:solidFill>
                  <a:prstClr val="black"/>
                </a:solidFill>
              </a:rPr>
              <a:t>West Virginia Governmental Ethics Act</a:t>
            </a:r>
            <a:endParaRPr lang="en-US" dirty="0"/>
          </a:p>
        </p:txBody>
      </p:sp>
      <p:sp>
        <p:nvSpPr>
          <p:cNvPr id="3" name="Content Placeholder 2" descr="" title="">
            <a:extLst>
              <a:ext uri="{FF2B5EF4-FFF2-40B4-BE49-F238E27FC236}">
                <a16:creationId xmlns:a16="http://schemas.microsoft.com/office/drawing/2014/main" id="{0045204E-9001-40AF-8ACE-111B9646BFB1}"/>
              </a:ext>
            </a:extLst>
          </p:cNvPr>
          <p:cNvSpPr>
            <a:spLocks noGrp="1"/>
          </p:cNvSpPr>
          <p:nvPr>
            <p:ph idx="1"/>
          </p:nvPr>
        </p:nvSpPr>
        <p:spPr/>
        <p:txBody>
          <a:bodyPr/>
          <a:lstStyle/>
          <a:p>
            <a:r>
              <a:rPr lang="en-US" dirty="0"/>
              <a:t>Forms, booklets and guidelines available on-line</a:t>
            </a:r>
          </a:p>
          <a:p>
            <a:r>
              <a:rPr lang="en-US" dirty="0">
                <a:hlinkClick r:id="rId2"/>
              </a:rPr>
              <a:t>https://ethics.wv.gov/Pages/forms.aspx</a:t>
            </a:r>
            <a:r>
              <a:rPr lang="en-US" dirty="0"/>
              <a:t> </a:t>
            </a:r>
          </a:p>
        </p:txBody>
      </p:sp>
    </p:spTree>
    <p:extLst>
      <p:ext uri="{BB962C8B-B14F-4D97-AF65-F5344CB8AC3E}">
        <p14:creationId xmlns:p14="http://schemas.microsoft.com/office/powerpoint/2010/main" val="967619820"/>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13A3566-96B0-4084-B436-D66D02BF2F9F}"/>
              </a:ext>
            </a:extLst>
          </p:cNvPr>
          <p:cNvSpPr>
            <a:spLocks noGrp="1"/>
          </p:cNvSpPr>
          <p:nvPr>
            <p:ph type="title"/>
          </p:nvPr>
        </p:nvSpPr>
        <p:spPr/>
        <p:txBody>
          <a:bodyPr>
            <a:normAutofit/>
          </a:bodyPr>
          <a:lstStyle/>
          <a:p>
            <a:r>
              <a:rPr lang="en-US" cap="none" dirty="0">
                <a:solidFill>
                  <a:prstClr val="black"/>
                </a:solidFill>
                <a:ea typeface="+mn-ea"/>
                <a:cs typeface="+mn-cs"/>
              </a:rPr>
              <a:t>West Virginia Governmental Ethics Act</a:t>
            </a:r>
            <a:br>
              <a:rPr lang="en-US" cap="none" dirty="0">
                <a:solidFill>
                  <a:prstClr val="black"/>
                </a:solidFill>
                <a:ea typeface="+mn-ea"/>
                <a:cs typeface="+mn-cs"/>
              </a:rPr>
            </a:br>
            <a:r>
              <a:rPr lang="en-US" cap="none" dirty="0">
                <a:solidFill>
                  <a:prstClr val="black"/>
                </a:solidFill>
                <a:ea typeface="+mn-ea"/>
                <a:cs typeface="+mn-cs"/>
              </a:rPr>
              <a:t>Definitions </a:t>
            </a:r>
            <a:endParaRPr lang="en-US" dirty="0"/>
          </a:p>
        </p:txBody>
      </p:sp>
      <p:sp>
        <p:nvSpPr>
          <p:cNvPr id="3" name="Content Placeholder 2" descr="" title="">
            <a:extLst>
              <a:ext uri="{FF2B5EF4-FFF2-40B4-BE49-F238E27FC236}">
                <a16:creationId xmlns:a16="http://schemas.microsoft.com/office/drawing/2014/main" id="{4654C9FA-937C-4594-A2E0-8AA9B9B45F85}"/>
              </a:ext>
            </a:extLst>
          </p:cNvPr>
          <p:cNvSpPr>
            <a:spLocks noGrp="1"/>
          </p:cNvSpPr>
          <p:nvPr>
            <p:ph idx="1"/>
          </p:nvPr>
        </p:nvSpPr>
        <p:spPr>
          <a:xfrm>
            <a:off x="1451578" y="1853753"/>
            <a:ext cx="9603275" cy="4199727"/>
          </a:xfrm>
        </p:spPr>
        <p:txBody>
          <a:bodyPr>
            <a:normAutofit fontScale="77500" lnSpcReduction="20000"/>
          </a:bodyPr>
          <a:lstStyle/>
          <a:p>
            <a:r>
              <a:rPr lang="en-US" dirty="0"/>
              <a:t>“</a:t>
            </a:r>
            <a:r>
              <a:rPr lang="en-US" b="1" dirty="0"/>
              <a:t>Business</a:t>
            </a:r>
            <a:r>
              <a:rPr lang="en-US" dirty="0"/>
              <a:t>” means any entity through which business for-profit is conducted including a corporation, partnership, proprietorship, franchise, association, organization, or self-employed individual.</a:t>
            </a:r>
          </a:p>
          <a:p>
            <a:r>
              <a:rPr lang="en-US" dirty="0"/>
              <a:t>“</a:t>
            </a:r>
            <a:r>
              <a:rPr lang="en-US" b="1" dirty="0"/>
              <a:t>Compensation</a:t>
            </a:r>
            <a:r>
              <a:rPr lang="en-US" dirty="0"/>
              <a:t>” means money, thing of value, or financial benefit. The term “compensation” does not include reimbursement for actual reasonable and necessary expenses incurred in the performance of one’s official duties.</a:t>
            </a:r>
          </a:p>
          <a:p>
            <a:r>
              <a:rPr lang="en-US" dirty="0"/>
              <a:t>“</a:t>
            </a:r>
            <a:r>
              <a:rPr lang="en-US" b="1" dirty="0"/>
              <a:t>Immediate family</a:t>
            </a:r>
            <a:r>
              <a:rPr lang="en-US" dirty="0"/>
              <a:t>”, with respect to an individual, means a spouse with whom the individual is living as husband and wife and any dependent child or children, dependent grandchild or grandchildren, and dependent parent or parents.</a:t>
            </a:r>
          </a:p>
          <a:p>
            <a:r>
              <a:rPr lang="en-US" dirty="0"/>
              <a:t>“</a:t>
            </a:r>
            <a:r>
              <a:rPr lang="en-US" b="1" dirty="0"/>
              <a:t>Ministerial functions</a:t>
            </a:r>
            <a:r>
              <a:rPr lang="en-US" dirty="0"/>
              <a:t>” means actions or functions performed by an individual under a given state of facts in a prescribed manner in accordance with a mandate of legal authority, without regard to, or without the exercise of, the individual’s own judgment as to the propriety of the action being taken.</a:t>
            </a:r>
          </a:p>
          <a:p>
            <a:r>
              <a:rPr lang="en-US" dirty="0"/>
              <a:t>“</a:t>
            </a:r>
            <a:r>
              <a:rPr lang="en-US" b="1" dirty="0"/>
              <a:t>Person</a:t>
            </a:r>
            <a:r>
              <a:rPr lang="en-US" dirty="0"/>
              <a:t>” means an individual, corporation, business entity, labor union, association, firm, partnership, limited partnership, committee, club, or other organization or group of persons, irrespective of the denomination given such organization or group.</a:t>
            </a:r>
          </a:p>
          <a:p>
            <a:endParaRPr lang="en-US" dirty="0"/>
          </a:p>
          <a:p>
            <a:pPr marL="457200" lvl="1" indent="0">
              <a:buNone/>
            </a:pPr>
            <a:endParaRPr lang="en-US" dirty="0"/>
          </a:p>
        </p:txBody>
      </p:sp>
    </p:spTree>
    <p:extLst>
      <p:ext uri="{BB962C8B-B14F-4D97-AF65-F5344CB8AC3E}">
        <p14:creationId xmlns:p14="http://schemas.microsoft.com/office/powerpoint/2010/main" val="2839676484"/>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13A3566-96B0-4084-B436-D66D02BF2F9F}"/>
              </a:ext>
            </a:extLst>
          </p:cNvPr>
          <p:cNvSpPr>
            <a:spLocks noGrp="1"/>
          </p:cNvSpPr>
          <p:nvPr>
            <p:ph type="title"/>
          </p:nvPr>
        </p:nvSpPr>
        <p:spPr/>
        <p:txBody>
          <a:bodyPr>
            <a:normAutofit/>
          </a:bodyPr>
          <a:lstStyle/>
          <a:p>
            <a:r>
              <a:rPr lang="en-US" cap="none" dirty="0">
                <a:solidFill>
                  <a:prstClr val="black"/>
                </a:solidFill>
                <a:ea typeface="+mn-ea"/>
                <a:cs typeface="+mn-cs"/>
              </a:rPr>
              <a:t>West Virginia Governmental Ethics Act</a:t>
            </a:r>
            <a:br>
              <a:rPr lang="en-US" cap="none" dirty="0">
                <a:solidFill>
                  <a:prstClr val="black"/>
                </a:solidFill>
                <a:ea typeface="+mn-ea"/>
                <a:cs typeface="+mn-cs"/>
              </a:rPr>
            </a:br>
            <a:r>
              <a:rPr lang="en-US" cap="none" dirty="0">
                <a:solidFill>
                  <a:prstClr val="black"/>
                </a:solidFill>
                <a:ea typeface="+mn-ea"/>
                <a:cs typeface="+mn-cs"/>
              </a:rPr>
              <a:t>Definitions </a:t>
            </a:r>
            <a:endParaRPr lang="en-US" dirty="0"/>
          </a:p>
        </p:txBody>
      </p:sp>
      <p:sp>
        <p:nvSpPr>
          <p:cNvPr id="3" name="Content Placeholder 2" descr="" title="">
            <a:extLst>
              <a:ext uri="{FF2B5EF4-FFF2-40B4-BE49-F238E27FC236}">
                <a16:creationId xmlns:a16="http://schemas.microsoft.com/office/drawing/2014/main" id="{4654C9FA-937C-4594-A2E0-8AA9B9B45F85}"/>
              </a:ext>
            </a:extLst>
          </p:cNvPr>
          <p:cNvSpPr>
            <a:spLocks noGrp="1"/>
          </p:cNvSpPr>
          <p:nvPr>
            <p:ph idx="1"/>
          </p:nvPr>
        </p:nvSpPr>
        <p:spPr>
          <a:xfrm>
            <a:off x="1451578" y="1853753"/>
            <a:ext cx="9603275" cy="4199727"/>
          </a:xfrm>
        </p:spPr>
        <p:txBody>
          <a:bodyPr>
            <a:normAutofit fontScale="77500" lnSpcReduction="20000"/>
          </a:bodyPr>
          <a:lstStyle/>
          <a:p>
            <a:r>
              <a:rPr lang="en-US" dirty="0"/>
              <a:t>“</a:t>
            </a:r>
            <a:r>
              <a:rPr lang="en-US" b="1" dirty="0"/>
              <a:t>Public employee</a:t>
            </a:r>
            <a:r>
              <a:rPr lang="en-US" dirty="0"/>
              <a:t>” means any full-time or part-time employee of any state, county or municipal governmental body or any political subdivision thereof, including county school boards.</a:t>
            </a:r>
          </a:p>
          <a:p>
            <a:r>
              <a:rPr lang="en-US" dirty="0"/>
              <a:t>“</a:t>
            </a:r>
            <a:r>
              <a:rPr lang="en-US" b="1" dirty="0"/>
              <a:t>Public official</a:t>
            </a:r>
            <a:r>
              <a:rPr lang="en-US" dirty="0"/>
              <a:t>” means any person who is elected to, appointed to, or given the authority to act in any state, county, or municipal office or position, whether compensated or not, and who is responsible for the making of policy or takes official action which is either </a:t>
            </a:r>
            <a:r>
              <a:rPr lang="en-US" b="1" dirty="0"/>
              <a:t>ministerial or </a:t>
            </a:r>
            <a:r>
              <a:rPr lang="en-US" b="1" dirty="0" err="1"/>
              <a:t>nonministerial</a:t>
            </a:r>
            <a:r>
              <a:rPr lang="en-US" dirty="0"/>
              <a:t>, or both, with respect to: (1) Contracting for, or procurement of, goods or services; (2) administering or monitoring grants or subsidies; (3) planning or zoning; (4) inspecting, licensing, regulating, or auditing any person; or (5) any other activity where the official action has an economic impact of greater than a de minimis nature on the interest or interests of any person. The term “public official” includes a public servant volunteer.</a:t>
            </a:r>
          </a:p>
          <a:p>
            <a:r>
              <a:rPr lang="en-US" dirty="0"/>
              <a:t>“</a:t>
            </a:r>
            <a:r>
              <a:rPr lang="en-US" b="1" dirty="0"/>
              <a:t>Public servant volunteer</a:t>
            </a:r>
            <a:r>
              <a:rPr lang="en-US" dirty="0"/>
              <a:t>” means any person who, without compensation, performs services on behalf of a public official and who is granted or vested with powers, privileges, or authorities ordinarily reserved to public officials.</a:t>
            </a:r>
          </a:p>
          <a:p>
            <a:pPr lvl="1"/>
            <a:r>
              <a:rPr lang="en-US" dirty="0">
                <a:solidFill>
                  <a:schemeClr val="accent1">
                    <a:lumMod val="75000"/>
                  </a:schemeClr>
                </a:solidFill>
              </a:rPr>
              <a:t>What’s this about?</a:t>
            </a:r>
          </a:p>
          <a:p>
            <a:r>
              <a:rPr lang="en-US" dirty="0"/>
              <a:t>“</a:t>
            </a:r>
            <a:r>
              <a:rPr lang="en-US" b="1" dirty="0"/>
              <a:t>Relative</a:t>
            </a:r>
            <a:r>
              <a:rPr lang="en-US" dirty="0"/>
              <a:t>” means spouse, mother, father, sister, brother, son, daughter, grandmother, grandfather, grandchild, mother-in-law, father-in-law, sister-in-law, brother-in-law, son-in-law, or daughter-in-law.</a:t>
            </a:r>
          </a:p>
          <a:p>
            <a:endParaRPr lang="en-US" dirty="0"/>
          </a:p>
          <a:p>
            <a:pPr marL="457200" lvl="1" indent="0">
              <a:buNone/>
            </a:pPr>
            <a:endParaRPr lang="en-US" dirty="0"/>
          </a:p>
        </p:txBody>
      </p:sp>
    </p:spTree>
    <p:extLst>
      <p:ext uri="{BB962C8B-B14F-4D97-AF65-F5344CB8AC3E}">
        <p14:creationId xmlns:p14="http://schemas.microsoft.com/office/powerpoint/2010/main" val="2702130115"/>
      </p:ext>
    </p:extLst>
  </p:cSld>
  <p:clrMapOvr>
    <a:masterClrMapping/>
  </p:clrMapOvr>
</p:sld>
</file>

<file path=ppt/theme/theme1.xml><?xml version="1.0" encoding="utf-8"?>
<a:theme xmlns:thm15="http://schemas.microsoft.com/office/thememl/2012/main"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1900-01-01T05:00:00.0000000Z</dcterms:modified>
</coreProperties>
</file>