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1960" r:id="rId4"/>
    <p:sldId id="1241" r:id="rId5"/>
    <p:sldId id="1242" r:id="rId6"/>
    <p:sldId id="1642" r:id="rId7"/>
    <p:sldId id="1244" r:id="rId8"/>
    <p:sldId id="1961" r:id="rId9"/>
    <p:sldId id="1850" r:id="rId10"/>
    <p:sldId id="1774" r:id="rId11"/>
    <p:sldId id="1772" r:id="rId12"/>
    <p:sldId id="272" r:id="rId13"/>
    <p:sldId id="1934" r:id="rId14"/>
    <p:sldId id="1935" r:id="rId15"/>
    <p:sldId id="1769" r:id="rId16"/>
    <p:sldId id="295" r:id="rId17"/>
    <p:sldId id="319" r:id="rId18"/>
    <p:sldId id="1967" r:id="rId19"/>
    <p:sldId id="1968" r:id="rId20"/>
    <p:sldId id="1909" r:id="rId21"/>
    <p:sldId id="1770" r:id="rId22"/>
    <p:sldId id="306" r:id="rId23"/>
    <p:sldId id="1941" r:id="rId24"/>
    <p:sldId id="1939" r:id="rId25"/>
    <p:sldId id="1940" r:id="rId26"/>
    <p:sldId id="1773" r:id="rId27"/>
    <p:sldId id="283" r:id="rId28"/>
    <p:sldId id="1962" r:id="rId29"/>
    <p:sldId id="1786" r:id="rId30"/>
    <p:sldId id="1963" r:id="rId31"/>
    <p:sldId id="1964" r:id="rId32"/>
    <p:sldId id="327" r:id="rId33"/>
    <p:sldId id="1943" r:id="rId34"/>
    <p:sldId id="1791" r:id="rId35"/>
    <p:sldId id="287" r:id="rId36"/>
    <p:sldId id="1944" r:id="rId37"/>
    <p:sldId id="1945" r:id="rId38"/>
    <p:sldId id="341" r:id="rId39"/>
    <p:sldId id="1946" r:id="rId40"/>
    <p:sldId id="1771" r:id="rId41"/>
    <p:sldId id="274" r:id="rId42"/>
    <p:sldId id="1947" r:id="rId43"/>
    <p:sldId id="313" r:id="rId44"/>
    <p:sldId id="1910" r:id="rId45"/>
    <p:sldId id="1919" r:id="rId46"/>
    <p:sldId id="339" r:id="rId47"/>
    <p:sldId id="1949" r:id="rId48"/>
    <p:sldId id="1951" r:id="rId49"/>
    <p:sldId id="1950" r:id="rId50"/>
    <p:sldId id="1795" r:id="rId51"/>
    <p:sldId id="293" r:id="rId52"/>
    <p:sldId id="1953" r:id="rId53"/>
    <p:sldId id="1853" r:id="rId54"/>
    <p:sldId id="321" r:id="rId55"/>
    <p:sldId id="1954" r:id="rId56"/>
    <p:sldId id="1965" r:id="rId57"/>
    <p:sldId id="1966" r:id="rId58"/>
    <p:sldId id="1859" r:id="rId59"/>
    <p:sldId id="1858" r:id="rId60"/>
    <p:sldId id="1860" r:id="rId61"/>
    <p:sldId id="1969" r:id="rId62"/>
    <p:sldId id="1970" r:id="rId63"/>
    <p:sldId id="1971" r:id="rId64"/>
    <p:sldId id="1839" r:id="rId65"/>
    <p:sldId id="1842" r:id="rId66"/>
    <p:sldId id="1843" r:id="rId67"/>
    <p:sldId id="1844" r:id="rId68"/>
    <p:sldId id="1845" r:id="rId69"/>
    <p:sldId id="1841" r:id="rId70"/>
    <p:sldId id="1846" r:id="rId71"/>
    <p:sldId id="1840" r:id="rId72"/>
    <p:sldId id="1847" r:id="rId73"/>
    <p:sldId id="1848" r:id="rId74"/>
    <p:sldId id="1849" r:id="rId75"/>
    <p:sldId id="1800"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86" d="100"/>
          <a:sy n="86" d="100"/>
        </p:scale>
        <p:origin x="1339"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35976" y="2693987"/>
            <a:ext cx="7772400" cy="1470025"/>
          </a:xfrm>
        </p:spPr>
        <p:txBody>
          <a:bodyPr/>
          <a:lstStyle>
            <a:lvl1pPr algn="l">
              <a:defRPr/>
            </a:lvl1pPr>
          </a:lstStyle>
          <a:p>
            <a:r>
              <a:rPr lang="en-US"/>
              <a:t>Click to edit Master title style</a:t>
            </a:r>
            <a:endParaRPr lang="en-US" dirty="0"/>
          </a:p>
        </p:txBody>
      </p:sp>
      <p:sp>
        <p:nvSpPr>
          <p:cNvPr id="3" name="Subtitle 2"/>
          <p:cNvSpPr>
            <a:spLocks noGrp="1"/>
          </p:cNvSpPr>
          <p:nvPr>
            <p:ph type="subTitle" idx="1"/>
          </p:nvPr>
        </p:nvSpPr>
        <p:spPr>
          <a:xfrm>
            <a:off x="635976" y="4343400"/>
            <a:ext cx="70866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9718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14716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5103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5103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9510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6019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9510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6019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7A0C1704-B91D-414B-867C-5ABC036BE638}" type="datetimeFigureOut">
              <a:rPr lang="en-US" smtClean="0"/>
              <a:t>10/26/2020</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7E55675E-84D8-4C5B-ACAF-00D642BC072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54075"/>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854075"/>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01612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254625"/>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0668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821363"/>
            <a:ext cx="5486400" cy="5667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6200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087563"/>
            <a:ext cx="8229600" cy="43894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Clr>
          <a:srgbClr val="CC9900"/>
        </a:buClr>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rgbClr val="C00000"/>
        </a:buClr>
        <a:buFont typeface="Wingdings" panose="05000000000000000000" pitchFamily="2" charset="2"/>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chemeClr val="tx1">
            <a:lumMod val="85000"/>
            <a:lumOff val="15000"/>
          </a:schemeClr>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rgbClr val="663300"/>
        </a:buClr>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legis.state.wv.us/WVCODE/Code.cf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E21C8B0-A7FD-4977-AC43-7B2BADC31467}"/>
              </a:ext>
            </a:extLst>
          </p:cNvPr>
          <p:cNvSpPr>
            <a:spLocks noGrp="1"/>
          </p:cNvSpPr>
          <p:nvPr>
            <p:ph type="ctrTitle"/>
          </p:nvPr>
        </p:nvSpPr>
        <p:spPr/>
        <p:txBody>
          <a:bodyPr>
            <a:normAutofit fontScale="90000"/>
          </a:bodyPr>
          <a:lstStyle/>
          <a:p>
            <a:r>
              <a:rPr lang="en-US" dirty="0"/>
              <a:t>Legislative Update/Important Legal Development</a:t>
            </a:r>
          </a:p>
        </p:txBody>
      </p:sp>
      <p:sp>
        <p:nvSpPr>
          <p:cNvPr id="3" name="Subtitle 2" descr="" title="">
            <a:extLst>
              <a:ext uri="{FF2B5EF4-FFF2-40B4-BE49-F238E27FC236}">
                <a16:creationId xmlns:a16="http://schemas.microsoft.com/office/drawing/2014/main" id="{6EDA7B3A-14D6-4B95-9F92-7C7A9894F8DF}"/>
              </a:ext>
            </a:extLst>
          </p:cNvPr>
          <p:cNvSpPr>
            <a:spLocks noGrp="1"/>
          </p:cNvSpPr>
          <p:nvPr>
            <p:ph type="subTitle" idx="1"/>
          </p:nvPr>
        </p:nvSpPr>
        <p:spPr/>
        <p:txBody>
          <a:bodyPr/>
          <a:lstStyle/>
          <a:p>
            <a:r>
              <a:rPr lang="en-US" dirty="0"/>
              <a:t>Rick Boothby</a:t>
            </a:r>
          </a:p>
          <a:p>
            <a:r>
              <a:rPr lang="en-US" dirty="0"/>
              <a:t>Howard Seufer</a:t>
            </a:r>
          </a:p>
        </p:txBody>
      </p:sp>
    </p:spTree>
    <p:extLst>
      <p:ext uri="{BB962C8B-B14F-4D97-AF65-F5344CB8AC3E}">
        <p14:creationId xmlns:p14="http://schemas.microsoft.com/office/powerpoint/2010/main" val="2765813439"/>
      </p:ext>
    </p:extLst>
  </p:cSld>
  <p:clrMapOvr>
    <a:masterClrMapping/>
  </p:clrMapOvr>
</p:sld>
</file>

<file path=ppt/slides/slide10.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5362" name="Title 2" descr="" title="">
            <a:extLst>
              <a:ext uri="{FF2B5EF4-FFF2-40B4-BE49-F238E27FC236}">
                <a16:creationId xmlns:a16="http://schemas.microsoft.com/office/drawing/2014/main" id="{4D49DA00-1F62-4948-A36E-834AB4866312}"/>
              </a:ext>
            </a:extLst>
          </p:cNvPr>
          <p:cNvSpPr>
            <a:spLocks noGrp="1" noChangeArrowheads="1"/>
          </p:cNvSpPr>
          <p:nvPr>
            <p:ph type="title"/>
          </p:nvPr>
        </p:nvSpPr>
        <p:spPr>
          <a:xfrm>
            <a:off x="457200" y="277813"/>
            <a:ext cx="8229600" cy="611187"/>
          </a:xfrm>
        </p:spPr>
        <p:txBody>
          <a:bodyPr>
            <a:normAutofit fontScale="90000"/>
          </a:bodyPr>
          <a:lstStyle/>
          <a:p>
            <a:endParaRPr lang="en-US" altLang="en-US" dirty="0"/>
          </a:p>
        </p:txBody>
      </p:sp>
      <p:sp>
        <p:nvSpPr>
          <p:cNvPr id="4" name="Content Placeholder 3" descr="" title="">
            <a:extLst>
              <a:ext uri="{FF2B5EF4-FFF2-40B4-BE49-F238E27FC236}">
                <a16:creationId xmlns:a16="http://schemas.microsoft.com/office/drawing/2014/main" id="{BBA11AD0-4482-4901-AEB8-43BC16706A83}"/>
              </a:ext>
            </a:extLst>
          </p:cNvPr>
          <p:cNvSpPr>
            <a:spLocks noGrp="1"/>
          </p:cNvSpPr>
          <p:nvPr>
            <p:ph idx="1"/>
          </p:nvPr>
        </p:nvSpPr>
        <p:spPr>
          <a:xfrm>
            <a:off x="457200" y="609600"/>
            <a:ext cx="8023225" cy="5443538"/>
          </a:xfrm>
        </p:spPr>
        <p:txBody>
          <a:bodyPr>
            <a:normAutofit/>
          </a:bodyPr>
          <a:lstStyle/>
          <a:p>
            <a:pPr marL="557213" indent="-557213">
              <a:buClr>
                <a:srgbClr val="002060"/>
              </a:buClr>
              <a:buSzPct val="100000"/>
              <a:buFont typeface="+mj-lt"/>
              <a:buAutoNum type="arabicPeriod"/>
              <a:defRPr/>
            </a:pPr>
            <a:r>
              <a:rPr lang="en-US" sz="3200" dirty="0"/>
              <a:t>Information</a:t>
            </a:r>
          </a:p>
          <a:p>
            <a:pPr marL="557213" indent="-557213">
              <a:buClr>
                <a:srgbClr val="002060"/>
              </a:buClr>
              <a:buSzPct val="100000"/>
              <a:buFont typeface="+mj-lt"/>
              <a:buAutoNum type="arabicPeriod"/>
              <a:defRPr/>
            </a:pPr>
            <a:r>
              <a:rPr lang="en-US" sz="3200" dirty="0">
                <a:solidFill>
                  <a:srgbClr val="FF0000"/>
                </a:solidFill>
              </a:rPr>
              <a:t>Teachers</a:t>
            </a:r>
          </a:p>
          <a:p>
            <a:pPr marL="557213" indent="-557213">
              <a:buClr>
                <a:srgbClr val="002060"/>
              </a:buClr>
              <a:buSzPct val="100000"/>
              <a:buFont typeface="+mj-lt"/>
              <a:buAutoNum type="arabicPeriod"/>
              <a:defRPr/>
            </a:pPr>
            <a:r>
              <a:rPr lang="en-US" sz="3200" dirty="0"/>
              <a:t>Students &amp; Discipline</a:t>
            </a:r>
          </a:p>
          <a:p>
            <a:pPr marL="557213" indent="-557213">
              <a:buClr>
                <a:srgbClr val="002060"/>
              </a:buClr>
              <a:buSzPct val="100000"/>
              <a:buFont typeface="+mj-lt"/>
              <a:buAutoNum type="arabicPeriod"/>
              <a:defRPr/>
            </a:pPr>
            <a:r>
              <a:rPr lang="en-US" sz="3200" dirty="0">
                <a:solidFill>
                  <a:srgbClr val="FF0000"/>
                </a:solidFill>
              </a:rPr>
              <a:t>Technology</a:t>
            </a:r>
          </a:p>
          <a:p>
            <a:pPr marL="557213" indent="-557213">
              <a:buClr>
                <a:srgbClr val="002060"/>
              </a:buClr>
              <a:buSzPct val="100000"/>
              <a:buFont typeface="+mj-lt"/>
              <a:buAutoNum type="arabicPeriod"/>
              <a:defRPr/>
            </a:pPr>
            <a:r>
              <a:rPr lang="en-US" sz="3200" dirty="0"/>
              <a:t>Health</a:t>
            </a:r>
          </a:p>
          <a:p>
            <a:pPr marL="557213" indent="-557213">
              <a:buClr>
                <a:srgbClr val="002060"/>
              </a:buClr>
              <a:buSzPct val="100000"/>
              <a:buFont typeface="+mj-lt"/>
              <a:buAutoNum type="arabicPeriod"/>
              <a:defRPr/>
            </a:pPr>
            <a:r>
              <a:rPr lang="en-US" sz="3200" dirty="0">
                <a:solidFill>
                  <a:srgbClr val="FF0000"/>
                </a:solidFill>
              </a:rPr>
              <a:t>Career &amp; Workforce Education</a:t>
            </a:r>
          </a:p>
          <a:p>
            <a:pPr marL="557213" indent="-557213">
              <a:buClr>
                <a:srgbClr val="002060"/>
              </a:buClr>
              <a:buSzPct val="100000"/>
              <a:buFont typeface="+mj-lt"/>
              <a:buAutoNum type="arabicPeriod"/>
              <a:defRPr/>
            </a:pPr>
            <a:r>
              <a:rPr lang="en-US" sz="3200" dirty="0"/>
              <a:t>Curriculum</a:t>
            </a:r>
          </a:p>
          <a:p>
            <a:pPr marL="557213" indent="-557213">
              <a:buClr>
                <a:srgbClr val="002060"/>
              </a:buClr>
              <a:buSzPct val="100000"/>
              <a:buFont typeface="+mj-lt"/>
              <a:buAutoNum type="arabicPeriod"/>
              <a:defRPr/>
            </a:pPr>
            <a:r>
              <a:rPr lang="en-US" sz="3200" dirty="0">
                <a:solidFill>
                  <a:srgbClr val="FF0000"/>
                </a:solidFill>
              </a:rPr>
              <a:t>Safe Schools</a:t>
            </a:r>
          </a:p>
          <a:p>
            <a:pPr marL="557213" indent="-557213">
              <a:buClr>
                <a:srgbClr val="002060"/>
              </a:buClr>
              <a:buSzPct val="100000"/>
              <a:buFont typeface="+mj-lt"/>
              <a:buAutoNum type="arabicPeriod"/>
              <a:defRPr/>
            </a:pPr>
            <a:r>
              <a:rPr lang="en-US" sz="3200" dirty="0"/>
              <a:t>Business &amp; Finance</a:t>
            </a:r>
          </a:p>
          <a:p>
            <a:pPr marL="557213" indent="-557213">
              <a:buClr>
                <a:srgbClr val="C00000"/>
              </a:buClr>
              <a:buFont typeface="+mj-lt"/>
              <a:buAutoNum type="arabicPeriod"/>
              <a:defRPr/>
            </a:pPr>
            <a:endParaRPr lang="en-US" dirty="0">
              <a:solidFill>
                <a:srgbClr val="002060"/>
              </a:solidFill>
            </a:endParaRPr>
          </a:p>
          <a:p>
            <a:pPr>
              <a:defRPr/>
            </a:pPr>
            <a:endParaRPr lang="en-US" dirty="0"/>
          </a:p>
        </p:txBody>
      </p:sp>
    </p:spTree>
  </p:cSld>
  <p:clrMapOvr>
    <a:masterClrMapping/>
  </p:clrMapOvr>
</p:sld>
</file>

<file path=ppt/slides/slide11.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6386" name="Title 2" descr="" title="">
            <a:extLst>
              <a:ext uri="{FF2B5EF4-FFF2-40B4-BE49-F238E27FC236}">
                <a16:creationId xmlns:a16="http://schemas.microsoft.com/office/drawing/2014/main" id="{6243910E-8A66-4E95-A1BF-CB2E60E7FE1F}"/>
              </a:ext>
            </a:extLst>
          </p:cNvPr>
          <p:cNvSpPr>
            <a:spLocks noGrp="1" noChangeArrowheads="1"/>
          </p:cNvSpPr>
          <p:nvPr>
            <p:ph type="ctrTitle"/>
          </p:nvPr>
        </p:nvSpPr>
        <p:spPr/>
        <p:txBody>
          <a:bodyPr/>
          <a:lstStyle/>
          <a:p>
            <a:pPr>
              <a:defRPr/>
            </a:pPr>
            <a:r>
              <a:rPr lang="en-US" altLang="en-US" sz="7200" dirty="0">
                <a:solidFill>
                  <a:schemeClr val="tx1"/>
                </a:solidFill>
                <a:effectLst>
                  <a:outerShdw blurRad="38100" dist="38100" dir="2700000" algn="tl">
                    <a:srgbClr val="000000">
                      <a:alpha val="43137"/>
                    </a:srgbClr>
                  </a:outerShdw>
                </a:effectLst>
              </a:rPr>
              <a:t>1.	</a:t>
            </a:r>
            <a:r>
              <a:rPr lang="en-US" altLang="en-US" sz="7200" dirty="0">
                <a:solidFill>
                  <a:srgbClr val="FF0000"/>
                </a:solidFill>
                <a:effectLst>
                  <a:outerShdw blurRad="38100" dist="38100" dir="2700000" algn="tl">
                    <a:srgbClr val="000000">
                      <a:alpha val="43137"/>
                    </a:srgbClr>
                  </a:outerShdw>
                </a:effectLst>
              </a:rPr>
              <a:t>Information</a:t>
            </a:r>
          </a:p>
        </p:txBody>
      </p:sp>
      <p:sp>
        <p:nvSpPr>
          <p:cNvPr id="16387" name="Subtitle 1" descr="" title="">
            <a:extLst>
              <a:ext uri="{FF2B5EF4-FFF2-40B4-BE49-F238E27FC236}">
                <a16:creationId xmlns:a16="http://schemas.microsoft.com/office/drawing/2014/main" id="{464118B6-2321-44CB-91D2-E587A5FEBD83}"/>
              </a:ext>
            </a:extLst>
          </p:cNvPr>
          <p:cNvSpPr>
            <a:spLocks noGrp="1" noChangeArrowheads="1"/>
          </p:cNvSpPr>
          <p:nvPr>
            <p:ph type="subTitle" idx="1"/>
          </p:nvPr>
        </p:nvSpPr>
        <p:spPr/>
        <p:txBody>
          <a:bodyPr/>
          <a:lstStyle/>
          <a:p>
            <a:endParaRPr lang="en-US" altLang="en-US" dirty="0"/>
          </a:p>
        </p:txBody>
      </p:sp>
    </p:spTree>
  </p:cSld>
  <p:clrMapOvr>
    <a:masterClrMapping/>
  </p:clrMapOvr>
</p:sld>
</file>

<file path=ppt/slides/slide12.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7410" name="Title 1" descr="" title="">
            <a:extLst>
              <a:ext uri="{FF2B5EF4-FFF2-40B4-BE49-F238E27FC236}">
                <a16:creationId xmlns:a16="http://schemas.microsoft.com/office/drawing/2014/main" id="{8C621932-2D4C-454C-B4C8-36A45347C6CB}"/>
              </a:ext>
            </a:extLst>
          </p:cNvPr>
          <p:cNvSpPr>
            <a:spLocks noGrp="1" noChangeArrowheads="1"/>
          </p:cNvSpPr>
          <p:nvPr>
            <p:ph type="title"/>
          </p:nvPr>
        </p:nvSpPr>
        <p:spPr/>
        <p:txBody>
          <a:bodyPr/>
          <a:lstStyle/>
          <a:p>
            <a:endParaRPr lang="en-US" altLang="en-US" dirty="0"/>
          </a:p>
        </p:txBody>
      </p:sp>
      <p:sp>
        <p:nvSpPr>
          <p:cNvPr id="17411" name="Content Placeholder 2" descr="" title="">
            <a:extLst>
              <a:ext uri="{FF2B5EF4-FFF2-40B4-BE49-F238E27FC236}">
                <a16:creationId xmlns:a16="http://schemas.microsoft.com/office/drawing/2014/main" id="{982B9656-817D-4677-BA0B-ED8223188EB9}"/>
              </a:ext>
            </a:extLst>
          </p:cNvPr>
          <p:cNvSpPr>
            <a:spLocks noGrp="1" noChangeArrowheads="1"/>
          </p:cNvSpPr>
          <p:nvPr>
            <p:ph idx="1"/>
          </p:nvPr>
        </p:nvSpPr>
        <p:spPr>
          <a:xfrm>
            <a:off x="228600" y="1350963"/>
            <a:ext cx="8515350" cy="4508500"/>
          </a:xfrm>
        </p:spPr>
        <p:txBody>
          <a:bodyPr/>
          <a:lstStyle/>
          <a:p>
            <a:pPr marL="0" indent="0" algn="ctr">
              <a:buFont typeface="Wingdings" panose="05000000000000000000" pitchFamily="2" charset="2"/>
              <a:buNone/>
            </a:pPr>
            <a:r>
              <a:rPr lang="en-US" altLang="en-US" sz="4800" dirty="0">
                <a:solidFill>
                  <a:srgbClr val="FF0000"/>
                </a:solidFill>
              </a:rPr>
              <a:t>Senate Bill 16</a:t>
            </a:r>
          </a:p>
          <a:p>
            <a:pPr marL="0" indent="0" algn="ctr">
              <a:buFont typeface="Wingdings" panose="05000000000000000000" pitchFamily="2" charset="2"/>
              <a:buNone/>
            </a:pPr>
            <a:r>
              <a:rPr lang="en-US" altLang="en-US" sz="4800" dirty="0"/>
              <a:t>Creating Protect Our Right to Unite Act</a:t>
            </a:r>
          </a:p>
          <a:p>
            <a:pPr marL="0" indent="0" algn="ctr">
              <a:buFont typeface="Wingdings" panose="05000000000000000000" pitchFamily="2" charset="2"/>
              <a:buNone/>
            </a:pPr>
            <a:r>
              <a:rPr lang="en-US" altLang="en-US" sz="3800" i="1" dirty="0">
                <a:solidFill>
                  <a:srgbClr val="FF0000"/>
                </a:solidFill>
              </a:rPr>
              <a:t>Effective May 13</a:t>
            </a:r>
          </a:p>
          <a:p>
            <a:pPr marL="0" indent="0">
              <a:buFont typeface="Wingdings" panose="05000000000000000000" pitchFamily="2" charset="2"/>
              <a:buNone/>
            </a:pPr>
            <a:endParaRPr lang="en-US" altLang="en-US" dirty="0"/>
          </a:p>
        </p:txBody>
      </p:sp>
    </p:spTree>
  </p:cSld>
  <p:clrMapOvr>
    <a:masterClrMapping/>
  </p:clrMapOvr>
  <p:transition spd="med">
    <p:fade/>
  </p:transition>
</p:sld>
</file>

<file path=ppt/slides/slide13.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8434" name="Title 1" descr="" title="">
            <a:extLst>
              <a:ext uri="{FF2B5EF4-FFF2-40B4-BE49-F238E27FC236}">
                <a16:creationId xmlns:a16="http://schemas.microsoft.com/office/drawing/2014/main" id="{D960D01F-E73A-4555-9156-9D0A1FEADD92}"/>
              </a:ext>
            </a:extLst>
          </p:cNvPr>
          <p:cNvSpPr>
            <a:spLocks noGrp="1" noChangeArrowheads="1"/>
          </p:cNvSpPr>
          <p:nvPr>
            <p:ph type="title"/>
          </p:nvPr>
        </p:nvSpPr>
        <p:spPr/>
        <p:txBody>
          <a:bodyPr/>
          <a:lstStyle/>
          <a:p>
            <a:endParaRPr lang="en-US" altLang="en-US" dirty="0"/>
          </a:p>
        </p:txBody>
      </p:sp>
      <p:sp>
        <p:nvSpPr>
          <p:cNvPr id="18435" name="Content Placeholder 2" descr="" title="">
            <a:extLst>
              <a:ext uri="{FF2B5EF4-FFF2-40B4-BE49-F238E27FC236}">
                <a16:creationId xmlns:a16="http://schemas.microsoft.com/office/drawing/2014/main" id="{26C188BB-03E3-4B2A-8E94-8DA6114B48EC}"/>
              </a:ext>
            </a:extLst>
          </p:cNvPr>
          <p:cNvSpPr>
            <a:spLocks noGrp="1" noChangeArrowheads="1"/>
          </p:cNvSpPr>
          <p:nvPr>
            <p:ph idx="1"/>
          </p:nvPr>
        </p:nvSpPr>
        <p:spPr>
          <a:xfrm>
            <a:off x="492125" y="838200"/>
            <a:ext cx="8229600" cy="5334000"/>
          </a:xfrm>
        </p:spPr>
        <p:txBody>
          <a:bodyPr/>
          <a:lstStyle/>
          <a:p>
            <a:r>
              <a:rPr lang="en-US" altLang="en-US" sz="3600" dirty="0"/>
              <a:t>A school district cannot require tax-exempt associations to disclose any record identifying its donors or members, such as names, donation histories, home addresses, and any other information from which the identities of donors and members could reasonably be determined</a:t>
            </a:r>
          </a:p>
        </p:txBody>
      </p:sp>
    </p:spTree>
  </p:cSld>
  <p:clrMapOvr>
    <a:masterClrMapping/>
  </p:clrMapOvr>
</p:sld>
</file>

<file path=ppt/slides/slide14.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9458" name="Title 1" descr="" title="">
            <a:extLst>
              <a:ext uri="{FF2B5EF4-FFF2-40B4-BE49-F238E27FC236}">
                <a16:creationId xmlns:a16="http://schemas.microsoft.com/office/drawing/2014/main" id="{EECEE0D0-6225-4365-AE8D-438B819B98B5}"/>
              </a:ext>
            </a:extLst>
          </p:cNvPr>
          <p:cNvSpPr>
            <a:spLocks noGrp="1" noChangeArrowheads="1"/>
          </p:cNvSpPr>
          <p:nvPr>
            <p:ph type="title"/>
          </p:nvPr>
        </p:nvSpPr>
        <p:spPr/>
        <p:txBody>
          <a:bodyPr/>
          <a:lstStyle/>
          <a:p>
            <a:endParaRPr lang="en-US" altLang="en-US" dirty="0"/>
          </a:p>
        </p:txBody>
      </p:sp>
      <p:sp>
        <p:nvSpPr>
          <p:cNvPr id="3" name="Content Placeholder 2" descr="" title="">
            <a:extLst>
              <a:ext uri="{FF2B5EF4-FFF2-40B4-BE49-F238E27FC236}">
                <a16:creationId xmlns:a16="http://schemas.microsoft.com/office/drawing/2014/main" id="{69A7BF1C-B86A-4A50-8128-DB3861D0900E}"/>
              </a:ext>
            </a:extLst>
          </p:cNvPr>
          <p:cNvSpPr>
            <a:spLocks noGrp="1"/>
          </p:cNvSpPr>
          <p:nvPr>
            <p:ph idx="1"/>
          </p:nvPr>
        </p:nvSpPr>
        <p:spPr>
          <a:xfrm>
            <a:off x="457200" y="1219200"/>
            <a:ext cx="8229600" cy="4911725"/>
          </a:xfrm>
        </p:spPr>
        <p:txBody>
          <a:bodyPr/>
          <a:lstStyle/>
          <a:p>
            <a:pPr>
              <a:defRPr/>
            </a:pPr>
            <a:r>
              <a:rPr lang="en-US" sz="3600" dirty="0">
                <a:solidFill>
                  <a:srgbClr val="FF0000"/>
                </a:solidFill>
              </a:rPr>
              <a:t>Nor may a district in the possession of such information lawfully disclose it</a:t>
            </a:r>
          </a:p>
          <a:p>
            <a:pPr>
              <a:defRPr/>
            </a:pPr>
            <a:r>
              <a:rPr lang="en-US" sz="3600" dirty="0"/>
              <a:t>The consequences can be costly!</a:t>
            </a:r>
          </a:p>
          <a:p>
            <a:pPr>
              <a:defRPr/>
            </a:pPr>
            <a:r>
              <a:rPr lang="en-US" sz="3600" dirty="0">
                <a:solidFill>
                  <a:srgbClr val="FF0000"/>
                </a:solidFill>
              </a:rPr>
              <a:t>Yikes! “School Support Organizations” under State Board Policy 1224.1,</a:t>
            </a:r>
            <a:r>
              <a:rPr lang="en-US" sz="3600" i="1" dirty="0">
                <a:solidFill>
                  <a:srgbClr val="FF0000"/>
                </a:solidFill>
              </a:rPr>
              <a:t>Accounting Procedures Manual for the Public Schools in the State of West Virginia</a:t>
            </a:r>
          </a:p>
          <a:p>
            <a:pPr marL="0" indent="0">
              <a:buFont typeface="Wingdings" panose="05000000000000000000" pitchFamily="2" charset="2"/>
              <a:buNone/>
              <a:defRPr/>
            </a:pPr>
            <a:endParaRPr lang="en-US" sz="3600" dirty="0"/>
          </a:p>
        </p:txBody>
      </p:sp>
    </p:spTree>
  </p:cSld>
  <p:clrMapOvr>
    <a:masterClrMapping/>
  </p:clrMapOvr>
</p:sld>
</file>

<file path=ppt/slides/slide15.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4578" name="Title 2" descr="" title="">
            <a:extLst>
              <a:ext uri="{FF2B5EF4-FFF2-40B4-BE49-F238E27FC236}">
                <a16:creationId xmlns:a16="http://schemas.microsoft.com/office/drawing/2014/main" id="{9D2FF9E8-1CF4-4ED9-989F-404D1FE6AF0A}"/>
              </a:ext>
            </a:extLst>
          </p:cNvPr>
          <p:cNvSpPr>
            <a:spLocks noGrp="1" noChangeArrowheads="1"/>
          </p:cNvSpPr>
          <p:nvPr>
            <p:ph type="ctrTitle"/>
          </p:nvPr>
        </p:nvSpPr>
        <p:spPr>
          <a:xfrm>
            <a:off x="914400" y="1524000"/>
            <a:ext cx="7623175" cy="2209800"/>
          </a:xfrm>
        </p:spPr>
        <p:txBody>
          <a:bodyPr/>
          <a:lstStyle/>
          <a:p>
            <a:pPr>
              <a:defRPr/>
            </a:pPr>
            <a:r>
              <a:rPr lang="en-US" altLang="en-US" sz="7200" dirty="0">
                <a:solidFill>
                  <a:schemeClr val="tx1"/>
                </a:solidFill>
                <a:effectLst>
                  <a:outerShdw blurRad="38100" dist="38100" dir="2700000" algn="tl">
                    <a:srgbClr val="000000">
                      <a:alpha val="43137"/>
                    </a:srgbClr>
                  </a:outerShdw>
                </a:effectLst>
              </a:rPr>
              <a:t>2.	</a:t>
            </a:r>
            <a:r>
              <a:rPr lang="en-US" altLang="en-US" sz="7200" dirty="0">
                <a:solidFill>
                  <a:srgbClr val="FF0000"/>
                </a:solidFill>
                <a:effectLst>
                  <a:outerShdw blurRad="38100" dist="38100" dir="2700000" algn="tl">
                    <a:srgbClr val="000000">
                      <a:alpha val="43137"/>
                    </a:srgbClr>
                  </a:outerShdw>
                </a:effectLst>
              </a:rPr>
              <a:t>Teachers</a:t>
            </a:r>
          </a:p>
        </p:txBody>
      </p:sp>
      <p:sp>
        <p:nvSpPr>
          <p:cNvPr id="20483" name="Subtitle 1" descr="" title="">
            <a:extLst>
              <a:ext uri="{FF2B5EF4-FFF2-40B4-BE49-F238E27FC236}">
                <a16:creationId xmlns:a16="http://schemas.microsoft.com/office/drawing/2014/main" id="{14E9E87A-CAD8-43BE-86FE-7EB3A3544DED}"/>
              </a:ext>
            </a:extLst>
          </p:cNvPr>
          <p:cNvSpPr>
            <a:spLocks noGrp="1" noChangeArrowheads="1"/>
          </p:cNvSpPr>
          <p:nvPr>
            <p:ph type="subTitle" idx="1"/>
          </p:nvPr>
        </p:nvSpPr>
        <p:spPr/>
        <p:txBody>
          <a:bodyPr/>
          <a:lstStyle/>
          <a:p>
            <a:endParaRPr lang="en-US" altLang="en-US" dirty="0"/>
          </a:p>
        </p:txBody>
      </p:sp>
    </p:spTree>
  </p:cSld>
  <p:clrMapOvr>
    <a:masterClrMapping/>
  </p:clrMapOvr>
</p:sld>
</file>

<file path=ppt/slides/slide16.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1506" name="Title 1" descr="" title="">
            <a:extLst>
              <a:ext uri="{FF2B5EF4-FFF2-40B4-BE49-F238E27FC236}">
                <a16:creationId xmlns:a16="http://schemas.microsoft.com/office/drawing/2014/main" id="{11B86CEB-E2F0-4D62-B1FB-94701FA5555E}"/>
              </a:ext>
            </a:extLst>
          </p:cNvPr>
          <p:cNvSpPr>
            <a:spLocks noGrp="1" noChangeArrowheads="1"/>
          </p:cNvSpPr>
          <p:nvPr>
            <p:ph type="title"/>
          </p:nvPr>
        </p:nvSpPr>
        <p:spPr/>
        <p:txBody>
          <a:bodyPr/>
          <a:lstStyle/>
          <a:p>
            <a:endParaRPr lang="en-US" altLang="en-US" dirty="0"/>
          </a:p>
        </p:txBody>
      </p:sp>
      <p:sp>
        <p:nvSpPr>
          <p:cNvPr id="3" name="Content Placeholder 2" descr="" title="">
            <a:extLst>
              <a:ext uri="{FF2B5EF4-FFF2-40B4-BE49-F238E27FC236}">
                <a16:creationId xmlns:a16="http://schemas.microsoft.com/office/drawing/2014/main" id="{6607BA5F-9A4B-41E7-AD7D-D361E53F9632}"/>
              </a:ext>
            </a:extLst>
          </p:cNvPr>
          <p:cNvSpPr>
            <a:spLocks noGrp="1"/>
          </p:cNvSpPr>
          <p:nvPr>
            <p:ph idx="1"/>
          </p:nvPr>
        </p:nvSpPr>
        <p:spPr/>
        <p:txBody>
          <a:bodyPr/>
          <a:lstStyle/>
          <a:p>
            <a:pPr marL="0" indent="0" algn="ctr">
              <a:buFont typeface="Wingdings" panose="05000000000000000000" pitchFamily="2" charset="2"/>
              <a:buNone/>
              <a:defRPr/>
            </a:pPr>
            <a:r>
              <a:rPr lang="en-US" sz="4800" dirty="0">
                <a:solidFill>
                  <a:srgbClr val="FF0000"/>
                </a:solidFill>
              </a:rPr>
              <a:t>Senate Bill 623</a:t>
            </a:r>
          </a:p>
          <a:p>
            <a:pPr marL="0" indent="0" algn="ctr">
              <a:buFont typeface="Wingdings" panose="05000000000000000000" pitchFamily="2" charset="2"/>
              <a:buNone/>
              <a:defRPr/>
            </a:pPr>
            <a:r>
              <a:rPr lang="en-US" sz="4800" dirty="0"/>
              <a:t>Allowing noncitizen of US be eligible for teaching certificate</a:t>
            </a:r>
          </a:p>
          <a:p>
            <a:pPr marL="0" indent="0" algn="ctr">
              <a:buFont typeface="Wingdings" panose="05000000000000000000" pitchFamily="2" charset="2"/>
              <a:buNone/>
              <a:defRPr/>
            </a:pPr>
            <a:r>
              <a:rPr lang="en-US" sz="3800" i="1" dirty="0">
                <a:solidFill>
                  <a:srgbClr val="FF0000"/>
                </a:solidFill>
              </a:rPr>
              <a:t>Effective February 21</a:t>
            </a:r>
          </a:p>
          <a:p>
            <a:pPr>
              <a:defRPr/>
            </a:pPr>
            <a:endParaRPr lang="en-US" dirty="0"/>
          </a:p>
        </p:txBody>
      </p:sp>
    </p:spTree>
  </p:cSld>
  <p:clrMapOvr>
    <a:masterClrMapping/>
  </p:clrMapOvr>
  <p:transition spd="med">
    <p:fade/>
  </p:transition>
</p:sld>
</file>

<file path=ppt/slides/slide17.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2530" name="Title 1" descr="" title="">
            <a:extLst>
              <a:ext uri="{FF2B5EF4-FFF2-40B4-BE49-F238E27FC236}">
                <a16:creationId xmlns:a16="http://schemas.microsoft.com/office/drawing/2014/main" id="{3F423A13-94A1-47C5-A7EC-C86F94AB405A}"/>
              </a:ext>
            </a:extLst>
          </p:cNvPr>
          <p:cNvSpPr>
            <a:spLocks noGrp="1" noChangeArrowheads="1"/>
          </p:cNvSpPr>
          <p:nvPr>
            <p:ph type="title"/>
          </p:nvPr>
        </p:nvSpPr>
        <p:spPr/>
        <p:txBody>
          <a:bodyPr/>
          <a:lstStyle/>
          <a:p>
            <a:endParaRPr lang="en-US" altLang="en-US" dirty="0"/>
          </a:p>
        </p:txBody>
      </p:sp>
      <p:sp>
        <p:nvSpPr>
          <p:cNvPr id="3" name="Content Placeholder 2" descr="" title="">
            <a:extLst>
              <a:ext uri="{FF2B5EF4-FFF2-40B4-BE49-F238E27FC236}">
                <a16:creationId xmlns:a16="http://schemas.microsoft.com/office/drawing/2014/main" id="{900FAEF2-148F-4BC4-9291-947FF4D55F1D}"/>
              </a:ext>
            </a:extLst>
          </p:cNvPr>
          <p:cNvSpPr>
            <a:spLocks noGrp="1"/>
          </p:cNvSpPr>
          <p:nvPr>
            <p:ph idx="1"/>
          </p:nvPr>
        </p:nvSpPr>
        <p:spPr/>
        <p:txBody>
          <a:bodyPr/>
          <a:lstStyle/>
          <a:p>
            <a:pPr marL="0" indent="0" algn="ctr">
              <a:buFont typeface="Wingdings" panose="05000000000000000000" pitchFamily="2" charset="2"/>
              <a:buNone/>
              <a:defRPr/>
            </a:pPr>
            <a:r>
              <a:rPr lang="en-US" sz="4800" dirty="0">
                <a:solidFill>
                  <a:srgbClr val="FF0000"/>
                </a:solidFill>
              </a:rPr>
              <a:t>House Bill 4378</a:t>
            </a:r>
          </a:p>
          <a:p>
            <a:pPr marL="0" indent="0" algn="ctr">
              <a:buFont typeface="Wingdings" panose="05000000000000000000" pitchFamily="2" charset="2"/>
              <a:buNone/>
              <a:defRPr/>
            </a:pPr>
            <a:r>
              <a:rPr lang="en-US" sz="4800" dirty="0"/>
              <a:t>Relating to disciplining teachers</a:t>
            </a:r>
          </a:p>
          <a:p>
            <a:pPr marL="0" indent="0" algn="ctr">
              <a:buFont typeface="Wingdings" panose="05000000000000000000" pitchFamily="2" charset="2"/>
              <a:buNone/>
              <a:defRPr/>
            </a:pPr>
            <a:r>
              <a:rPr lang="en-US" sz="3800" i="1" dirty="0">
                <a:solidFill>
                  <a:srgbClr val="FF0000"/>
                </a:solidFill>
              </a:rPr>
              <a:t>Effective June 4</a:t>
            </a:r>
          </a:p>
          <a:p>
            <a:pPr>
              <a:defRPr/>
            </a:pPr>
            <a:endParaRPr lang="en-US" dirty="0"/>
          </a:p>
        </p:txBody>
      </p:sp>
    </p:spTree>
  </p:cSld>
  <p:clrMapOvr>
    <a:masterClrMapping/>
  </p:clrMapOvr>
  <p:transition spd="med">
    <p:fade/>
  </p:transition>
</p:sld>
</file>

<file path=ppt/slides/slide1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7212CE8-C78C-47CA-A736-74D3B5360227}"/>
              </a:ext>
            </a:extLst>
          </p:cNvPr>
          <p:cNvSpPr>
            <a:spLocks noGrp="1"/>
          </p:cNvSpPr>
          <p:nvPr>
            <p:ph type="title"/>
          </p:nvPr>
        </p:nvSpPr>
        <p:spPr/>
        <p:txBody>
          <a:bodyPr>
            <a:normAutofit fontScale="90000"/>
          </a:bodyPr>
          <a:lstStyle/>
          <a:p>
            <a:r>
              <a:rPr lang="en-US" dirty="0"/>
              <a:t>License suspension of at least 5 years for a teacher found</a:t>
            </a:r>
          </a:p>
        </p:txBody>
      </p:sp>
      <p:sp>
        <p:nvSpPr>
          <p:cNvPr id="3" name="Content Placeholder 2" descr="" title="">
            <a:extLst>
              <a:ext uri="{FF2B5EF4-FFF2-40B4-BE49-F238E27FC236}">
                <a16:creationId xmlns:a16="http://schemas.microsoft.com/office/drawing/2014/main" id="{45F3E952-25DA-4FC2-B1F2-6B90840DB905}"/>
              </a:ext>
            </a:extLst>
          </p:cNvPr>
          <p:cNvSpPr>
            <a:spLocks noGrp="1"/>
          </p:cNvSpPr>
          <p:nvPr>
            <p:ph idx="1"/>
          </p:nvPr>
        </p:nvSpPr>
        <p:spPr/>
        <p:txBody>
          <a:bodyPr>
            <a:normAutofit fontScale="92500" lnSpcReduction="10000"/>
          </a:bodyPr>
          <a:lstStyle/>
          <a:p>
            <a:r>
              <a:rPr lang="en-US" altLang="en-US" sz="3200" dirty="0"/>
              <a:t>to have committed any act of sexual abuse of a student or minor or </a:t>
            </a:r>
          </a:p>
          <a:p>
            <a:r>
              <a:rPr lang="en-US" altLang="en-US" sz="3200" dirty="0">
                <a:solidFill>
                  <a:srgbClr val="FF0000"/>
                </a:solidFill>
              </a:rPr>
              <a:t>to have engaged in inappropriate sexual conduct with a student or minor or</a:t>
            </a:r>
          </a:p>
          <a:p>
            <a:r>
              <a:rPr lang="en-US" altLang="en-US" sz="3200" dirty="0"/>
              <a:t>committed an act of cruelty to children or </a:t>
            </a:r>
          </a:p>
          <a:p>
            <a:r>
              <a:rPr lang="en-US" altLang="en-US" sz="3200" dirty="0">
                <a:solidFill>
                  <a:srgbClr val="FF0000"/>
                </a:solidFill>
              </a:rPr>
              <a:t>an act of child endangerment or </a:t>
            </a:r>
          </a:p>
          <a:p>
            <a:r>
              <a:rPr lang="en-US" altLang="en-US" sz="3200" dirty="0"/>
              <a:t>solicited, encouraged, engaged in or consummated an inappropriate relationship with any student, minor, or individual or</a:t>
            </a:r>
            <a:endParaRPr lang="en-US" altLang="en-US" sz="3200" dirty="0">
              <a:solidFill>
                <a:srgbClr val="FF0000"/>
              </a:solidFill>
            </a:endParaRPr>
          </a:p>
          <a:p>
            <a:endParaRPr lang="en-US" dirty="0"/>
          </a:p>
        </p:txBody>
      </p:sp>
    </p:spTree>
    <p:extLst>
      <p:ext uri="{BB962C8B-B14F-4D97-AF65-F5344CB8AC3E}">
        <p14:creationId xmlns:p14="http://schemas.microsoft.com/office/powerpoint/2010/main" val="3919101644"/>
      </p:ext>
    </p:extLst>
  </p:cSld>
  <p:clrMapOvr>
    <a:masterClrMapping/>
  </p:clrMapOvr>
</p:sld>
</file>

<file path=ppt/slides/slide1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233A548-3EDF-45C4-B4B3-93FB11619722}"/>
              </a:ext>
            </a:extLst>
          </p:cNvPr>
          <p:cNvSpPr>
            <a:spLocks noGrp="1"/>
          </p:cNvSpPr>
          <p:nvPr>
            <p:ph type="title"/>
          </p:nvPr>
        </p:nvSpPr>
        <p:spPr/>
        <p:txBody>
          <a:bodyPr/>
          <a:lstStyle/>
          <a:p>
            <a:endParaRPr lang="en-US" dirty="0"/>
          </a:p>
        </p:txBody>
      </p:sp>
      <p:sp>
        <p:nvSpPr>
          <p:cNvPr id="3" name="Content Placeholder 2" descr="" title="">
            <a:extLst>
              <a:ext uri="{FF2B5EF4-FFF2-40B4-BE49-F238E27FC236}">
                <a16:creationId xmlns:a16="http://schemas.microsoft.com/office/drawing/2014/main" id="{B45C496B-FE6F-4DD6-9496-42A4CA8B7702}"/>
              </a:ext>
            </a:extLst>
          </p:cNvPr>
          <p:cNvSpPr>
            <a:spLocks noGrp="1"/>
          </p:cNvSpPr>
          <p:nvPr>
            <p:ph idx="1"/>
          </p:nvPr>
        </p:nvSpPr>
        <p:spPr>
          <a:xfrm>
            <a:off x="457200" y="1526959"/>
            <a:ext cx="8229600" cy="4950042"/>
          </a:xfrm>
        </p:spPr>
        <p:txBody>
          <a:bodyPr/>
          <a:lstStyle/>
          <a:p>
            <a:r>
              <a:rPr lang="en-US" altLang="en-US" sz="3200" dirty="0">
                <a:solidFill>
                  <a:srgbClr val="FF0000"/>
                </a:solidFill>
              </a:rPr>
              <a:t>exploited a student by engaging in any of the aforementioned illegal or inappropriate conduct which then escalated into a relationship with the exploited student </a:t>
            </a:r>
            <a:r>
              <a:rPr lang="en-US" altLang="en-US" sz="3200" dirty="0"/>
              <a:t>within 12 months of that student’s graduation</a:t>
            </a:r>
            <a:r>
              <a:rPr lang="en-US" altLang="en-US" sz="3200" dirty="0">
                <a:solidFill>
                  <a:srgbClr val="FF0000"/>
                </a:solidFill>
              </a:rPr>
              <a:t>, or</a:t>
            </a:r>
          </a:p>
          <a:p>
            <a:r>
              <a:rPr lang="en-US" altLang="en-US" sz="3200" dirty="0">
                <a:solidFill>
                  <a:srgbClr val="FF0000"/>
                </a:solidFill>
              </a:rPr>
              <a:t>engaged in </a:t>
            </a:r>
            <a:r>
              <a:rPr lang="en-US" altLang="en-US" sz="3200" dirty="0"/>
              <a:t>grooming</a:t>
            </a:r>
            <a:r>
              <a:rPr lang="en-US" altLang="en-US" sz="3200" dirty="0">
                <a:solidFill>
                  <a:srgbClr val="FF0000"/>
                </a:solidFill>
              </a:rPr>
              <a:t> a student or minor </a:t>
            </a:r>
          </a:p>
          <a:p>
            <a:endParaRPr lang="en-US" dirty="0"/>
          </a:p>
        </p:txBody>
      </p:sp>
    </p:spTree>
    <p:extLst>
      <p:ext uri="{BB962C8B-B14F-4D97-AF65-F5344CB8AC3E}">
        <p14:creationId xmlns:p14="http://schemas.microsoft.com/office/powerpoint/2010/main" val="848473288"/>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8BA95BF-8D28-4867-89CD-B5E0FA19CE6E}"/>
              </a:ext>
            </a:extLst>
          </p:cNvPr>
          <p:cNvSpPr>
            <a:spLocks noGrp="1"/>
          </p:cNvSpPr>
          <p:nvPr>
            <p:ph type="title"/>
          </p:nvPr>
        </p:nvSpPr>
        <p:spPr>
          <a:xfrm>
            <a:off x="457200" y="761999"/>
            <a:ext cx="8229600" cy="1102311"/>
          </a:xfrm>
        </p:spPr>
        <p:txBody>
          <a:bodyPr>
            <a:normAutofit/>
          </a:bodyPr>
          <a:lstStyle/>
          <a:p>
            <a:r>
              <a:rPr lang="en-US" dirty="0"/>
              <a:t>Our Agenda</a:t>
            </a:r>
          </a:p>
        </p:txBody>
      </p:sp>
      <p:sp>
        <p:nvSpPr>
          <p:cNvPr id="3" name="Content Placeholder 2" descr="" title="">
            <a:extLst>
              <a:ext uri="{FF2B5EF4-FFF2-40B4-BE49-F238E27FC236}">
                <a16:creationId xmlns:a16="http://schemas.microsoft.com/office/drawing/2014/main" id="{A8BE89C3-6A38-4249-A4AF-3372F6DF50F4}"/>
              </a:ext>
            </a:extLst>
          </p:cNvPr>
          <p:cNvSpPr>
            <a:spLocks noGrp="1"/>
          </p:cNvSpPr>
          <p:nvPr>
            <p:ph idx="1"/>
          </p:nvPr>
        </p:nvSpPr>
        <p:spPr>
          <a:xfrm>
            <a:off x="519344" y="1997476"/>
            <a:ext cx="8229600" cy="5065451"/>
          </a:xfrm>
        </p:spPr>
        <p:txBody>
          <a:bodyPr>
            <a:normAutofit fontScale="92500"/>
          </a:bodyPr>
          <a:lstStyle/>
          <a:p>
            <a:pPr>
              <a:lnSpc>
                <a:spcPct val="90000"/>
              </a:lnSpc>
              <a:defRPr/>
            </a:pPr>
            <a:r>
              <a:rPr lang="en-US" sz="4000" dirty="0">
                <a:solidFill>
                  <a:srgbClr val="FF0000"/>
                </a:solidFill>
              </a:rPr>
              <a:t>School law resources to help stay up-to-date</a:t>
            </a:r>
          </a:p>
          <a:p>
            <a:pPr>
              <a:lnSpc>
                <a:spcPct val="90000"/>
              </a:lnSpc>
              <a:defRPr/>
            </a:pPr>
            <a:r>
              <a:rPr lang="en-US" sz="4000" dirty="0"/>
              <a:t>2020 legislation of special concern</a:t>
            </a:r>
          </a:p>
          <a:p>
            <a:pPr>
              <a:lnSpc>
                <a:spcPct val="90000"/>
              </a:lnSpc>
              <a:defRPr/>
            </a:pPr>
            <a:r>
              <a:rPr lang="en-US" sz="4000" dirty="0">
                <a:solidFill>
                  <a:srgbClr val="FF0000"/>
                </a:solidFill>
              </a:rPr>
              <a:t>A new U.S. Supreme Court decision</a:t>
            </a:r>
          </a:p>
          <a:p>
            <a:pPr>
              <a:lnSpc>
                <a:spcPct val="90000"/>
              </a:lnSpc>
              <a:defRPr/>
            </a:pPr>
            <a:r>
              <a:rPr lang="en-US" sz="4000" dirty="0"/>
              <a:t>New grievance opinions of interest to the business office</a:t>
            </a:r>
          </a:p>
          <a:p>
            <a:pPr>
              <a:lnSpc>
                <a:spcPct val="90000"/>
              </a:lnSpc>
              <a:defRPr/>
            </a:pPr>
            <a:r>
              <a:rPr lang="en-US" sz="4000" dirty="0">
                <a:solidFill>
                  <a:srgbClr val="FF0000"/>
                </a:solidFill>
              </a:rPr>
              <a:t>“Red flag” legal issues for 2020-21</a:t>
            </a:r>
          </a:p>
        </p:txBody>
      </p:sp>
    </p:spTree>
    <p:extLst>
      <p:ext uri="{BB962C8B-B14F-4D97-AF65-F5344CB8AC3E}">
        <p14:creationId xmlns:p14="http://schemas.microsoft.com/office/powerpoint/2010/main" val="2792565227"/>
      </p:ext>
    </p:extLst>
  </p:cSld>
  <p:clrMapOvr>
    <a:masterClrMapping/>
  </p:clrMapOvr>
</p:sld>
</file>

<file path=ppt/slides/slide20.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5602" name="Title 1" descr="" title="">
            <a:extLst>
              <a:ext uri="{FF2B5EF4-FFF2-40B4-BE49-F238E27FC236}">
                <a16:creationId xmlns:a16="http://schemas.microsoft.com/office/drawing/2014/main" id="{08C5C04C-30A9-43EF-9E70-A49CA62C5F8C}"/>
              </a:ext>
            </a:extLst>
          </p:cNvPr>
          <p:cNvSpPr>
            <a:spLocks noGrp="1" noChangeArrowheads="1"/>
          </p:cNvSpPr>
          <p:nvPr>
            <p:ph type="title"/>
          </p:nvPr>
        </p:nvSpPr>
        <p:spPr/>
        <p:txBody>
          <a:bodyPr/>
          <a:lstStyle/>
          <a:p>
            <a:endParaRPr lang="en-US" altLang="en-US" dirty="0"/>
          </a:p>
        </p:txBody>
      </p:sp>
      <p:sp>
        <p:nvSpPr>
          <p:cNvPr id="25603" name="Content Placeholder 2" descr="" title="">
            <a:extLst>
              <a:ext uri="{FF2B5EF4-FFF2-40B4-BE49-F238E27FC236}">
                <a16:creationId xmlns:a16="http://schemas.microsoft.com/office/drawing/2014/main" id="{0B237A43-9A94-4D2D-8A3C-7141A5E13DE2}"/>
              </a:ext>
            </a:extLst>
          </p:cNvPr>
          <p:cNvSpPr>
            <a:spLocks noGrp="1" noChangeArrowheads="1"/>
          </p:cNvSpPr>
          <p:nvPr>
            <p:ph idx="1"/>
          </p:nvPr>
        </p:nvSpPr>
        <p:spPr>
          <a:xfrm>
            <a:off x="457200" y="896645"/>
            <a:ext cx="8229600" cy="5234280"/>
          </a:xfrm>
        </p:spPr>
        <p:txBody>
          <a:bodyPr>
            <a:normAutofit fontScale="92500"/>
          </a:bodyPr>
          <a:lstStyle/>
          <a:p>
            <a:r>
              <a:rPr lang="en-US" altLang="en-US" sz="2800" dirty="0"/>
              <a:t> “</a:t>
            </a:r>
            <a:r>
              <a:rPr lang="en-US" altLang="en-US" sz="3200" dirty="0">
                <a:solidFill>
                  <a:srgbClr val="FF0000"/>
                </a:solidFill>
              </a:rPr>
              <a:t>Grooming a student or minor” is defined:</a:t>
            </a:r>
          </a:p>
          <a:p>
            <a:pPr lvl="1"/>
            <a:r>
              <a:rPr lang="en-US" altLang="en-US" sz="2800" dirty="0"/>
              <a:t> befriending and establishing an emotional connection with a student or minor </a:t>
            </a:r>
          </a:p>
          <a:p>
            <a:pPr lvl="2"/>
            <a:r>
              <a:rPr lang="en-US" altLang="en-US" sz="2400" dirty="0">
                <a:solidFill>
                  <a:srgbClr val="FF0000"/>
                </a:solidFill>
              </a:rPr>
              <a:t>which may include the family of the student or minor, </a:t>
            </a:r>
          </a:p>
          <a:p>
            <a:pPr lvl="1"/>
            <a:r>
              <a:rPr lang="en-US" altLang="en-US" sz="2800" dirty="0"/>
              <a:t>to lower the student’s or minor’s inhibitions </a:t>
            </a:r>
          </a:p>
          <a:p>
            <a:pPr lvl="1"/>
            <a:r>
              <a:rPr lang="en-US" altLang="en-US" sz="2800" dirty="0">
                <a:solidFill>
                  <a:srgbClr val="FF0000"/>
                </a:solidFill>
              </a:rPr>
              <a:t>with the objective of committing </a:t>
            </a:r>
          </a:p>
          <a:p>
            <a:pPr lvl="2"/>
            <a:r>
              <a:rPr lang="en-US" altLang="en-US" sz="2400" dirty="0"/>
              <a:t>sexual abuse, </a:t>
            </a:r>
          </a:p>
          <a:p>
            <a:pPr lvl="2"/>
            <a:r>
              <a:rPr lang="en-US" altLang="en-US" sz="2400" dirty="0">
                <a:solidFill>
                  <a:srgbClr val="FF0000"/>
                </a:solidFill>
              </a:rPr>
              <a:t>child trafficking, </a:t>
            </a:r>
          </a:p>
          <a:p>
            <a:pPr lvl="2"/>
            <a:r>
              <a:rPr lang="en-US" altLang="en-US" sz="2400" dirty="0"/>
              <a:t>child prostitution, </a:t>
            </a:r>
          </a:p>
          <a:p>
            <a:pPr lvl="2"/>
            <a:r>
              <a:rPr lang="en-US" altLang="en-US" sz="2400" dirty="0">
                <a:solidFill>
                  <a:srgbClr val="FF0000"/>
                </a:solidFill>
              </a:rPr>
              <a:t>the production of child pornography, or </a:t>
            </a:r>
          </a:p>
          <a:p>
            <a:pPr lvl="2"/>
            <a:r>
              <a:rPr lang="en-US" altLang="en-US" sz="2400" dirty="0"/>
              <a:t>any other offense for which a license shall be revoked under this subsection</a:t>
            </a:r>
          </a:p>
        </p:txBody>
      </p:sp>
    </p:spTree>
  </p:cSld>
  <p:clrMapOvr>
    <a:masterClrMapping/>
  </p:clrMapOvr>
</p:sld>
</file>

<file path=ppt/slides/slide21.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9698" name="Title 2" descr="" title="">
            <a:extLst>
              <a:ext uri="{FF2B5EF4-FFF2-40B4-BE49-F238E27FC236}">
                <a16:creationId xmlns:a16="http://schemas.microsoft.com/office/drawing/2014/main" id="{938DFB1B-E572-4FD8-BC55-141CB35C4F4C}"/>
              </a:ext>
            </a:extLst>
          </p:cNvPr>
          <p:cNvSpPr>
            <a:spLocks noGrp="1" noChangeArrowheads="1"/>
          </p:cNvSpPr>
          <p:nvPr>
            <p:ph type="ctrTitle"/>
          </p:nvPr>
        </p:nvSpPr>
        <p:spPr/>
        <p:txBody>
          <a:bodyPr>
            <a:normAutofit fontScale="90000"/>
          </a:bodyPr>
          <a:lstStyle/>
          <a:p>
            <a:pPr>
              <a:defRPr/>
            </a:pPr>
            <a:r>
              <a:rPr lang="en-US" altLang="en-US" sz="7200" dirty="0">
                <a:solidFill>
                  <a:schemeClr val="tx1"/>
                </a:solidFill>
                <a:effectLst>
                  <a:outerShdw blurRad="38100" dist="38100" dir="2700000" algn="tl">
                    <a:srgbClr val="000000">
                      <a:alpha val="43137"/>
                    </a:srgbClr>
                  </a:outerShdw>
                </a:effectLst>
              </a:rPr>
              <a:t>3.	</a:t>
            </a:r>
            <a:r>
              <a:rPr lang="en-US" altLang="en-US" sz="7200" dirty="0">
                <a:solidFill>
                  <a:srgbClr val="FF0000"/>
                </a:solidFill>
                <a:effectLst>
                  <a:outerShdw blurRad="38100" dist="38100" dir="2700000" algn="tl">
                    <a:srgbClr val="000000">
                      <a:alpha val="43137"/>
                    </a:srgbClr>
                  </a:outerShdw>
                </a:effectLst>
              </a:rPr>
              <a:t>Students &amp; Discipline</a:t>
            </a:r>
          </a:p>
        </p:txBody>
      </p:sp>
      <p:sp>
        <p:nvSpPr>
          <p:cNvPr id="26627" name="Subtitle 1" descr="" title="">
            <a:extLst>
              <a:ext uri="{FF2B5EF4-FFF2-40B4-BE49-F238E27FC236}">
                <a16:creationId xmlns:a16="http://schemas.microsoft.com/office/drawing/2014/main" id="{5DB4C1D6-E15D-4707-BA6E-92B5AE517569}"/>
              </a:ext>
            </a:extLst>
          </p:cNvPr>
          <p:cNvSpPr>
            <a:spLocks noGrp="1" noChangeArrowheads="1"/>
          </p:cNvSpPr>
          <p:nvPr>
            <p:ph type="subTitle" idx="1"/>
          </p:nvPr>
        </p:nvSpPr>
        <p:spPr/>
        <p:txBody>
          <a:bodyPr/>
          <a:lstStyle/>
          <a:p>
            <a:endParaRPr lang="en-US" altLang="en-US" dirty="0"/>
          </a:p>
        </p:txBody>
      </p:sp>
    </p:spTree>
  </p:cSld>
  <p:clrMapOvr>
    <a:masterClrMapping/>
  </p:clrMapOvr>
</p:sld>
</file>

<file path=ppt/slides/slide22.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0722" name="Title 1" descr="" title="">
            <a:extLst>
              <a:ext uri="{FF2B5EF4-FFF2-40B4-BE49-F238E27FC236}">
                <a16:creationId xmlns:a16="http://schemas.microsoft.com/office/drawing/2014/main" id="{6179E6FE-1792-4A11-BF4B-501E4FEC21FB}"/>
              </a:ext>
            </a:extLst>
          </p:cNvPr>
          <p:cNvSpPr>
            <a:spLocks noGrp="1" noChangeArrowheads="1"/>
          </p:cNvSpPr>
          <p:nvPr>
            <p:ph type="title"/>
          </p:nvPr>
        </p:nvSpPr>
        <p:spPr/>
        <p:txBody>
          <a:bodyPr/>
          <a:lstStyle/>
          <a:p>
            <a:endParaRPr lang="en-US" altLang="en-US" dirty="0"/>
          </a:p>
        </p:txBody>
      </p:sp>
      <p:sp>
        <p:nvSpPr>
          <p:cNvPr id="3" name="Content Placeholder 2" descr="" title="">
            <a:extLst>
              <a:ext uri="{FF2B5EF4-FFF2-40B4-BE49-F238E27FC236}">
                <a16:creationId xmlns:a16="http://schemas.microsoft.com/office/drawing/2014/main" id="{4E3FB4B2-3C43-4B0A-ACF0-014A97333239}"/>
              </a:ext>
            </a:extLst>
          </p:cNvPr>
          <p:cNvSpPr>
            <a:spLocks noGrp="1"/>
          </p:cNvSpPr>
          <p:nvPr>
            <p:ph idx="1"/>
          </p:nvPr>
        </p:nvSpPr>
        <p:spPr>
          <a:xfrm>
            <a:off x="457200" y="1163638"/>
            <a:ext cx="8229600" cy="4530725"/>
          </a:xfrm>
        </p:spPr>
        <p:txBody>
          <a:bodyPr>
            <a:normAutofit fontScale="92500" lnSpcReduction="10000"/>
          </a:bodyPr>
          <a:lstStyle/>
          <a:p>
            <a:pPr marL="0" indent="0" algn="ctr">
              <a:buFont typeface="Wingdings" panose="05000000000000000000" pitchFamily="2" charset="2"/>
              <a:buNone/>
              <a:defRPr/>
            </a:pPr>
            <a:r>
              <a:rPr lang="en-US" sz="4800" dirty="0">
                <a:solidFill>
                  <a:srgbClr val="FF0000"/>
                </a:solidFill>
              </a:rPr>
              <a:t>Senate Bill 842</a:t>
            </a:r>
          </a:p>
          <a:p>
            <a:pPr marL="0" indent="0" algn="ctr">
              <a:buFont typeface="Wingdings" panose="05000000000000000000" pitchFamily="2" charset="2"/>
              <a:buNone/>
              <a:defRPr/>
            </a:pPr>
            <a:r>
              <a:rPr lang="en-US" sz="4800" dirty="0"/>
              <a:t>Requiring Superintendent of Schools establish a Behavior Interventionist Pilot Program in two school districts for five years</a:t>
            </a:r>
          </a:p>
          <a:p>
            <a:pPr marL="0" indent="0" algn="ctr">
              <a:buFont typeface="Wingdings" panose="05000000000000000000" pitchFamily="2" charset="2"/>
              <a:buNone/>
              <a:defRPr/>
            </a:pPr>
            <a:r>
              <a:rPr lang="en-US" sz="3800" i="1" dirty="0">
                <a:solidFill>
                  <a:srgbClr val="FF0000"/>
                </a:solidFill>
              </a:rPr>
              <a:t>Effective March 6</a:t>
            </a:r>
          </a:p>
          <a:p>
            <a:pPr>
              <a:defRPr/>
            </a:pPr>
            <a:endParaRPr lang="en-US" dirty="0"/>
          </a:p>
        </p:txBody>
      </p:sp>
    </p:spTree>
  </p:cSld>
  <p:clrMapOvr>
    <a:masterClrMapping/>
  </p:clrMapOvr>
  <p:transition spd="med">
    <p:fade/>
  </p:transition>
</p:sld>
</file>

<file path=ppt/slides/slide23.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1746" name="Title 1" descr="" title="">
            <a:extLst>
              <a:ext uri="{FF2B5EF4-FFF2-40B4-BE49-F238E27FC236}">
                <a16:creationId xmlns:a16="http://schemas.microsoft.com/office/drawing/2014/main" id="{B3C66D57-F1BD-4519-B81C-15EC2D4D0F8F}"/>
              </a:ext>
            </a:extLst>
          </p:cNvPr>
          <p:cNvSpPr>
            <a:spLocks noGrp="1" noChangeArrowheads="1"/>
          </p:cNvSpPr>
          <p:nvPr>
            <p:ph type="title"/>
          </p:nvPr>
        </p:nvSpPr>
        <p:spPr/>
        <p:txBody>
          <a:bodyPr>
            <a:normAutofit fontScale="90000"/>
          </a:bodyPr>
          <a:lstStyle/>
          <a:p>
            <a:r>
              <a:rPr lang="en-US" altLang="en-US" sz="5400" dirty="0"/>
              <a:t>Behavior Interventionist:</a:t>
            </a:r>
          </a:p>
        </p:txBody>
      </p:sp>
      <p:sp>
        <p:nvSpPr>
          <p:cNvPr id="3" name="Content Placeholder 2" descr="" title="">
            <a:extLst>
              <a:ext uri="{FF2B5EF4-FFF2-40B4-BE49-F238E27FC236}">
                <a16:creationId xmlns:a16="http://schemas.microsoft.com/office/drawing/2014/main" id="{1D73F734-170E-494D-9F0A-90E030EF73A1}"/>
              </a:ext>
            </a:extLst>
          </p:cNvPr>
          <p:cNvSpPr>
            <a:spLocks noGrp="1"/>
          </p:cNvSpPr>
          <p:nvPr>
            <p:ph idx="1"/>
          </p:nvPr>
        </p:nvSpPr>
        <p:spPr/>
        <p:txBody>
          <a:bodyPr>
            <a:normAutofit lnSpcReduction="10000"/>
          </a:bodyPr>
          <a:lstStyle/>
          <a:p>
            <a:pPr>
              <a:defRPr/>
            </a:pPr>
            <a:r>
              <a:rPr lang="en-US" sz="4000" dirty="0"/>
              <a:t>Someone “who is trained to address student behavior issues at a school”</a:t>
            </a:r>
          </a:p>
          <a:p>
            <a:pPr marL="0" indent="0">
              <a:buFont typeface="Wingdings" panose="05000000000000000000" pitchFamily="2" charset="2"/>
              <a:buNone/>
              <a:defRPr/>
            </a:pPr>
            <a:r>
              <a:rPr lang="en-US" sz="4000" dirty="0"/>
              <a:t> </a:t>
            </a:r>
          </a:p>
          <a:p>
            <a:pPr>
              <a:defRPr/>
            </a:pPr>
            <a:r>
              <a:rPr lang="en-US" sz="4000" dirty="0">
                <a:solidFill>
                  <a:srgbClr val="FF0000"/>
                </a:solidFill>
              </a:rPr>
              <a:t>“A school-based position that specializes in addressing behavior issues at a school”</a:t>
            </a:r>
          </a:p>
        </p:txBody>
      </p:sp>
    </p:spTree>
  </p:cSld>
  <p:clrMapOvr>
    <a:masterClrMapping/>
  </p:clrMapOvr>
</p:sld>
</file>

<file path=ppt/slides/slide24.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2770" name="Title 1" descr="" title="">
            <a:extLst>
              <a:ext uri="{FF2B5EF4-FFF2-40B4-BE49-F238E27FC236}">
                <a16:creationId xmlns:a16="http://schemas.microsoft.com/office/drawing/2014/main" id="{E1C4B390-17A8-48D7-B3BB-D096627CA678}"/>
              </a:ext>
            </a:extLst>
          </p:cNvPr>
          <p:cNvSpPr>
            <a:spLocks noGrp="1" noChangeArrowheads="1"/>
          </p:cNvSpPr>
          <p:nvPr>
            <p:ph type="title"/>
          </p:nvPr>
        </p:nvSpPr>
        <p:spPr/>
        <p:txBody>
          <a:bodyPr/>
          <a:lstStyle/>
          <a:p>
            <a:endParaRPr lang="en-US" altLang="en-US" dirty="0"/>
          </a:p>
        </p:txBody>
      </p:sp>
      <p:sp>
        <p:nvSpPr>
          <p:cNvPr id="32771" name="Content Placeholder 2" descr="" title="">
            <a:extLst>
              <a:ext uri="{FF2B5EF4-FFF2-40B4-BE49-F238E27FC236}">
                <a16:creationId xmlns:a16="http://schemas.microsoft.com/office/drawing/2014/main" id="{C47229B6-B827-4929-95B8-EB936AE4313F}"/>
              </a:ext>
            </a:extLst>
          </p:cNvPr>
          <p:cNvSpPr>
            <a:spLocks noGrp="1" noChangeArrowheads="1"/>
          </p:cNvSpPr>
          <p:nvPr>
            <p:ph idx="1"/>
          </p:nvPr>
        </p:nvSpPr>
        <p:spPr>
          <a:xfrm>
            <a:off x="457200" y="887028"/>
            <a:ext cx="8229600" cy="5749925"/>
          </a:xfrm>
        </p:spPr>
        <p:txBody>
          <a:bodyPr/>
          <a:lstStyle/>
          <a:p>
            <a:r>
              <a:rPr lang="en-US" altLang="en-US" sz="3600" dirty="0">
                <a:solidFill>
                  <a:srgbClr val="FF0000"/>
                </a:solidFill>
              </a:rPr>
              <a:t>“The behavior problems of special education students are handled more effectively by personnel who have training and experience in addressing student behavior issues</a:t>
            </a:r>
          </a:p>
          <a:p>
            <a:r>
              <a:rPr lang="en-US" altLang="en-US" sz="3600" dirty="0"/>
              <a:t>Parts of the bill address all students with behavior issues without regard to whether they qualify for special education and related services</a:t>
            </a:r>
          </a:p>
        </p:txBody>
      </p:sp>
    </p:spTree>
  </p:cSld>
  <p:clrMapOvr>
    <a:masterClrMapping/>
  </p:clrMapOvr>
</p:sld>
</file>

<file path=ppt/slides/slide25.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3794" name="Title 1" descr="" title="">
            <a:extLst>
              <a:ext uri="{FF2B5EF4-FFF2-40B4-BE49-F238E27FC236}">
                <a16:creationId xmlns:a16="http://schemas.microsoft.com/office/drawing/2014/main" id="{C4E9AA7D-35B4-4E66-88A7-EC2D022BC21B}"/>
              </a:ext>
            </a:extLst>
          </p:cNvPr>
          <p:cNvSpPr>
            <a:spLocks noGrp="1" noChangeArrowheads="1"/>
          </p:cNvSpPr>
          <p:nvPr>
            <p:ph type="title"/>
          </p:nvPr>
        </p:nvSpPr>
        <p:spPr/>
        <p:txBody>
          <a:bodyPr/>
          <a:lstStyle/>
          <a:p>
            <a:endParaRPr lang="en-US" altLang="en-US" dirty="0"/>
          </a:p>
        </p:txBody>
      </p:sp>
      <p:sp>
        <p:nvSpPr>
          <p:cNvPr id="33795" name="Content Placeholder 2" descr="" title="">
            <a:extLst>
              <a:ext uri="{FF2B5EF4-FFF2-40B4-BE49-F238E27FC236}">
                <a16:creationId xmlns:a16="http://schemas.microsoft.com/office/drawing/2014/main" id="{6D1AB729-0952-4B23-9F9C-DE0E3FB04129}"/>
              </a:ext>
            </a:extLst>
          </p:cNvPr>
          <p:cNvSpPr>
            <a:spLocks noGrp="1" noChangeArrowheads="1"/>
          </p:cNvSpPr>
          <p:nvPr>
            <p:ph idx="1"/>
          </p:nvPr>
        </p:nvSpPr>
        <p:spPr>
          <a:xfrm>
            <a:off x="457200" y="277813"/>
            <a:ext cx="8229600" cy="5853112"/>
          </a:xfrm>
        </p:spPr>
        <p:txBody>
          <a:bodyPr>
            <a:normAutofit lnSpcReduction="10000"/>
          </a:bodyPr>
          <a:lstStyle/>
          <a:p>
            <a:r>
              <a:rPr lang="en-US" altLang="en-US" sz="4800" dirty="0">
                <a:solidFill>
                  <a:srgbClr val="FF0000"/>
                </a:solidFill>
              </a:rPr>
              <a:t>Actually, 2-10 county boards will participate in the pilot</a:t>
            </a:r>
          </a:p>
          <a:p>
            <a:r>
              <a:rPr lang="en-US" altLang="en-US" sz="3600" dirty="0"/>
              <a:t>Based on which boards have: </a:t>
            </a:r>
          </a:p>
          <a:p>
            <a:pPr lvl="1"/>
            <a:r>
              <a:rPr lang="en-US" altLang="en-US" sz="3200" dirty="0">
                <a:solidFill>
                  <a:srgbClr val="FF0000"/>
                </a:solidFill>
              </a:rPr>
              <a:t>the highest number of students with individual education programs, </a:t>
            </a:r>
          </a:p>
          <a:p>
            <a:pPr lvl="1"/>
            <a:r>
              <a:rPr lang="en-US" altLang="en-US" sz="3200" dirty="0"/>
              <a:t>a significant number of students enrolled with behavior issues; and </a:t>
            </a:r>
          </a:p>
          <a:p>
            <a:pPr lvl="1"/>
            <a:r>
              <a:rPr lang="en-US" altLang="en-US" sz="3200" dirty="0">
                <a:solidFill>
                  <a:srgbClr val="FF0000"/>
                </a:solidFill>
              </a:rPr>
              <a:t>the resources to hire and train employees who specialize in working with students with behavior issues. </a:t>
            </a:r>
            <a:endParaRPr lang="en-US" altLang="en-US" sz="4400" dirty="0">
              <a:solidFill>
                <a:srgbClr val="FF0000"/>
              </a:solidFill>
            </a:endParaRPr>
          </a:p>
        </p:txBody>
      </p:sp>
    </p:spTree>
  </p:cSld>
  <p:clrMapOvr>
    <a:masterClrMapping/>
  </p:clrMapOvr>
</p:sld>
</file>

<file path=ppt/slides/slide26.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2770" name="Title 2" descr="" title="">
            <a:extLst>
              <a:ext uri="{FF2B5EF4-FFF2-40B4-BE49-F238E27FC236}">
                <a16:creationId xmlns:a16="http://schemas.microsoft.com/office/drawing/2014/main" id="{65652989-D4F7-4652-9253-F2D54B098326}"/>
              </a:ext>
            </a:extLst>
          </p:cNvPr>
          <p:cNvSpPr>
            <a:spLocks noGrp="1" noChangeArrowheads="1"/>
          </p:cNvSpPr>
          <p:nvPr>
            <p:ph type="ctrTitle"/>
          </p:nvPr>
        </p:nvSpPr>
        <p:spPr/>
        <p:txBody>
          <a:bodyPr/>
          <a:lstStyle/>
          <a:p>
            <a:pPr>
              <a:defRPr/>
            </a:pPr>
            <a:r>
              <a:rPr lang="en-US" altLang="en-US" sz="7200" dirty="0">
                <a:solidFill>
                  <a:schemeClr val="tx1"/>
                </a:solidFill>
                <a:effectLst>
                  <a:outerShdw blurRad="38100" dist="38100" dir="2700000" algn="tl">
                    <a:srgbClr val="000000">
                      <a:alpha val="43137"/>
                    </a:srgbClr>
                  </a:outerShdw>
                </a:effectLst>
              </a:rPr>
              <a:t>4.	</a:t>
            </a:r>
            <a:r>
              <a:rPr lang="en-US" altLang="en-US" sz="7200" dirty="0">
                <a:solidFill>
                  <a:srgbClr val="FF0000"/>
                </a:solidFill>
                <a:effectLst>
                  <a:outerShdw blurRad="38100" dist="38100" dir="2700000" algn="tl">
                    <a:srgbClr val="000000">
                      <a:alpha val="43137"/>
                    </a:srgbClr>
                  </a:outerShdw>
                </a:effectLst>
              </a:rPr>
              <a:t>Technology</a:t>
            </a:r>
          </a:p>
        </p:txBody>
      </p:sp>
      <p:sp>
        <p:nvSpPr>
          <p:cNvPr id="34819" name="Subtitle 1" descr="" title="">
            <a:extLst>
              <a:ext uri="{FF2B5EF4-FFF2-40B4-BE49-F238E27FC236}">
                <a16:creationId xmlns:a16="http://schemas.microsoft.com/office/drawing/2014/main" id="{195A246E-3E48-4833-BBF3-1BF178A4206C}"/>
              </a:ext>
            </a:extLst>
          </p:cNvPr>
          <p:cNvSpPr>
            <a:spLocks noGrp="1" noChangeArrowheads="1"/>
          </p:cNvSpPr>
          <p:nvPr>
            <p:ph type="subTitle" idx="1"/>
          </p:nvPr>
        </p:nvSpPr>
        <p:spPr/>
        <p:txBody>
          <a:bodyPr/>
          <a:lstStyle/>
          <a:p>
            <a:endParaRPr lang="en-US" altLang="en-US" dirty="0"/>
          </a:p>
        </p:txBody>
      </p:sp>
    </p:spTree>
  </p:cSld>
  <p:clrMapOvr>
    <a:masterClrMapping/>
  </p:clrMapOvr>
</p:sld>
</file>

<file path=ppt/slides/slide27.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5842" name="Title 1" descr="" title="">
            <a:extLst>
              <a:ext uri="{FF2B5EF4-FFF2-40B4-BE49-F238E27FC236}">
                <a16:creationId xmlns:a16="http://schemas.microsoft.com/office/drawing/2014/main" id="{DC6283E4-3DE5-4C2B-B22E-1C56C64F5926}"/>
              </a:ext>
            </a:extLst>
          </p:cNvPr>
          <p:cNvSpPr>
            <a:spLocks noGrp="1" noChangeArrowheads="1"/>
          </p:cNvSpPr>
          <p:nvPr>
            <p:ph type="title"/>
          </p:nvPr>
        </p:nvSpPr>
        <p:spPr/>
        <p:txBody>
          <a:bodyPr/>
          <a:lstStyle/>
          <a:p>
            <a:endParaRPr lang="en-US" altLang="en-US" dirty="0"/>
          </a:p>
        </p:txBody>
      </p:sp>
      <p:sp>
        <p:nvSpPr>
          <p:cNvPr id="3" name="Content Placeholder 2" descr="" title="">
            <a:extLst>
              <a:ext uri="{FF2B5EF4-FFF2-40B4-BE49-F238E27FC236}">
                <a16:creationId xmlns:a16="http://schemas.microsoft.com/office/drawing/2014/main" id="{DA0F30F0-2D0D-4E80-99DA-E276638FC0C4}"/>
              </a:ext>
            </a:extLst>
          </p:cNvPr>
          <p:cNvSpPr>
            <a:spLocks noGrp="1"/>
          </p:cNvSpPr>
          <p:nvPr>
            <p:ph idx="1"/>
          </p:nvPr>
        </p:nvSpPr>
        <p:spPr>
          <a:xfrm>
            <a:off x="457200" y="1163638"/>
            <a:ext cx="8229600" cy="4530725"/>
          </a:xfrm>
        </p:spPr>
        <p:txBody>
          <a:bodyPr>
            <a:normAutofit lnSpcReduction="10000"/>
          </a:bodyPr>
          <a:lstStyle/>
          <a:p>
            <a:pPr marL="0" indent="0" algn="ctr">
              <a:buFont typeface="Wingdings" panose="05000000000000000000" pitchFamily="2" charset="2"/>
              <a:buNone/>
              <a:defRPr/>
            </a:pPr>
            <a:r>
              <a:rPr lang="en-US" sz="4800" dirty="0">
                <a:solidFill>
                  <a:srgbClr val="FF0000"/>
                </a:solidFill>
              </a:rPr>
              <a:t>Senate Bill 261</a:t>
            </a:r>
          </a:p>
          <a:p>
            <a:pPr marL="0" indent="0" algn="ctr">
              <a:buFont typeface="Wingdings" panose="05000000000000000000" pitchFamily="2" charset="2"/>
              <a:buNone/>
              <a:defRPr/>
            </a:pPr>
            <a:r>
              <a:rPr lang="en-US" sz="4800" dirty="0"/>
              <a:t>Creating criminal penalties for introducing ransomware into computer system with intent to extort</a:t>
            </a:r>
          </a:p>
          <a:p>
            <a:pPr marL="0" indent="0" algn="ctr">
              <a:buFont typeface="Wingdings" panose="05000000000000000000" pitchFamily="2" charset="2"/>
              <a:buNone/>
              <a:defRPr/>
            </a:pPr>
            <a:r>
              <a:rPr lang="en-US" sz="3800" i="1" dirty="0">
                <a:solidFill>
                  <a:srgbClr val="FF0000"/>
                </a:solidFill>
              </a:rPr>
              <a:t>Effective June 5</a:t>
            </a:r>
          </a:p>
          <a:p>
            <a:pPr>
              <a:defRPr/>
            </a:pPr>
            <a:endParaRPr lang="en-US" dirty="0"/>
          </a:p>
        </p:txBody>
      </p:sp>
    </p:spTree>
  </p:cSld>
  <p:clrMapOvr>
    <a:masterClrMapping/>
  </p:clrMapOvr>
  <p:transition spd="med">
    <p:fade/>
  </p:transition>
</p:sld>
</file>

<file path=ppt/slides/slide2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0F2B07D0-2B63-45AE-82B7-CA602F5CFF9B}"/>
              </a:ext>
            </a:extLst>
          </p:cNvPr>
          <p:cNvSpPr>
            <a:spLocks noGrp="1"/>
          </p:cNvSpPr>
          <p:nvPr>
            <p:ph type="title"/>
          </p:nvPr>
        </p:nvSpPr>
        <p:spPr/>
        <p:txBody>
          <a:bodyPr/>
          <a:lstStyle/>
          <a:p>
            <a:endParaRPr lang="en-US" dirty="0"/>
          </a:p>
        </p:txBody>
      </p:sp>
      <p:sp>
        <p:nvSpPr>
          <p:cNvPr id="3" name="Content Placeholder 2" descr="" title="">
            <a:extLst>
              <a:ext uri="{FF2B5EF4-FFF2-40B4-BE49-F238E27FC236}">
                <a16:creationId xmlns:a16="http://schemas.microsoft.com/office/drawing/2014/main" id="{05AD8FF2-016E-46AC-AD66-179DC3C657E3}"/>
              </a:ext>
            </a:extLst>
          </p:cNvPr>
          <p:cNvSpPr>
            <a:spLocks noGrp="1"/>
          </p:cNvSpPr>
          <p:nvPr>
            <p:ph idx="1"/>
          </p:nvPr>
        </p:nvSpPr>
        <p:spPr/>
        <p:txBody>
          <a:bodyPr>
            <a:normAutofit/>
          </a:bodyPr>
          <a:lstStyle/>
          <a:p>
            <a:r>
              <a:rPr lang="en-US" sz="3600" dirty="0"/>
              <a:t>The use of ransomware to obtain money or other benefits is a felony punishable by up to 10 years in prison and fines up to $10,000</a:t>
            </a:r>
          </a:p>
        </p:txBody>
      </p:sp>
    </p:spTree>
    <p:extLst>
      <p:ext uri="{BB962C8B-B14F-4D97-AF65-F5344CB8AC3E}">
        <p14:creationId xmlns:p14="http://schemas.microsoft.com/office/powerpoint/2010/main" val="3352570196"/>
      </p:ext>
    </p:extLst>
  </p:cSld>
  <p:clrMapOvr>
    <a:masterClrMapping/>
  </p:clrMapOvr>
</p:sld>
</file>

<file path=ppt/slides/slide29.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3794" name="Title 2" descr="" title="">
            <a:extLst>
              <a:ext uri="{FF2B5EF4-FFF2-40B4-BE49-F238E27FC236}">
                <a16:creationId xmlns:a16="http://schemas.microsoft.com/office/drawing/2014/main" id="{F65DC971-BDAD-4ED9-8C25-9D744B5B5B1E}"/>
              </a:ext>
            </a:extLst>
          </p:cNvPr>
          <p:cNvSpPr>
            <a:spLocks noGrp="1" noChangeArrowheads="1"/>
          </p:cNvSpPr>
          <p:nvPr>
            <p:ph type="ctrTitle"/>
          </p:nvPr>
        </p:nvSpPr>
        <p:spPr/>
        <p:txBody>
          <a:bodyPr/>
          <a:lstStyle/>
          <a:p>
            <a:pPr>
              <a:defRPr/>
            </a:pPr>
            <a:r>
              <a:rPr lang="en-US" altLang="en-US" sz="7200" dirty="0">
                <a:solidFill>
                  <a:schemeClr val="tx1"/>
                </a:solidFill>
                <a:effectLst>
                  <a:outerShdw blurRad="38100" dist="38100" dir="2700000" algn="tl">
                    <a:srgbClr val="000000">
                      <a:alpha val="43137"/>
                    </a:srgbClr>
                  </a:outerShdw>
                </a:effectLst>
              </a:rPr>
              <a:t>5.	</a:t>
            </a:r>
            <a:r>
              <a:rPr lang="en-US" altLang="en-US" sz="7200" dirty="0">
                <a:solidFill>
                  <a:srgbClr val="FF0000"/>
                </a:solidFill>
                <a:effectLst>
                  <a:outerShdw blurRad="38100" dist="38100" dir="2700000" algn="tl">
                    <a:srgbClr val="000000">
                      <a:alpha val="43137"/>
                    </a:srgbClr>
                  </a:outerShdw>
                </a:effectLst>
              </a:rPr>
              <a:t>Health</a:t>
            </a:r>
          </a:p>
        </p:txBody>
      </p:sp>
      <p:sp>
        <p:nvSpPr>
          <p:cNvPr id="36867" name="Subtitle 1" descr="" title="">
            <a:extLst>
              <a:ext uri="{FF2B5EF4-FFF2-40B4-BE49-F238E27FC236}">
                <a16:creationId xmlns:a16="http://schemas.microsoft.com/office/drawing/2014/main" id="{1216E640-285E-4565-B068-C57583C3B0E7}"/>
              </a:ext>
            </a:extLst>
          </p:cNvPr>
          <p:cNvSpPr>
            <a:spLocks noGrp="1" noChangeArrowheads="1"/>
          </p:cNvSpPr>
          <p:nvPr>
            <p:ph type="subTitle" idx="1"/>
          </p:nvPr>
        </p:nvSpPr>
        <p:spPr/>
        <p:txBody>
          <a:bodyPr/>
          <a:lstStyle/>
          <a:p>
            <a:endParaRPr lang="en-US" altLang="en-US" dirty="0"/>
          </a:p>
        </p:txBody>
      </p:sp>
    </p:spTree>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0A30A3D-EA34-4C1A-A5B8-BC814E260044}"/>
              </a:ext>
            </a:extLst>
          </p:cNvPr>
          <p:cNvSpPr>
            <a:spLocks noGrp="1"/>
          </p:cNvSpPr>
          <p:nvPr>
            <p:ph type="title"/>
          </p:nvPr>
        </p:nvSpPr>
        <p:spPr/>
        <p:txBody>
          <a:bodyPr/>
          <a:lstStyle/>
          <a:p>
            <a:r>
              <a:rPr lang="en-US" dirty="0"/>
              <a:t>Caution!</a:t>
            </a:r>
          </a:p>
        </p:txBody>
      </p:sp>
      <p:sp>
        <p:nvSpPr>
          <p:cNvPr id="3" name="Content Placeholder 2" descr="" title="">
            <a:extLst>
              <a:ext uri="{FF2B5EF4-FFF2-40B4-BE49-F238E27FC236}">
                <a16:creationId xmlns:a16="http://schemas.microsoft.com/office/drawing/2014/main" id="{B6773DD8-23EF-4F1D-88C8-8E36F56DC384}"/>
              </a:ext>
            </a:extLst>
          </p:cNvPr>
          <p:cNvSpPr>
            <a:spLocks noGrp="1"/>
          </p:cNvSpPr>
          <p:nvPr>
            <p:ph idx="1"/>
          </p:nvPr>
        </p:nvSpPr>
        <p:spPr>
          <a:xfrm>
            <a:off x="230819" y="1731146"/>
            <a:ext cx="8531441" cy="4745855"/>
          </a:xfrm>
        </p:spPr>
        <p:txBody>
          <a:bodyPr>
            <a:normAutofit fontScale="92500" lnSpcReduction="10000"/>
          </a:bodyPr>
          <a:lstStyle/>
          <a:p>
            <a:pPr marL="469900" indent="-469900">
              <a:lnSpc>
                <a:spcPct val="90000"/>
              </a:lnSpc>
            </a:pPr>
            <a:r>
              <a:rPr lang="en-US" altLang="en-US" dirty="0">
                <a:solidFill>
                  <a:srgbClr val="FF0000"/>
                </a:solidFill>
              </a:rPr>
              <a:t>We speak in general terms today. The specific facts of each situation can make a difference in the legal principles that apply</a:t>
            </a:r>
          </a:p>
          <a:p>
            <a:pPr marL="0" indent="0">
              <a:lnSpc>
                <a:spcPct val="90000"/>
              </a:lnSpc>
              <a:buNone/>
            </a:pPr>
            <a:endParaRPr lang="en-US" altLang="en-US" dirty="0">
              <a:solidFill>
                <a:srgbClr val="FF0000"/>
              </a:solidFill>
            </a:endParaRPr>
          </a:p>
          <a:p>
            <a:pPr marL="469900" indent="-469900">
              <a:lnSpc>
                <a:spcPct val="90000"/>
              </a:lnSpc>
            </a:pPr>
            <a:r>
              <a:rPr lang="en-US" altLang="en-US" dirty="0"/>
              <a:t>This presentation must not be treated as legal advice about any specific situation</a:t>
            </a:r>
          </a:p>
          <a:p>
            <a:pPr marL="0" indent="0">
              <a:lnSpc>
                <a:spcPct val="90000"/>
              </a:lnSpc>
              <a:buNone/>
            </a:pPr>
            <a:endParaRPr lang="en-US" altLang="en-US" dirty="0"/>
          </a:p>
          <a:p>
            <a:pPr marL="469900" indent="-469900">
              <a:lnSpc>
                <a:spcPct val="90000"/>
              </a:lnSpc>
            </a:pPr>
            <a:r>
              <a:rPr lang="en-US" altLang="en-US" dirty="0">
                <a:solidFill>
                  <a:srgbClr val="FF0000"/>
                </a:solidFill>
              </a:rPr>
              <a:t>Due to the rapidly changing nature of the law, information in this presentation may become outdated</a:t>
            </a:r>
          </a:p>
          <a:p>
            <a:pPr marL="0" indent="0">
              <a:lnSpc>
                <a:spcPct val="90000"/>
              </a:lnSpc>
              <a:buNone/>
            </a:pPr>
            <a:r>
              <a:rPr lang="en-US" altLang="en-US" dirty="0">
                <a:solidFill>
                  <a:srgbClr val="FF0000"/>
                </a:solidFill>
              </a:rPr>
              <a:t> </a:t>
            </a:r>
          </a:p>
          <a:p>
            <a:pPr marL="469900" indent="-469900">
              <a:lnSpc>
                <a:spcPct val="90000"/>
              </a:lnSpc>
            </a:pPr>
            <a:r>
              <a:rPr lang="en-US" altLang="en-US" dirty="0"/>
              <a:t>When in doubt, don’t act or rely upon the               information contained in this presentation without seeking legal advice</a:t>
            </a:r>
            <a:endParaRPr lang="en-US" dirty="0"/>
          </a:p>
          <a:p>
            <a:endParaRPr lang="en-US" dirty="0"/>
          </a:p>
        </p:txBody>
      </p:sp>
    </p:spTree>
    <p:extLst>
      <p:ext uri="{BB962C8B-B14F-4D97-AF65-F5344CB8AC3E}">
        <p14:creationId xmlns:p14="http://schemas.microsoft.com/office/powerpoint/2010/main" val="378706762"/>
      </p:ext>
    </p:extLst>
  </p:cSld>
  <p:clrMapOvr>
    <a:masterClrMapping/>
  </p:clrMapOvr>
</p:sld>
</file>

<file path=ppt/slides/slide3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75778" name="Title 1" descr="" title="">
            <a:extLst>
              <a:ext uri="{FF2B5EF4-FFF2-40B4-BE49-F238E27FC236}">
                <a16:creationId xmlns:a16="http://schemas.microsoft.com/office/drawing/2014/main" id="{FF93891C-32E3-4E26-AA25-9F67486AD974}"/>
              </a:ext>
            </a:extLst>
          </p:cNvPr>
          <p:cNvSpPr>
            <a:spLocks noGrp="1" noChangeArrowheads="1"/>
          </p:cNvSpPr>
          <p:nvPr>
            <p:ph type="title"/>
          </p:nvPr>
        </p:nvSpPr>
        <p:spPr/>
        <p:txBody>
          <a:bodyPr/>
          <a:lstStyle/>
          <a:p>
            <a:endParaRPr lang="en-US" altLang="en-US" dirty="0"/>
          </a:p>
        </p:txBody>
      </p:sp>
      <p:sp>
        <p:nvSpPr>
          <p:cNvPr id="3" name="Content Placeholder 2" descr="" title="">
            <a:extLst>
              <a:ext uri="{FF2B5EF4-FFF2-40B4-BE49-F238E27FC236}">
                <a16:creationId xmlns:a16="http://schemas.microsoft.com/office/drawing/2014/main" id="{04A9938C-F2A6-4BF7-8F55-44CA51731411}"/>
              </a:ext>
            </a:extLst>
          </p:cNvPr>
          <p:cNvSpPr>
            <a:spLocks noGrp="1"/>
          </p:cNvSpPr>
          <p:nvPr>
            <p:ph idx="1"/>
          </p:nvPr>
        </p:nvSpPr>
        <p:spPr>
          <a:xfrm>
            <a:off x="386178" y="1234281"/>
            <a:ext cx="8229600" cy="4389438"/>
          </a:xfrm>
        </p:spPr>
        <p:txBody>
          <a:bodyPr>
            <a:normAutofit/>
          </a:bodyPr>
          <a:lstStyle/>
          <a:p>
            <a:pPr marL="0" indent="0" algn="ctr">
              <a:buFont typeface="Wingdings" panose="05000000000000000000" pitchFamily="2" charset="2"/>
              <a:buNone/>
              <a:defRPr/>
            </a:pPr>
            <a:r>
              <a:rPr lang="en-US" sz="4800" dirty="0">
                <a:solidFill>
                  <a:srgbClr val="FF0000"/>
                </a:solidFill>
              </a:rPr>
              <a:t>Senate Bill 291</a:t>
            </a:r>
          </a:p>
          <a:p>
            <a:pPr marL="0" indent="0" algn="ctr">
              <a:buFont typeface="Wingdings" panose="05000000000000000000" pitchFamily="2" charset="2"/>
              <a:buNone/>
              <a:defRPr/>
            </a:pPr>
            <a:r>
              <a:rPr lang="en-US" sz="4800" dirty="0"/>
              <a:t>Requiring PEIA and health insurance providers to provide mental health parity</a:t>
            </a:r>
          </a:p>
          <a:p>
            <a:pPr marL="0" indent="0" algn="ctr">
              <a:buFont typeface="Wingdings" panose="05000000000000000000" pitchFamily="2" charset="2"/>
              <a:buNone/>
              <a:defRPr/>
            </a:pPr>
            <a:r>
              <a:rPr lang="en-US" sz="3800" i="1" dirty="0">
                <a:solidFill>
                  <a:srgbClr val="FF0000"/>
                </a:solidFill>
              </a:rPr>
              <a:t>Effective June 5</a:t>
            </a:r>
          </a:p>
          <a:p>
            <a:pPr>
              <a:defRPr/>
            </a:pPr>
            <a:endParaRPr lang="en-US" dirty="0"/>
          </a:p>
        </p:txBody>
      </p:sp>
    </p:spTree>
    <p:extLst>
      <p:ext uri="{BB962C8B-B14F-4D97-AF65-F5344CB8AC3E}">
        <p14:creationId xmlns:p14="http://schemas.microsoft.com/office/powerpoint/2010/main" val="605960389"/>
      </p:ext>
    </p:extLst>
  </p:cSld>
  <p:clrMapOvr>
    <a:masterClrMapping/>
  </p:clrMapOvr>
  <p:transition spd="med">
    <p:fade/>
  </p:transition>
</p:sld>
</file>

<file path=ppt/slides/slide3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52D851CC-C239-4A5A-A49D-984B468A7D62}"/>
              </a:ext>
            </a:extLst>
          </p:cNvPr>
          <p:cNvSpPr>
            <a:spLocks noGrp="1"/>
          </p:cNvSpPr>
          <p:nvPr>
            <p:ph type="title"/>
          </p:nvPr>
        </p:nvSpPr>
        <p:spPr/>
        <p:txBody>
          <a:bodyPr/>
          <a:lstStyle/>
          <a:p>
            <a:endParaRPr lang="en-US" dirty="0"/>
          </a:p>
        </p:txBody>
      </p:sp>
      <p:sp>
        <p:nvSpPr>
          <p:cNvPr id="5" name="Content Placeholder 4" descr="" title="">
            <a:extLst>
              <a:ext uri="{FF2B5EF4-FFF2-40B4-BE49-F238E27FC236}">
                <a16:creationId xmlns:a16="http://schemas.microsoft.com/office/drawing/2014/main" id="{AA771792-5E0B-41EB-A418-DF13CCB3A51B}"/>
              </a:ext>
            </a:extLst>
          </p:cNvPr>
          <p:cNvSpPr>
            <a:spLocks noGrp="1"/>
          </p:cNvSpPr>
          <p:nvPr>
            <p:ph idx="1"/>
          </p:nvPr>
        </p:nvSpPr>
        <p:spPr>
          <a:xfrm>
            <a:off x="457200" y="1136342"/>
            <a:ext cx="8229600" cy="5340659"/>
          </a:xfrm>
        </p:spPr>
        <p:txBody>
          <a:bodyPr>
            <a:normAutofit/>
          </a:bodyPr>
          <a:lstStyle/>
          <a:p>
            <a:r>
              <a:rPr lang="en-US" sz="3600" dirty="0"/>
              <a:t>The goal of this legislation is to achieve equal treatment (“parity”) for</a:t>
            </a:r>
          </a:p>
          <a:p>
            <a:pPr lvl="1"/>
            <a:r>
              <a:rPr lang="en-US" sz="3200" dirty="0">
                <a:solidFill>
                  <a:srgbClr val="FF0000"/>
                </a:solidFill>
              </a:rPr>
              <a:t>1. behavioral health, mental health and substance abuse disorder health insurance claims, on the one hand, and</a:t>
            </a:r>
          </a:p>
          <a:p>
            <a:pPr lvl="1"/>
            <a:r>
              <a:rPr lang="en-US" sz="3200" dirty="0"/>
              <a:t>2. medical and surgical claims, on the other</a:t>
            </a:r>
          </a:p>
          <a:p>
            <a:r>
              <a:rPr lang="en-US" sz="3600" dirty="0">
                <a:solidFill>
                  <a:srgbClr val="FF0000"/>
                </a:solidFill>
              </a:rPr>
              <a:t>The legislation applies to PEIA and to all other health insurers</a:t>
            </a:r>
          </a:p>
        </p:txBody>
      </p:sp>
    </p:spTree>
    <p:extLst>
      <p:ext uri="{BB962C8B-B14F-4D97-AF65-F5344CB8AC3E}">
        <p14:creationId xmlns:p14="http://schemas.microsoft.com/office/powerpoint/2010/main" val="1097576008"/>
      </p:ext>
    </p:extLst>
  </p:cSld>
  <p:clrMapOvr>
    <a:masterClrMapping/>
  </p:clrMapOvr>
</p:sld>
</file>

<file path=ppt/slides/slide32.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9938" name="Title 1" descr="" title="">
            <a:extLst>
              <a:ext uri="{FF2B5EF4-FFF2-40B4-BE49-F238E27FC236}">
                <a16:creationId xmlns:a16="http://schemas.microsoft.com/office/drawing/2014/main" id="{90DCDC42-1806-4615-920E-991D4C1582B7}"/>
              </a:ext>
            </a:extLst>
          </p:cNvPr>
          <p:cNvSpPr>
            <a:spLocks noGrp="1" noChangeArrowheads="1"/>
          </p:cNvSpPr>
          <p:nvPr>
            <p:ph type="title"/>
          </p:nvPr>
        </p:nvSpPr>
        <p:spPr/>
        <p:txBody>
          <a:bodyPr/>
          <a:lstStyle/>
          <a:p>
            <a:endParaRPr lang="en-US" altLang="en-US" dirty="0"/>
          </a:p>
        </p:txBody>
      </p:sp>
      <p:sp>
        <p:nvSpPr>
          <p:cNvPr id="3" name="Content Placeholder 2" descr="" title="">
            <a:extLst>
              <a:ext uri="{FF2B5EF4-FFF2-40B4-BE49-F238E27FC236}">
                <a16:creationId xmlns:a16="http://schemas.microsoft.com/office/drawing/2014/main" id="{D293CDEC-A2EC-4164-9F9C-666F8BE3A6A4}"/>
              </a:ext>
            </a:extLst>
          </p:cNvPr>
          <p:cNvSpPr>
            <a:spLocks noGrp="1"/>
          </p:cNvSpPr>
          <p:nvPr>
            <p:ph idx="1"/>
          </p:nvPr>
        </p:nvSpPr>
        <p:spPr>
          <a:xfrm>
            <a:off x="444500" y="1066800"/>
            <a:ext cx="8229600" cy="4530725"/>
          </a:xfrm>
        </p:spPr>
        <p:txBody>
          <a:bodyPr>
            <a:normAutofit lnSpcReduction="10000"/>
          </a:bodyPr>
          <a:lstStyle/>
          <a:p>
            <a:pPr marL="0" indent="0" algn="ctr">
              <a:buFont typeface="Wingdings" panose="05000000000000000000" pitchFamily="2" charset="2"/>
              <a:buNone/>
              <a:defRPr/>
            </a:pPr>
            <a:r>
              <a:rPr lang="en-US" sz="4800" dirty="0">
                <a:solidFill>
                  <a:srgbClr val="FF0000"/>
                </a:solidFill>
              </a:rPr>
              <a:t>House Bill 4497</a:t>
            </a:r>
          </a:p>
          <a:p>
            <a:pPr marL="0" indent="0" algn="ctr">
              <a:buFont typeface="Wingdings" panose="05000000000000000000" pitchFamily="2" charset="2"/>
              <a:buNone/>
              <a:defRPr/>
            </a:pPr>
            <a:r>
              <a:rPr lang="en-US" sz="4800" dirty="0"/>
              <a:t>Requiring an external defibrillator device at any secondary school athlete event</a:t>
            </a:r>
          </a:p>
          <a:p>
            <a:pPr marL="0" indent="0" algn="ctr">
              <a:buFont typeface="Wingdings" panose="05000000000000000000" pitchFamily="2" charset="2"/>
              <a:buNone/>
              <a:defRPr/>
            </a:pPr>
            <a:r>
              <a:rPr lang="en-US" sz="3800" i="1" dirty="0">
                <a:solidFill>
                  <a:srgbClr val="FF0000"/>
                </a:solidFill>
              </a:rPr>
              <a:t>Effective June 5</a:t>
            </a:r>
          </a:p>
          <a:p>
            <a:pPr>
              <a:defRPr/>
            </a:pPr>
            <a:endParaRPr lang="en-US" dirty="0"/>
          </a:p>
        </p:txBody>
      </p:sp>
    </p:spTree>
  </p:cSld>
  <p:clrMapOvr>
    <a:masterClrMapping/>
  </p:clrMapOvr>
  <p:transition spd="med">
    <p:fade/>
  </p:transition>
</p:sld>
</file>

<file path=ppt/slides/slide33.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0962" name="Title 1" descr="" title="">
            <a:extLst>
              <a:ext uri="{FF2B5EF4-FFF2-40B4-BE49-F238E27FC236}">
                <a16:creationId xmlns:a16="http://schemas.microsoft.com/office/drawing/2014/main" id="{F15C023C-A210-4E50-B857-F6E8A802C128}"/>
              </a:ext>
            </a:extLst>
          </p:cNvPr>
          <p:cNvSpPr>
            <a:spLocks noGrp="1" noChangeArrowheads="1"/>
          </p:cNvSpPr>
          <p:nvPr>
            <p:ph type="title"/>
          </p:nvPr>
        </p:nvSpPr>
        <p:spPr/>
        <p:txBody>
          <a:bodyPr/>
          <a:lstStyle/>
          <a:p>
            <a:endParaRPr lang="en-US" altLang="en-US" dirty="0"/>
          </a:p>
        </p:txBody>
      </p:sp>
      <p:sp>
        <p:nvSpPr>
          <p:cNvPr id="40963" name="Content Placeholder 2" descr="" title="">
            <a:extLst>
              <a:ext uri="{FF2B5EF4-FFF2-40B4-BE49-F238E27FC236}">
                <a16:creationId xmlns:a16="http://schemas.microsoft.com/office/drawing/2014/main" id="{6D6BBB8E-0CF8-4E1B-AC38-AC71CBF9A22F}"/>
              </a:ext>
            </a:extLst>
          </p:cNvPr>
          <p:cNvSpPr>
            <a:spLocks noGrp="1" noChangeArrowheads="1"/>
          </p:cNvSpPr>
          <p:nvPr>
            <p:ph idx="1"/>
          </p:nvPr>
        </p:nvSpPr>
        <p:spPr>
          <a:xfrm>
            <a:off x="342900" y="899250"/>
            <a:ext cx="8458200" cy="5597525"/>
          </a:xfrm>
        </p:spPr>
        <p:txBody>
          <a:bodyPr>
            <a:normAutofit lnSpcReduction="10000"/>
          </a:bodyPr>
          <a:lstStyle/>
          <a:p>
            <a:r>
              <a:rPr lang="en-US" altLang="en-US" sz="3600" dirty="0">
                <a:solidFill>
                  <a:srgbClr val="FF0000"/>
                </a:solidFill>
              </a:rPr>
              <a:t>Beginning July 1, 2021, automated external defibrillator devices (AED) must be present on school grounds or event grounds during all SSAC-regulated athletic events and practices </a:t>
            </a:r>
          </a:p>
          <a:p>
            <a:r>
              <a:rPr lang="en-US" altLang="en-US" sz="3600" dirty="0"/>
              <a:t>Appropriate school sports personnel must be trained in the use of AEDs</a:t>
            </a:r>
          </a:p>
          <a:p>
            <a:r>
              <a:rPr lang="en-US" altLang="en-US" sz="3600" dirty="0">
                <a:solidFill>
                  <a:srgbClr val="FF0000"/>
                </a:solidFill>
              </a:rPr>
              <a:t>An emergency action plan must be posted at these locations during these same events </a:t>
            </a:r>
          </a:p>
        </p:txBody>
      </p:sp>
    </p:spTree>
  </p:cSld>
  <p:clrMapOvr>
    <a:masterClrMapping/>
  </p:clrMapOvr>
</p:sld>
</file>

<file path=ppt/slides/slide34.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5058" name="Title 2" descr="" title="">
            <a:extLst>
              <a:ext uri="{FF2B5EF4-FFF2-40B4-BE49-F238E27FC236}">
                <a16:creationId xmlns:a16="http://schemas.microsoft.com/office/drawing/2014/main" id="{6DF0F164-D448-468B-93C7-7CDA4CA7612E}"/>
              </a:ext>
            </a:extLst>
          </p:cNvPr>
          <p:cNvSpPr>
            <a:spLocks noGrp="1" noChangeArrowheads="1"/>
          </p:cNvSpPr>
          <p:nvPr>
            <p:ph type="ctrTitle"/>
          </p:nvPr>
        </p:nvSpPr>
        <p:spPr>
          <a:xfrm>
            <a:off x="870011" y="1994516"/>
            <a:ext cx="7772400" cy="1752600"/>
          </a:xfrm>
        </p:spPr>
        <p:txBody>
          <a:bodyPr>
            <a:normAutofit fontScale="90000"/>
          </a:bodyPr>
          <a:lstStyle/>
          <a:p>
            <a:pPr>
              <a:defRPr/>
            </a:pPr>
            <a:r>
              <a:rPr lang="en-US" altLang="en-US" sz="6600" dirty="0">
                <a:solidFill>
                  <a:schemeClr val="tx1"/>
                </a:solidFill>
                <a:effectLst>
                  <a:outerShdw blurRad="38100" dist="38100" dir="2700000" algn="tl">
                    <a:srgbClr val="000000">
                      <a:alpha val="43137"/>
                    </a:srgbClr>
                  </a:outerShdw>
                </a:effectLst>
              </a:rPr>
              <a:t>6.	</a:t>
            </a:r>
            <a:r>
              <a:rPr lang="en-US" altLang="en-US" sz="6600" dirty="0">
                <a:solidFill>
                  <a:srgbClr val="FF0000"/>
                </a:solidFill>
                <a:effectLst>
                  <a:outerShdw blurRad="38100" dist="38100" dir="2700000" algn="tl">
                    <a:srgbClr val="000000">
                      <a:alpha val="43137"/>
                    </a:srgbClr>
                  </a:outerShdw>
                </a:effectLst>
              </a:rPr>
              <a:t>Career/Workforce Education</a:t>
            </a:r>
          </a:p>
        </p:txBody>
      </p:sp>
      <p:sp>
        <p:nvSpPr>
          <p:cNvPr id="41987" name="Subtitle 1" descr="" title="">
            <a:extLst>
              <a:ext uri="{FF2B5EF4-FFF2-40B4-BE49-F238E27FC236}">
                <a16:creationId xmlns:a16="http://schemas.microsoft.com/office/drawing/2014/main" id="{02DF73EC-0AD1-47E7-9E15-679DC7BB7060}"/>
              </a:ext>
            </a:extLst>
          </p:cNvPr>
          <p:cNvSpPr>
            <a:spLocks noGrp="1" noChangeArrowheads="1"/>
          </p:cNvSpPr>
          <p:nvPr>
            <p:ph type="subTitle" idx="1"/>
          </p:nvPr>
        </p:nvSpPr>
        <p:spPr/>
        <p:txBody>
          <a:bodyPr/>
          <a:lstStyle/>
          <a:p>
            <a:endParaRPr lang="en-US" altLang="en-US" dirty="0"/>
          </a:p>
        </p:txBody>
      </p:sp>
    </p:spTree>
  </p:cSld>
  <p:clrMapOvr>
    <a:masterClrMapping/>
  </p:clrMapOvr>
</p:sld>
</file>

<file path=ppt/slides/slide35.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3010" name="Title 1" descr="" title="">
            <a:extLst>
              <a:ext uri="{FF2B5EF4-FFF2-40B4-BE49-F238E27FC236}">
                <a16:creationId xmlns:a16="http://schemas.microsoft.com/office/drawing/2014/main" id="{208DE518-F8BC-42D5-A77F-B6E70D8A848F}"/>
              </a:ext>
            </a:extLst>
          </p:cNvPr>
          <p:cNvSpPr>
            <a:spLocks noGrp="1" noChangeArrowheads="1"/>
          </p:cNvSpPr>
          <p:nvPr>
            <p:ph type="title"/>
          </p:nvPr>
        </p:nvSpPr>
        <p:spPr/>
        <p:txBody>
          <a:bodyPr/>
          <a:lstStyle/>
          <a:p>
            <a:endParaRPr lang="en-US" altLang="en-US" dirty="0"/>
          </a:p>
        </p:txBody>
      </p:sp>
      <p:sp>
        <p:nvSpPr>
          <p:cNvPr id="3" name="Content Placeholder 2" descr="" title="">
            <a:extLst>
              <a:ext uri="{FF2B5EF4-FFF2-40B4-BE49-F238E27FC236}">
                <a16:creationId xmlns:a16="http://schemas.microsoft.com/office/drawing/2014/main" id="{829DBEDB-F94B-41C2-AB90-3E4BBD7C6FA7}"/>
              </a:ext>
            </a:extLst>
          </p:cNvPr>
          <p:cNvSpPr>
            <a:spLocks noGrp="1"/>
          </p:cNvSpPr>
          <p:nvPr>
            <p:ph idx="1"/>
          </p:nvPr>
        </p:nvSpPr>
        <p:spPr>
          <a:xfrm>
            <a:off x="386178" y="1333500"/>
            <a:ext cx="8229600" cy="4389438"/>
          </a:xfrm>
        </p:spPr>
        <p:txBody>
          <a:bodyPr/>
          <a:lstStyle/>
          <a:p>
            <a:pPr marL="0" indent="0" algn="ctr">
              <a:buFont typeface="Wingdings" panose="05000000000000000000" pitchFamily="2" charset="2"/>
              <a:buNone/>
              <a:defRPr/>
            </a:pPr>
            <a:r>
              <a:rPr lang="en-US" sz="4800" dirty="0">
                <a:solidFill>
                  <a:srgbClr val="FF0000"/>
                </a:solidFill>
              </a:rPr>
              <a:t>Senate Bill 303</a:t>
            </a:r>
          </a:p>
          <a:p>
            <a:pPr marL="0" indent="0" algn="ctr">
              <a:buFont typeface="Wingdings" panose="05000000000000000000" pitchFamily="2" charset="2"/>
              <a:buNone/>
              <a:defRPr/>
            </a:pPr>
            <a:r>
              <a:rPr lang="en-US" sz="4800" dirty="0"/>
              <a:t>Enacting Students' Right to Know Act</a:t>
            </a:r>
          </a:p>
          <a:p>
            <a:pPr marL="0" indent="0" algn="ctr">
              <a:buFont typeface="Wingdings" panose="05000000000000000000" pitchFamily="2" charset="2"/>
              <a:buNone/>
              <a:defRPr/>
            </a:pPr>
            <a:r>
              <a:rPr lang="en-US" sz="3800" i="1" dirty="0">
                <a:solidFill>
                  <a:srgbClr val="FF0000"/>
                </a:solidFill>
              </a:rPr>
              <a:t>Effective January 1, 2021</a:t>
            </a:r>
          </a:p>
          <a:p>
            <a:pPr>
              <a:defRPr/>
            </a:pPr>
            <a:endParaRPr lang="en-US" dirty="0"/>
          </a:p>
        </p:txBody>
      </p:sp>
    </p:spTree>
  </p:cSld>
  <p:clrMapOvr>
    <a:masterClrMapping/>
  </p:clrMapOvr>
  <p:transition spd="med">
    <p:fade/>
  </p:transition>
</p:sld>
</file>

<file path=ppt/slides/slide36.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4034" name="Title 1" descr="" title="">
            <a:extLst>
              <a:ext uri="{FF2B5EF4-FFF2-40B4-BE49-F238E27FC236}">
                <a16:creationId xmlns:a16="http://schemas.microsoft.com/office/drawing/2014/main" id="{89CFC1F8-706C-40EC-B30A-C8EB7BB36910}"/>
              </a:ext>
            </a:extLst>
          </p:cNvPr>
          <p:cNvSpPr>
            <a:spLocks noGrp="1" noChangeArrowheads="1"/>
          </p:cNvSpPr>
          <p:nvPr>
            <p:ph type="title"/>
          </p:nvPr>
        </p:nvSpPr>
        <p:spPr/>
        <p:txBody>
          <a:bodyPr/>
          <a:lstStyle/>
          <a:p>
            <a:endParaRPr lang="en-US" altLang="en-US" dirty="0"/>
          </a:p>
        </p:txBody>
      </p:sp>
      <p:sp>
        <p:nvSpPr>
          <p:cNvPr id="44035" name="Content Placeholder 2" descr="" title="">
            <a:extLst>
              <a:ext uri="{FF2B5EF4-FFF2-40B4-BE49-F238E27FC236}">
                <a16:creationId xmlns:a16="http://schemas.microsoft.com/office/drawing/2014/main" id="{3CBCB002-8CAB-4172-AB7C-0DAE1A87736A}"/>
              </a:ext>
            </a:extLst>
          </p:cNvPr>
          <p:cNvSpPr>
            <a:spLocks noGrp="1" noChangeArrowheads="1"/>
          </p:cNvSpPr>
          <p:nvPr>
            <p:ph idx="1"/>
          </p:nvPr>
        </p:nvSpPr>
        <p:spPr>
          <a:xfrm>
            <a:off x="452438" y="685800"/>
            <a:ext cx="8229600" cy="5562600"/>
          </a:xfrm>
        </p:spPr>
        <p:txBody>
          <a:bodyPr/>
          <a:lstStyle/>
          <a:p>
            <a:r>
              <a:rPr lang="en-US" altLang="en-US" sz="4400" dirty="0"/>
              <a:t>To help high school students make more informed decisions about their futures, specifically the costs of education and training (during and after high school) and the average returns on those investments</a:t>
            </a:r>
          </a:p>
        </p:txBody>
      </p:sp>
    </p:spTree>
  </p:cSld>
  <p:clrMapOvr>
    <a:masterClrMapping/>
  </p:clrMapOvr>
</p:sld>
</file>

<file path=ppt/slides/slide37.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5058" name="Title 1" descr="" title="">
            <a:extLst>
              <a:ext uri="{FF2B5EF4-FFF2-40B4-BE49-F238E27FC236}">
                <a16:creationId xmlns:a16="http://schemas.microsoft.com/office/drawing/2014/main" id="{3AE2D243-3ECB-4DC1-A571-B2D36F73AFC3}"/>
              </a:ext>
            </a:extLst>
          </p:cNvPr>
          <p:cNvSpPr>
            <a:spLocks noGrp="1" noChangeArrowheads="1"/>
          </p:cNvSpPr>
          <p:nvPr>
            <p:ph type="title"/>
          </p:nvPr>
        </p:nvSpPr>
        <p:spPr/>
        <p:txBody>
          <a:bodyPr/>
          <a:lstStyle/>
          <a:p>
            <a:endParaRPr lang="en-US" altLang="en-US" dirty="0"/>
          </a:p>
        </p:txBody>
      </p:sp>
      <p:sp>
        <p:nvSpPr>
          <p:cNvPr id="45059" name="Content Placeholder 2" descr="" title="">
            <a:extLst>
              <a:ext uri="{FF2B5EF4-FFF2-40B4-BE49-F238E27FC236}">
                <a16:creationId xmlns:a16="http://schemas.microsoft.com/office/drawing/2014/main" id="{2965A278-4892-407F-A83F-D0EDA2230D73}"/>
              </a:ext>
            </a:extLst>
          </p:cNvPr>
          <p:cNvSpPr>
            <a:spLocks noGrp="1" noChangeArrowheads="1"/>
          </p:cNvSpPr>
          <p:nvPr>
            <p:ph idx="1"/>
          </p:nvPr>
        </p:nvSpPr>
        <p:spPr>
          <a:xfrm>
            <a:off x="457200" y="961393"/>
            <a:ext cx="8610600" cy="5270731"/>
          </a:xfrm>
        </p:spPr>
        <p:txBody>
          <a:bodyPr>
            <a:normAutofit fontScale="92500" lnSpcReduction="10000"/>
          </a:bodyPr>
          <a:lstStyle/>
          <a:p>
            <a:r>
              <a:rPr lang="en-US" altLang="en-US" sz="4000" dirty="0">
                <a:solidFill>
                  <a:srgbClr val="FF0000"/>
                </a:solidFill>
              </a:rPr>
              <a:t>WV BOE, HEPC and CCTCE to annually collaborate to obtain and publish a long list of helpful information about </a:t>
            </a:r>
          </a:p>
          <a:p>
            <a:pPr lvl="2"/>
            <a:r>
              <a:rPr lang="en-US" altLang="en-US" sz="3200" dirty="0"/>
              <a:t>certificate programs</a:t>
            </a:r>
          </a:p>
          <a:p>
            <a:pPr lvl="2"/>
            <a:r>
              <a:rPr lang="en-US" altLang="en-US" sz="3200" dirty="0">
                <a:solidFill>
                  <a:srgbClr val="FF0000"/>
                </a:solidFill>
              </a:rPr>
              <a:t>vocational programs</a:t>
            </a:r>
          </a:p>
          <a:p>
            <a:pPr lvl="2"/>
            <a:r>
              <a:rPr lang="en-US" altLang="en-US" sz="3200" dirty="0"/>
              <a:t>two-year college</a:t>
            </a:r>
          </a:p>
          <a:p>
            <a:pPr lvl="2"/>
            <a:r>
              <a:rPr lang="en-US" altLang="en-US" sz="3200" dirty="0">
                <a:solidFill>
                  <a:srgbClr val="FF0000"/>
                </a:solidFill>
              </a:rPr>
              <a:t>four-year college, and </a:t>
            </a:r>
          </a:p>
          <a:p>
            <a:pPr lvl="2"/>
            <a:r>
              <a:rPr lang="en-US" altLang="en-US" sz="3200" dirty="0"/>
              <a:t>other alternative career paths including but not limited to military service</a:t>
            </a:r>
          </a:p>
          <a:p>
            <a:endParaRPr lang="en-US" altLang="en-US" sz="4000" dirty="0"/>
          </a:p>
        </p:txBody>
      </p:sp>
    </p:spTree>
  </p:cSld>
  <p:clrMapOvr>
    <a:masterClrMapping/>
  </p:clrMapOvr>
</p:sld>
</file>

<file path=ppt/slides/slide38.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6082" name="Title 1" descr="" title="">
            <a:extLst>
              <a:ext uri="{FF2B5EF4-FFF2-40B4-BE49-F238E27FC236}">
                <a16:creationId xmlns:a16="http://schemas.microsoft.com/office/drawing/2014/main" id="{C53EFDE7-3E27-4C3A-ADA9-9912B0A37275}"/>
              </a:ext>
            </a:extLst>
          </p:cNvPr>
          <p:cNvSpPr>
            <a:spLocks noGrp="1" noChangeArrowheads="1"/>
          </p:cNvSpPr>
          <p:nvPr>
            <p:ph type="title"/>
          </p:nvPr>
        </p:nvSpPr>
        <p:spPr/>
        <p:txBody>
          <a:bodyPr/>
          <a:lstStyle/>
          <a:p>
            <a:endParaRPr lang="en-US" altLang="en-US" dirty="0"/>
          </a:p>
        </p:txBody>
      </p:sp>
      <p:sp>
        <p:nvSpPr>
          <p:cNvPr id="3" name="Content Placeholder 2" descr="" title="">
            <a:extLst>
              <a:ext uri="{FF2B5EF4-FFF2-40B4-BE49-F238E27FC236}">
                <a16:creationId xmlns:a16="http://schemas.microsoft.com/office/drawing/2014/main" id="{2B7390A7-EE95-4E07-AB92-A21A7175F11B}"/>
              </a:ext>
            </a:extLst>
          </p:cNvPr>
          <p:cNvSpPr>
            <a:spLocks noGrp="1"/>
          </p:cNvSpPr>
          <p:nvPr>
            <p:ph idx="1"/>
          </p:nvPr>
        </p:nvSpPr>
        <p:spPr>
          <a:xfrm>
            <a:off x="457200" y="1483882"/>
            <a:ext cx="8229600" cy="4389438"/>
          </a:xfrm>
        </p:spPr>
        <p:txBody>
          <a:bodyPr/>
          <a:lstStyle/>
          <a:p>
            <a:pPr marL="0" indent="0" algn="ctr">
              <a:buFont typeface="Wingdings" panose="05000000000000000000" pitchFamily="2" charset="2"/>
              <a:buNone/>
              <a:defRPr/>
            </a:pPr>
            <a:r>
              <a:rPr lang="en-US" sz="4800" dirty="0">
                <a:solidFill>
                  <a:srgbClr val="FF0000"/>
                </a:solidFill>
              </a:rPr>
              <a:t>House Bill 4790</a:t>
            </a:r>
          </a:p>
          <a:p>
            <a:pPr marL="0" indent="0" algn="ctr">
              <a:buFont typeface="Wingdings" panose="05000000000000000000" pitchFamily="2" charset="2"/>
              <a:buNone/>
              <a:defRPr/>
            </a:pPr>
            <a:r>
              <a:rPr lang="en-US" sz="4800" dirty="0"/>
              <a:t>Relating to Career Technical Education for middle school students</a:t>
            </a:r>
          </a:p>
          <a:p>
            <a:pPr marL="0" indent="0" algn="ctr">
              <a:buFont typeface="Wingdings" panose="05000000000000000000" pitchFamily="2" charset="2"/>
              <a:buNone/>
              <a:defRPr/>
            </a:pPr>
            <a:r>
              <a:rPr lang="en-US" sz="3800" i="1" dirty="0">
                <a:solidFill>
                  <a:srgbClr val="FF0000"/>
                </a:solidFill>
              </a:rPr>
              <a:t>Effective June 2</a:t>
            </a:r>
          </a:p>
          <a:p>
            <a:pPr>
              <a:defRPr/>
            </a:pPr>
            <a:endParaRPr lang="en-US" dirty="0"/>
          </a:p>
        </p:txBody>
      </p:sp>
    </p:spTree>
  </p:cSld>
  <p:clrMapOvr>
    <a:masterClrMapping/>
  </p:clrMapOvr>
  <p:transition spd="med">
    <p:fade/>
  </p:transition>
</p:sld>
</file>

<file path=ppt/slides/slide39.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7106" name="Title 1" descr="" title="">
            <a:extLst>
              <a:ext uri="{FF2B5EF4-FFF2-40B4-BE49-F238E27FC236}">
                <a16:creationId xmlns:a16="http://schemas.microsoft.com/office/drawing/2014/main" id="{0D202DD4-9F79-4CEA-8152-F5571498ECBC}"/>
              </a:ext>
            </a:extLst>
          </p:cNvPr>
          <p:cNvSpPr>
            <a:spLocks noGrp="1" noChangeArrowheads="1"/>
          </p:cNvSpPr>
          <p:nvPr>
            <p:ph type="title"/>
          </p:nvPr>
        </p:nvSpPr>
        <p:spPr/>
        <p:txBody>
          <a:bodyPr/>
          <a:lstStyle/>
          <a:p>
            <a:endParaRPr lang="en-US" altLang="en-US" dirty="0"/>
          </a:p>
        </p:txBody>
      </p:sp>
      <p:sp>
        <p:nvSpPr>
          <p:cNvPr id="47107" name="Content Placeholder 2" descr="" title="">
            <a:extLst>
              <a:ext uri="{FF2B5EF4-FFF2-40B4-BE49-F238E27FC236}">
                <a16:creationId xmlns:a16="http://schemas.microsoft.com/office/drawing/2014/main" id="{186A021E-B1AA-411D-979F-A9F984407690}"/>
              </a:ext>
            </a:extLst>
          </p:cNvPr>
          <p:cNvSpPr>
            <a:spLocks noGrp="1" noChangeArrowheads="1"/>
          </p:cNvSpPr>
          <p:nvPr>
            <p:ph idx="1"/>
          </p:nvPr>
        </p:nvSpPr>
        <p:spPr>
          <a:xfrm>
            <a:off x="304800" y="914400"/>
            <a:ext cx="8229600" cy="5195888"/>
          </a:xfrm>
        </p:spPr>
        <p:txBody>
          <a:bodyPr>
            <a:normAutofit lnSpcReduction="10000"/>
          </a:bodyPr>
          <a:lstStyle/>
          <a:p>
            <a:r>
              <a:rPr lang="en-US" altLang="en-US" sz="3600" dirty="0">
                <a:solidFill>
                  <a:srgbClr val="FF0000"/>
                </a:solidFill>
              </a:rPr>
              <a:t>By 2022-23, county boards must start offering elective CTE courses to middle school students </a:t>
            </a:r>
          </a:p>
          <a:p>
            <a:r>
              <a:rPr lang="en-US" altLang="en-US" sz="3600" dirty="0"/>
              <a:t>The electives may include, but are not limited to</a:t>
            </a:r>
          </a:p>
          <a:p>
            <a:pPr lvl="1"/>
            <a:r>
              <a:rPr lang="en-US" altLang="en-US" sz="3200" dirty="0">
                <a:solidFill>
                  <a:srgbClr val="FF0000"/>
                </a:solidFill>
              </a:rPr>
              <a:t>foundational CTE courses,  and</a:t>
            </a:r>
          </a:p>
          <a:p>
            <a:pPr lvl="1"/>
            <a:r>
              <a:rPr lang="en-US" altLang="en-US" sz="3200" dirty="0"/>
              <a:t>CTE courses developed with a focus on high-need occupational areas within the area or region, agriculture, industrial arts and family and consumer sciences</a:t>
            </a:r>
          </a:p>
        </p:txBody>
      </p:sp>
    </p:spTree>
  </p:cSld>
  <p:clrMapOvr>
    <a:masterClrMapping/>
  </p:clrMapOvr>
</p:sld>
</file>

<file path=ppt/slides/slide4.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847876" name="Rectangle 4" descr="" title="">
            <a:extLst>
              <a:ext uri="{FF2B5EF4-FFF2-40B4-BE49-F238E27FC236}">
                <a16:creationId xmlns:a16="http://schemas.microsoft.com/office/drawing/2014/main" id="{FC8F08A0-52D2-453A-A14B-EF159948CE64}"/>
              </a:ext>
            </a:extLst>
          </p:cNvPr>
          <p:cNvSpPr>
            <a:spLocks noGrp="1" noChangeArrowheads="1"/>
          </p:cNvSpPr>
          <p:nvPr>
            <p:ph type="ctrTitle"/>
          </p:nvPr>
        </p:nvSpPr>
        <p:spPr/>
        <p:txBody>
          <a:bodyPr>
            <a:normAutofit fontScale="90000"/>
          </a:bodyPr>
          <a:lstStyle/>
          <a:p>
            <a:pPr eaLnBrk="1" hangingPunct="1">
              <a:defRPr/>
            </a:pPr>
            <a:r>
              <a:rPr lang="en-US" i="1" dirty="0">
                <a:solidFill>
                  <a:schemeClr val="tx1"/>
                </a:solidFill>
                <a:effectLst>
                  <a:outerShdw blurRad="38100" dist="38100" dir="2700000" algn="tl">
                    <a:srgbClr val="C0C0C0"/>
                  </a:outerShdw>
                </a:effectLst>
              </a:rPr>
              <a:t>Some School Law Resources To Help You Keep Up-to-Date All Year Long</a:t>
            </a:r>
          </a:p>
        </p:txBody>
      </p:sp>
      <p:sp>
        <p:nvSpPr>
          <p:cNvPr id="9219" name="Rectangle 5" descr="" title="">
            <a:extLst>
              <a:ext uri="{FF2B5EF4-FFF2-40B4-BE49-F238E27FC236}">
                <a16:creationId xmlns:a16="http://schemas.microsoft.com/office/drawing/2014/main" id="{3FB20914-F8C3-44B8-996C-54F5E29F9022}"/>
              </a:ext>
            </a:extLst>
          </p:cNvPr>
          <p:cNvSpPr>
            <a:spLocks noGrp="1" noChangeArrowheads="1"/>
          </p:cNvSpPr>
          <p:nvPr>
            <p:ph type="subTitle" idx="1"/>
          </p:nvPr>
        </p:nvSpPr>
        <p:spPr/>
        <p:txBody>
          <a:bodyPr/>
          <a:lstStyle/>
          <a:p>
            <a:pPr eaLnBrk="1" hangingPunct="1"/>
            <a:endParaRPr lang="en-US" altLang="en-US" dirty="0"/>
          </a:p>
        </p:txBody>
      </p:sp>
    </p:spTree>
  </p:cSld>
  <p:clrMapOvr>
    <a:masterClrMapping/>
  </p:clrMapOvr>
</p:sld>
</file>

<file path=ppt/slides/slide40.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6082" name="Title 2" descr="" title="">
            <a:extLst>
              <a:ext uri="{FF2B5EF4-FFF2-40B4-BE49-F238E27FC236}">
                <a16:creationId xmlns:a16="http://schemas.microsoft.com/office/drawing/2014/main" id="{B4443842-2199-42C9-BD56-D5005F61D61C}"/>
              </a:ext>
            </a:extLst>
          </p:cNvPr>
          <p:cNvSpPr>
            <a:spLocks noGrp="1" noChangeArrowheads="1"/>
          </p:cNvSpPr>
          <p:nvPr>
            <p:ph type="ctrTitle"/>
          </p:nvPr>
        </p:nvSpPr>
        <p:spPr/>
        <p:txBody>
          <a:bodyPr/>
          <a:lstStyle/>
          <a:p>
            <a:pPr>
              <a:defRPr/>
            </a:pPr>
            <a:r>
              <a:rPr lang="en-US" altLang="en-US" sz="7200" dirty="0">
                <a:solidFill>
                  <a:schemeClr val="tx1"/>
                </a:solidFill>
                <a:effectLst>
                  <a:outerShdw blurRad="38100" dist="38100" dir="2700000" algn="tl">
                    <a:srgbClr val="000000">
                      <a:alpha val="43137"/>
                    </a:srgbClr>
                  </a:outerShdw>
                </a:effectLst>
              </a:rPr>
              <a:t>7.	</a:t>
            </a:r>
            <a:r>
              <a:rPr lang="en-US" altLang="en-US" sz="7200" dirty="0">
                <a:solidFill>
                  <a:srgbClr val="FF0000"/>
                </a:solidFill>
                <a:effectLst>
                  <a:outerShdw blurRad="38100" dist="38100" dir="2700000" algn="tl">
                    <a:srgbClr val="000000">
                      <a:alpha val="43137"/>
                    </a:srgbClr>
                  </a:outerShdw>
                </a:effectLst>
              </a:rPr>
              <a:t>Curriculum</a:t>
            </a:r>
          </a:p>
        </p:txBody>
      </p:sp>
      <p:sp>
        <p:nvSpPr>
          <p:cNvPr id="48131" name="Subtitle 1" descr="" title="">
            <a:extLst>
              <a:ext uri="{FF2B5EF4-FFF2-40B4-BE49-F238E27FC236}">
                <a16:creationId xmlns:a16="http://schemas.microsoft.com/office/drawing/2014/main" id="{69EDA584-709D-4DAF-A8B1-D3DD35E76CDB}"/>
              </a:ext>
            </a:extLst>
          </p:cNvPr>
          <p:cNvSpPr>
            <a:spLocks noGrp="1" noChangeArrowheads="1"/>
          </p:cNvSpPr>
          <p:nvPr>
            <p:ph type="subTitle" idx="1"/>
          </p:nvPr>
        </p:nvSpPr>
        <p:spPr/>
        <p:txBody>
          <a:bodyPr/>
          <a:lstStyle/>
          <a:p>
            <a:endParaRPr lang="en-US" altLang="en-US" dirty="0"/>
          </a:p>
        </p:txBody>
      </p:sp>
    </p:spTree>
  </p:cSld>
  <p:clrMapOvr>
    <a:masterClrMapping/>
  </p:clrMapOvr>
</p:sld>
</file>

<file path=ppt/slides/slide41.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9154" name="Title 1" descr="" title="">
            <a:extLst>
              <a:ext uri="{FF2B5EF4-FFF2-40B4-BE49-F238E27FC236}">
                <a16:creationId xmlns:a16="http://schemas.microsoft.com/office/drawing/2014/main" id="{60F2021D-2EA7-4EFD-9767-E1773E1F538A}"/>
              </a:ext>
            </a:extLst>
          </p:cNvPr>
          <p:cNvSpPr>
            <a:spLocks noGrp="1" noChangeArrowheads="1"/>
          </p:cNvSpPr>
          <p:nvPr>
            <p:ph type="title"/>
          </p:nvPr>
        </p:nvSpPr>
        <p:spPr/>
        <p:txBody>
          <a:bodyPr/>
          <a:lstStyle/>
          <a:p>
            <a:endParaRPr lang="en-US" altLang="en-US" dirty="0"/>
          </a:p>
        </p:txBody>
      </p:sp>
      <p:sp>
        <p:nvSpPr>
          <p:cNvPr id="3" name="Content Placeholder 2" descr="" title="">
            <a:extLst>
              <a:ext uri="{FF2B5EF4-FFF2-40B4-BE49-F238E27FC236}">
                <a16:creationId xmlns:a16="http://schemas.microsoft.com/office/drawing/2014/main" id="{9227F816-5364-4CB7-B0BB-4A85BC095183}"/>
              </a:ext>
            </a:extLst>
          </p:cNvPr>
          <p:cNvSpPr>
            <a:spLocks noGrp="1"/>
          </p:cNvSpPr>
          <p:nvPr>
            <p:ph idx="1"/>
          </p:nvPr>
        </p:nvSpPr>
        <p:spPr>
          <a:xfrm>
            <a:off x="228600" y="1365250"/>
            <a:ext cx="8515350" cy="4533900"/>
          </a:xfrm>
        </p:spPr>
        <p:txBody>
          <a:bodyPr/>
          <a:lstStyle/>
          <a:p>
            <a:pPr marL="0" indent="0" algn="ctr">
              <a:buFont typeface="Wingdings" panose="05000000000000000000" pitchFamily="2" charset="2"/>
              <a:buNone/>
              <a:defRPr/>
            </a:pPr>
            <a:r>
              <a:rPr lang="en-US" sz="4800" dirty="0">
                <a:solidFill>
                  <a:srgbClr val="FF0000"/>
                </a:solidFill>
              </a:rPr>
              <a:t>Senate Bill 42</a:t>
            </a:r>
          </a:p>
          <a:p>
            <a:pPr marL="0" indent="0" algn="ctr">
              <a:buFont typeface="Wingdings" panose="05000000000000000000" pitchFamily="2" charset="2"/>
              <a:buNone/>
              <a:defRPr/>
            </a:pPr>
            <a:r>
              <a:rPr lang="en-US" sz="4800" dirty="0"/>
              <a:t>Permitting faith-based electives in classroom drug prevention programs</a:t>
            </a:r>
          </a:p>
          <a:p>
            <a:pPr marL="0" indent="0" algn="ctr">
              <a:buFont typeface="Wingdings" panose="05000000000000000000" pitchFamily="2" charset="2"/>
              <a:buNone/>
              <a:defRPr/>
            </a:pPr>
            <a:r>
              <a:rPr lang="en-US" sz="3800" i="1" dirty="0">
                <a:solidFill>
                  <a:srgbClr val="FF0000"/>
                </a:solidFill>
              </a:rPr>
              <a:t>Effective June 5 </a:t>
            </a:r>
          </a:p>
          <a:p>
            <a:pPr>
              <a:defRPr/>
            </a:pPr>
            <a:endParaRPr lang="en-US" dirty="0"/>
          </a:p>
        </p:txBody>
      </p:sp>
    </p:spTree>
  </p:cSld>
  <p:clrMapOvr>
    <a:masterClrMapping/>
  </p:clrMapOvr>
  <p:transition spd="med">
    <p:fade/>
  </p:transition>
</p:sld>
</file>

<file path=ppt/slides/slide42.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50178" name="Title 1" descr="" title="">
            <a:extLst>
              <a:ext uri="{FF2B5EF4-FFF2-40B4-BE49-F238E27FC236}">
                <a16:creationId xmlns:a16="http://schemas.microsoft.com/office/drawing/2014/main" id="{6D9FE3E3-DF0B-4E7C-92B2-BCC7A6E3174D}"/>
              </a:ext>
            </a:extLst>
          </p:cNvPr>
          <p:cNvSpPr>
            <a:spLocks noGrp="1" noChangeArrowheads="1"/>
          </p:cNvSpPr>
          <p:nvPr>
            <p:ph type="title"/>
          </p:nvPr>
        </p:nvSpPr>
        <p:spPr/>
        <p:txBody>
          <a:bodyPr/>
          <a:lstStyle/>
          <a:p>
            <a:endParaRPr lang="en-US" altLang="en-US" dirty="0"/>
          </a:p>
        </p:txBody>
      </p:sp>
      <p:sp>
        <p:nvSpPr>
          <p:cNvPr id="50179" name="Content Placeholder 2" descr="" title="">
            <a:extLst>
              <a:ext uri="{FF2B5EF4-FFF2-40B4-BE49-F238E27FC236}">
                <a16:creationId xmlns:a16="http://schemas.microsoft.com/office/drawing/2014/main" id="{0E9F148E-5029-4885-8262-204A016BEAFA}"/>
              </a:ext>
            </a:extLst>
          </p:cNvPr>
          <p:cNvSpPr>
            <a:spLocks noGrp="1" noChangeArrowheads="1"/>
          </p:cNvSpPr>
          <p:nvPr>
            <p:ph idx="1"/>
          </p:nvPr>
        </p:nvSpPr>
        <p:spPr>
          <a:xfrm>
            <a:off x="457200" y="685800"/>
            <a:ext cx="8229600" cy="5749925"/>
          </a:xfrm>
        </p:spPr>
        <p:txBody>
          <a:bodyPr/>
          <a:lstStyle/>
          <a:p>
            <a:r>
              <a:rPr lang="en-US" altLang="en-US" sz="3600" dirty="0">
                <a:solidFill>
                  <a:srgbClr val="FF0000"/>
                </a:solidFill>
              </a:rPr>
              <a:t>Comprehensive drug awareness and prevention programs in grades K-12 may include faith-based electives, along with non-faith-based electives, for drug awareness in classrooms</a:t>
            </a:r>
          </a:p>
          <a:p>
            <a:r>
              <a:rPr lang="en-US" altLang="en-US" sz="3600" dirty="0"/>
              <a:t>WV BOE policy will direct how to offer a faith-based elective in a way that is consistent with constitutional requirements</a:t>
            </a:r>
          </a:p>
        </p:txBody>
      </p:sp>
    </p:spTree>
  </p:cSld>
  <p:clrMapOvr>
    <a:masterClrMapping/>
  </p:clrMapOvr>
</p:sld>
</file>

<file path=ppt/slides/slide43.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51202" name="Title 1" descr="" title="">
            <a:extLst>
              <a:ext uri="{FF2B5EF4-FFF2-40B4-BE49-F238E27FC236}">
                <a16:creationId xmlns:a16="http://schemas.microsoft.com/office/drawing/2014/main" id="{E3245C38-2094-417B-89DC-41C0D745AEDD}"/>
              </a:ext>
            </a:extLst>
          </p:cNvPr>
          <p:cNvSpPr>
            <a:spLocks noGrp="1" noChangeArrowheads="1"/>
          </p:cNvSpPr>
          <p:nvPr>
            <p:ph type="title"/>
          </p:nvPr>
        </p:nvSpPr>
        <p:spPr/>
        <p:txBody>
          <a:bodyPr/>
          <a:lstStyle/>
          <a:p>
            <a:endParaRPr lang="en-US" altLang="en-US" dirty="0"/>
          </a:p>
        </p:txBody>
      </p:sp>
      <p:sp>
        <p:nvSpPr>
          <p:cNvPr id="3" name="Content Placeholder 2" descr="" title="">
            <a:extLst>
              <a:ext uri="{FF2B5EF4-FFF2-40B4-BE49-F238E27FC236}">
                <a16:creationId xmlns:a16="http://schemas.microsoft.com/office/drawing/2014/main" id="{40BEDDB4-E0C4-4854-B90C-8D01E9813E48}"/>
              </a:ext>
            </a:extLst>
          </p:cNvPr>
          <p:cNvSpPr>
            <a:spLocks noGrp="1"/>
          </p:cNvSpPr>
          <p:nvPr>
            <p:ph idx="1"/>
          </p:nvPr>
        </p:nvSpPr>
        <p:spPr>
          <a:xfrm>
            <a:off x="457200" y="1466126"/>
            <a:ext cx="8229600" cy="4389438"/>
          </a:xfrm>
        </p:spPr>
        <p:txBody>
          <a:bodyPr/>
          <a:lstStyle/>
          <a:p>
            <a:pPr marL="0" indent="0" algn="ctr">
              <a:buFont typeface="Wingdings" panose="05000000000000000000" pitchFamily="2" charset="2"/>
              <a:buNone/>
              <a:defRPr/>
            </a:pPr>
            <a:r>
              <a:rPr lang="en-US" sz="4800" dirty="0">
                <a:solidFill>
                  <a:srgbClr val="FF0000"/>
                </a:solidFill>
              </a:rPr>
              <a:t>House Bill 4069</a:t>
            </a:r>
          </a:p>
          <a:p>
            <a:pPr marL="0" indent="0" algn="ctr">
              <a:buFont typeface="Wingdings" panose="05000000000000000000" pitchFamily="2" charset="2"/>
              <a:buNone/>
              <a:defRPr/>
            </a:pPr>
            <a:r>
              <a:rPr lang="en-US" sz="4800" dirty="0"/>
              <a:t>West Virginia Student Religious Liberties Act</a:t>
            </a:r>
          </a:p>
          <a:p>
            <a:pPr marL="0" indent="0" algn="ctr">
              <a:buFont typeface="Wingdings" panose="05000000000000000000" pitchFamily="2" charset="2"/>
              <a:buNone/>
              <a:defRPr/>
            </a:pPr>
            <a:r>
              <a:rPr lang="en-US" sz="3800" i="1" dirty="0">
                <a:solidFill>
                  <a:srgbClr val="FF0000"/>
                </a:solidFill>
              </a:rPr>
              <a:t>Effective June 5</a:t>
            </a:r>
          </a:p>
          <a:p>
            <a:pPr>
              <a:defRPr/>
            </a:pPr>
            <a:endParaRPr lang="en-US" dirty="0"/>
          </a:p>
        </p:txBody>
      </p:sp>
    </p:spTree>
  </p:cSld>
  <p:clrMapOvr>
    <a:masterClrMapping/>
  </p:clrMapOvr>
  <p:transition spd="med">
    <p:fade/>
  </p:transition>
</p:sld>
</file>

<file path=ppt/slides/slide44.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52226" name="Title 1" descr="" title="">
            <a:extLst>
              <a:ext uri="{FF2B5EF4-FFF2-40B4-BE49-F238E27FC236}">
                <a16:creationId xmlns:a16="http://schemas.microsoft.com/office/drawing/2014/main" id="{A9452B90-402A-4A29-AD1E-F81142B09A3E}"/>
              </a:ext>
            </a:extLst>
          </p:cNvPr>
          <p:cNvSpPr>
            <a:spLocks noGrp="1" noChangeArrowheads="1"/>
          </p:cNvSpPr>
          <p:nvPr>
            <p:ph type="title"/>
          </p:nvPr>
        </p:nvSpPr>
        <p:spPr/>
        <p:txBody>
          <a:bodyPr/>
          <a:lstStyle/>
          <a:p>
            <a:pPr algn="ctr"/>
            <a:r>
              <a:rPr lang="en-US" altLang="en-US" sz="5400" dirty="0">
                <a:solidFill>
                  <a:schemeClr val="tx1"/>
                </a:solidFill>
              </a:rPr>
              <a:t>Student expression</a:t>
            </a:r>
          </a:p>
        </p:txBody>
      </p:sp>
      <p:sp>
        <p:nvSpPr>
          <p:cNvPr id="52227" name="Content Placeholder 2" descr="" title="">
            <a:extLst>
              <a:ext uri="{FF2B5EF4-FFF2-40B4-BE49-F238E27FC236}">
                <a16:creationId xmlns:a16="http://schemas.microsoft.com/office/drawing/2014/main" id="{F80F5C70-61EC-4C19-B5CC-59DF4925978C}"/>
              </a:ext>
            </a:extLst>
          </p:cNvPr>
          <p:cNvSpPr>
            <a:spLocks noGrp="1" noChangeArrowheads="1"/>
          </p:cNvSpPr>
          <p:nvPr>
            <p:ph idx="1"/>
          </p:nvPr>
        </p:nvSpPr>
        <p:spPr>
          <a:xfrm>
            <a:off x="457200" y="1676400"/>
            <a:ext cx="8229600" cy="4454525"/>
          </a:xfrm>
        </p:spPr>
        <p:txBody>
          <a:bodyPr/>
          <a:lstStyle/>
          <a:p>
            <a:r>
              <a:rPr lang="en-US" altLang="en-US" sz="4400" dirty="0">
                <a:solidFill>
                  <a:srgbClr val="FF0000"/>
                </a:solidFill>
              </a:rPr>
              <a:t>A public school district shall not discriminate against students or parents on the basis of a religious viewpoint or religious expression</a:t>
            </a:r>
          </a:p>
        </p:txBody>
      </p:sp>
    </p:spTree>
  </p:cSld>
  <p:clrMapOvr>
    <a:masterClrMapping/>
  </p:clrMapOvr>
</p:sld>
</file>

<file path=ppt/slides/slide45.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64AEC5BA-95ED-4AAB-8B54-6D53498FB080}"/>
              </a:ext>
            </a:extLst>
          </p:cNvPr>
          <p:cNvSpPr>
            <a:spLocks noGrp="1"/>
          </p:cNvSpPr>
          <p:nvPr>
            <p:ph type="title"/>
          </p:nvPr>
        </p:nvSpPr>
        <p:spPr/>
        <p:txBody>
          <a:bodyPr/>
          <a:lstStyle/>
          <a:p>
            <a:r>
              <a:rPr lang="en-US" dirty="0"/>
              <a:t>The Act Expressly Addresses </a:t>
            </a:r>
          </a:p>
        </p:txBody>
      </p:sp>
      <p:sp>
        <p:nvSpPr>
          <p:cNvPr id="3" name="Content Placeholder 2" descr="" title="">
            <a:extLst>
              <a:ext uri="{FF2B5EF4-FFF2-40B4-BE49-F238E27FC236}">
                <a16:creationId xmlns:a16="http://schemas.microsoft.com/office/drawing/2014/main" id="{64E4F791-1486-4389-A7D8-394C26CF3DA9}"/>
              </a:ext>
            </a:extLst>
          </p:cNvPr>
          <p:cNvSpPr>
            <a:spLocks noGrp="1"/>
          </p:cNvSpPr>
          <p:nvPr>
            <p:ph idx="1"/>
          </p:nvPr>
        </p:nvSpPr>
        <p:spPr>
          <a:xfrm>
            <a:off x="457200" y="1821233"/>
            <a:ext cx="8229600" cy="4389438"/>
          </a:xfrm>
        </p:spPr>
        <p:txBody>
          <a:bodyPr>
            <a:normAutofit lnSpcReduction="10000"/>
          </a:bodyPr>
          <a:lstStyle/>
          <a:p>
            <a:r>
              <a:rPr lang="en-US" sz="3600" dirty="0">
                <a:solidFill>
                  <a:srgbClr val="FF0000"/>
                </a:solidFill>
              </a:rPr>
              <a:t>Religious expression in class assignments</a:t>
            </a:r>
          </a:p>
          <a:p>
            <a:r>
              <a:rPr lang="en-US" altLang="en-US" sz="3600" dirty="0"/>
              <a:t>Freedom to organize &amp; advertise religious groups and activities</a:t>
            </a:r>
          </a:p>
          <a:p>
            <a:r>
              <a:rPr lang="en-US" altLang="en-US" sz="3600" dirty="0">
                <a:solidFill>
                  <a:srgbClr val="FF0000"/>
                </a:solidFill>
              </a:rPr>
              <a:t>Voluntary student expression of religious viewpoints</a:t>
            </a:r>
          </a:p>
          <a:p>
            <a:r>
              <a:rPr lang="en-US" altLang="en-US" sz="3600" dirty="0"/>
              <a:t>Displaying religious messages or symbols</a:t>
            </a:r>
            <a:endParaRPr lang="en-US" sz="3600" dirty="0"/>
          </a:p>
          <a:p>
            <a:endParaRPr lang="en-US" dirty="0"/>
          </a:p>
          <a:p>
            <a:endParaRPr lang="en-US" dirty="0"/>
          </a:p>
        </p:txBody>
      </p:sp>
    </p:spTree>
  </p:cSld>
  <p:clrMapOvr>
    <a:masterClrMapping/>
  </p:clrMapOvr>
</p:sld>
</file>

<file path=ppt/slides/slide46.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65538" name="Title 1" descr="" title="">
            <a:extLst>
              <a:ext uri="{FF2B5EF4-FFF2-40B4-BE49-F238E27FC236}">
                <a16:creationId xmlns:a16="http://schemas.microsoft.com/office/drawing/2014/main" id="{01835BD8-2FF8-4615-8E6D-FF1E0F420DBD}"/>
              </a:ext>
            </a:extLst>
          </p:cNvPr>
          <p:cNvSpPr>
            <a:spLocks noGrp="1" noChangeArrowheads="1"/>
          </p:cNvSpPr>
          <p:nvPr>
            <p:ph type="title"/>
          </p:nvPr>
        </p:nvSpPr>
        <p:spPr/>
        <p:txBody>
          <a:bodyPr/>
          <a:lstStyle/>
          <a:p>
            <a:endParaRPr lang="en-US" altLang="en-US" dirty="0"/>
          </a:p>
        </p:txBody>
      </p:sp>
      <p:sp>
        <p:nvSpPr>
          <p:cNvPr id="3" name="Content Placeholder 2" descr="" title="">
            <a:extLst>
              <a:ext uri="{FF2B5EF4-FFF2-40B4-BE49-F238E27FC236}">
                <a16:creationId xmlns:a16="http://schemas.microsoft.com/office/drawing/2014/main" id="{8D9265CD-0BB0-47EA-B47D-58AF6E5B0124}"/>
              </a:ext>
            </a:extLst>
          </p:cNvPr>
          <p:cNvSpPr>
            <a:spLocks noGrp="1"/>
          </p:cNvSpPr>
          <p:nvPr>
            <p:ph idx="1"/>
          </p:nvPr>
        </p:nvSpPr>
        <p:spPr>
          <a:xfrm>
            <a:off x="457200" y="1475004"/>
            <a:ext cx="8229600" cy="4389438"/>
          </a:xfrm>
        </p:spPr>
        <p:txBody>
          <a:bodyPr/>
          <a:lstStyle/>
          <a:p>
            <a:pPr marL="0" indent="0" algn="ctr">
              <a:buFont typeface="Wingdings" panose="05000000000000000000" pitchFamily="2" charset="2"/>
              <a:buNone/>
              <a:defRPr/>
            </a:pPr>
            <a:r>
              <a:rPr lang="en-US" sz="4800" dirty="0">
                <a:solidFill>
                  <a:srgbClr val="FF0000"/>
                </a:solidFill>
              </a:rPr>
              <a:t>House Bill 4780</a:t>
            </a:r>
          </a:p>
          <a:p>
            <a:pPr marL="0" indent="0" algn="ctr">
              <a:buFont typeface="Wingdings" panose="05000000000000000000" pitchFamily="2" charset="2"/>
              <a:buNone/>
              <a:defRPr/>
            </a:pPr>
            <a:r>
              <a:rPr lang="en-US" sz="4800" dirty="0"/>
              <a:t>Permitting county boards to offer elective courses of instruction on the Bible</a:t>
            </a:r>
          </a:p>
          <a:p>
            <a:pPr marL="0" indent="0" algn="ctr">
              <a:buFont typeface="Wingdings" panose="05000000000000000000" pitchFamily="2" charset="2"/>
              <a:buNone/>
              <a:defRPr/>
            </a:pPr>
            <a:r>
              <a:rPr lang="en-US" sz="3800" i="1" dirty="0">
                <a:solidFill>
                  <a:srgbClr val="FF0000"/>
                </a:solidFill>
              </a:rPr>
              <a:t>Effective June 2</a:t>
            </a:r>
          </a:p>
          <a:p>
            <a:pPr>
              <a:defRPr/>
            </a:pPr>
            <a:endParaRPr lang="en-US" dirty="0"/>
          </a:p>
        </p:txBody>
      </p:sp>
    </p:spTree>
  </p:cSld>
  <p:clrMapOvr>
    <a:masterClrMapping/>
  </p:clrMapOvr>
  <p:transition spd="med">
    <p:fade/>
  </p:transition>
</p:sld>
</file>

<file path=ppt/slides/slide47.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66562" name="Title 1" descr="" title="">
            <a:extLst>
              <a:ext uri="{FF2B5EF4-FFF2-40B4-BE49-F238E27FC236}">
                <a16:creationId xmlns:a16="http://schemas.microsoft.com/office/drawing/2014/main" id="{5C42CA6F-4CB4-4E23-834F-E874407D8E14}"/>
              </a:ext>
            </a:extLst>
          </p:cNvPr>
          <p:cNvSpPr>
            <a:spLocks noGrp="1" noChangeArrowheads="1"/>
          </p:cNvSpPr>
          <p:nvPr>
            <p:ph type="title"/>
          </p:nvPr>
        </p:nvSpPr>
        <p:spPr/>
        <p:txBody>
          <a:bodyPr/>
          <a:lstStyle/>
          <a:p>
            <a:endParaRPr lang="en-US" altLang="en-US" dirty="0"/>
          </a:p>
        </p:txBody>
      </p:sp>
      <p:sp>
        <p:nvSpPr>
          <p:cNvPr id="66563" name="Content Placeholder 2" descr="" title="">
            <a:extLst>
              <a:ext uri="{FF2B5EF4-FFF2-40B4-BE49-F238E27FC236}">
                <a16:creationId xmlns:a16="http://schemas.microsoft.com/office/drawing/2014/main" id="{B872CD38-E10D-45A6-8ED6-A48C80CF702F}"/>
              </a:ext>
            </a:extLst>
          </p:cNvPr>
          <p:cNvSpPr>
            <a:spLocks noGrp="1" noChangeArrowheads="1"/>
          </p:cNvSpPr>
          <p:nvPr>
            <p:ph idx="1"/>
          </p:nvPr>
        </p:nvSpPr>
        <p:spPr>
          <a:xfrm>
            <a:off x="457200" y="1029809"/>
            <a:ext cx="8229600" cy="5101115"/>
          </a:xfrm>
        </p:spPr>
        <p:txBody>
          <a:bodyPr>
            <a:normAutofit/>
          </a:bodyPr>
          <a:lstStyle/>
          <a:p>
            <a:r>
              <a:rPr lang="en-US" altLang="en-US" sz="3200" dirty="0">
                <a:solidFill>
                  <a:srgbClr val="FF0000"/>
                </a:solidFill>
              </a:rPr>
              <a:t>Allows an elective grade 9-12 social studies course on the Old Testament, the New Testament, or both the Old and New Testaments of the Bible</a:t>
            </a:r>
          </a:p>
          <a:p>
            <a:r>
              <a:rPr lang="en-US" altLang="en-US" sz="3200" dirty="0"/>
              <a:t>To learn the “biblical content, characters, poetry and narratives that are prerequisites to understanding the development of American society and culture, including literature, art, music, mores, oratory, and public policy</a:t>
            </a:r>
          </a:p>
        </p:txBody>
      </p:sp>
    </p:spTree>
  </p:cSld>
  <p:clrMapOvr>
    <a:masterClrMapping/>
  </p:clrMapOvr>
</p:sld>
</file>

<file path=ppt/slides/slide48.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68610" name="Title 1" descr="" title="">
            <a:extLst>
              <a:ext uri="{FF2B5EF4-FFF2-40B4-BE49-F238E27FC236}">
                <a16:creationId xmlns:a16="http://schemas.microsoft.com/office/drawing/2014/main" id="{E5D5F023-689D-4622-B927-CC016938D6B4}"/>
              </a:ext>
            </a:extLst>
          </p:cNvPr>
          <p:cNvSpPr>
            <a:spLocks noGrp="1" noChangeArrowheads="1"/>
          </p:cNvSpPr>
          <p:nvPr>
            <p:ph type="title"/>
          </p:nvPr>
        </p:nvSpPr>
        <p:spPr/>
        <p:txBody>
          <a:bodyPr/>
          <a:lstStyle/>
          <a:p>
            <a:endParaRPr lang="en-US" altLang="en-US" dirty="0"/>
          </a:p>
        </p:txBody>
      </p:sp>
      <p:sp>
        <p:nvSpPr>
          <p:cNvPr id="3" name="Content Placeholder 2" descr="" title="">
            <a:extLst>
              <a:ext uri="{FF2B5EF4-FFF2-40B4-BE49-F238E27FC236}">
                <a16:creationId xmlns:a16="http://schemas.microsoft.com/office/drawing/2014/main" id="{62B33DD6-B228-4FB7-8F5F-CCCCAC9E7DF4}"/>
              </a:ext>
            </a:extLst>
          </p:cNvPr>
          <p:cNvSpPr>
            <a:spLocks noGrp="1"/>
          </p:cNvSpPr>
          <p:nvPr>
            <p:ph idx="1"/>
          </p:nvPr>
        </p:nvSpPr>
        <p:spPr>
          <a:xfrm>
            <a:off x="457200" y="838200"/>
            <a:ext cx="8382000" cy="5292725"/>
          </a:xfrm>
        </p:spPr>
        <p:txBody>
          <a:bodyPr>
            <a:normAutofit/>
          </a:bodyPr>
          <a:lstStyle/>
          <a:p>
            <a:pPr>
              <a:defRPr/>
            </a:pPr>
            <a:r>
              <a:rPr lang="en-US" sz="3200" dirty="0"/>
              <a:t>Bible courses offered by counties must comply with relevant laws on maintaining religious neutrality and accommodating the diverse religious views, traditions, and perspectives of students in the school</a:t>
            </a:r>
          </a:p>
          <a:p>
            <a:pPr marL="0" indent="0">
              <a:buFont typeface="Wingdings" panose="05000000000000000000" pitchFamily="2" charset="2"/>
              <a:buNone/>
              <a:defRPr/>
            </a:pPr>
            <a:endParaRPr lang="en-US" sz="3200" dirty="0"/>
          </a:p>
          <a:p>
            <a:pPr>
              <a:defRPr/>
            </a:pPr>
            <a:r>
              <a:rPr lang="en-US" sz="3200" dirty="0">
                <a:solidFill>
                  <a:srgbClr val="FF0000"/>
                </a:solidFill>
              </a:rPr>
              <a:t>These elective courses must not endorse, favor, promote, disfavor, or show hostility toward, any particular religion or nonreligious faith or religious perspective</a:t>
            </a:r>
          </a:p>
        </p:txBody>
      </p:sp>
    </p:spTree>
  </p:cSld>
  <p:clrMapOvr>
    <a:masterClrMapping/>
  </p:clrMapOvr>
</p:sld>
</file>

<file path=ppt/slides/slide49.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67586" name="Title 1" descr="" title="">
            <a:extLst>
              <a:ext uri="{FF2B5EF4-FFF2-40B4-BE49-F238E27FC236}">
                <a16:creationId xmlns:a16="http://schemas.microsoft.com/office/drawing/2014/main" id="{19E0A3D1-6ECC-439B-A973-90FF34BF6429}"/>
              </a:ext>
            </a:extLst>
          </p:cNvPr>
          <p:cNvSpPr>
            <a:spLocks noGrp="1" noChangeArrowheads="1"/>
          </p:cNvSpPr>
          <p:nvPr>
            <p:ph type="title"/>
          </p:nvPr>
        </p:nvSpPr>
        <p:spPr/>
        <p:txBody>
          <a:bodyPr/>
          <a:lstStyle/>
          <a:p>
            <a:endParaRPr lang="en-US" altLang="en-US" dirty="0"/>
          </a:p>
        </p:txBody>
      </p:sp>
      <p:sp>
        <p:nvSpPr>
          <p:cNvPr id="67587" name="Content Placeholder 2" descr="" title="">
            <a:extLst>
              <a:ext uri="{FF2B5EF4-FFF2-40B4-BE49-F238E27FC236}">
                <a16:creationId xmlns:a16="http://schemas.microsoft.com/office/drawing/2014/main" id="{274B1DE8-51A8-4827-97DF-470D72897534}"/>
              </a:ext>
            </a:extLst>
          </p:cNvPr>
          <p:cNvSpPr>
            <a:spLocks noGrp="1" noChangeArrowheads="1"/>
          </p:cNvSpPr>
          <p:nvPr>
            <p:ph idx="1"/>
          </p:nvPr>
        </p:nvSpPr>
        <p:spPr>
          <a:xfrm>
            <a:off x="431800" y="1039813"/>
            <a:ext cx="8712200" cy="5818187"/>
          </a:xfrm>
        </p:spPr>
        <p:txBody>
          <a:bodyPr/>
          <a:lstStyle/>
          <a:p>
            <a:r>
              <a:rPr lang="en-US" altLang="en-US" sz="3600" dirty="0">
                <a:solidFill>
                  <a:srgbClr val="FF0000"/>
                </a:solidFill>
              </a:rPr>
              <a:t>Boards choosing to offer these electives must submit to WVDE their course standards – including teacher qualifications and required professional</a:t>
            </a:r>
          </a:p>
          <a:p>
            <a:pPr marL="0" indent="0">
              <a:buNone/>
            </a:pPr>
            <a:r>
              <a:rPr lang="en-US" altLang="en-US" sz="3600" dirty="0">
                <a:solidFill>
                  <a:srgbClr val="FF0000"/>
                </a:solidFill>
              </a:rPr>
              <a:t> </a:t>
            </a:r>
          </a:p>
          <a:p>
            <a:r>
              <a:rPr lang="en-US" altLang="en-US" sz="3600" dirty="0"/>
              <a:t>The bill does not require WVDE approval of a county board’s course standards</a:t>
            </a:r>
            <a:endParaRPr lang="en-US" altLang="en-US" dirty="0"/>
          </a:p>
        </p:txBody>
      </p:sp>
    </p:spTree>
  </p:cSld>
  <p:clrMapOvr>
    <a:masterClrMapping/>
  </p:clrMapOvr>
</p:sld>
</file>

<file path=ppt/slides/slide5.xml><?xml version="1.0" encoding="utf-8"?>
<p:sld xmlns:a16="http://schemas.microsoft.com/office/drawing/2014/main" xmlns:a="http://schemas.openxmlformats.org/drawingml/2006/main" xmlns:r="http://schemas.openxmlformats.org/officeDocument/2006/relationships" xmlns:p="http://schemas.openxmlformats.org/presentationml/2006/main" showMasterPhAnim="0">
  <p:cSld>
    <p:spTree>
      <p:nvGrpSpPr>
        <p:cNvPr id="1" name="" descr="" title=""/>
        <p:cNvGrpSpPr/>
        <p:nvPr/>
      </p:nvGrpSpPr>
      <p:grpSpPr>
        <a:xfrm>
          <a:off x="0" y="0"/>
          <a:ext cx="0" cy="0"/>
          <a:chOff x="0" y="0"/>
          <a:chExt cx="0" cy="0"/>
        </a:xfrm>
      </p:grpSpPr>
      <p:sp>
        <p:nvSpPr>
          <p:cNvPr id="842754" name="Rectangle 2" descr="" title="">
            <a:extLst>
              <a:ext uri="{FF2B5EF4-FFF2-40B4-BE49-F238E27FC236}">
                <a16:creationId xmlns:a16="http://schemas.microsoft.com/office/drawing/2014/main" id="{86F39B78-B0BD-42FF-9D2C-21F695C9F64B}"/>
              </a:ext>
            </a:extLst>
          </p:cNvPr>
          <p:cNvSpPr>
            <a:spLocks noGrp="1" noChangeArrowheads="1"/>
          </p:cNvSpPr>
          <p:nvPr>
            <p:ph type="title"/>
          </p:nvPr>
        </p:nvSpPr>
        <p:spPr>
          <a:xfrm>
            <a:off x="381000" y="926237"/>
            <a:ext cx="8229600" cy="914400"/>
          </a:xfrm>
        </p:spPr>
        <p:txBody>
          <a:bodyPr>
            <a:normAutofit fontScale="90000"/>
          </a:bodyPr>
          <a:lstStyle/>
          <a:p>
            <a:pPr algn="ctr" eaLnBrk="1" hangingPunct="1">
              <a:defRPr/>
            </a:pPr>
            <a:r>
              <a:rPr lang="en-US" sz="4800" i="1" dirty="0">
                <a:solidFill>
                  <a:schemeClr val="tx1"/>
                </a:solidFill>
                <a:effectLst>
                  <a:outerShdw blurRad="38100" dist="38100" dir="2700000" algn="tl">
                    <a:srgbClr val="C0C0C0"/>
                  </a:outerShdw>
                </a:effectLst>
              </a:rPr>
              <a:t>“School Laws of West Virginia”</a:t>
            </a:r>
          </a:p>
        </p:txBody>
      </p:sp>
      <p:sp>
        <p:nvSpPr>
          <p:cNvPr id="10243" name="Rectangle 3" descr="" title="">
            <a:extLst>
              <a:ext uri="{FF2B5EF4-FFF2-40B4-BE49-F238E27FC236}">
                <a16:creationId xmlns:a16="http://schemas.microsoft.com/office/drawing/2014/main" id="{A7924D7A-85EA-4E58-8B29-53DC94D38171}"/>
              </a:ext>
            </a:extLst>
          </p:cNvPr>
          <p:cNvSpPr>
            <a:spLocks noGrp="1" noChangeArrowheads="1"/>
          </p:cNvSpPr>
          <p:nvPr>
            <p:ph type="body" idx="1"/>
          </p:nvPr>
        </p:nvSpPr>
        <p:spPr>
          <a:xfrm>
            <a:off x="190500" y="2209800"/>
            <a:ext cx="8610600" cy="4225925"/>
          </a:xfrm>
        </p:spPr>
        <p:txBody>
          <a:bodyPr/>
          <a:lstStyle/>
          <a:p>
            <a:pPr eaLnBrk="1" hangingPunct="1"/>
            <a:r>
              <a:rPr lang="en-US" altLang="en-US" sz="3200" dirty="0">
                <a:solidFill>
                  <a:srgbClr val="FF0000"/>
                </a:solidFill>
              </a:rPr>
              <a:t>Be sure you are now using the blue-cover School Laws of West Virginia book</a:t>
            </a:r>
          </a:p>
          <a:p>
            <a:pPr eaLnBrk="1" hangingPunct="1"/>
            <a:r>
              <a:rPr lang="en-US" altLang="en-US" sz="3200" dirty="0"/>
              <a:t>Current versions of the statutes are always available at the West Virginia Legislature’s website</a:t>
            </a:r>
          </a:p>
          <a:p>
            <a:pPr lvl="1" eaLnBrk="1" hangingPunct="1"/>
            <a:r>
              <a:rPr lang="en-US" altLang="en-US" sz="2800" dirty="0">
                <a:solidFill>
                  <a:srgbClr val="FF0000"/>
                </a:solidFill>
                <a:hlinkClick r:id="rId2"/>
              </a:rPr>
              <a:t>http://www.legis.state.wv.us/WVCODE/Code.cfm</a:t>
            </a:r>
            <a:endParaRPr lang="en-US" altLang="en-US" sz="2800" dirty="0">
              <a:solidFill>
                <a:srgbClr val="FF0000"/>
              </a:solidFill>
            </a:endParaRPr>
          </a:p>
        </p:txBody>
      </p:sp>
    </p:spTree>
  </p:cSld>
  <p:clrMapOvr>
    <a:masterClrMapping/>
  </p:clrMapOvr>
</p:sld>
</file>

<file path=ppt/slides/slide50.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60418" name="Title 2" descr="" title="">
            <a:extLst>
              <a:ext uri="{FF2B5EF4-FFF2-40B4-BE49-F238E27FC236}">
                <a16:creationId xmlns:a16="http://schemas.microsoft.com/office/drawing/2014/main" id="{7572396D-A82F-45F0-9B59-7F3F612735DE}"/>
              </a:ext>
            </a:extLst>
          </p:cNvPr>
          <p:cNvSpPr>
            <a:spLocks noGrp="1" noChangeArrowheads="1"/>
          </p:cNvSpPr>
          <p:nvPr>
            <p:ph type="ctrTitle"/>
          </p:nvPr>
        </p:nvSpPr>
        <p:spPr/>
        <p:txBody>
          <a:bodyPr/>
          <a:lstStyle/>
          <a:p>
            <a:pPr>
              <a:defRPr/>
            </a:pPr>
            <a:r>
              <a:rPr lang="en-US" altLang="en-US" sz="7200" dirty="0">
                <a:solidFill>
                  <a:schemeClr val="tx1"/>
                </a:solidFill>
                <a:effectLst>
                  <a:outerShdw blurRad="38100" dist="38100" dir="2700000" algn="tl">
                    <a:srgbClr val="000000">
                      <a:alpha val="43137"/>
                    </a:srgbClr>
                  </a:outerShdw>
                </a:effectLst>
              </a:rPr>
              <a:t>8.	</a:t>
            </a:r>
            <a:r>
              <a:rPr lang="en-US" altLang="en-US" sz="7200" dirty="0">
                <a:solidFill>
                  <a:srgbClr val="FF0000"/>
                </a:solidFill>
                <a:effectLst>
                  <a:outerShdw blurRad="38100" dist="38100" dir="2700000" algn="tl">
                    <a:srgbClr val="000000">
                      <a:alpha val="43137"/>
                    </a:srgbClr>
                  </a:outerShdw>
                </a:effectLst>
              </a:rPr>
              <a:t>Safe Schools</a:t>
            </a:r>
          </a:p>
        </p:txBody>
      </p:sp>
      <p:sp>
        <p:nvSpPr>
          <p:cNvPr id="69635" name="Subtitle 1" descr="" title="">
            <a:extLst>
              <a:ext uri="{FF2B5EF4-FFF2-40B4-BE49-F238E27FC236}">
                <a16:creationId xmlns:a16="http://schemas.microsoft.com/office/drawing/2014/main" id="{1CA1F7F7-A892-411E-A4BC-8038E19717EA}"/>
              </a:ext>
            </a:extLst>
          </p:cNvPr>
          <p:cNvSpPr>
            <a:spLocks noGrp="1" noChangeArrowheads="1"/>
          </p:cNvSpPr>
          <p:nvPr>
            <p:ph type="subTitle" idx="1"/>
          </p:nvPr>
        </p:nvSpPr>
        <p:spPr/>
        <p:txBody>
          <a:bodyPr/>
          <a:lstStyle/>
          <a:p>
            <a:endParaRPr lang="en-US" altLang="en-US" dirty="0"/>
          </a:p>
        </p:txBody>
      </p:sp>
    </p:spTree>
  </p:cSld>
  <p:clrMapOvr>
    <a:masterClrMapping/>
  </p:clrMapOvr>
</p:sld>
</file>

<file path=ppt/slides/slide51.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72706" name="Title 1" descr="" title="">
            <a:extLst>
              <a:ext uri="{FF2B5EF4-FFF2-40B4-BE49-F238E27FC236}">
                <a16:creationId xmlns:a16="http://schemas.microsoft.com/office/drawing/2014/main" id="{3956F84E-E78F-4AA9-BC76-C808638DF219}"/>
              </a:ext>
            </a:extLst>
          </p:cNvPr>
          <p:cNvSpPr>
            <a:spLocks noGrp="1" noChangeArrowheads="1"/>
          </p:cNvSpPr>
          <p:nvPr>
            <p:ph type="title"/>
          </p:nvPr>
        </p:nvSpPr>
        <p:spPr/>
        <p:txBody>
          <a:bodyPr/>
          <a:lstStyle/>
          <a:p>
            <a:endParaRPr lang="en-US" altLang="en-US" dirty="0"/>
          </a:p>
        </p:txBody>
      </p:sp>
      <p:sp>
        <p:nvSpPr>
          <p:cNvPr id="3" name="Content Placeholder 2" descr="" title="">
            <a:extLst>
              <a:ext uri="{FF2B5EF4-FFF2-40B4-BE49-F238E27FC236}">
                <a16:creationId xmlns:a16="http://schemas.microsoft.com/office/drawing/2014/main" id="{4D1792E9-16A5-4421-83D1-64E46E4C20C9}"/>
              </a:ext>
            </a:extLst>
          </p:cNvPr>
          <p:cNvSpPr>
            <a:spLocks noGrp="1"/>
          </p:cNvSpPr>
          <p:nvPr>
            <p:ph idx="1"/>
          </p:nvPr>
        </p:nvSpPr>
        <p:spPr>
          <a:xfrm>
            <a:off x="395056" y="1475004"/>
            <a:ext cx="8229600" cy="4389438"/>
          </a:xfrm>
        </p:spPr>
        <p:txBody>
          <a:bodyPr/>
          <a:lstStyle/>
          <a:p>
            <a:pPr marL="0" indent="0" algn="ctr">
              <a:buFont typeface="Wingdings" panose="05000000000000000000" pitchFamily="2" charset="2"/>
              <a:buNone/>
              <a:defRPr/>
            </a:pPr>
            <a:r>
              <a:rPr lang="en-US" sz="4800" dirty="0">
                <a:solidFill>
                  <a:srgbClr val="FF0000"/>
                </a:solidFill>
              </a:rPr>
              <a:t>Senate Bill 614</a:t>
            </a:r>
          </a:p>
          <a:p>
            <a:pPr marL="0" indent="0" algn="ctr">
              <a:buFont typeface="Wingdings" panose="05000000000000000000" pitchFamily="2" charset="2"/>
              <a:buNone/>
              <a:defRPr/>
            </a:pPr>
            <a:r>
              <a:rPr lang="en-US" sz="4800" dirty="0"/>
              <a:t>Changing method of allocating funding from Safe School Funds</a:t>
            </a:r>
          </a:p>
          <a:p>
            <a:pPr marL="0" indent="0" algn="ctr">
              <a:buFont typeface="Wingdings" panose="05000000000000000000" pitchFamily="2" charset="2"/>
              <a:buNone/>
              <a:defRPr/>
            </a:pPr>
            <a:r>
              <a:rPr lang="en-US" sz="3800" i="1" dirty="0">
                <a:solidFill>
                  <a:srgbClr val="FF0000"/>
                </a:solidFill>
              </a:rPr>
              <a:t>Effective March 6</a:t>
            </a:r>
          </a:p>
          <a:p>
            <a:pPr>
              <a:defRPr/>
            </a:pPr>
            <a:endParaRPr lang="en-US" dirty="0"/>
          </a:p>
        </p:txBody>
      </p:sp>
    </p:spTree>
  </p:cSld>
  <p:clrMapOvr>
    <a:masterClrMapping/>
  </p:clrMapOvr>
  <p:transition spd="med">
    <p:fade/>
  </p:transition>
</p:sld>
</file>

<file path=ppt/slides/slide52.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73730" name="Title 1" descr="" title="">
            <a:extLst>
              <a:ext uri="{FF2B5EF4-FFF2-40B4-BE49-F238E27FC236}">
                <a16:creationId xmlns:a16="http://schemas.microsoft.com/office/drawing/2014/main" id="{24F13A3A-916E-47DC-B2CD-752A0424C996}"/>
              </a:ext>
            </a:extLst>
          </p:cNvPr>
          <p:cNvSpPr>
            <a:spLocks noGrp="1" noChangeArrowheads="1"/>
          </p:cNvSpPr>
          <p:nvPr>
            <p:ph type="title"/>
          </p:nvPr>
        </p:nvSpPr>
        <p:spPr/>
        <p:txBody>
          <a:bodyPr/>
          <a:lstStyle/>
          <a:p>
            <a:endParaRPr lang="en-US" altLang="en-US" dirty="0"/>
          </a:p>
        </p:txBody>
      </p:sp>
      <p:sp>
        <p:nvSpPr>
          <p:cNvPr id="73731" name="Content Placeholder 2" descr="" title="">
            <a:extLst>
              <a:ext uri="{FF2B5EF4-FFF2-40B4-BE49-F238E27FC236}">
                <a16:creationId xmlns:a16="http://schemas.microsoft.com/office/drawing/2014/main" id="{4C59B695-DA41-49EE-AE35-6C23050D8228}"/>
              </a:ext>
            </a:extLst>
          </p:cNvPr>
          <p:cNvSpPr>
            <a:spLocks noGrp="1" noChangeArrowheads="1"/>
          </p:cNvSpPr>
          <p:nvPr>
            <p:ph idx="1"/>
          </p:nvPr>
        </p:nvSpPr>
        <p:spPr>
          <a:xfrm>
            <a:off x="304800" y="990600"/>
            <a:ext cx="8534400" cy="5348056"/>
          </a:xfrm>
        </p:spPr>
        <p:txBody>
          <a:bodyPr>
            <a:normAutofit/>
          </a:bodyPr>
          <a:lstStyle/>
          <a:p>
            <a:r>
              <a:rPr lang="en-US" altLang="en-US" sz="3600" dirty="0">
                <a:solidFill>
                  <a:srgbClr val="FF0000"/>
                </a:solidFill>
              </a:rPr>
              <a:t>For 2020-2021, WVDE to distribute the fund based on the need for self-contained special ed classroom video cameras in each school, </a:t>
            </a:r>
            <a:r>
              <a:rPr lang="en-US" altLang="en-US" sz="3600" i="1" dirty="0">
                <a:solidFill>
                  <a:srgbClr val="FF0000"/>
                </a:solidFill>
              </a:rPr>
              <a:t>before </a:t>
            </a:r>
            <a:r>
              <a:rPr lang="en-US" altLang="en-US" sz="3600" dirty="0">
                <a:solidFill>
                  <a:srgbClr val="FF0000"/>
                </a:solidFill>
              </a:rPr>
              <a:t>allocating those funds for any other purpose</a:t>
            </a:r>
          </a:p>
          <a:p>
            <a:pPr marL="0" indent="0">
              <a:buNone/>
            </a:pPr>
            <a:endParaRPr lang="en-US" altLang="en-US" sz="3600" dirty="0">
              <a:solidFill>
                <a:srgbClr val="FF0000"/>
              </a:solidFill>
            </a:endParaRPr>
          </a:p>
          <a:p>
            <a:r>
              <a:rPr lang="en-US" altLang="en-US" sz="3600" dirty="0"/>
              <a:t>Then return to distributing funds equally to all the schools in the state</a:t>
            </a:r>
          </a:p>
        </p:txBody>
      </p:sp>
    </p:spTree>
  </p:cSld>
  <p:clrMapOvr>
    <a:masterClrMapping/>
  </p:clrMapOvr>
</p:sld>
</file>

<file path=ppt/slides/slide53.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60418" name="Title 2" descr="" title="">
            <a:extLst>
              <a:ext uri="{FF2B5EF4-FFF2-40B4-BE49-F238E27FC236}">
                <a16:creationId xmlns:a16="http://schemas.microsoft.com/office/drawing/2014/main" id="{7572396D-A82F-45F0-9B59-7F3F612735DE}"/>
              </a:ext>
            </a:extLst>
          </p:cNvPr>
          <p:cNvSpPr>
            <a:spLocks noGrp="1" noChangeArrowheads="1"/>
          </p:cNvSpPr>
          <p:nvPr>
            <p:ph type="ctrTitle"/>
          </p:nvPr>
        </p:nvSpPr>
        <p:spPr>
          <a:xfrm>
            <a:off x="635976" y="2693987"/>
            <a:ext cx="7772400" cy="1470025"/>
          </a:xfrm>
        </p:spPr>
        <p:txBody>
          <a:bodyPr>
            <a:normAutofit fontScale="90000"/>
          </a:bodyPr>
          <a:lstStyle/>
          <a:p>
            <a:pPr>
              <a:defRPr/>
            </a:pPr>
            <a:r>
              <a:rPr lang="en-US" altLang="en-US" sz="7200" dirty="0">
                <a:solidFill>
                  <a:schemeClr val="tx1"/>
                </a:solidFill>
                <a:effectLst>
                  <a:outerShdw blurRad="38100" dist="38100" dir="2700000" algn="tl">
                    <a:srgbClr val="000000">
                      <a:alpha val="43137"/>
                    </a:srgbClr>
                  </a:outerShdw>
                </a:effectLst>
              </a:rPr>
              <a:t>9.	</a:t>
            </a:r>
            <a:r>
              <a:rPr lang="en-US" altLang="en-US" sz="7200" dirty="0">
                <a:solidFill>
                  <a:srgbClr val="FF0000"/>
                </a:solidFill>
                <a:effectLst>
                  <a:outerShdw blurRad="38100" dist="38100" dir="2700000" algn="tl">
                    <a:srgbClr val="000000">
                      <a:alpha val="43137"/>
                    </a:srgbClr>
                  </a:outerShdw>
                </a:effectLst>
              </a:rPr>
              <a:t>Business &amp; Finance</a:t>
            </a:r>
          </a:p>
        </p:txBody>
      </p:sp>
      <p:sp>
        <p:nvSpPr>
          <p:cNvPr id="74755" name="Subtitle 1" descr="" title="">
            <a:extLst>
              <a:ext uri="{FF2B5EF4-FFF2-40B4-BE49-F238E27FC236}">
                <a16:creationId xmlns:a16="http://schemas.microsoft.com/office/drawing/2014/main" id="{E7C96550-940C-4D41-977A-7E0EEB098936}"/>
              </a:ext>
            </a:extLst>
          </p:cNvPr>
          <p:cNvSpPr>
            <a:spLocks noGrp="1" noChangeArrowheads="1"/>
          </p:cNvSpPr>
          <p:nvPr>
            <p:ph type="subTitle" idx="1"/>
          </p:nvPr>
        </p:nvSpPr>
        <p:spPr/>
        <p:txBody>
          <a:bodyPr/>
          <a:lstStyle/>
          <a:p>
            <a:endParaRPr lang="en-US" altLang="en-US" dirty="0"/>
          </a:p>
        </p:txBody>
      </p:sp>
    </p:spTree>
  </p:cSld>
  <p:clrMapOvr>
    <a:masterClrMapping/>
  </p:clrMapOvr>
</p:sld>
</file>

<file path=ppt/slides/slide54.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75778" name="Title 1" descr="" title="">
            <a:extLst>
              <a:ext uri="{FF2B5EF4-FFF2-40B4-BE49-F238E27FC236}">
                <a16:creationId xmlns:a16="http://schemas.microsoft.com/office/drawing/2014/main" id="{FF93891C-32E3-4E26-AA25-9F67486AD974}"/>
              </a:ext>
            </a:extLst>
          </p:cNvPr>
          <p:cNvSpPr>
            <a:spLocks noGrp="1" noChangeArrowheads="1"/>
          </p:cNvSpPr>
          <p:nvPr>
            <p:ph type="title"/>
          </p:nvPr>
        </p:nvSpPr>
        <p:spPr/>
        <p:txBody>
          <a:bodyPr/>
          <a:lstStyle/>
          <a:p>
            <a:endParaRPr lang="en-US" altLang="en-US" dirty="0"/>
          </a:p>
        </p:txBody>
      </p:sp>
      <p:sp>
        <p:nvSpPr>
          <p:cNvPr id="3" name="Content Placeholder 2" descr="" title="">
            <a:extLst>
              <a:ext uri="{FF2B5EF4-FFF2-40B4-BE49-F238E27FC236}">
                <a16:creationId xmlns:a16="http://schemas.microsoft.com/office/drawing/2014/main" id="{04A9938C-F2A6-4BF7-8F55-44CA51731411}"/>
              </a:ext>
            </a:extLst>
          </p:cNvPr>
          <p:cNvSpPr>
            <a:spLocks noGrp="1"/>
          </p:cNvSpPr>
          <p:nvPr>
            <p:ph idx="1"/>
          </p:nvPr>
        </p:nvSpPr>
        <p:spPr>
          <a:xfrm>
            <a:off x="386178" y="1234281"/>
            <a:ext cx="8229600" cy="4389438"/>
          </a:xfrm>
        </p:spPr>
        <p:txBody>
          <a:bodyPr>
            <a:normAutofit lnSpcReduction="10000"/>
          </a:bodyPr>
          <a:lstStyle/>
          <a:p>
            <a:pPr marL="0" indent="0" algn="ctr">
              <a:buFont typeface="Wingdings" panose="05000000000000000000" pitchFamily="2" charset="2"/>
              <a:buNone/>
              <a:defRPr/>
            </a:pPr>
            <a:r>
              <a:rPr lang="en-US" sz="4800" dirty="0">
                <a:solidFill>
                  <a:srgbClr val="FF0000"/>
                </a:solidFill>
              </a:rPr>
              <a:t>Senate Bill 241</a:t>
            </a:r>
          </a:p>
          <a:p>
            <a:pPr marL="0" indent="0" algn="ctr">
              <a:buFont typeface="Wingdings" panose="05000000000000000000" pitchFamily="2" charset="2"/>
              <a:buNone/>
              <a:defRPr/>
            </a:pPr>
            <a:r>
              <a:rPr lang="en-US" sz="4800" dirty="0"/>
              <a:t>Requiring State Board to develop method for student transportation costs as</a:t>
            </a:r>
          </a:p>
          <a:p>
            <a:pPr marL="0" indent="0" algn="ctr">
              <a:buFont typeface="Wingdings" panose="05000000000000000000" pitchFamily="2" charset="2"/>
              <a:buNone/>
              <a:defRPr/>
            </a:pPr>
            <a:r>
              <a:rPr lang="en-US" sz="4800" dirty="0"/>
              <a:t>stand-alone consideration</a:t>
            </a:r>
          </a:p>
          <a:p>
            <a:pPr marL="0" indent="0" algn="ctr">
              <a:buFont typeface="Wingdings" panose="05000000000000000000" pitchFamily="2" charset="2"/>
              <a:buNone/>
              <a:defRPr/>
            </a:pPr>
            <a:r>
              <a:rPr lang="en-US" sz="3800" i="1" dirty="0">
                <a:solidFill>
                  <a:srgbClr val="FF0000"/>
                </a:solidFill>
              </a:rPr>
              <a:t>Effective May 29</a:t>
            </a:r>
          </a:p>
          <a:p>
            <a:pPr>
              <a:defRPr/>
            </a:pPr>
            <a:endParaRPr lang="en-US" dirty="0"/>
          </a:p>
        </p:txBody>
      </p:sp>
    </p:spTree>
  </p:cSld>
  <p:clrMapOvr>
    <a:masterClrMapping/>
  </p:clrMapOvr>
  <p:transition spd="med">
    <p:fade/>
  </p:transition>
</p:sld>
</file>

<file path=ppt/slides/slide55.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4C5BEF4-5FC2-476B-9E23-DAE7DB14B9B2}"/>
              </a:ext>
            </a:extLst>
          </p:cNvPr>
          <p:cNvSpPr>
            <a:spLocks noGrp="1"/>
          </p:cNvSpPr>
          <p:nvPr>
            <p:ph type="title"/>
          </p:nvPr>
        </p:nvSpPr>
        <p:spPr/>
        <p:txBody>
          <a:bodyPr/>
          <a:lstStyle/>
          <a:p>
            <a:endParaRPr lang="en-US" dirty="0"/>
          </a:p>
        </p:txBody>
      </p:sp>
      <p:sp>
        <p:nvSpPr>
          <p:cNvPr id="3" name="Content Placeholder 2" descr="" title="">
            <a:extLst>
              <a:ext uri="{FF2B5EF4-FFF2-40B4-BE49-F238E27FC236}">
                <a16:creationId xmlns:a16="http://schemas.microsoft.com/office/drawing/2014/main" id="{6E9D88AB-D729-4C43-84E6-0A13432C4757}"/>
              </a:ext>
            </a:extLst>
          </p:cNvPr>
          <p:cNvSpPr>
            <a:spLocks noGrp="1"/>
          </p:cNvSpPr>
          <p:nvPr>
            <p:ph idx="1"/>
          </p:nvPr>
        </p:nvSpPr>
        <p:spPr>
          <a:xfrm>
            <a:off x="257452" y="852256"/>
            <a:ext cx="8611340" cy="5624745"/>
          </a:xfrm>
        </p:spPr>
        <p:txBody>
          <a:bodyPr>
            <a:normAutofit/>
          </a:bodyPr>
          <a:lstStyle/>
          <a:p>
            <a:r>
              <a:rPr lang="en-US" sz="3200" dirty="0"/>
              <a:t>The State Board of Education must propose revisions to the service personnel allowance under the funding formula for certain county boards</a:t>
            </a:r>
          </a:p>
          <a:p>
            <a:r>
              <a:rPr lang="en-US" sz="3200" dirty="0">
                <a:solidFill>
                  <a:srgbClr val="FF0000"/>
                </a:solidFill>
              </a:rPr>
              <a:t>Goal: To provide additional formula-funded service personnel to meet transportation needs of low population density school districts that must transport students over a large geographic area</a:t>
            </a:r>
          </a:p>
          <a:p>
            <a:r>
              <a:rPr lang="en-US" sz="3200" dirty="0"/>
              <a:t>Deadline: September 1, 2020</a:t>
            </a:r>
          </a:p>
        </p:txBody>
      </p:sp>
    </p:spTree>
  </p:cSld>
  <p:clrMapOvr>
    <a:masterClrMapping/>
  </p:clrMapOvr>
</p:sld>
</file>

<file path=ppt/slides/slide5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75778" name="Title 1" descr="" title="">
            <a:extLst>
              <a:ext uri="{FF2B5EF4-FFF2-40B4-BE49-F238E27FC236}">
                <a16:creationId xmlns:a16="http://schemas.microsoft.com/office/drawing/2014/main" id="{FF93891C-32E3-4E26-AA25-9F67486AD974}"/>
              </a:ext>
            </a:extLst>
          </p:cNvPr>
          <p:cNvSpPr>
            <a:spLocks noGrp="1" noChangeArrowheads="1"/>
          </p:cNvSpPr>
          <p:nvPr>
            <p:ph type="title"/>
          </p:nvPr>
        </p:nvSpPr>
        <p:spPr/>
        <p:txBody>
          <a:bodyPr/>
          <a:lstStyle/>
          <a:p>
            <a:endParaRPr lang="en-US" altLang="en-US" dirty="0"/>
          </a:p>
        </p:txBody>
      </p:sp>
      <p:sp>
        <p:nvSpPr>
          <p:cNvPr id="3" name="Content Placeholder 2" descr="" title="">
            <a:extLst>
              <a:ext uri="{FF2B5EF4-FFF2-40B4-BE49-F238E27FC236}">
                <a16:creationId xmlns:a16="http://schemas.microsoft.com/office/drawing/2014/main" id="{04A9938C-F2A6-4BF7-8F55-44CA51731411}"/>
              </a:ext>
            </a:extLst>
          </p:cNvPr>
          <p:cNvSpPr>
            <a:spLocks noGrp="1"/>
          </p:cNvSpPr>
          <p:nvPr>
            <p:ph idx="1"/>
          </p:nvPr>
        </p:nvSpPr>
        <p:spPr>
          <a:xfrm>
            <a:off x="386178" y="1234281"/>
            <a:ext cx="8229600" cy="4389438"/>
          </a:xfrm>
        </p:spPr>
        <p:txBody>
          <a:bodyPr>
            <a:normAutofit/>
          </a:bodyPr>
          <a:lstStyle/>
          <a:p>
            <a:pPr marL="0" indent="0" algn="ctr">
              <a:buFont typeface="Wingdings" panose="05000000000000000000" pitchFamily="2" charset="2"/>
              <a:buNone/>
              <a:defRPr/>
            </a:pPr>
            <a:r>
              <a:rPr lang="en-US" sz="4800" dirty="0">
                <a:solidFill>
                  <a:srgbClr val="FF0000"/>
                </a:solidFill>
              </a:rPr>
              <a:t>Senate Bill 652</a:t>
            </a:r>
          </a:p>
          <a:p>
            <a:pPr marL="0" indent="0" algn="ctr">
              <a:buFont typeface="Wingdings" panose="05000000000000000000" pitchFamily="2" charset="2"/>
              <a:buNone/>
              <a:defRPr/>
            </a:pPr>
            <a:r>
              <a:rPr lang="en-US" sz="4800" dirty="0"/>
              <a:t>Authorizing School Building Authority to promulgate legislative rules</a:t>
            </a:r>
          </a:p>
          <a:p>
            <a:pPr marL="0" indent="0" algn="ctr">
              <a:buFont typeface="Wingdings" panose="05000000000000000000" pitchFamily="2" charset="2"/>
              <a:buNone/>
              <a:defRPr/>
            </a:pPr>
            <a:r>
              <a:rPr lang="en-US" sz="3800" i="1" dirty="0">
                <a:solidFill>
                  <a:srgbClr val="FF0000"/>
                </a:solidFill>
              </a:rPr>
              <a:t>Effective February 28</a:t>
            </a:r>
          </a:p>
          <a:p>
            <a:pPr>
              <a:defRPr/>
            </a:pPr>
            <a:endParaRPr lang="en-US" dirty="0"/>
          </a:p>
        </p:txBody>
      </p:sp>
    </p:spTree>
    <p:extLst>
      <p:ext uri="{BB962C8B-B14F-4D97-AF65-F5344CB8AC3E}">
        <p14:creationId xmlns:p14="http://schemas.microsoft.com/office/powerpoint/2010/main" val="3170930247"/>
      </p:ext>
    </p:extLst>
  </p:cSld>
  <p:clrMapOvr>
    <a:masterClrMapping/>
  </p:clrMapOvr>
  <p:transition spd="med">
    <p:fade/>
  </p:transition>
</p:sld>
</file>

<file path=ppt/slides/slide5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3DB7E9E-CA34-48B8-ADBE-57B8E17BC97E}"/>
              </a:ext>
            </a:extLst>
          </p:cNvPr>
          <p:cNvSpPr>
            <a:spLocks noGrp="1"/>
          </p:cNvSpPr>
          <p:nvPr>
            <p:ph type="title"/>
          </p:nvPr>
        </p:nvSpPr>
        <p:spPr/>
        <p:txBody>
          <a:bodyPr/>
          <a:lstStyle/>
          <a:p>
            <a:endParaRPr lang="en-US" dirty="0"/>
          </a:p>
        </p:txBody>
      </p:sp>
      <p:sp>
        <p:nvSpPr>
          <p:cNvPr id="3" name="Content Placeholder 2" descr="" title="">
            <a:extLst>
              <a:ext uri="{FF2B5EF4-FFF2-40B4-BE49-F238E27FC236}">
                <a16:creationId xmlns:a16="http://schemas.microsoft.com/office/drawing/2014/main" id="{E5FD1B24-E0D9-4F79-AF6D-67D9B4ACE514}"/>
              </a:ext>
            </a:extLst>
          </p:cNvPr>
          <p:cNvSpPr>
            <a:spLocks noGrp="1"/>
          </p:cNvSpPr>
          <p:nvPr>
            <p:ph idx="1"/>
          </p:nvPr>
        </p:nvSpPr>
        <p:spPr>
          <a:xfrm>
            <a:off x="457200" y="1012054"/>
            <a:ext cx="8229600" cy="5464947"/>
          </a:xfrm>
        </p:spPr>
        <p:txBody>
          <a:bodyPr>
            <a:normAutofit/>
          </a:bodyPr>
          <a:lstStyle/>
          <a:p>
            <a:r>
              <a:rPr lang="en-US" dirty="0"/>
              <a:t>SBA construction contracts and agreements</a:t>
            </a:r>
          </a:p>
          <a:p>
            <a:r>
              <a:rPr lang="en-US" dirty="0">
                <a:solidFill>
                  <a:srgbClr val="FF0000"/>
                </a:solidFill>
              </a:rPr>
              <a:t>Post-project evaluations</a:t>
            </a:r>
          </a:p>
          <a:p>
            <a:r>
              <a:rPr lang="en-US" dirty="0"/>
              <a:t>The SBA’s authority to suspend a contractor’s or subcontractor’s right to bid on future SBA projects</a:t>
            </a:r>
          </a:p>
          <a:p>
            <a:r>
              <a:rPr lang="en-US" dirty="0">
                <a:solidFill>
                  <a:srgbClr val="FF0000"/>
                </a:solidFill>
              </a:rPr>
              <a:t>A requirement that bidding contractors submit a Contractor Qualification Statement (CQS) to the owner, architect, and SBA for review before the awarding of construction contracts</a:t>
            </a:r>
          </a:p>
          <a:p>
            <a:r>
              <a:rPr lang="en-US" dirty="0"/>
              <a:t>Important new requirements and deadlines for bids and bid-related documents</a:t>
            </a:r>
          </a:p>
          <a:p>
            <a:endParaRPr lang="en-US" dirty="0"/>
          </a:p>
        </p:txBody>
      </p:sp>
    </p:spTree>
    <p:extLst>
      <p:ext uri="{BB962C8B-B14F-4D97-AF65-F5344CB8AC3E}">
        <p14:creationId xmlns:p14="http://schemas.microsoft.com/office/powerpoint/2010/main" val="3278560366"/>
      </p:ext>
    </p:extLst>
  </p:cSld>
  <p:clrMapOvr>
    <a:masterClrMapping/>
  </p:clrMapOvr>
</p:sld>
</file>

<file path=ppt/slides/slide58.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79874" name="Title 1" descr="" title="">
            <a:extLst>
              <a:ext uri="{FF2B5EF4-FFF2-40B4-BE49-F238E27FC236}">
                <a16:creationId xmlns:a16="http://schemas.microsoft.com/office/drawing/2014/main" id="{B2ECD995-D3F3-4D07-966A-DB737C53D351}"/>
              </a:ext>
            </a:extLst>
          </p:cNvPr>
          <p:cNvSpPr>
            <a:spLocks noGrp="1" noChangeArrowheads="1"/>
          </p:cNvSpPr>
          <p:nvPr>
            <p:ph type="title"/>
          </p:nvPr>
        </p:nvSpPr>
        <p:spPr>
          <a:xfrm>
            <a:off x="457200" y="1371600"/>
            <a:ext cx="8229600" cy="3352800"/>
          </a:xfrm>
        </p:spPr>
        <p:txBody>
          <a:bodyPr>
            <a:normAutofit fontScale="90000"/>
          </a:bodyPr>
          <a:lstStyle/>
          <a:p>
            <a:pPr algn="ctr"/>
            <a:r>
              <a:rPr lang="en-US" altLang="en-US" sz="7200" dirty="0">
                <a:solidFill>
                  <a:schemeClr val="tx1"/>
                </a:solidFill>
              </a:rPr>
              <a:t>From the United States Supreme Court</a:t>
            </a:r>
          </a:p>
        </p:txBody>
      </p:sp>
    </p:spTree>
  </p:cSld>
  <p:clrMapOvr>
    <a:masterClrMapping/>
  </p:clrMapOvr>
</p:sld>
</file>

<file path=ppt/slides/slide59.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80898" name="Title 1" descr="" title="">
            <a:extLst>
              <a:ext uri="{FF2B5EF4-FFF2-40B4-BE49-F238E27FC236}">
                <a16:creationId xmlns:a16="http://schemas.microsoft.com/office/drawing/2014/main" id="{15BDE312-87A7-4F7E-946A-A55EFBF5AE3B}"/>
              </a:ext>
            </a:extLst>
          </p:cNvPr>
          <p:cNvSpPr>
            <a:spLocks noGrp="1" noChangeArrowheads="1"/>
          </p:cNvSpPr>
          <p:nvPr>
            <p:ph type="title"/>
          </p:nvPr>
        </p:nvSpPr>
        <p:spPr/>
        <p:txBody>
          <a:bodyPr/>
          <a:lstStyle/>
          <a:p>
            <a:pPr algn="ctr"/>
            <a:endParaRPr lang="en-US" altLang="en-US" dirty="0">
              <a:solidFill>
                <a:srgbClr val="FF0000"/>
              </a:solidFill>
            </a:endParaRPr>
          </a:p>
        </p:txBody>
      </p:sp>
      <p:sp>
        <p:nvSpPr>
          <p:cNvPr id="80899" name="Content Placeholder 2" descr="" title="">
            <a:extLst>
              <a:ext uri="{FF2B5EF4-FFF2-40B4-BE49-F238E27FC236}">
                <a16:creationId xmlns:a16="http://schemas.microsoft.com/office/drawing/2014/main" id="{652C8F0E-AE40-44E6-9721-32875E43096A}"/>
              </a:ext>
            </a:extLst>
          </p:cNvPr>
          <p:cNvSpPr>
            <a:spLocks noGrp="1" noChangeArrowheads="1"/>
          </p:cNvSpPr>
          <p:nvPr>
            <p:ph idx="1"/>
          </p:nvPr>
        </p:nvSpPr>
        <p:spPr>
          <a:xfrm>
            <a:off x="457200" y="685800"/>
            <a:ext cx="8229600" cy="5673725"/>
          </a:xfrm>
        </p:spPr>
        <p:txBody>
          <a:bodyPr/>
          <a:lstStyle/>
          <a:p>
            <a:pPr marL="342900" lvl="1" indent="0">
              <a:buFont typeface="Wingdings" panose="05000000000000000000" pitchFamily="2" charset="2"/>
              <a:buNone/>
            </a:pPr>
            <a:r>
              <a:rPr lang="en-US" altLang="en-US" sz="6000" i="1" dirty="0">
                <a:solidFill>
                  <a:srgbClr val="FF0000"/>
                </a:solidFill>
              </a:rPr>
              <a:t>Bostock v. Clayton County Georgia</a:t>
            </a:r>
          </a:p>
          <a:p>
            <a:pPr marL="342900" lvl="1" indent="0">
              <a:buFont typeface="Wingdings" panose="05000000000000000000" pitchFamily="2" charset="2"/>
              <a:buNone/>
            </a:pPr>
            <a:endParaRPr lang="en-US" altLang="en-US" sz="4400" i="1" dirty="0">
              <a:solidFill>
                <a:srgbClr val="FF0000"/>
              </a:solidFill>
            </a:endParaRPr>
          </a:p>
          <a:p>
            <a:pPr lvl="2"/>
            <a:r>
              <a:rPr lang="en-US" altLang="en-US" sz="4000" i="1" dirty="0"/>
              <a:t>Homosexuality and transgender status under Title VII (not yet Title IX)</a:t>
            </a:r>
          </a:p>
        </p:txBody>
      </p:sp>
    </p:spTree>
  </p:cSld>
  <p:clrMapOvr>
    <a:masterClrMapping/>
  </p:clrMapOvr>
</p:sld>
</file>

<file path=ppt/slides/slide6.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1266" name="Title 1" descr="" title="">
            <a:extLst>
              <a:ext uri="{FF2B5EF4-FFF2-40B4-BE49-F238E27FC236}">
                <a16:creationId xmlns:a16="http://schemas.microsoft.com/office/drawing/2014/main" id="{3705C9DB-F596-447C-B767-6826898AB0A6}"/>
              </a:ext>
            </a:extLst>
          </p:cNvPr>
          <p:cNvSpPr>
            <a:spLocks noGrp="1" noChangeArrowheads="1"/>
          </p:cNvSpPr>
          <p:nvPr>
            <p:ph type="title"/>
          </p:nvPr>
        </p:nvSpPr>
        <p:spPr/>
        <p:txBody>
          <a:bodyPr/>
          <a:lstStyle/>
          <a:p>
            <a:endParaRPr lang="en-US" altLang="en-US" dirty="0"/>
          </a:p>
        </p:txBody>
      </p:sp>
      <p:pic>
        <p:nvPicPr>
          <p:cNvPr id="11267" name="Picture 3" descr="" title="">
            <a:extLst>
              <a:ext uri="{FF2B5EF4-FFF2-40B4-BE49-F238E27FC236}">
                <a16:creationId xmlns:a16="http://schemas.microsoft.com/office/drawing/2014/main" id="{67980FE5-3354-4C82-97E6-01C976A9BBD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506538"/>
            <a:ext cx="8178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0.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83970" name="Title 1" descr="" title="">
            <a:extLst>
              <a:ext uri="{FF2B5EF4-FFF2-40B4-BE49-F238E27FC236}">
                <a16:creationId xmlns:a16="http://schemas.microsoft.com/office/drawing/2014/main" id="{D37B5CEB-B02C-4893-BC85-53032F702029}"/>
              </a:ext>
            </a:extLst>
          </p:cNvPr>
          <p:cNvSpPr>
            <a:spLocks noGrp="1" noChangeArrowheads="1"/>
          </p:cNvSpPr>
          <p:nvPr>
            <p:ph type="title"/>
          </p:nvPr>
        </p:nvSpPr>
        <p:spPr>
          <a:xfrm>
            <a:off x="457200" y="1295400"/>
            <a:ext cx="8229600" cy="4572000"/>
          </a:xfrm>
        </p:spPr>
        <p:txBody>
          <a:bodyPr/>
          <a:lstStyle/>
          <a:p>
            <a:pPr algn="ctr"/>
            <a:r>
              <a:rPr lang="en-US" altLang="en-US" sz="7200" dirty="0">
                <a:solidFill>
                  <a:schemeClr val="tx1"/>
                </a:solidFill>
              </a:rPr>
              <a:t>From the Grievance Board</a:t>
            </a:r>
            <a:br>
              <a:rPr lang="en-US" altLang="en-US" sz="7200" dirty="0">
                <a:solidFill>
                  <a:schemeClr val="tx1"/>
                </a:solidFill>
              </a:rPr>
            </a:br>
            <a:br>
              <a:rPr lang="en-US" altLang="en-US" sz="4000" dirty="0">
                <a:solidFill>
                  <a:schemeClr val="tx1"/>
                </a:solidFill>
              </a:rPr>
            </a:br>
            <a:endParaRPr lang="en-US" altLang="en-US" sz="7200" dirty="0">
              <a:solidFill>
                <a:srgbClr val="FF0000"/>
              </a:solidFill>
            </a:endParaRPr>
          </a:p>
        </p:txBody>
      </p:sp>
    </p:spTree>
  </p:cSld>
  <p:clrMapOvr>
    <a:masterClrMapping/>
  </p:clrMapOvr>
</p:sld>
</file>

<file path=ppt/slides/slide6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121E4ABC-550C-41C1-B8C1-669530A6A6F0}"/>
              </a:ext>
            </a:extLst>
          </p:cNvPr>
          <p:cNvSpPr>
            <a:spLocks noGrp="1"/>
          </p:cNvSpPr>
          <p:nvPr>
            <p:ph type="title"/>
          </p:nvPr>
        </p:nvSpPr>
        <p:spPr/>
        <p:txBody>
          <a:bodyPr>
            <a:normAutofit fontScale="90000"/>
          </a:bodyPr>
          <a:lstStyle/>
          <a:p>
            <a:r>
              <a:rPr lang="en-US" altLang="en-US" i="1" dirty="0"/>
              <a:t>Skaggs v. Ritchie County Board of Education</a:t>
            </a:r>
            <a:endParaRPr lang="en-US" dirty="0"/>
          </a:p>
        </p:txBody>
      </p:sp>
      <p:sp>
        <p:nvSpPr>
          <p:cNvPr id="4" name="Content Placeholder 3" descr="" title="">
            <a:extLst>
              <a:ext uri="{FF2B5EF4-FFF2-40B4-BE49-F238E27FC236}">
                <a16:creationId xmlns:a16="http://schemas.microsoft.com/office/drawing/2014/main" id="{F456DACF-8620-430C-B4AD-69D94099C17A}"/>
              </a:ext>
            </a:extLst>
          </p:cNvPr>
          <p:cNvSpPr>
            <a:spLocks noGrp="1"/>
          </p:cNvSpPr>
          <p:nvPr>
            <p:ph idx="1"/>
          </p:nvPr>
        </p:nvSpPr>
        <p:spPr/>
        <p:txBody>
          <a:bodyPr>
            <a:normAutofit/>
          </a:bodyPr>
          <a:lstStyle/>
          <a:p>
            <a:r>
              <a:rPr lang="en-US" sz="3200" dirty="0">
                <a:solidFill>
                  <a:srgbClr val="FF0000"/>
                </a:solidFill>
              </a:rPr>
              <a:t>ECCAT seniority accrues independently of aide seniority.</a:t>
            </a:r>
          </a:p>
          <a:p>
            <a:r>
              <a:rPr lang="en-US" sz="3200" dirty="0"/>
              <a:t>Aide seniority is based on when an employee first commenced work at an aide</a:t>
            </a:r>
          </a:p>
          <a:p>
            <a:r>
              <a:rPr lang="en-US" sz="3200" dirty="0">
                <a:solidFill>
                  <a:srgbClr val="FF0000"/>
                </a:solidFill>
              </a:rPr>
              <a:t>ECCAT seniority is based on when the employee commenced work as an ECCAT</a:t>
            </a:r>
          </a:p>
        </p:txBody>
      </p:sp>
    </p:spTree>
    <p:extLst>
      <p:ext uri="{BB962C8B-B14F-4D97-AF65-F5344CB8AC3E}">
        <p14:creationId xmlns:p14="http://schemas.microsoft.com/office/powerpoint/2010/main" val="2374710452"/>
      </p:ext>
    </p:extLst>
  </p:cSld>
  <p:clrMapOvr>
    <a:masterClrMapping/>
  </p:clrMapOvr>
</p:sld>
</file>

<file path=ppt/slides/slide6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121E4ABC-550C-41C1-B8C1-669530A6A6F0}"/>
              </a:ext>
            </a:extLst>
          </p:cNvPr>
          <p:cNvSpPr>
            <a:spLocks noGrp="1"/>
          </p:cNvSpPr>
          <p:nvPr>
            <p:ph type="title"/>
          </p:nvPr>
        </p:nvSpPr>
        <p:spPr/>
        <p:txBody>
          <a:bodyPr>
            <a:normAutofit fontScale="90000"/>
          </a:bodyPr>
          <a:lstStyle/>
          <a:p>
            <a:r>
              <a:rPr lang="en-US" altLang="en-US" i="1" dirty="0"/>
              <a:t>Simanski v. Hampshire County Board of Education</a:t>
            </a:r>
            <a:endParaRPr lang="en-US" dirty="0"/>
          </a:p>
        </p:txBody>
      </p:sp>
      <p:sp>
        <p:nvSpPr>
          <p:cNvPr id="4" name="Content Placeholder 3" descr="" title="">
            <a:extLst>
              <a:ext uri="{FF2B5EF4-FFF2-40B4-BE49-F238E27FC236}">
                <a16:creationId xmlns:a16="http://schemas.microsoft.com/office/drawing/2014/main" id="{F456DACF-8620-430C-B4AD-69D94099C17A}"/>
              </a:ext>
            </a:extLst>
          </p:cNvPr>
          <p:cNvSpPr>
            <a:spLocks noGrp="1"/>
          </p:cNvSpPr>
          <p:nvPr>
            <p:ph idx="1"/>
          </p:nvPr>
        </p:nvSpPr>
        <p:spPr/>
        <p:txBody>
          <a:bodyPr>
            <a:normAutofit fontScale="92500" lnSpcReduction="10000"/>
          </a:bodyPr>
          <a:lstStyle/>
          <a:p>
            <a:r>
              <a:rPr lang="en-US" dirty="0">
                <a:solidFill>
                  <a:srgbClr val="FF0000"/>
                </a:solidFill>
              </a:rPr>
              <a:t>Uniformity laws do not apply to a pay comparison between a professional and a service position</a:t>
            </a:r>
          </a:p>
          <a:p>
            <a:r>
              <a:rPr lang="en-US" dirty="0"/>
              <a:t>Also, merely showing that two employees share the same job title is insufficient to establish a uniformity violation. </a:t>
            </a:r>
          </a:p>
          <a:p>
            <a:r>
              <a:rPr lang="en-US" dirty="0">
                <a:solidFill>
                  <a:srgbClr val="FF0000"/>
                </a:solidFill>
              </a:rPr>
              <a:t>Many additional factors may determine whether two employees have like assignments and duties for uniformity analysis, such as the employees’ job responsibilities, job classifications, required qualifications, training and experience, and the number of employees that each supervises</a:t>
            </a:r>
          </a:p>
        </p:txBody>
      </p:sp>
    </p:spTree>
    <p:extLst>
      <p:ext uri="{BB962C8B-B14F-4D97-AF65-F5344CB8AC3E}">
        <p14:creationId xmlns:p14="http://schemas.microsoft.com/office/powerpoint/2010/main" val="2038841984"/>
      </p:ext>
    </p:extLst>
  </p:cSld>
  <p:clrMapOvr>
    <a:masterClrMapping/>
  </p:clrMapOvr>
</p:sld>
</file>

<file path=ppt/slides/slide6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121E4ABC-550C-41C1-B8C1-669530A6A6F0}"/>
              </a:ext>
            </a:extLst>
          </p:cNvPr>
          <p:cNvSpPr>
            <a:spLocks noGrp="1"/>
          </p:cNvSpPr>
          <p:nvPr>
            <p:ph type="title"/>
          </p:nvPr>
        </p:nvSpPr>
        <p:spPr/>
        <p:txBody>
          <a:bodyPr>
            <a:normAutofit fontScale="90000"/>
          </a:bodyPr>
          <a:lstStyle/>
          <a:p>
            <a:r>
              <a:rPr lang="en-US" altLang="en-US" i="1" dirty="0"/>
              <a:t>Apesos v. Hancock County Board of Education, </a:t>
            </a:r>
            <a:endParaRPr lang="en-US" dirty="0"/>
          </a:p>
        </p:txBody>
      </p:sp>
      <p:sp>
        <p:nvSpPr>
          <p:cNvPr id="4" name="Content Placeholder 3" descr="" title="">
            <a:extLst>
              <a:ext uri="{FF2B5EF4-FFF2-40B4-BE49-F238E27FC236}">
                <a16:creationId xmlns:a16="http://schemas.microsoft.com/office/drawing/2014/main" id="{F456DACF-8620-430C-B4AD-69D94099C17A}"/>
              </a:ext>
            </a:extLst>
          </p:cNvPr>
          <p:cNvSpPr>
            <a:spLocks noGrp="1"/>
          </p:cNvSpPr>
          <p:nvPr>
            <p:ph idx="1"/>
          </p:nvPr>
        </p:nvSpPr>
        <p:spPr/>
        <p:txBody>
          <a:bodyPr>
            <a:normAutofit/>
          </a:bodyPr>
          <a:lstStyle/>
          <a:p>
            <a:r>
              <a:rPr lang="en-US" dirty="0">
                <a:solidFill>
                  <a:srgbClr val="FF0000"/>
                </a:solidFill>
              </a:rPr>
              <a:t>Full-time service personnel required to work in excess of their normal working day during any week which contains a paid school holiday are paid for additional hours, or a fraction of the additional hours, at a rate of one and one-half times their usual hourly rate</a:t>
            </a:r>
          </a:p>
          <a:p>
            <a:r>
              <a:rPr lang="en-US" i="1" dirty="0"/>
              <a:t>Election days are not school holidays for purposes of this rule</a:t>
            </a:r>
          </a:p>
        </p:txBody>
      </p:sp>
    </p:spTree>
    <p:extLst>
      <p:ext uri="{BB962C8B-B14F-4D97-AF65-F5344CB8AC3E}">
        <p14:creationId xmlns:p14="http://schemas.microsoft.com/office/powerpoint/2010/main" val="124860649"/>
      </p:ext>
    </p:extLst>
  </p:cSld>
  <p:clrMapOvr>
    <a:masterClrMapping/>
  </p:clrMapOvr>
</p:sld>
</file>

<file path=ppt/slides/slide64.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847876" name="Rectangle 4" descr="" title="">
            <a:extLst>
              <a:ext uri="{FF2B5EF4-FFF2-40B4-BE49-F238E27FC236}">
                <a16:creationId xmlns:a16="http://schemas.microsoft.com/office/drawing/2014/main" id="{FC8F08A0-52D2-453A-A14B-EF159948CE64}"/>
              </a:ext>
            </a:extLst>
          </p:cNvPr>
          <p:cNvSpPr>
            <a:spLocks noGrp="1" noChangeArrowheads="1"/>
          </p:cNvSpPr>
          <p:nvPr>
            <p:ph type="ctrTitle"/>
          </p:nvPr>
        </p:nvSpPr>
        <p:spPr>
          <a:xfrm>
            <a:off x="707147" y="2076635"/>
            <a:ext cx="8154987" cy="2133600"/>
          </a:xfrm>
        </p:spPr>
        <p:txBody>
          <a:bodyPr>
            <a:normAutofit fontScale="90000"/>
          </a:bodyPr>
          <a:lstStyle/>
          <a:p>
            <a:pPr eaLnBrk="1" hangingPunct="1">
              <a:defRPr/>
            </a:pPr>
            <a:r>
              <a:rPr lang="en-US" sz="6600" i="1" dirty="0">
                <a:solidFill>
                  <a:srgbClr val="FF0000"/>
                </a:solidFill>
                <a:effectLst>
                  <a:outerShdw blurRad="38100" dist="38100" dir="2700000" algn="tl">
                    <a:srgbClr val="C0C0C0"/>
                  </a:outerShdw>
                </a:effectLst>
              </a:rPr>
              <a:t>Red Flag </a:t>
            </a:r>
            <a:r>
              <a:rPr lang="en-US" sz="6600" i="1" dirty="0">
                <a:solidFill>
                  <a:schemeClr val="tx1"/>
                </a:solidFill>
                <a:effectLst>
                  <a:outerShdw blurRad="38100" dist="38100" dir="2700000" algn="tl">
                    <a:srgbClr val="C0C0C0"/>
                  </a:outerShdw>
                </a:effectLst>
              </a:rPr>
              <a:t>Legal Issues for 2020-2021</a:t>
            </a:r>
          </a:p>
        </p:txBody>
      </p:sp>
      <p:sp>
        <p:nvSpPr>
          <p:cNvPr id="129027" name="Rectangle 5" descr="" title="">
            <a:extLst>
              <a:ext uri="{FF2B5EF4-FFF2-40B4-BE49-F238E27FC236}">
                <a16:creationId xmlns:a16="http://schemas.microsoft.com/office/drawing/2014/main" id="{F925C1EE-E542-4468-BCE9-061E1175F074}"/>
              </a:ext>
            </a:extLst>
          </p:cNvPr>
          <p:cNvSpPr>
            <a:spLocks noGrp="1" noChangeArrowheads="1"/>
          </p:cNvSpPr>
          <p:nvPr>
            <p:ph type="subTitle" idx="1"/>
          </p:nvPr>
        </p:nvSpPr>
        <p:spPr/>
        <p:txBody>
          <a:bodyPr>
            <a:normAutofit lnSpcReduction="10000"/>
          </a:bodyPr>
          <a:lstStyle/>
          <a:p>
            <a:pPr eaLnBrk="1" hangingPunct="1"/>
            <a:r>
              <a:rPr lang="en-US" altLang="en-US" dirty="0">
                <a:solidFill>
                  <a:srgbClr val="FF0000"/>
                </a:solidFill>
              </a:rPr>
              <a:t>Move carefully in these areas where the law may be uncertain or developing, or where inattention can result in explosive and costly legal proceedings</a:t>
            </a:r>
          </a:p>
        </p:txBody>
      </p:sp>
    </p:spTree>
  </p:cSld>
  <p:clrMapOvr>
    <a:masterClrMapping/>
  </p:clrMapOvr>
</p:sld>
</file>

<file path=ppt/slides/slide65.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30050" name="Title 3" descr="" title="">
            <a:extLst>
              <a:ext uri="{FF2B5EF4-FFF2-40B4-BE49-F238E27FC236}">
                <a16:creationId xmlns:a16="http://schemas.microsoft.com/office/drawing/2014/main" id="{C4FAFC93-D202-4BE1-9148-E53C9761BAC2}"/>
              </a:ext>
            </a:extLst>
          </p:cNvPr>
          <p:cNvSpPr>
            <a:spLocks noGrp="1" noChangeArrowheads="1"/>
          </p:cNvSpPr>
          <p:nvPr>
            <p:ph type="title"/>
          </p:nvPr>
        </p:nvSpPr>
        <p:spPr>
          <a:xfrm>
            <a:off x="457200" y="277813"/>
            <a:ext cx="8229600" cy="5665787"/>
          </a:xfrm>
        </p:spPr>
        <p:txBody>
          <a:bodyPr/>
          <a:lstStyle/>
          <a:p>
            <a:pPr algn="ctr"/>
            <a:br>
              <a:rPr lang="en-US" altLang="en-US" dirty="0"/>
            </a:br>
            <a:r>
              <a:rPr lang="en-US" altLang="en-US" dirty="0"/>
              <a:t>1. </a:t>
            </a:r>
            <a:br>
              <a:rPr lang="en-US" altLang="en-US" dirty="0"/>
            </a:br>
            <a:r>
              <a:rPr lang="en-US" altLang="en-US" sz="6000" dirty="0">
                <a:solidFill>
                  <a:srgbClr val="FF0000"/>
                </a:solidFill>
              </a:rPr>
              <a:t>COVID precautions and enforcement</a:t>
            </a:r>
            <a:br>
              <a:rPr lang="en-US" altLang="en-US" dirty="0">
                <a:solidFill>
                  <a:srgbClr val="C00000"/>
                </a:solidFill>
              </a:rPr>
            </a:br>
            <a:endParaRPr lang="en-US" altLang="en-US" dirty="0">
              <a:solidFill>
                <a:srgbClr val="C00000"/>
              </a:solidFill>
            </a:endParaRPr>
          </a:p>
        </p:txBody>
      </p:sp>
    </p:spTree>
  </p:cSld>
  <p:clrMapOvr>
    <a:masterClrMapping/>
  </p:clrMapOvr>
</p:sld>
</file>

<file path=ppt/slides/slide66.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31074" name="Title 3" descr="" title="">
            <a:extLst>
              <a:ext uri="{FF2B5EF4-FFF2-40B4-BE49-F238E27FC236}">
                <a16:creationId xmlns:a16="http://schemas.microsoft.com/office/drawing/2014/main" id="{76639EC3-F811-447B-AEAE-77E017DBB21B}"/>
              </a:ext>
            </a:extLst>
          </p:cNvPr>
          <p:cNvSpPr>
            <a:spLocks noGrp="1" noChangeArrowheads="1"/>
          </p:cNvSpPr>
          <p:nvPr>
            <p:ph type="title"/>
          </p:nvPr>
        </p:nvSpPr>
        <p:spPr>
          <a:xfrm>
            <a:off x="457200" y="609600"/>
            <a:ext cx="8229600" cy="5334000"/>
          </a:xfrm>
        </p:spPr>
        <p:txBody>
          <a:bodyPr/>
          <a:lstStyle/>
          <a:p>
            <a:pPr algn="ctr"/>
            <a:br>
              <a:rPr lang="en-US" altLang="en-US" dirty="0"/>
            </a:br>
            <a:r>
              <a:rPr lang="en-US" altLang="en-US" dirty="0"/>
              <a:t>2. </a:t>
            </a:r>
            <a:br>
              <a:rPr lang="en-US" altLang="en-US" dirty="0"/>
            </a:br>
            <a:r>
              <a:rPr lang="en-US" altLang="en-US" sz="6000" dirty="0">
                <a:solidFill>
                  <a:srgbClr val="FF0000"/>
                </a:solidFill>
              </a:rPr>
              <a:t>COVID-related employee leave issues</a:t>
            </a:r>
            <a:br>
              <a:rPr lang="en-US" altLang="en-US" dirty="0">
                <a:solidFill>
                  <a:srgbClr val="C00000"/>
                </a:solidFill>
              </a:rPr>
            </a:br>
            <a:endParaRPr lang="en-US" altLang="en-US" dirty="0">
              <a:solidFill>
                <a:srgbClr val="C00000"/>
              </a:solidFill>
            </a:endParaRPr>
          </a:p>
        </p:txBody>
      </p:sp>
    </p:spTree>
  </p:cSld>
  <p:clrMapOvr>
    <a:masterClrMapping/>
  </p:clrMapOvr>
</p:sld>
</file>

<file path=ppt/slides/slide67.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32098" name="Title 3" descr="" title="">
            <a:extLst>
              <a:ext uri="{FF2B5EF4-FFF2-40B4-BE49-F238E27FC236}">
                <a16:creationId xmlns:a16="http://schemas.microsoft.com/office/drawing/2014/main" id="{06ABD142-8514-4F65-944A-133EA02B2012}"/>
              </a:ext>
            </a:extLst>
          </p:cNvPr>
          <p:cNvSpPr>
            <a:spLocks noGrp="1" noChangeArrowheads="1"/>
          </p:cNvSpPr>
          <p:nvPr>
            <p:ph type="title"/>
          </p:nvPr>
        </p:nvSpPr>
        <p:spPr>
          <a:xfrm>
            <a:off x="457200" y="277813"/>
            <a:ext cx="8229600" cy="5894387"/>
          </a:xfrm>
        </p:spPr>
        <p:txBody>
          <a:bodyPr/>
          <a:lstStyle/>
          <a:p>
            <a:pPr algn="ctr"/>
            <a:br>
              <a:rPr lang="en-US" altLang="en-US" dirty="0"/>
            </a:br>
            <a:r>
              <a:rPr lang="en-US" altLang="en-US" dirty="0"/>
              <a:t>3. </a:t>
            </a:r>
            <a:br>
              <a:rPr lang="en-US" altLang="en-US" dirty="0"/>
            </a:br>
            <a:r>
              <a:rPr lang="en-US" altLang="en-US" sz="6000" dirty="0">
                <a:solidFill>
                  <a:srgbClr val="FF0000"/>
                </a:solidFill>
              </a:rPr>
              <a:t>Special education compliance, with a focus on COVID-related concerns</a:t>
            </a:r>
            <a:br>
              <a:rPr lang="en-US" altLang="en-US" dirty="0">
                <a:solidFill>
                  <a:srgbClr val="C00000"/>
                </a:solidFill>
              </a:rPr>
            </a:br>
            <a:endParaRPr lang="en-US" altLang="en-US" dirty="0">
              <a:solidFill>
                <a:srgbClr val="C00000"/>
              </a:solidFill>
            </a:endParaRPr>
          </a:p>
        </p:txBody>
      </p:sp>
    </p:spTree>
  </p:cSld>
  <p:clrMapOvr>
    <a:masterClrMapping/>
  </p:clrMapOvr>
</p:sld>
</file>

<file path=ppt/slides/slide68.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33122" name="Title 3" descr="" title="">
            <a:extLst>
              <a:ext uri="{FF2B5EF4-FFF2-40B4-BE49-F238E27FC236}">
                <a16:creationId xmlns:a16="http://schemas.microsoft.com/office/drawing/2014/main" id="{FC9196BA-F059-4D75-B0CE-D9EFAC2BCD80}"/>
              </a:ext>
            </a:extLst>
          </p:cNvPr>
          <p:cNvSpPr>
            <a:spLocks noGrp="1" noChangeArrowheads="1"/>
          </p:cNvSpPr>
          <p:nvPr>
            <p:ph type="title"/>
          </p:nvPr>
        </p:nvSpPr>
        <p:spPr>
          <a:xfrm>
            <a:off x="457200" y="838200"/>
            <a:ext cx="8229600" cy="5105400"/>
          </a:xfrm>
        </p:spPr>
        <p:txBody>
          <a:bodyPr/>
          <a:lstStyle/>
          <a:p>
            <a:pPr algn="ctr"/>
            <a:br>
              <a:rPr lang="en-US" altLang="en-US" dirty="0"/>
            </a:br>
            <a:r>
              <a:rPr lang="en-US" altLang="en-US" dirty="0"/>
              <a:t>4. </a:t>
            </a:r>
            <a:br>
              <a:rPr lang="en-US" altLang="en-US" dirty="0"/>
            </a:br>
            <a:r>
              <a:rPr lang="en-US" altLang="en-US" sz="6000" dirty="0">
                <a:solidFill>
                  <a:srgbClr val="FF0000"/>
                </a:solidFill>
              </a:rPr>
              <a:t>COVID-related student attendance issues</a:t>
            </a:r>
            <a:br>
              <a:rPr lang="en-US" altLang="en-US" dirty="0">
                <a:solidFill>
                  <a:srgbClr val="C00000"/>
                </a:solidFill>
              </a:rPr>
            </a:br>
            <a:endParaRPr lang="en-US" altLang="en-US" dirty="0">
              <a:solidFill>
                <a:srgbClr val="C00000"/>
              </a:solidFill>
            </a:endParaRPr>
          </a:p>
        </p:txBody>
      </p:sp>
    </p:spTree>
  </p:cSld>
  <p:clrMapOvr>
    <a:masterClrMapping/>
  </p:clrMapOvr>
</p:sld>
</file>

<file path=ppt/slides/slide69.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34146" name="Title 3" descr="" title="">
            <a:extLst>
              <a:ext uri="{FF2B5EF4-FFF2-40B4-BE49-F238E27FC236}">
                <a16:creationId xmlns:a16="http://schemas.microsoft.com/office/drawing/2014/main" id="{0AF8F801-9DF4-47A5-B7DA-37751E2EBE88}"/>
              </a:ext>
            </a:extLst>
          </p:cNvPr>
          <p:cNvSpPr>
            <a:spLocks noGrp="1" noChangeArrowheads="1"/>
          </p:cNvSpPr>
          <p:nvPr>
            <p:ph type="title"/>
          </p:nvPr>
        </p:nvSpPr>
        <p:spPr>
          <a:xfrm>
            <a:off x="457200" y="277813"/>
            <a:ext cx="8229600" cy="5665787"/>
          </a:xfrm>
        </p:spPr>
        <p:txBody>
          <a:bodyPr/>
          <a:lstStyle/>
          <a:p>
            <a:pPr algn="ctr"/>
            <a:br>
              <a:rPr lang="en-US" altLang="en-US" dirty="0"/>
            </a:br>
            <a:r>
              <a:rPr lang="en-US" altLang="en-US" dirty="0"/>
              <a:t>5. </a:t>
            </a:r>
            <a:br>
              <a:rPr lang="en-US" altLang="en-US" dirty="0"/>
            </a:br>
            <a:r>
              <a:rPr lang="en-US" altLang="en-US" sz="6000" dirty="0">
                <a:solidFill>
                  <a:srgbClr val="FF0000"/>
                </a:solidFill>
              </a:rPr>
              <a:t>Internet safety of students and data</a:t>
            </a:r>
            <a:br>
              <a:rPr lang="en-US" altLang="en-US" dirty="0">
                <a:solidFill>
                  <a:srgbClr val="C00000"/>
                </a:solidFill>
              </a:rPr>
            </a:br>
            <a:endParaRPr lang="en-US" altLang="en-US" dirty="0">
              <a:solidFill>
                <a:srgbClr val="C00000"/>
              </a:solidFill>
            </a:endParaRPr>
          </a:p>
        </p:txBody>
      </p:sp>
    </p:spTree>
  </p:cSld>
  <p:clrMapOvr>
    <a:masterClrMapping/>
  </p:clrMapOvr>
</p:sld>
</file>

<file path=ppt/slides/slide7.xml><?xml version="1.0" encoding="utf-8"?>
<p:sld xmlns:a16="http://schemas.microsoft.com/office/drawing/2014/main" xmlns:a="http://schemas.openxmlformats.org/drawingml/2006/main" xmlns:r="http://schemas.openxmlformats.org/officeDocument/2006/relationships" xmlns:p="http://schemas.openxmlformats.org/presentationml/2006/main" showMasterPhAnim="0">
  <p:cSld>
    <p:spTree>
      <p:nvGrpSpPr>
        <p:cNvPr id="1" name="" descr="" title=""/>
        <p:cNvGrpSpPr/>
        <p:nvPr/>
      </p:nvGrpSpPr>
      <p:grpSpPr>
        <a:xfrm>
          <a:off x="0" y="0"/>
          <a:ext cx="0" cy="0"/>
          <a:chOff x="0" y="0"/>
          <a:chExt cx="0" cy="0"/>
        </a:xfrm>
      </p:grpSpPr>
      <p:sp>
        <p:nvSpPr>
          <p:cNvPr id="800770" name="Rectangle 2" descr="" title="">
            <a:extLst>
              <a:ext uri="{FF2B5EF4-FFF2-40B4-BE49-F238E27FC236}">
                <a16:creationId xmlns:a16="http://schemas.microsoft.com/office/drawing/2014/main" id="{F911EEB1-E7DB-421C-B9BC-7A0E7135BF76}"/>
              </a:ext>
            </a:extLst>
          </p:cNvPr>
          <p:cNvSpPr>
            <a:spLocks noGrp="1" noChangeArrowheads="1"/>
          </p:cNvSpPr>
          <p:nvPr>
            <p:ph type="title"/>
          </p:nvPr>
        </p:nvSpPr>
        <p:spPr>
          <a:xfrm>
            <a:off x="457200" y="762000"/>
            <a:ext cx="8229600" cy="800470"/>
          </a:xfrm>
        </p:spPr>
        <p:txBody>
          <a:bodyPr>
            <a:normAutofit/>
          </a:bodyPr>
          <a:lstStyle/>
          <a:p>
            <a:pPr algn="ctr" eaLnBrk="1" hangingPunct="1">
              <a:defRPr/>
            </a:pPr>
            <a:r>
              <a:rPr lang="en-US" sz="4000" i="1" dirty="0">
                <a:effectLst>
                  <a:outerShdw blurRad="38100" dist="38100" dir="2700000" algn="tl">
                    <a:srgbClr val="C0C0C0"/>
                  </a:outerShdw>
                </a:effectLst>
              </a:rPr>
              <a:t>eNewsletter Mailing List</a:t>
            </a:r>
          </a:p>
        </p:txBody>
      </p:sp>
      <p:sp>
        <p:nvSpPr>
          <p:cNvPr id="12291" name="Rectangle 3" descr="" title="">
            <a:extLst>
              <a:ext uri="{FF2B5EF4-FFF2-40B4-BE49-F238E27FC236}">
                <a16:creationId xmlns:a16="http://schemas.microsoft.com/office/drawing/2014/main" id="{81B051A4-C143-45A4-ADED-8E5E6AC73019}"/>
              </a:ext>
            </a:extLst>
          </p:cNvPr>
          <p:cNvSpPr>
            <a:spLocks noGrp="1" noChangeArrowheads="1"/>
          </p:cNvSpPr>
          <p:nvPr>
            <p:ph type="body" idx="1"/>
          </p:nvPr>
        </p:nvSpPr>
        <p:spPr>
          <a:xfrm>
            <a:off x="457200" y="1717675"/>
            <a:ext cx="8229600" cy="5140325"/>
          </a:xfrm>
        </p:spPr>
        <p:txBody>
          <a:bodyPr>
            <a:normAutofit lnSpcReduction="10000"/>
          </a:bodyPr>
          <a:lstStyle/>
          <a:p>
            <a:pPr eaLnBrk="1" hangingPunct="1"/>
            <a:r>
              <a:rPr lang="en-US" altLang="en-US" sz="4000" dirty="0"/>
              <a:t>Send an email to Sarah Plantz:</a:t>
            </a:r>
          </a:p>
          <a:p>
            <a:pPr lvl="1" eaLnBrk="1" hangingPunct="1"/>
            <a:r>
              <a:rPr lang="en-US" altLang="en-US" sz="3600" dirty="0">
                <a:solidFill>
                  <a:srgbClr val="FF0000"/>
                </a:solidFill>
              </a:rPr>
              <a:t>splantz@bowlesrice.com</a:t>
            </a:r>
          </a:p>
          <a:p>
            <a:pPr eaLnBrk="1" hangingPunct="1"/>
            <a:r>
              <a:rPr lang="en-US" altLang="en-US" sz="4000" dirty="0"/>
              <a:t>Tell Sarah:</a:t>
            </a:r>
          </a:p>
          <a:p>
            <a:pPr lvl="1" eaLnBrk="1" hangingPunct="1"/>
            <a:r>
              <a:rPr lang="en-US" altLang="en-US" sz="3600" dirty="0">
                <a:solidFill>
                  <a:srgbClr val="FF0000"/>
                </a:solidFill>
              </a:rPr>
              <a:t>Who you are</a:t>
            </a:r>
          </a:p>
          <a:p>
            <a:pPr lvl="1" eaLnBrk="1" hangingPunct="1"/>
            <a:r>
              <a:rPr lang="en-US" altLang="en-US" sz="3600" dirty="0"/>
              <a:t>Your position in public education</a:t>
            </a:r>
          </a:p>
          <a:p>
            <a:pPr lvl="1" eaLnBrk="1" hangingPunct="1"/>
            <a:r>
              <a:rPr lang="en-US" altLang="en-US" sz="3600" dirty="0">
                <a:solidFill>
                  <a:srgbClr val="FF0000"/>
                </a:solidFill>
              </a:rPr>
              <a:t>Your school board’s name</a:t>
            </a:r>
          </a:p>
          <a:p>
            <a:pPr lvl="1" eaLnBrk="1" hangingPunct="1"/>
            <a:r>
              <a:rPr lang="en-US" altLang="en-US" sz="3600" dirty="0"/>
              <a:t>That you want to receive the eNewsletter</a:t>
            </a:r>
          </a:p>
        </p:txBody>
      </p:sp>
    </p:spTree>
  </p:cSld>
  <p:clrMapOvr>
    <a:masterClrMapping/>
  </p:clrMapOvr>
</p:sld>
</file>

<file path=ppt/slides/slide70.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35170" name="Title 3" descr="" title="">
            <a:extLst>
              <a:ext uri="{FF2B5EF4-FFF2-40B4-BE49-F238E27FC236}">
                <a16:creationId xmlns:a16="http://schemas.microsoft.com/office/drawing/2014/main" id="{142808E5-3211-4BD8-A1D2-563DF5AC7010}"/>
              </a:ext>
            </a:extLst>
          </p:cNvPr>
          <p:cNvSpPr>
            <a:spLocks noGrp="1" noChangeArrowheads="1"/>
          </p:cNvSpPr>
          <p:nvPr>
            <p:ph type="title"/>
          </p:nvPr>
        </p:nvSpPr>
        <p:spPr>
          <a:xfrm>
            <a:off x="457200" y="277813"/>
            <a:ext cx="8229600" cy="5665787"/>
          </a:xfrm>
        </p:spPr>
        <p:txBody>
          <a:bodyPr/>
          <a:lstStyle/>
          <a:p>
            <a:pPr algn="ctr"/>
            <a:br>
              <a:rPr lang="en-US" altLang="en-US" dirty="0"/>
            </a:br>
            <a:r>
              <a:rPr lang="en-US" altLang="en-US" dirty="0"/>
              <a:t>6. </a:t>
            </a:r>
            <a:br>
              <a:rPr lang="en-US" altLang="en-US" dirty="0"/>
            </a:br>
            <a:r>
              <a:rPr lang="en-US" altLang="en-US" sz="6000" dirty="0">
                <a:solidFill>
                  <a:srgbClr val="FF0000"/>
                </a:solidFill>
              </a:rPr>
              <a:t>Extracurricular activities</a:t>
            </a:r>
            <a:br>
              <a:rPr lang="en-US" altLang="en-US" dirty="0">
                <a:solidFill>
                  <a:srgbClr val="C00000"/>
                </a:solidFill>
              </a:rPr>
            </a:br>
            <a:endParaRPr lang="en-US" altLang="en-US" dirty="0">
              <a:solidFill>
                <a:srgbClr val="C00000"/>
              </a:solidFill>
            </a:endParaRPr>
          </a:p>
        </p:txBody>
      </p:sp>
    </p:spTree>
  </p:cSld>
  <p:clrMapOvr>
    <a:masterClrMapping/>
  </p:clrMapOvr>
</p:sld>
</file>

<file path=ppt/slides/slide71.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36194" name="Title 3" descr="" title="">
            <a:extLst>
              <a:ext uri="{FF2B5EF4-FFF2-40B4-BE49-F238E27FC236}">
                <a16:creationId xmlns:a16="http://schemas.microsoft.com/office/drawing/2014/main" id="{8CCBCBE3-8722-4794-935A-BE6492A8BFC2}"/>
              </a:ext>
            </a:extLst>
          </p:cNvPr>
          <p:cNvSpPr>
            <a:spLocks noGrp="1" noChangeArrowheads="1"/>
          </p:cNvSpPr>
          <p:nvPr>
            <p:ph type="title"/>
          </p:nvPr>
        </p:nvSpPr>
        <p:spPr>
          <a:xfrm>
            <a:off x="457200" y="277813"/>
            <a:ext cx="8229600" cy="5665787"/>
          </a:xfrm>
        </p:spPr>
        <p:txBody>
          <a:bodyPr>
            <a:normAutofit fontScale="90000"/>
          </a:bodyPr>
          <a:lstStyle/>
          <a:p>
            <a:pPr algn="ctr"/>
            <a:br>
              <a:rPr lang="en-US" altLang="en-US" dirty="0"/>
            </a:br>
            <a:r>
              <a:rPr lang="en-US" altLang="en-US" dirty="0"/>
              <a:t>7. </a:t>
            </a:r>
            <a:br>
              <a:rPr lang="en-US" altLang="en-US" dirty="0"/>
            </a:br>
            <a:r>
              <a:rPr lang="en-US" altLang="en-US" sz="6000" dirty="0">
                <a:solidFill>
                  <a:srgbClr val="FF0000"/>
                </a:solidFill>
              </a:rPr>
              <a:t>Troublesome social media by and about the schools, employees or students</a:t>
            </a:r>
            <a:br>
              <a:rPr lang="en-US" altLang="en-US" dirty="0">
                <a:solidFill>
                  <a:srgbClr val="C00000"/>
                </a:solidFill>
              </a:rPr>
            </a:br>
            <a:endParaRPr lang="en-US" altLang="en-US" dirty="0">
              <a:solidFill>
                <a:srgbClr val="C00000"/>
              </a:solidFill>
            </a:endParaRPr>
          </a:p>
        </p:txBody>
      </p:sp>
    </p:spTree>
  </p:cSld>
  <p:clrMapOvr>
    <a:masterClrMapping/>
  </p:clrMapOvr>
</p:sld>
</file>

<file path=ppt/slides/slide72.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37218" name="Title 3" descr="" title="">
            <a:extLst>
              <a:ext uri="{FF2B5EF4-FFF2-40B4-BE49-F238E27FC236}">
                <a16:creationId xmlns:a16="http://schemas.microsoft.com/office/drawing/2014/main" id="{7AFDFB00-9661-4539-A588-D9D1F1FB08FC}"/>
              </a:ext>
            </a:extLst>
          </p:cNvPr>
          <p:cNvSpPr>
            <a:spLocks noGrp="1" noChangeArrowheads="1"/>
          </p:cNvSpPr>
          <p:nvPr>
            <p:ph type="title"/>
          </p:nvPr>
        </p:nvSpPr>
        <p:spPr>
          <a:xfrm>
            <a:off x="457200" y="990600"/>
            <a:ext cx="8229600" cy="4953000"/>
          </a:xfrm>
        </p:spPr>
        <p:txBody>
          <a:bodyPr/>
          <a:lstStyle/>
          <a:p>
            <a:pPr algn="ctr"/>
            <a:br>
              <a:rPr lang="en-US" altLang="en-US" dirty="0">
                <a:solidFill>
                  <a:srgbClr val="FF0000"/>
                </a:solidFill>
              </a:rPr>
            </a:br>
            <a:r>
              <a:rPr lang="en-US" altLang="en-US" dirty="0">
                <a:solidFill>
                  <a:schemeClr val="tx1"/>
                </a:solidFill>
              </a:rPr>
              <a:t>8. </a:t>
            </a:r>
            <a:br>
              <a:rPr lang="en-US" altLang="en-US" dirty="0">
                <a:solidFill>
                  <a:srgbClr val="FF0000"/>
                </a:solidFill>
              </a:rPr>
            </a:br>
            <a:r>
              <a:rPr lang="en-US" altLang="en-US" sz="6000" dirty="0">
                <a:solidFill>
                  <a:srgbClr val="FF0000"/>
                </a:solidFill>
              </a:rPr>
              <a:t>Religion in the schools</a:t>
            </a:r>
            <a:br>
              <a:rPr lang="en-US" altLang="en-US" dirty="0">
                <a:solidFill>
                  <a:srgbClr val="FF0000"/>
                </a:solidFill>
              </a:rPr>
            </a:br>
            <a:endParaRPr lang="en-US" altLang="en-US" dirty="0">
              <a:solidFill>
                <a:srgbClr val="FF0000"/>
              </a:solidFill>
            </a:endParaRPr>
          </a:p>
        </p:txBody>
      </p:sp>
    </p:spTree>
  </p:cSld>
  <p:clrMapOvr>
    <a:masterClrMapping/>
  </p:clrMapOvr>
</p:sld>
</file>

<file path=ppt/slides/slide73.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38242" name="Title 3" descr="" title="">
            <a:extLst>
              <a:ext uri="{FF2B5EF4-FFF2-40B4-BE49-F238E27FC236}">
                <a16:creationId xmlns:a16="http://schemas.microsoft.com/office/drawing/2014/main" id="{D10E8BF3-B151-484C-A758-411EC61C165B}"/>
              </a:ext>
            </a:extLst>
          </p:cNvPr>
          <p:cNvSpPr>
            <a:spLocks noGrp="1" noChangeArrowheads="1"/>
          </p:cNvSpPr>
          <p:nvPr>
            <p:ph type="title"/>
          </p:nvPr>
        </p:nvSpPr>
        <p:spPr>
          <a:xfrm>
            <a:off x="457200" y="990600"/>
            <a:ext cx="8229600" cy="4953000"/>
          </a:xfrm>
        </p:spPr>
        <p:txBody>
          <a:bodyPr/>
          <a:lstStyle/>
          <a:p>
            <a:br>
              <a:rPr lang="en-US" altLang="en-US" dirty="0">
                <a:solidFill>
                  <a:srgbClr val="FF0000"/>
                </a:solidFill>
              </a:rPr>
            </a:br>
            <a:r>
              <a:rPr lang="en-US" altLang="en-US" dirty="0">
                <a:solidFill>
                  <a:schemeClr val="tx1"/>
                </a:solidFill>
              </a:rPr>
              <a:t>9. </a:t>
            </a:r>
            <a:br>
              <a:rPr lang="en-US" altLang="en-US" dirty="0">
                <a:solidFill>
                  <a:srgbClr val="FF0000"/>
                </a:solidFill>
              </a:rPr>
            </a:br>
            <a:r>
              <a:rPr lang="en-US" altLang="en-US" sz="6000" dirty="0">
                <a:solidFill>
                  <a:srgbClr val="FF0000"/>
                </a:solidFill>
              </a:rPr>
              <a:t>Title IX compliance</a:t>
            </a:r>
            <a:br>
              <a:rPr lang="en-US" altLang="en-US" sz="6000" dirty="0">
                <a:solidFill>
                  <a:srgbClr val="FF0000"/>
                </a:solidFill>
              </a:rPr>
            </a:br>
            <a:r>
              <a:rPr lang="en-US" altLang="en-US" sz="6000" dirty="0">
                <a:solidFill>
                  <a:srgbClr val="FF0000"/>
                </a:solidFill>
              </a:rPr>
              <a:t>(</a:t>
            </a:r>
            <a:r>
              <a:rPr lang="en-US" altLang="en-US" dirty="0">
                <a:solidFill>
                  <a:srgbClr val="FF0000"/>
                </a:solidFill>
              </a:rPr>
              <a:t>New Title IX regulations, took effect  August 14, 2020)</a:t>
            </a:r>
            <a:br>
              <a:rPr lang="en-US" altLang="en-US" dirty="0">
                <a:solidFill>
                  <a:srgbClr val="FF0000"/>
                </a:solidFill>
              </a:rPr>
            </a:br>
            <a:endParaRPr lang="en-US" altLang="en-US" dirty="0">
              <a:solidFill>
                <a:srgbClr val="FF0000"/>
              </a:solidFill>
            </a:endParaRPr>
          </a:p>
        </p:txBody>
      </p:sp>
    </p:spTree>
  </p:cSld>
  <p:clrMapOvr>
    <a:masterClrMapping/>
  </p:clrMapOvr>
</p:sld>
</file>

<file path=ppt/slides/slide74.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50530" name="Title 3" descr="" title="">
            <a:extLst>
              <a:ext uri="{FF2B5EF4-FFF2-40B4-BE49-F238E27FC236}">
                <a16:creationId xmlns:a16="http://schemas.microsoft.com/office/drawing/2014/main" id="{F599EC24-6A91-4FE3-8143-3970BE0E16E3}"/>
              </a:ext>
            </a:extLst>
          </p:cNvPr>
          <p:cNvSpPr>
            <a:spLocks noGrp="1" noChangeArrowheads="1"/>
          </p:cNvSpPr>
          <p:nvPr>
            <p:ph type="title"/>
          </p:nvPr>
        </p:nvSpPr>
        <p:spPr>
          <a:xfrm>
            <a:off x="457200" y="277813"/>
            <a:ext cx="8229600" cy="5665787"/>
          </a:xfrm>
        </p:spPr>
        <p:txBody>
          <a:bodyPr/>
          <a:lstStyle/>
          <a:p>
            <a:pPr algn="ctr"/>
            <a:br>
              <a:rPr lang="en-US" altLang="en-US" dirty="0">
                <a:solidFill>
                  <a:srgbClr val="FF0000"/>
                </a:solidFill>
              </a:rPr>
            </a:br>
            <a:r>
              <a:rPr lang="en-US" altLang="en-US" dirty="0">
                <a:solidFill>
                  <a:schemeClr val="tx1"/>
                </a:solidFill>
              </a:rPr>
              <a:t>10. </a:t>
            </a:r>
            <a:br>
              <a:rPr lang="en-US" altLang="en-US" dirty="0">
                <a:solidFill>
                  <a:srgbClr val="FF0000"/>
                </a:solidFill>
              </a:rPr>
            </a:br>
            <a:r>
              <a:rPr lang="en-US" altLang="en-US" sz="6000" dirty="0">
                <a:solidFill>
                  <a:srgbClr val="FF0000"/>
                </a:solidFill>
              </a:rPr>
              <a:t>Employee discipline for conduct involving students</a:t>
            </a:r>
            <a:br>
              <a:rPr lang="en-US" altLang="en-US" dirty="0">
                <a:solidFill>
                  <a:srgbClr val="FF0000"/>
                </a:solidFill>
              </a:rPr>
            </a:br>
            <a:endParaRPr lang="en-US" altLang="en-US" dirty="0">
              <a:solidFill>
                <a:srgbClr val="FF0000"/>
              </a:solidFill>
            </a:endParaRPr>
          </a:p>
        </p:txBody>
      </p:sp>
    </p:spTree>
  </p:cSld>
  <p:clrMapOvr>
    <a:masterClrMapping/>
  </p:clrMapOvr>
</p:sld>
</file>

<file path=ppt/slides/slide75.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51554" name="Title 2" descr="" title="">
            <a:extLst>
              <a:ext uri="{FF2B5EF4-FFF2-40B4-BE49-F238E27FC236}">
                <a16:creationId xmlns:a16="http://schemas.microsoft.com/office/drawing/2014/main" id="{E744597F-88D5-46E5-A732-A9BE61F78606}"/>
              </a:ext>
            </a:extLst>
          </p:cNvPr>
          <p:cNvSpPr>
            <a:spLocks noGrp="1" noChangeArrowheads="1"/>
          </p:cNvSpPr>
          <p:nvPr>
            <p:ph type="title"/>
          </p:nvPr>
        </p:nvSpPr>
        <p:spPr>
          <a:xfrm>
            <a:off x="457200" y="277813"/>
            <a:ext cx="8229600" cy="5448300"/>
          </a:xfrm>
        </p:spPr>
        <p:txBody>
          <a:bodyPr/>
          <a:lstStyle/>
          <a:p>
            <a:pPr algn="ctr"/>
            <a:br>
              <a:rPr lang="en-US" altLang="en-US" sz="4000" dirty="0"/>
            </a:br>
            <a:r>
              <a:rPr lang="en-US" altLang="en-US" sz="4400" dirty="0">
                <a:solidFill>
                  <a:srgbClr val="FF0000"/>
                </a:solidFill>
              </a:rPr>
              <a:t>Thank you for all you do to help all students succeed</a:t>
            </a:r>
            <a:br>
              <a:rPr lang="en-US" altLang="en-US" sz="4400" dirty="0">
                <a:solidFill>
                  <a:srgbClr val="FF0000"/>
                </a:solidFill>
              </a:rPr>
            </a:br>
            <a:br>
              <a:rPr lang="en-US" altLang="en-US" sz="4400" dirty="0">
                <a:solidFill>
                  <a:srgbClr val="002060"/>
                </a:solidFill>
              </a:rPr>
            </a:br>
            <a:r>
              <a:rPr lang="en-US" altLang="en-US" sz="4400" dirty="0">
                <a:solidFill>
                  <a:schemeClr val="tx1"/>
                </a:solidFill>
              </a:rPr>
              <a:t>And keep a lookout for any new legislation that makes it into law </a:t>
            </a:r>
            <a:r>
              <a:rPr lang="en-US" altLang="en-US" sz="4400" i="1" dirty="0">
                <a:solidFill>
                  <a:schemeClr val="tx1"/>
                </a:solidFill>
              </a:rPr>
              <a:t>-- it could affect you right away!</a:t>
            </a:r>
            <a:endParaRPr lang="en-US" altLang="en-US" sz="4000" i="1" dirty="0">
              <a:solidFill>
                <a:schemeClr val="tx1"/>
              </a:solidFill>
            </a:endParaRPr>
          </a:p>
        </p:txBody>
      </p:sp>
    </p:spTree>
  </p:cSld>
  <p:clrMapOvr>
    <a:masterClrMapping/>
  </p:clrMapOvr>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7731A4A2-05D7-49CC-AD0A-4479C33E741D}"/>
              </a:ext>
            </a:extLst>
          </p:cNvPr>
          <p:cNvSpPr>
            <a:spLocks noGrp="1"/>
          </p:cNvSpPr>
          <p:nvPr>
            <p:ph type="title"/>
          </p:nvPr>
        </p:nvSpPr>
        <p:spPr/>
        <p:txBody>
          <a:bodyPr/>
          <a:lstStyle/>
          <a:p>
            <a:r>
              <a:rPr lang="en-US" dirty="0"/>
              <a:t>New legislation of special concern</a:t>
            </a:r>
          </a:p>
        </p:txBody>
      </p:sp>
      <p:sp>
        <p:nvSpPr>
          <p:cNvPr id="5" name="Text Placeholder 4" descr="" title="">
            <a:extLst>
              <a:ext uri="{FF2B5EF4-FFF2-40B4-BE49-F238E27FC236}">
                <a16:creationId xmlns:a16="http://schemas.microsoft.com/office/drawing/2014/main" id="{A2BA9BE3-14E2-4EBE-A6D1-04E5073ABFE9}"/>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32995620"/>
      </p:ext>
    </p:extLst>
  </p:cSld>
  <p:clrMapOvr>
    <a:masterClrMapping/>
  </p:clrMapOvr>
</p:sld>
</file>

<file path=ppt/slides/slide9.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4338" name="Title 1" descr="" title="">
            <a:extLst>
              <a:ext uri="{FF2B5EF4-FFF2-40B4-BE49-F238E27FC236}">
                <a16:creationId xmlns:a16="http://schemas.microsoft.com/office/drawing/2014/main" id="{E2707BCA-FF4B-411E-87C0-CA1F0D5252EA}"/>
              </a:ext>
            </a:extLst>
          </p:cNvPr>
          <p:cNvSpPr>
            <a:spLocks noGrp="1" noChangeArrowheads="1"/>
          </p:cNvSpPr>
          <p:nvPr>
            <p:ph type="title"/>
          </p:nvPr>
        </p:nvSpPr>
        <p:spPr/>
        <p:txBody>
          <a:bodyPr/>
          <a:lstStyle/>
          <a:p>
            <a:endParaRPr lang="en-US" altLang="en-US" dirty="0"/>
          </a:p>
        </p:txBody>
      </p:sp>
      <p:pic>
        <p:nvPicPr>
          <p:cNvPr id="14339" name="Picture 2" descr="" title="">
            <a:extLst>
              <a:ext uri="{FF2B5EF4-FFF2-40B4-BE49-F238E27FC236}">
                <a16:creationId xmlns:a16="http://schemas.microsoft.com/office/drawing/2014/main" id="{C95019F0-37A9-41CD-8E22-7481FFA680D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85800" y="1289050"/>
            <a:ext cx="7772400" cy="4279900"/>
          </a:xfrm>
          <a:noFill/>
        </p:spPr>
      </p:pic>
    </p:spTree>
  </p:cSld>
  <p:clrMapOvr>
    <a:masterClrMapping/>
  </p:clrMapOvr>
</p:sld>
</file>

<file path=ppt/theme/theme1.xml><?xml version="1.0" encoding="utf-8"?>
<a:theme xmlns:thm15="http://schemas.microsoft.com/office/thememl/2012/main" xmlns:a="http://schemas.openxmlformats.org/drawingml/2006/main" name="Presentation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tx1"/>
          </a:solidFill>
        </a:ln>
      </a:spPr>
      <a:bodyPr rtlCol="0" anchor="ctr"/>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200" dirty="0"/>
        </a:defPPr>
      </a:lstStyle>
    </a:txDef>
  </a:objectDefaults>
  <a:extraClrSchemeLst/>
  <a:extLst>
    <a:ext uri="{05A4C25C-085E-4340-85A3-A5531E510DB2}">
      <thm15:themeFamily xmlns:thm15="http://schemas.microsoft.com/office/thememl/2012/main" name="Presentation3" id="{3B46120A-20F6-44C3-9F96-A78D55025FFF}" vid="{694A99FB-1F82-4205-9308-A75BFCA32846}"/>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dcterms:created xsi:type="dcterms:W3CDTF">1900-01-01T05:00:00.0000000Z</dcterms:created>
  <dcterms:modified xsi:type="dcterms:W3CDTF">1900-01-01T05:00:00.0000000Z</dcterms:modified>
</coreProperties>
</file>