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finster" initials="MF" lastIdx="26" clrIdx="1">
    <p:extLst>
      <p:ext uri="{19B8F6BF-5375-455C-9EA6-DF929625EA0E}">
        <p15:presenceInfo xmlns:p15="http://schemas.microsoft.com/office/powerpoint/2012/main" userId="matt finster" providerId="None"/>
      </p:ext>
    </p:extLst>
  </p:cmAuthor>
  <p:cmAuthor id="2" name="Amy Lamitie" initials="AL" lastIdx="22" clrIdx="2">
    <p:extLst>
      <p:ext uri="{19B8F6BF-5375-455C-9EA6-DF929625EA0E}">
        <p15:presenceInfo xmlns:p15="http://schemas.microsoft.com/office/powerpoint/2012/main" userId="S::alamitie@aemcorp.com::a6d04dc3-23c0-4c3d-a99e-6108f428fdb1" providerId="AD"/>
      </p:ext>
    </p:extLst>
  </p:cmAuthor>
  <p:cmAuthor id="3" name="RPR" initials="RPR" lastIdx="5" clrIdx="0">
    <p:extLst>
      <p:ext uri="{19B8F6BF-5375-455C-9EA6-DF929625EA0E}">
        <p15:presenceInfo xmlns:p15="http://schemas.microsoft.com/office/powerpoint/2012/main" userId="RP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343" autoAdjust="0"/>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1-04-12T16:11:58.818" idx="1">
    <p:pos x="6700" y="379"/>
    <p:text>There are other TofA we could cite as examples.</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21-04-12T16:12:53.484" idx="2">
    <p:pos x="5904" y="311"/>
    <p:text>These are some examples. If there is interest in building these out, we have more to add here.</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3-30T15:14:15.953" idx="26">
    <p:pos x="5411" y="3282"/>
    <p:text>This is a little old and is a book, so maybe cut, but it's nice to include some other perspectives.</p:text>
    <p:extLst>
      <p:ext uri="{C676402C-5697-4E1C-873F-D02D1690AC5C}">
        <p15:threadingInfo xmlns:p15="http://schemas.microsoft.com/office/powerpoint/2012/main" timeZoneBias="240"/>
      </p:ext>
    </p:extLst>
  </p:cm>
  <p:cm authorId="2" dt="2021-04-08T13:50:13.977" idx="22">
    <p:pos x="5411" y="3378"/>
    <p:text>Perhaps we can get an excerpt. If we don't have a link, let's not keep it here. We may be able to use the content elsewhere.</p:text>
    <p:extLst>
      <p:ext uri="{C676402C-5697-4E1C-873F-D02D1690AC5C}">
        <p15:threadingInfo xmlns:p15="http://schemas.microsoft.com/office/powerpoint/2012/main" timeZoneBias="240">
          <p15:parentCm authorId="1" idx="26"/>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3-30T14:51:21.127" idx="24">
    <p:pos x="5661" y="387"/>
    <p:text>It would be helpful to clarify which if any are requirements.</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3" dt="2021-04-12T16:18:26.254" idx="4">
    <p:pos x="4790" y="843"/>
    <p:text>If included, insert revised checklist.</p:text>
    <p:extLst>
      <p:ext uri="{C676402C-5697-4E1C-873F-D02D1690AC5C}">
        <p15:threadingInfo xmlns:p15="http://schemas.microsoft.com/office/powerpoint/2012/main" timeZoneBias="2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3" dt="2021-04-12T16:19:15.836" idx="5">
    <p:pos x="10" y="10"/>
    <p:text>Some but not all are cited above as well.</p:text>
    <p:extLst>
      <p:ext uri="{C676402C-5697-4E1C-873F-D02D1690AC5C}">
        <p15:threadingInfo xmlns:p15="http://schemas.microsoft.com/office/powerpoint/2012/main" timeZoneBias="24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CD718-5C9E-0F41-8F48-4EA387E4022C}" type="datetimeFigureOut">
              <a:rPr lang="en-US" smtClean="0"/>
              <a:t>5/4/2021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EE2DE-F569-CB47-AE41-C8EBB0F45B6F}" type="slidenum">
              <a:rPr lang="en-US" smtClean="0"/>
              <a:t>‹#›</a:t>
            </a:fld>
            <a:endParaRPr lang="en-US"/>
          </a:p>
        </p:txBody>
      </p:sp>
    </p:spTree>
    <p:extLst>
      <p:ext uri="{BB962C8B-B14F-4D97-AF65-F5344CB8AC3E}">
        <p14:creationId xmlns:p14="http://schemas.microsoft.com/office/powerpoint/2010/main" val="204614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latin typeface="Vollkorn" charset="0"/>
                <a:ea typeface="Vollkorn" charset="0"/>
                <a:cs typeface="Vollkorn"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endParaRPr lang="en-US"/>
          </a:p>
        </p:txBody>
      </p:sp>
    </p:spTree>
    <p:extLst>
      <p:ext uri="{BB962C8B-B14F-4D97-AF65-F5344CB8AC3E}">
        <p14:creationId xmlns:p14="http://schemas.microsoft.com/office/powerpoint/2010/main" val="467279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8585" y="1778733"/>
            <a:ext cx="5486400" cy="3965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83569" y="1778733"/>
            <a:ext cx="5484919" cy="3965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smtClean="0"/>
              <a:t>Click to edit Master title style</a:t>
            </a:r>
            <a:endParaRPr lang="en-US"/>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smtClean="0"/>
              <a:t>Click to edit Master title style</a:t>
            </a:r>
            <a:endParaRPr lang="en-US"/>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rgbClr val="004071"/>
          </a:solidFill>
          <a:latin typeface="Vollkorn" charset="0"/>
          <a:ea typeface="Vollkorn" charset="0"/>
          <a:cs typeface="Vollkor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qp.grads360.org/#communities/pdc/documents/18319" TargetMode="External"/><Relationship Id="rId2" Type="http://schemas.openxmlformats.org/officeDocument/2006/relationships/hyperlink" Target="https://gtlcenter.org/sites/default/files/TeacherLeader_Resource2.pdf" TargetMode="External"/><Relationship Id="rId1" Type="http://schemas.openxmlformats.org/officeDocument/2006/relationships/slideLayout" Target="../slideLayouts/slideLayout2.xml"/><Relationship Id="rId6" Type="http://schemas.openxmlformats.org/officeDocument/2006/relationships/comments" Target="../comments/comment3.xml"/><Relationship Id="rId5" Type="http://schemas.openxmlformats.org/officeDocument/2006/relationships/hyperlink" Target="http://education.ohio.gov/getattachment/Topics/Teaching/Teacher-Leadership/Ohio-Teacher-Leadership-Toolkit/Ohio-Teacher-Leadership-Process-Model-Design/Tool-ExampleTeacherJobDescription2.pdf.aspx?lang=en-US" TargetMode="External"/><Relationship Id="rId4" Type="http://schemas.openxmlformats.org/officeDocument/2006/relationships/hyperlink" Target="https://files.eric.ed.gov/fulltext/ED583866.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ets.org/s/education_topics/teaching_quality/pdf/teacher_leader_model_standard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ompcenternetwork.org/sites/default/files/Educator%20Workforce_Selection%20Brief.pdf" TargetMode="External"/><Relationship Id="rId2" Type="http://schemas.openxmlformats.org/officeDocument/2006/relationships/hyperlink" Target="https://files.eric.ed.gov/fulltext/ED56021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tlcenter.org/sites/default/files/TeacherLeader_Resource9.pdf" TargetMode="External"/><Relationship Id="rId2" Type="http://schemas.openxmlformats.org/officeDocument/2006/relationships/hyperlink" Target="https://gtlcenter.org/sites/default/files/TeacherLeader_Resource5.pdf" TargetMode="External"/><Relationship Id="rId1" Type="http://schemas.openxmlformats.org/officeDocument/2006/relationships/slideLayout" Target="../slideLayouts/slideLayout2.xml"/><Relationship Id="rId4" Type="http://schemas.openxmlformats.org/officeDocument/2006/relationships/hyperlink" Target="https://gtlcenter.org/sites/default/files/TeacherLeader_Resource10.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files.eric.ed.gov/fulltext/ED573893.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gtlcenter.org/sites/default/files/TeacherLeader_Resource6.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files.eric.ed.gov/fulltext/ED533049.pdf" TargetMode="External"/><Relationship Id="rId2" Type="http://schemas.openxmlformats.org/officeDocument/2006/relationships/hyperlink" Target="http://education.ohio.gov/getattachment/Topics/Teaching/Teacher-Leadership/Ohio-Teacher-Leadership-Toolkit/Ohio-Teacher-Leadership-Process-Model-Design/EstablishTeacherLeadershipIWC.pdf.aspx?lang=en-U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comments" Target="../comments/comment5.xml"/><Relationship Id="rId4" Type="http://schemas.openxmlformats.org/officeDocument/2006/relationships/image" Target="../media/image3.emf"/></Relationships>
</file>

<file path=ppt/slides/_rels/slide24.xml.rels><?xml version="1.0" encoding="UTF-8" standalone="yes"?>
<Relationships xmlns="http://schemas.openxmlformats.org/package/2006/relationships"><Relationship Id="rId8" Type="http://schemas.openxmlformats.org/officeDocument/2006/relationships/hyperlink" Target="https://gtlcenter.org/sites/default/files/TeacherLeader_Resource6.pdf" TargetMode="External"/><Relationship Id="rId13" Type="http://schemas.openxmlformats.org/officeDocument/2006/relationships/comments" Target="../comments/comment6.xml"/><Relationship Id="rId3" Type="http://schemas.openxmlformats.org/officeDocument/2006/relationships/hyperlink" Target="https://gtlcenter.org/sites/default/files/TeacherLeader_Resource1.pdf" TargetMode="External"/><Relationship Id="rId7" Type="http://schemas.openxmlformats.org/officeDocument/2006/relationships/hyperlink" Target="https://gtlcenter.org/sites/default/files/TeacherLeader_Resource5.pdf" TargetMode="External"/><Relationship Id="rId12" Type="http://schemas.openxmlformats.org/officeDocument/2006/relationships/hyperlink" Target="http://education.ohio.gov/Topics/Teaching/Teacher-Leadership/Ohio-Teacher-Leadership-Toolkit" TargetMode="External"/><Relationship Id="rId2" Type="http://schemas.openxmlformats.org/officeDocument/2006/relationships/hyperlink" Target="https://gtlcenter.org/sites/default/files/GTL-TeacherLdrshipToolkit-508.pdf" TargetMode="External"/><Relationship Id="rId1" Type="http://schemas.openxmlformats.org/officeDocument/2006/relationships/slideLayout" Target="../slideLayouts/slideLayout2.xml"/><Relationship Id="rId6" Type="http://schemas.openxmlformats.org/officeDocument/2006/relationships/hyperlink" Target="https://gtlcenter.org/sites/default/files/TeacherLeader_Resource4.pdf" TargetMode="External"/><Relationship Id="rId11" Type="http://schemas.openxmlformats.org/officeDocument/2006/relationships/hyperlink" Target="https://gtlcenter.org/sites/default/files/TeacherLeader_Resource9.pdf" TargetMode="External"/><Relationship Id="rId5" Type="http://schemas.openxmlformats.org/officeDocument/2006/relationships/hyperlink" Target="https://gtlcenter.org/sites/default/files/TeacherLeader_Resource3.pdf" TargetMode="External"/><Relationship Id="rId10" Type="http://schemas.openxmlformats.org/officeDocument/2006/relationships/hyperlink" Target="https://gtlcenter.org/sites/default/files/TeacherLeader_Resource8.pdf" TargetMode="External"/><Relationship Id="rId4" Type="http://schemas.openxmlformats.org/officeDocument/2006/relationships/hyperlink" Target="https://gtlcenter.org/sites/default/files/TeacherLeader_Resource2.pdf" TargetMode="External"/><Relationship Id="rId9" Type="http://schemas.openxmlformats.org/officeDocument/2006/relationships/hyperlink" Target="https://gtlcenter.org/sites/default/files/TeacherLeader_Resource7.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gtlcenter.org/sites/default/files/TeacherLeader_Resource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eachtolead.org/wp-content/uploads/2016/07/LogicModelTemplate.docx" TargetMode="External"/><Relationship Id="rId2" Type="http://schemas.openxmlformats.org/officeDocument/2006/relationships/hyperlink" Target="https://gtlcenter.org/sites/default/files/TeacherLeader_Resource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Creating%20Your%20Theory%20of%20Action%20for%20Districtwide%20Teaching%20and%20Learning%20Improvement" TargetMode="External"/><Relationship Id="rId2" Type="http://schemas.openxmlformats.org/officeDocument/2006/relationships/hyperlink" Target="https://gtlcenter.org/sites/default/files/GTL-TeacherLdrshipToolkit-508.pdf" TargetMode="Externa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hyperlink" Target="http://education.ohio.gov/getattachment/Topics/Teaching/Teacher-Leadership/Ohio-Teacher-Leadership-Toolkit/Ohio-Teacher-Leadership-Process-Model-Design/DevelopingLogicModels.pdf.aspx?lang=en-U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West Virginia</a:t>
            </a:r>
            <a:br>
              <a:rPr lang="en-US" b="1" i="1" dirty="0" smtClean="0"/>
            </a:br>
            <a:r>
              <a:rPr lang="en-US" b="1" i="1" dirty="0" smtClean="0"/>
              <a:t> </a:t>
            </a:r>
            <a:r>
              <a:rPr lang="en-US" b="1" i="1" dirty="0"/>
              <a:t>Teacher Leadership Framework</a:t>
            </a:r>
            <a:endParaRPr lang="en-US" dirty="0"/>
          </a:p>
        </p:txBody>
      </p:sp>
      <p:sp>
        <p:nvSpPr>
          <p:cNvPr id="3" name="Subtitle 2"/>
          <p:cNvSpPr>
            <a:spLocks noGrp="1"/>
          </p:cNvSpPr>
          <p:nvPr>
            <p:ph type="subTitle" idx="1"/>
          </p:nvPr>
        </p:nvSpPr>
        <p:spPr/>
        <p:txBody>
          <a:bodyPr>
            <a:normAutofit lnSpcReduction="10000"/>
          </a:bodyPr>
          <a:lstStyle/>
          <a:p>
            <a:r>
              <a:rPr lang="en-US" dirty="0"/>
              <a:t>An Overview of the Planning Process</a:t>
            </a:r>
          </a:p>
        </p:txBody>
      </p:sp>
    </p:spTree>
    <p:extLst>
      <p:ext uri="{BB962C8B-B14F-4D97-AF65-F5344CB8AC3E}">
        <p14:creationId xmlns:p14="http://schemas.microsoft.com/office/powerpoint/2010/main" val="2195518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3961"/>
          </a:xfrm>
        </p:spPr>
        <p:txBody>
          <a:bodyPr>
            <a:normAutofit fontScale="90000"/>
          </a:bodyPr>
          <a:lstStyle/>
          <a:p>
            <a:pPr algn="ctr"/>
            <a:r>
              <a:rPr lang="en-US" sz="3600" b="1" i="1" dirty="0"/>
              <a:t>Teacher Leadership Roles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3802490"/>
              </p:ext>
            </p:extLst>
          </p:nvPr>
        </p:nvGraphicFramePr>
        <p:xfrm>
          <a:off x="629652" y="849085"/>
          <a:ext cx="10724148" cy="5095509"/>
        </p:xfrm>
        <a:graphic>
          <a:graphicData uri="http://schemas.openxmlformats.org/drawingml/2006/table">
            <a:tbl>
              <a:tblPr firstRow="1" bandRow="1">
                <a:tableStyleId>{5C22544A-7EE6-4342-B048-85BDC9FD1C3A}</a:tableStyleId>
              </a:tblPr>
              <a:tblGrid>
                <a:gridCol w="3226252">
                  <a:extLst>
                    <a:ext uri="{9D8B030D-6E8A-4147-A177-3AD203B41FA5}">
                      <a16:colId xmlns:a16="http://schemas.microsoft.com/office/drawing/2014/main" val="3259465622"/>
                    </a:ext>
                  </a:extLst>
                </a:gridCol>
                <a:gridCol w="4792337">
                  <a:extLst>
                    <a:ext uri="{9D8B030D-6E8A-4147-A177-3AD203B41FA5}">
                      <a16:colId xmlns:a16="http://schemas.microsoft.com/office/drawing/2014/main" val="2832421455"/>
                    </a:ext>
                  </a:extLst>
                </a:gridCol>
                <a:gridCol w="2705559">
                  <a:extLst>
                    <a:ext uri="{9D8B030D-6E8A-4147-A177-3AD203B41FA5}">
                      <a16:colId xmlns:a16="http://schemas.microsoft.com/office/drawing/2014/main" val="637832453"/>
                    </a:ext>
                  </a:extLst>
                </a:gridCol>
              </a:tblGrid>
              <a:tr h="8281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Define each proposed teacher leadership role by providing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Cooperating teacher</a:t>
                      </a:r>
                    </a:p>
                  </a:txBody>
                  <a:tcPr/>
                </a:tc>
                <a:tc>
                  <a:txBody>
                    <a:bodyPr/>
                    <a:lstStyle/>
                    <a:p>
                      <a:pPr algn="ctr"/>
                      <a:r>
                        <a:rPr lang="en-US" dirty="0"/>
                        <a:t>Teacher Leadership Role 2: _____________</a:t>
                      </a:r>
                    </a:p>
                  </a:txBody>
                  <a:tcPr/>
                </a:tc>
                <a:extLst>
                  <a:ext uri="{0D108BD9-81ED-4DB2-BD59-A6C34878D82A}">
                    <a16:rowId xmlns:a16="http://schemas.microsoft.com/office/drawing/2014/main" val="2057474916"/>
                  </a:ext>
                </a:extLst>
              </a:tr>
              <a:tr h="2137090">
                <a:tc>
                  <a:txBody>
                    <a:bodyPr/>
                    <a:lstStyle/>
                    <a:p>
                      <a:r>
                        <a:rPr lang="en-US" dirty="0"/>
                        <a:t>… a description of responsibilities and duties.</a:t>
                      </a:r>
                      <a:r>
                        <a:rPr lang="en-US" baseline="0" dirty="0"/>
                        <a:t> </a:t>
                      </a:r>
                      <a:endParaRPr lang="en-US" dirty="0"/>
                    </a:p>
                  </a:txBody>
                  <a:tcPr/>
                </a:tc>
                <a:tc>
                  <a:txBody>
                    <a:bodyPr/>
                    <a:lstStyle/>
                    <a:p>
                      <a:r>
                        <a:rPr lang="en-US" sz="1600" dirty="0"/>
                        <a:t>Cooperating teacher leaders work closely with preservice teachers, modeling instruction and gradually releasing instructional responsibilities as preservice teachers develop readiness. Cooperating teachers may host preservice teachers for a full school year or a shorter time period, and they often provide guidance and support to the preservice teacher during planning time. </a:t>
                      </a:r>
                    </a:p>
                  </a:txBody>
                  <a:tcPr/>
                </a:tc>
                <a:tc>
                  <a:txBody>
                    <a:bodyPr/>
                    <a:lstStyle/>
                    <a:p>
                      <a:endParaRPr lang="en-US" dirty="0"/>
                    </a:p>
                  </a:txBody>
                  <a:tcPr/>
                </a:tc>
                <a:extLst>
                  <a:ext uri="{0D108BD9-81ED-4DB2-BD59-A6C34878D82A}">
                    <a16:rowId xmlns:a16="http://schemas.microsoft.com/office/drawing/2014/main" val="1019307381"/>
                  </a:ext>
                </a:extLst>
              </a:tr>
              <a:tr h="926221">
                <a:tc>
                  <a:txBody>
                    <a:bodyPr/>
                    <a:lstStyle/>
                    <a:p>
                      <a:r>
                        <a:rPr lang="en-US" dirty="0"/>
                        <a:t>… the percentage</a:t>
                      </a:r>
                      <a:r>
                        <a:rPr lang="en-US" baseline="0" dirty="0"/>
                        <a:t> of time performing teacher leader duties. </a:t>
                      </a:r>
                      <a:endParaRPr lang="en-US" dirty="0"/>
                    </a:p>
                  </a:txBody>
                  <a:tcPr/>
                </a:tc>
                <a:tc>
                  <a:txBody>
                    <a:bodyPr/>
                    <a:lstStyle/>
                    <a:p>
                      <a:pPr algn="ctr"/>
                      <a:r>
                        <a:rPr lang="en-US" sz="1600" dirty="0"/>
                        <a:t>No additional release time required.  </a:t>
                      </a:r>
                    </a:p>
                  </a:txBody>
                  <a:tcPr anchor="ctr"/>
                </a:tc>
                <a:tc>
                  <a:txBody>
                    <a:bodyPr/>
                    <a:lstStyle/>
                    <a:p>
                      <a:endParaRPr lang="en-US" dirty="0"/>
                    </a:p>
                  </a:txBody>
                  <a:tcPr/>
                </a:tc>
                <a:extLst>
                  <a:ext uri="{0D108BD9-81ED-4DB2-BD59-A6C34878D82A}">
                    <a16:rowId xmlns:a16="http://schemas.microsoft.com/office/drawing/2014/main" val="3878055403"/>
                  </a:ext>
                </a:extLst>
              </a:tr>
              <a:tr h="1204087">
                <a:tc>
                  <a:txBody>
                    <a:bodyPr/>
                    <a:lstStyle/>
                    <a:p>
                      <a:r>
                        <a:rPr lang="en-US" dirty="0"/>
                        <a:t>… a description</a:t>
                      </a:r>
                      <a:r>
                        <a:rPr lang="en-US" baseline="0" dirty="0"/>
                        <a:t> of how leadership role fits with instructional improvement strategy. </a:t>
                      </a:r>
                      <a:endParaRPr lang="en-US" dirty="0"/>
                    </a:p>
                  </a:txBody>
                  <a:tcPr/>
                </a:tc>
                <a:tc>
                  <a:txBody>
                    <a:bodyPr/>
                    <a:lstStyle/>
                    <a:p>
                      <a:pPr algn="ctr"/>
                      <a:r>
                        <a:rPr lang="en-US" sz="1600" dirty="0"/>
                        <a:t>[Incorporate rationale</a:t>
                      </a:r>
                      <a:r>
                        <a:rPr lang="en-US" sz="1600" baseline="0" dirty="0"/>
                        <a:t> from theory of action]</a:t>
                      </a:r>
                      <a:endParaRPr lang="en-US" sz="1600" dirty="0"/>
                    </a:p>
                  </a:txBody>
                  <a:tcPr anchor="ctr"/>
                </a:tc>
                <a:tc>
                  <a:txBody>
                    <a:bodyPr/>
                    <a:lstStyle/>
                    <a:p>
                      <a:endParaRPr lang="en-US" dirty="0"/>
                    </a:p>
                  </a:txBody>
                  <a:tcPr/>
                </a:tc>
                <a:extLst>
                  <a:ext uri="{0D108BD9-81ED-4DB2-BD59-A6C34878D82A}">
                    <a16:rowId xmlns:a16="http://schemas.microsoft.com/office/drawing/2014/main" val="4225244209"/>
                  </a:ext>
                </a:extLst>
              </a:tr>
            </a:tbl>
          </a:graphicData>
        </a:graphic>
      </p:graphicFrame>
    </p:spTree>
    <p:extLst>
      <p:ext uri="{BB962C8B-B14F-4D97-AF65-F5344CB8AC3E}">
        <p14:creationId xmlns:p14="http://schemas.microsoft.com/office/powerpoint/2010/main" val="3614323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585" y="143747"/>
            <a:ext cx="11369903" cy="1133238"/>
          </a:xfrm>
        </p:spPr>
        <p:txBody>
          <a:bodyPr>
            <a:normAutofit/>
          </a:bodyPr>
          <a:lstStyle/>
          <a:p>
            <a:r>
              <a:rPr lang="en-US" sz="3600" b="1" i="1" dirty="0"/>
              <a:t>Teacher Leadership Roles: Additional Resources </a:t>
            </a:r>
          </a:p>
        </p:txBody>
      </p:sp>
      <p:sp>
        <p:nvSpPr>
          <p:cNvPr id="3" name="Content Placeholder 2"/>
          <p:cNvSpPr>
            <a:spLocks noGrp="1"/>
          </p:cNvSpPr>
          <p:nvPr>
            <p:ph idx="1"/>
          </p:nvPr>
        </p:nvSpPr>
        <p:spPr>
          <a:xfrm>
            <a:off x="838200" y="1276984"/>
            <a:ext cx="10515600" cy="4828564"/>
          </a:xfrm>
        </p:spPr>
        <p:txBody>
          <a:bodyPr>
            <a:normAutofit lnSpcReduction="10000"/>
          </a:bodyPr>
          <a:lstStyle/>
          <a:p>
            <a:r>
              <a:rPr lang="en-US" sz="2400" dirty="0">
                <a:hlinkClick r:id="rId2"/>
              </a:rPr>
              <a:t>Resource 2: Teacher Leadership Role Profiles</a:t>
            </a:r>
            <a:r>
              <a:rPr lang="en-US" sz="2400" dirty="0"/>
              <a:t> </a:t>
            </a:r>
            <a:r>
              <a:rPr lang="en-US" sz="2000" dirty="0"/>
              <a:t>describes 10 main categories of teacher leader roles. Each of these categories includes a description, associated standards and competencies, and examples of these roles within current state and district teacher leadership systems. </a:t>
            </a:r>
          </a:p>
          <a:p>
            <a:r>
              <a:rPr lang="en-US" sz="2400" dirty="0">
                <a:hlinkClick r:id="rId3"/>
              </a:rPr>
              <a:t>An Integrated Approach to Creating Effective Teacher and Principal Leadership Roles</a:t>
            </a:r>
            <a:r>
              <a:rPr lang="en-US" sz="2400" dirty="0"/>
              <a:t> </a:t>
            </a:r>
            <a:r>
              <a:rPr lang="en-US" sz="2000" dirty="0"/>
              <a:t>supports US Department of Education Effective Educator Development (EED) grantees in creating and implementing effective teacher and principal leader roles and positions that take into account the principles of job design. </a:t>
            </a:r>
          </a:p>
          <a:p>
            <a:r>
              <a:rPr lang="en-US" sz="2400" dirty="0">
                <a:hlinkClick r:id="rId4"/>
              </a:rPr>
              <a:t>Guide to Creating Teacher Leader Positions</a:t>
            </a:r>
            <a:r>
              <a:rPr lang="en-US" sz="2400" dirty="0"/>
              <a:t> </a:t>
            </a:r>
            <a:r>
              <a:rPr lang="en-US" sz="2000" dirty="0"/>
              <a:t>discusses key decisions for creating teacher leader role including developing a theory of action. </a:t>
            </a:r>
          </a:p>
          <a:p>
            <a:pPr lvl="1"/>
            <a:r>
              <a:rPr lang="en-US" sz="2000" dirty="0">
                <a:hlinkClick r:id="rId5"/>
              </a:rPr>
              <a:t>Tool: Example Teacher Leader Job Description and Template </a:t>
            </a:r>
            <a:r>
              <a:rPr lang="en-US" sz="2000" dirty="0"/>
              <a:t>provides an example of a teacher leader role job description and a template for district staff to use to develop their teacher leader roles</a:t>
            </a:r>
          </a:p>
          <a:p>
            <a:r>
              <a:rPr lang="en-US" sz="2200" i="1" dirty="0"/>
              <a:t>Taking the lead: New roles for teachers and school-based coaches </a:t>
            </a:r>
            <a:r>
              <a:rPr lang="en-US" sz="2000" dirty="0"/>
              <a:t>outlines 10 practical and powerful roles for school-based coaches responsible for helping teachers increase their capacity to serve all students. </a:t>
            </a:r>
          </a:p>
          <a:p>
            <a:pPr marL="0" indent="0">
              <a:buNone/>
            </a:pPr>
            <a:endParaRPr lang="en-US" dirty="0"/>
          </a:p>
        </p:txBody>
      </p:sp>
    </p:spTree>
    <p:extLst>
      <p:ext uri="{BB962C8B-B14F-4D97-AF65-F5344CB8AC3E}">
        <p14:creationId xmlns:p14="http://schemas.microsoft.com/office/powerpoint/2010/main" val="591432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585" y="143746"/>
            <a:ext cx="11369903" cy="901283"/>
          </a:xfrm>
        </p:spPr>
        <p:txBody>
          <a:bodyPr>
            <a:normAutofit/>
          </a:bodyPr>
          <a:lstStyle/>
          <a:p>
            <a:pPr algn="ctr"/>
            <a:r>
              <a:rPr lang="en-US" sz="3600" b="1" i="1" dirty="0"/>
              <a:t>Teacher Leadership Selection Criteria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9481432"/>
              </p:ext>
            </p:extLst>
          </p:nvPr>
        </p:nvGraphicFramePr>
        <p:xfrm>
          <a:off x="561475" y="901337"/>
          <a:ext cx="10603830" cy="4762728"/>
        </p:xfrm>
        <a:graphic>
          <a:graphicData uri="http://schemas.openxmlformats.org/drawingml/2006/table">
            <a:tbl>
              <a:tblPr firstRow="1" bandRow="1">
                <a:tableStyleId>{5C22544A-7EE6-4342-B048-85BDC9FD1C3A}</a:tableStyleId>
              </a:tblPr>
              <a:tblGrid>
                <a:gridCol w="3534610">
                  <a:extLst>
                    <a:ext uri="{9D8B030D-6E8A-4147-A177-3AD203B41FA5}">
                      <a16:colId xmlns:a16="http://schemas.microsoft.com/office/drawing/2014/main" val="1944475635"/>
                    </a:ext>
                  </a:extLst>
                </a:gridCol>
                <a:gridCol w="4298768">
                  <a:extLst>
                    <a:ext uri="{9D8B030D-6E8A-4147-A177-3AD203B41FA5}">
                      <a16:colId xmlns:a16="http://schemas.microsoft.com/office/drawing/2014/main" val="2977454341"/>
                    </a:ext>
                  </a:extLst>
                </a:gridCol>
                <a:gridCol w="2770452">
                  <a:extLst>
                    <a:ext uri="{9D8B030D-6E8A-4147-A177-3AD203B41FA5}">
                      <a16:colId xmlns:a16="http://schemas.microsoft.com/office/drawing/2014/main" val="58461109"/>
                    </a:ext>
                  </a:extLst>
                </a:gridCol>
              </a:tblGrid>
              <a:tr h="683070">
                <a:tc>
                  <a:txBody>
                    <a:bodyPr/>
                    <a:lstStyle/>
                    <a:p>
                      <a:pPr algn="ctr"/>
                      <a:r>
                        <a:rPr lang="en-US" sz="1800" b="1" kern="1200" dirty="0">
                          <a:solidFill>
                            <a:schemeClr val="lt1"/>
                          </a:solidFill>
                          <a:effectLst/>
                          <a:latin typeface="+mn-lt"/>
                          <a:ea typeface="+mn-ea"/>
                          <a:cs typeface="+mn-cs"/>
                        </a:rPr>
                        <a:t>Define teacher leader selection criteria for each role by…</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Cooperating teacher</a:t>
                      </a:r>
                    </a:p>
                  </a:txBody>
                  <a:tcPr/>
                </a:tc>
                <a:tc>
                  <a:txBody>
                    <a:bodyPr/>
                    <a:lstStyle/>
                    <a:p>
                      <a:pPr algn="ctr"/>
                      <a:r>
                        <a:rPr lang="en-US" dirty="0"/>
                        <a:t>Teacher Leadership Role 2:</a:t>
                      </a:r>
                    </a:p>
                    <a:p>
                      <a:pPr algn="ctr"/>
                      <a:r>
                        <a:rPr lang="en-US" dirty="0"/>
                        <a:t>_____________</a:t>
                      </a:r>
                    </a:p>
                  </a:txBody>
                  <a:tcPr/>
                </a:tc>
                <a:extLst>
                  <a:ext uri="{0D108BD9-81ED-4DB2-BD59-A6C34878D82A}">
                    <a16:rowId xmlns:a16="http://schemas.microsoft.com/office/drawing/2014/main" val="1608005962"/>
                  </a:ext>
                </a:extLst>
              </a:tr>
              <a:tr h="1848257">
                <a:tc>
                  <a:txBody>
                    <a:bodyPr/>
                    <a:lstStyle/>
                    <a:p>
                      <a:r>
                        <a:rPr lang="en-US" sz="1800" kern="1200" dirty="0">
                          <a:solidFill>
                            <a:schemeClr val="dk1"/>
                          </a:solidFill>
                          <a:effectLst/>
                          <a:latin typeface="+mn-lt"/>
                          <a:ea typeface="+mn-ea"/>
                          <a:cs typeface="+mn-cs"/>
                        </a:rPr>
                        <a:t>…  teacher leader selection criteria for each role.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Cooperating teachers often self</a:t>
                      </a:r>
                      <a:r>
                        <a:rPr lang="en-US" sz="1600" baseline="0" dirty="0"/>
                        <a:t>-</a:t>
                      </a:r>
                      <a:r>
                        <a:rPr lang="en-US" sz="1600" dirty="0"/>
                        <a:t>select by volunteering for this role, and they may coordinate with either the district or the preservice teacher’s institution of higher education.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Educators</a:t>
                      </a:r>
                      <a:r>
                        <a:rPr lang="en-US" sz="1600" baseline="0" dirty="0"/>
                        <a:t> in all schools in the district are eligible to participate contingent upon meeting minimum qualifications for TL roles.  </a:t>
                      </a:r>
                    </a:p>
                  </a:txBody>
                  <a:tcPr/>
                </a:tc>
                <a:tc>
                  <a:txBody>
                    <a:bodyPr/>
                    <a:lstStyle/>
                    <a:p>
                      <a:endParaRPr lang="en-US" dirty="0"/>
                    </a:p>
                  </a:txBody>
                  <a:tcPr/>
                </a:tc>
                <a:extLst>
                  <a:ext uri="{0D108BD9-81ED-4DB2-BD59-A6C34878D82A}">
                    <a16:rowId xmlns:a16="http://schemas.microsoft.com/office/drawing/2014/main" val="641103538"/>
                  </a:ext>
                </a:extLst>
              </a:tr>
              <a:tr h="439629">
                <a:tc>
                  <a:txBody>
                    <a:bodyPr/>
                    <a:lstStyle/>
                    <a:p>
                      <a:pPr lvl="1"/>
                      <a:r>
                        <a:rPr lang="en-US" dirty="0"/>
                        <a:t>Minimum years of experience</a:t>
                      </a:r>
                    </a:p>
                  </a:txBody>
                  <a:tcPr/>
                </a:tc>
                <a:tc>
                  <a:txBody>
                    <a:bodyPr/>
                    <a:lstStyle/>
                    <a:p>
                      <a:r>
                        <a:rPr lang="en-US" sz="1800" dirty="0"/>
                        <a:t>3 or more years experience</a:t>
                      </a:r>
                    </a:p>
                  </a:txBody>
                  <a:tcPr/>
                </a:tc>
                <a:tc>
                  <a:txBody>
                    <a:bodyPr/>
                    <a:lstStyle/>
                    <a:p>
                      <a:endParaRPr lang="en-US"/>
                    </a:p>
                  </a:txBody>
                  <a:tcPr/>
                </a:tc>
                <a:extLst>
                  <a:ext uri="{0D108BD9-81ED-4DB2-BD59-A6C34878D82A}">
                    <a16:rowId xmlns:a16="http://schemas.microsoft.com/office/drawing/2014/main" val="2248709889"/>
                  </a:ext>
                </a:extLst>
              </a:tr>
              <a:tr h="439629">
                <a:tc>
                  <a:txBody>
                    <a:bodyPr/>
                    <a:lstStyle/>
                    <a:p>
                      <a:r>
                        <a:rPr lang="en-US" dirty="0"/>
                        <a:t>         Rating</a:t>
                      </a:r>
                      <a:r>
                        <a:rPr lang="en-US" baseline="0" dirty="0"/>
                        <a:t> </a:t>
                      </a:r>
                      <a:endParaRPr lang="en-US" dirty="0"/>
                    </a:p>
                  </a:txBody>
                  <a:tcPr/>
                </a:tc>
                <a:tc>
                  <a:txBody>
                    <a:bodyPr/>
                    <a:lstStyle/>
                    <a:p>
                      <a:r>
                        <a:rPr lang="en-US" sz="1800" dirty="0"/>
                        <a:t>“Accomplished”</a:t>
                      </a:r>
                      <a:r>
                        <a:rPr lang="en-US" sz="1800" baseline="0" dirty="0"/>
                        <a:t> or higher</a:t>
                      </a:r>
                      <a:endParaRPr lang="en-US" sz="1800" dirty="0"/>
                    </a:p>
                  </a:txBody>
                  <a:tcPr/>
                </a:tc>
                <a:tc>
                  <a:txBody>
                    <a:bodyPr/>
                    <a:lstStyle/>
                    <a:p>
                      <a:endParaRPr lang="en-US" dirty="0"/>
                    </a:p>
                  </a:txBody>
                  <a:tcPr/>
                </a:tc>
                <a:extLst>
                  <a:ext uri="{0D108BD9-81ED-4DB2-BD59-A6C34878D82A}">
                    <a16:rowId xmlns:a16="http://schemas.microsoft.com/office/drawing/2014/main" val="4177959736"/>
                  </a:ext>
                </a:extLst>
              </a:tr>
              <a:tr h="887095">
                <a:tc>
                  <a:txBody>
                    <a:bodyPr/>
                    <a:lstStyle/>
                    <a:p>
                      <a:r>
                        <a:rPr lang="en-US" dirty="0"/>
                        <a:t>         Additional TL</a:t>
                      </a:r>
                      <a:r>
                        <a:rPr lang="en-US" baseline="0" dirty="0"/>
                        <a:t> competencies</a:t>
                      </a:r>
                      <a:endParaRPr lang="en-US" dirty="0"/>
                    </a:p>
                  </a:txBody>
                  <a:tcPr/>
                </a:tc>
                <a:tc>
                  <a:txBody>
                    <a:bodyPr/>
                    <a:lstStyle/>
                    <a:p>
                      <a:r>
                        <a:rPr lang="en-US" sz="1800" dirty="0">
                          <a:hlinkClick r:id="rId2"/>
                        </a:rPr>
                        <a:t>Teacher Leader Model Standards </a:t>
                      </a:r>
                      <a:endParaRPr lang="en-US" sz="1800" dirty="0"/>
                    </a:p>
                    <a:p>
                      <a:r>
                        <a:rPr lang="en-US" sz="1800" dirty="0"/>
                        <a:t>Domain IV: Facilitating Improvements in Instruction and Student Learning</a:t>
                      </a:r>
                    </a:p>
                  </a:txBody>
                  <a:tcPr/>
                </a:tc>
                <a:tc>
                  <a:txBody>
                    <a:bodyPr/>
                    <a:lstStyle/>
                    <a:p>
                      <a:endParaRPr lang="en-US" dirty="0"/>
                    </a:p>
                  </a:txBody>
                  <a:tcPr/>
                </a:tc>
                <a:extLst>
                  <a:ext uri="{0D108BD9-81ED-4DB2-BD59-A6C34878D82A}">
                    <a16:rowId xmlns:a16="http://schemas.microsoft.com/office/drawing/2014/main" val="2866021547"/>
                  </a:ext>
                </a:extLst>
              </a:tr>
            </a:tbl>
          </a:graphicData>
        </a:graphic>
      </p:graphicFrame>
    </p:spTree>
    <p:extLst>
      <p:ext uri="{BB962C8B-B14F-4D97-AF65-F5344CB8AC3E}">
        <p14:creationId xmlns:p14="http://schemas.microsoft.com/office/powerpoint/2010/main" val="831622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69876"/>
            <a:ext cx="10515600" cy="840468"/>
          </a:xfrm>
        </p:spPr>
        <p:txBody>
          <a:bodyPr>
            <a:normAutofit/>
          </a:bodyPr>
          <a:lstStyle/>
          <a:p>
            <a:pPr algn="ctr"/>
            <a:r>
              <a:rPr lang="en-US" sz="3600" b="1" i="1" dirty="0"/>
              <a:t>Application and Hiring Process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4085713"/>
              </p:ext>
            </p:extLst>
          </p:nvPr>
        </p:nvGraphicFramePr>
        <p:xfrm>
          <a:off x="838201" y="966652"/>
          <a:ext cx="10074441" cy="4860372"/>
        </p:xfrm>
        <a:graphic>
          <a:graphicData uri="http://schemas.openxmlformats.org/drawingml/2006/table">
            <a:tbl>
              <a:tblPr firstRow="1" bandRow="1">
                <a:tableStyleId>{5C22544A-7EE6-4342-B048-85BDC9FD1C3A}</a:tableStyleId>
              </a:tblPr>
              <a:tblGrid>
                <a:gridCol w="3358147">
                  <a:extLst>
                    <a:ext uri="{9D8B030D-6E8A-4147-A177-3AD203B41FA5}">
                      <a16:colId xmlns:a16="http://schemas.microsoft.com/office/drawing/2014/main" val="1944475635"/>
                    </a:ext>
                  </a:extLst>
                </a:gridCol>
                <a:gridCol w="3735797">
                  <a:extLst>
                    <a:ext uri="{9D8B030D-6E8A-4147-A177-3AD203B41FA5}">
                      <a16:colId xmlns:a16="http://schemas.microsoft.com/office/drawing/2014/main" val="2977454341"/>
                    </a:ext>
                  </a:extLst>
                </a:gridCol>
                <a:gridCol w="2980497">
                  <a:extLst>
                    <a:ext uri="{9D8B030D-6E8A-4147-A177-3AD203B41FA5}">
                      <a16:colId xmlns:a16="http://schemas.microsoft.com/office/drawing/2014/main" val="58461109"/>
                    </a:ext>
                  </a:extLst>
                </a:gridCol>
              </a:tblGrid>
              <a:tr h="714537">
                <a:tc>
                  <a:txBody>
                    <a:bodyPr/>
                    <a:lstStyle/>
                    <a:p>
                      <a:pPr algn="ctr"/>
                      <a:r>
                        <a:rPr lang="en-US" sz="1800" b="1" kern="1200" dirty="0">
                          <a:solidFill>
                            <a:schemeClr val="lt1"/>
                          </a:solidFill>
                          <a:effectLst/>
                          <a:latin typeface="+mn-lt"/>
                          <a:ea typeface="+mn-ea"/>
                          <a:cs typeface="+mn-cs"/>
                        </a:rPr>
                        <a:t>Establish</a:t>
                      </a:r>
                      <a:r>
                        <a:rPr lang="en-US" sz="1800" b="1" kern="1200" baseline="0" dirty="0">
                          <a:solidFill>
                            <a:schemeClr val="lt1"/>
                          </a:solidFill>
                          <a:effectLst/>
                          <a:latin typeface="+mn-lt"/>
                          <a:ea typeface="+mn-ea"/>
                          <a:cs typeface="+mn-cs"/>
                        </a:rPr>
                        <a:t> the </a:t>
                      </a:r>
                      <a:r>
                        <a:rPr lang="en-US" sz="1800" b="1" kern="1200" dirty="0">
                          <a:solidFill>
                            <a:schemeClr val="lt1"/>
                          </a:solidFill>
                          <a:effectLst/>
                          <a:latin typeface="+mn-lt"/>
                          <a:ea typeface="+mn-ea"/>
                          <a:cs typeface="+mn-cs"/>
                        </a:rPr>
                        <a:t>application and hiring process by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Cooperating teacher</a:t>
                      </a:r>
                    </a:p>
                  </a:txBody>
                  <a:tcPr/>
                </a:tc>
                <a:tc>
                  <a:txBody>
                    <a:bodyPr/>
                    <a:lstStyle/>
                    <a:p>
                      <a:pPr algn="ctr"/>
                      <a:r>
                        <a:rPr lang="en-US" dirty="0"/>
                        <a:t>Teacher Leadership Role 2:</a:t>
                      </a:r>
                    </a:p>
                    <a:p>
                      <a:pPr algn="ctr"/>
                      <a:r>
                        <a:rPr lang="en-US" dirty="0"/>
                        <a:t>_____________</a:t>
                      </a:r>
                    </a:p>
                  </a:txBody>
                  <a:tcPr/>
                </a:tc>
                <a:extLst>
                  <a:ext uri="{0D108BD9-81ED-4DB2-BD59-A6C34878D82A}">
                    <a16:rowId xmlns:a16="http://schemas.microsoft.com/office/drawing/2014/main" val="1608005962"/>
                  </a:ext>
                </a:extLst>
              </a:tr>
              <a:tr h="2042715">
                <a:tc>
                  <a:txBody>
                    <a:bodyPr/>
                    <a:lstStyle/>
                    <a:p>
                      <a:r>
                        <a:rPr lang="en-US" sz="1800" kern="1200" dirty="0">
                          <a:solidFill>
                            <a:schemeClr val="dk1"/>
                          </a:solidFill>
                          <a:effectLst/>
                          <a:latin typeface="+mn-lt"/>
                          <a:ea typeface="+mn-ea"/>
                          <a:cs typeface="+mn-cs"/>
                        </a:rPr>
                        <a:t>… describing application and hiring process for each role. </a:t>
                      </a:r>
                      <a:endParaRPr lang="en-US" sz="1800" dirty="0"/>
                    </a:p>
                  </a:txBody>
                  <a:tcPr/>
                </a:tc>
                <a:tc>
                  <a:txBody>
                    <a:bodyPr/>
                    <a:lstStyle/>
                    <a:p>
                      <a:pPr marL="285750" indent="-285750">
                        <a:buFont typeface="Arial" panose="020B0604020202020204" pitchFamily="34" charset="0"/>
                        <a:buChar char="•"/>
                      </a:pPr>
                      <a:r>
                        <a:rPr lang="en-US" sz="1800" dirty="0"/>
                        <a:t>District staff conduct the initial recruitment, application review, and initial screening. </a:t>
                      </a:r>
                    </a:p>
                    <a:p>
                      <a:pPr marL="285750" indent="-285750">
                        <a:buFont typeface="Arial" panose="020B0604020202020204" pitchFamily="34" charset="0"/>
                        <a:buChar char="•"/>
                      </a:pPr>
                      <a:r>
                        <a:rPr lang="en-US" sz="1800" dirty="0"/>
                        <a:t>School staff (the principal and/or hiring committee) then complete the remainder of the screening.</a:t>
                      </a:r>
                    </a:p>
                  </a:txBody>
                  <a:tcPr/>
                </a:tc>
                <a:tc>
                  <a:txBody>
                    <a:bodyPr/>
                    <a:lstStyle/>
                    <a:p>
                      <a:endParaRPr lang="en-US" dirty="0"/>
                    </a:p>
                  </a:txBody>
                  <a:tcPr/>
                </a:tc>
                <a:extLst>
                  <a:ext uri="{0D108BD9-81ED-4DB2-BD59-A6C34878D82A}">
                    <a16:rowId xmlns:a16="http://schemas.microsoft.com/office/drawing/2014/main" val="2248709889"/>
                  </a:ext>
                </a:extLst>
              </a:tr>
              <a:tr h="588095">
                <a:tc>
                  <a:txBody>
                    <a:bodyPr/>
                    <a:lstStyle/>
                    <a:p>
                      <a:r>
                        <a:rPr lang="en-US" sz="1800" dirty="0"/>
                        <a:t>… specifying the contract</a:t>
                      </a:r>
                      <a:r>
                        <a:rPr lang="en-US" sz="1800" baseline="0" dirty="0"/>
                        <a:t> type and length </a:t>
                      </a:r>
                      <a:endParaRPr lang="en-US" sz="1800" dirty="0"/>
                    </a:p>
                  </a:txBody>
                  <a:tcPr/>
                </a:tc>
                <a:tc>
                  <a:txBody>
                    <a:bodyPr/>
                    <a:lstStyle/>
                    <a:p>
                      <a:r>
                        <a:rPr lang="en-US" sz="1800" dirty="0"/>
                        <a:t>1-year contract </a:t>
                      </a:r>
                    </a:p>
                  </a:txBody>
                  <a:tcPr/>
                </a:tc>
                <a:tc>
                  <a:txBody>
                    <a:bodyPr/>
                    <a:lstStyle/>
                    <a:p>
                      <a:endParaRPr lang="en-US" dirty="0"/>
                    </a:p>
                  </a:txBody>
                  <a:tcPr/>
                </a:tc>
                <a:extLst>
                  <a:ext uri="{0D108BD9-81ED-4DB2-BD59-A6C34878D82A}">
                    <a16:rowId xmlns:a16="http://schemas.microsoft.com/office/drawing/2014/main" val="3671852877"/>
                  </a:ext>
                </a:extLst>
              </a:tr>
              <a:tr h="1344218">
                <a:tc>
                  <a:txBody>
                    <a:bodyPr/>
                    <a:lstStyle/>
                    <a:p>
                      <a:r>
                        <a:rPr lang="en-US" sz="1800" i="1" dirty="0"/>
                        <a:t>… </a:t>
                      </a:r>
                      <a:r>
                        <a:rPr lang="en-US" sz="1800" i="0" dirty="0"/>
                        <a:t>indicating optional components used in the process</a:t>
                      </a:r>
                      <a:r>
                        <a:rPr lang="en-US" sz="1800" i="1" dirty="0"/>
                        <a:t>.</a:t>
                      </a:r>
                    </a:p>
                  </a:txBody>
                  <a:tcPr/>
                </a:tc>
                <a:tc>
                  <a:txBody>
                    <a:bodyPr/>
                    <a:lstStyle/>
                    <a:p>
                      <a:pPr marL="285750" indent="-285750">
                        <a:buFont typeface="Arial" panose="020B0604020202020204" pitchFamily="34" charset="0"/>
                        <a:buChar char="•"/>
                      </a:pPr>
                      <a:r>
                        <a:rPr lang="en-US" sz="1800" dirty="0"/>
                        <a:t>Online application</a:t>
                      </a:r>
                    </a:p>
                    <a:p>
                      <a:pPr marL="285750" indent="-285750">
                        <a:buFont typeface="Arial" panose="020B0604020202020204" pitchFamily="34" charset="0"/>
                        <a:buChar char="•"/>
                      </a:pPr>
                      <a:r>
                        <a:rPr lang="en-US" sz="1800" dirty="0"/>
                        <a:t>Distric</a:t>
                      </a:r>
                      <a:r>
                        <a:rPr lang="en-US" sz="1800" baseline="0" dirty="0"/>
                        <a:t>t and school administrator interview</a:t>
                      </a:r>
                    </a:p>
                    <a:p>
                      <a:pPr marL="285750" indent="-285750">
                        <a:buFont typeface="Arial" panose="020B0604020202020204" pitchFamily="34" charset="0"/>
                        <a:buChar char="•"/>
                      </a:pPr>
                      <a:r>
                        <a:rPr lang="en-US" sz="1800" dirty="0"/>
                        <a:t>Interviews scored with 1-4 rating rubrics. </a:t>
                      </a:r>
                    </a:p>
                  </a:txBody>
                  <a:tcPr/>
                </a:tc>
                <a:tc>
                  <a:txBody>
                    <a:bodyPr/>
                    <a:lstStyle/>
                    <a:p>
                      <a:endParaRPr lang="en-US" sz="1600" dirty="0"/>
                    </a:p>
                  </a:txBody>
                  <a:tcPr/>
                </a:tc>
                <a:extLst>
                  <a:ext uri="{0D108BD9-81ED-4DB2-BD59-A6C34878D82A}">
                    <a16:rowId xmlns:a16="http://schemas.microsoft.com/office/drawing/2014/main" val="2500894123"/>
                  </a:ext>
                </a:extLst>
              </a:tr>
            </a:tbl>
          </a:graphicData>
        </a:graphic>
      </p:graphicFrame>
    </p:spTree>
    <p:extLst>
      <p:ext uri="{BB962C8B-B14F-4D97-AF65-F5344CB8AC3E}">
        <p14:creationId xmlns:p14="http://schemas.microsoft.com/office/powerpoint/2010/main" val="1753932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Selection and Hiring: Additional Resources </a:t>
            </a:r>
          </a:p>
        </p:txBody>
      </p:sp>
      <p:sp>
        <p:nvSpPr>
          <p:cNvPr id="3" name="Content Placeholder 2"/>
          <p:cNvSpPr>
            <a:spLocks noGrp="1"/>
          </p:cNvSpPr>
          <p:nvPr>
            <p:ph idx="1"/>
          </p:nvPr>
        </p:nvSpPr>
        <p:spPr/>
        <p:txBody>
          <a:bodyPr>
            <a:normAutofit/>
          </a:bodyPr>
          <a:lstStyle/>
          <a:p>
            <a:r>
              <a:rPr lang="en-US" dirty="0">
                <a:hlinkClick r:id="rId2"/>
              </a:rPr>
              <a:t>Teacher Leader Programs: Structure and Staffing in Four TIF Districts</a:t>
            </a:r>
            <a:r>
              <a:rPr lang="en-US" dirty="0"/>
              <a:t> </a:t>
            </a:r>
            <a:r>
              <a:rPr lang="en-US" sz="2000" dirty="0"/>
              <a:t>provides examples of procedures for staffing TL programs including (a) a description of the TL tasks, duties, and compensation, (b) a process for recruiting and selecting the desired number of TLs, (c) a procedure for making job offers, and (d) and onboarding methods.</a:t>
            </a:r>
          </a:p>
          <a:p>
            <a:r>
              <a:rPr lang="en-US" dirty="0">
                <a:hlinkClick r:id="rId3"/>
              </a:rPr>
              <a:t>Strengthening the Teacher Workforce through Selection Processes</a:t>
            </a:r>
            <a:r>
              <a:rPr lang="en-US" dirty="0"/>
              <a:t> </a:t>
            </a:r>
            <a:r>
              <a:rPr lang="en-US" sz="2000" dirty="0"/>
              <a:t>provides literature-based recommendations to improve the teacher selection process which can be applied to TL hiring processes. </a:t>
            </a:r>
          </a:p>
        </p:txBody>
      </p:sp>
    </p:spTree>
    <p:extLst>
      <p:ext uri="{BB962C8B-B14F-4D97-AF65-F5344CB8AC3E}">
        <p14:creationId xmlns:p14="http://schemas.microsoft.com/office/powerpoint/2010/main" val="2261822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841" y="259382"/>
            <a:ext cx="10515600" cy="485202"/>
          </a:xfrm>
        </p:spPr>
        <p:txBody>
          <a:bodyPr>
            <a:normAutofit fontScale="90000"/>
          </a:bodyPr>
          <a:lstStyle/>
          <a:p>
            <a:pPr algn="ctr"/>
            <a:r>
              <a:rPr lang="en-US" sz="3200" b="1" i="1" dirty="0"/>
              <a:t>County/Administrator Roles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1442105"/>
              </p:ext>
            </p:extLst>
          </p:nvPr>
        </p:nvGraphicFramePr>
        <p:xfrm>
          <a:off x="104503" y="744584"/>
          <a:ext cx="11952514" cy="5178329"/>
        </p:xfrm>
        <a:graphic>
          <a:graphicData uri="http://schemas.openxmlformats.org/drawingml/2006/table">
            <a:tbl>
              <a:tblPr firstRow="1" bandRow="1">
                <a:tableStyleId>{5C22544A-7EE6-4342-B048-85BDC9FD1C3A}</a:tableStyleId>
              </a:tblPr>
              <a:tblGrid>
                <a:gridCol w="7707086">
                  <a:extLst>
                    <a:ext uri="{9D8B030D-6E8A-4147-A177-3AD203B41FA5}">
                      <a16:colId xmlns:a16="http://schemas.microsoft.com/office/drawing/2014/main" val="1944475635"/>
                    </a:ext>
                  </a:extLst>
                </a:gridCol>
                <a:gridCol w="4245428">
                  <a:extLst>
                    <a:ext uri="{9D8B030D-6E8A-4147-A177-3AD203B41FA5}">
                      <a16:colId xmlns:a16="http://schemas.microsoft.com/office/drawing/2014/main" val="2977454341"/>
                    </a:ext>
                  </a:extLst>
                </a:gridCol>
              </a:tblGrid>
              <a:tr h="8766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Define proposed county/administrator roles</a:t>
                      </a:r>
                      <a:r>
                        <a:rPr lang="en-US" baseline="0" dirty="0"/>
                        <a:t> by …</a:t>
                      </a:r>
                      <a:endParaRPr lang="en-US" dirty="0"/>
                    </a:p>
                    <a:p>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For Teacher Leadership Role Example 1: Cooperating Teacher (Please indicate and describe</a:t>
                      </a:r>
                      <a:r>
                        <a:rPr lang="en-US" baseline="0" dirty="0"/>
                        <a:t> if responses vary by role.)</a:t>
                      </a:r>
                      <a:endParaRPr lang="en-US" dirty="0"/>
                    </a:p>
                  </a:txBody>
                  <a:tcPr/>
                </a:tc>
                <a:extLst>
                  <a:ext uri="{0D108BD9-81ED-4DB2-BD59-A6C34878D82A}">
                    <a16:rowId xmlns:a16="http://schemas.microsoft.com/office/drawing/2014/main" val="1608005962"/>
                  </a:ext>
                </a:extLst>
              </a:tr>
              <a:tr h="350641">
                <a:tc>
                  <a:txBody>
                    <a:bodyPr/>
                    <a:lstStyle/>
                    <a:p>
                      <a:r>
                        <a:rPr lang="en-US" i="1" dirty="0"/>
                        <a:t>Requirements:</a:t>
                      </a:r>
                    </a:p>
                  </a:txBody>
                  <a:tcPr/>
                </a:tc>
                <a:tc>
                  <a:txBody>
                    <a:bodyPr/>
                    <a:lstStyle/>
                    <a:p>
                      <a:endParaRPr lang="en-US" dirty="0"/>
                    </a:p>
                  </a:txBody>
                  <a:tcPr/>
                </a:tc>
                <a:extLst>
                  <a:ext uri="{0D108BD9-81ED-4DB2-BD59-A6C34878D82A}">
                    <a16:rowId xmlns:a16="http://schemas.microsoft.com/office/drawing/2014/main" val="598470026"/>
                  </a:ext>
                </a:extLst>
              </a:tr>
              <a:tr h="350641">
                <a:tc>
                  <a:txBody>
                    <a:bodyPr/>
                    <a:lstStyle/>
                    <a:p>
                      <a:r>
                        <a:rPr lang="en-US" dirty="0"/>
                        <a:t>… describing how TL fits into the county strategic</a:t>
                      </a:r>
                      <a:r>
                        <a:rPr lang="en-US" baseline="0" dirty="0"/>
                        <a:t> plan.</a:t>
                      </a:r>
                      <a:endParaRPr lang="en-US" dirty="0"/>
                    </a:p>
                  </a:txBody>
                  <a:tcPr/>
                </a:tc>
                <a:tc>
                  <a:txBody>
                    <a:bodyPr/>
                    <a:lstStyle/>
                    <a:p>
                      <a:endParaRPr lang="en-US"/>
                    </a:p>
                  </a:txBody>
                  <a:tcPr/>
                </a:tc>
                <a:extLst>
                  <a:ext uri="{0D108BD9-81ED-4DB2-BD59-A6C34878D82A}">
                    <a16:rowId xmlns:a16="http://schemas.microsoft.com/office/drawing/2014/main" val="2248709889"/>
                  </a:ext>
                </a:extLst>
              </a:tr>
              <a:tr h="876604">
                <a:tc>
                  <a:txBody>
                    <a:bodyPr/>
                    <a:lstStyle/>
                    <a:p>
                      <a:r>
                        <a:rPr lang="en-US" dirty="0"/>
                        <a:t>… describing process</a:t>
                      </a:r>
                      <a:r>
                        <a:rPr lang="en-US" baseline="0" dirty="0"/>
                        <a:t> for how TL addresses the </a:t>
                      </a:r>
                      <a:r>
                        <a:rPr lang="en-US" sz="1800" kern="1200" dirty="0">
                          <a:solidFill>
                            <a:schemeClr val="dk1"/>
                          </a:solidFill>
                          <a:effectLst/>
                          <a:latin typeface="+mn-lt"/>
                          <a:ea typeface="+mn-ea"/>
                          <a:cs typeface="+mn-cs"/>
                        </a:rPr>
                        <a:t>resident teacher, beginning teacher, and experienced teacher (as aligned with the County WVSIPP Plan).  </a:t>
                      </a:r>
                      <a:r>
                        <a:rPr lang="en-US" baseline="0" dirty="0"/>
                        <a:t> </a:t>
                      </a:r>
                      <a:endParaRPr lang="en-US" dirty="0"/>
                    </a:p>
                  </a:txBody>
                  <a:tcPr/>
                </a:tc>
                <a:tc>
                  <a:txBody>
                    <a:bodyPr/>
                    <a:lstStyle/>
                    <a:p>
                      <a:endParaRPr lang="en-US" dirty="0"/>
                    </a:p>
                  </a:txBody>
                  <a:tcPr/>
                </a:tc>
                <a:extLst>
                  <a:ext uri="{0D108BD9-81ED-4DB2-BD59-A6C34878D82A}">
                    <a16:rowId xmlns:a16="http://schemas.microsoft.com/office/drawing/2014/main" val="2515542913"/>
                  </a:ext>
                </a:extLst>
              </a:tr>
              <a:tr h="613623">
                <a:tc>
                  <a:txBody>
                    <a:bodyPr/>
                    <a:lstStyle/>
                    <a:p>
                      <a:r>
                        <a:rPr lang="en-US" dirty="0"/>
                        <a:t>… describing</a:t>
                      </a:r>
                      <a:r>
                        <a:rPr lang="en-US" baseline="0" dirty="0"/>
                        <a:t> how teacher leader is included in school improvement planning.</a:t>
                      </a:r>
                      <a:endParaRPr lang="en-US" dirty="0"/>
                    </a:p>
                  </a:txBody>
                  <a:tcPr/>
                </a:tc>
                <a:tc>
                  <a:txBody>
                    <a:bodyPr/>
                    <a:lstStyle/>
                    <a:p>
                      <a:endParaRPr lang="en-US" dirty="0"/>
                    </a:p>
                  </a:txBody>
                  <a:tcPr/>
                </a:tc>
                <a:extLst>
                  <a:ext uri="{0D108BD9-81ED-4DB2-BD59-A6C34878D82A}">
                    <a16:rowId xmlns:a16="http://schemas.microsoft.com/office/drawing/2014/main" val="1324308830"/>
                  </a:ext>
                </a:extLst>
              </a:tr>
              <a:tr h="350641">
                <a:tc>
                  <a:txBody>
                    <a:bodyPr/>
                    <a:lstStyle/>
                    <a:p>
                      <a:r>
                        <a:rPr lang="en-US" i="1" dirty="0"/>
                        <a:t>Considerations: </a:t>
                      </a:r>
                    </a:p>
                  </a:txBody>
                  <a:tcPr/>
                </a:tc>
                <a:tc>
                  <a:txBody>
                    <a:bodyPr/>
                    <a:lstStyle/>
                    <a:p>
                      <a:endParaRPr lang="en-US" dirty="0"/>
                    </a:p>
                  </a:txBody>
                  <a:tcPr/>
                </a:tc>
                <a:extLst>
                  <a:ext uri="{0D108BD9-81ED-4DB2-BD59-A6C34878D82A}">
                    <a16:rowId xmlns:a16="http://schemas.microsoft.com/office/drawing/2014/main" val="1662323177"/>
                  </a:ext>
                </a:extLst>
              </a:tr>
              <a:tr h="396262">
                <a:tc>
                  <a:txBody>
                    <a:bodyPr/>
                    <a:lstStyle/>
                    <a:p>
                      <a:r>
                        <a:rPr lang="en-US" dirty="0"/>
                        <a:t>… describing</a:t>
                      </a:r>
                      <a:r>
                        <a:rPr lang="en-US" baseline="0" dirty="0"/>
                        <a:t> teacher leadership</a:t>
                      </a:r>
                      <a:r>
                        <a:rPr lang="en-US" dirty="0"/>
                        <a:t> standards and</a:t>
                      </a:r>
                      <a:r>
                        <a:rPr lang="en-US" baseline="0" dirty="0"/>
                        <a:t> expectations.</a:t>
                      </a:r>
                      <a:endParaRPr lang="en-US" dirty="0"/>
                    </a:p>
                  </a:txBody>
                  <a:tcPr/>
                </a:tc>
                <a:tc>
                  <a:txBody>
                    <a:bodyPr/>
                    <a:lstStyle/>
                    <a:p>
                      <a:pPr lvl="1"/>
                      <a:endParaRPr lang="en-US" sz="1400" b="0" dirty="0"/>
                    </a:p>
                  </a:txBody>
                  <a:tcPr/>
                </a:tc>
                <a:extLst>
                  <a:ext uri="{0D108BD9-81ED-4DB2-BD59-A6C34878D82A}">
                    <a16:rowId xmlns:a16="http://schemas.microsoft.com/office/drawing/2014/main" val="3338682929"/>
                  </a:ext>
                </a:extLst>
              </a:tr>
              <a:tr h="613623">
                <a:tc>
                  <a:txBody>
                    <a:bodyPr/>
                    <a:lstStyle/>
                    <a:p>
                      <a:r>
                        <a:rPr lang="en-US" sz="1800" kern="1200" dirty="0">
                          <a:solidFill>
                            <a:schemeClr val="dk1"/>
                          </a:solidFill>
                          <a:effectLst/>
                          <a:latin typeface="+mn-lt"/>
                          <a:ea typeface="+mn-ea"/>
                          <a:cs typeface="+mn-cs"/>
                        </a:rPr>
                        <a:t>… describing how teacher leadership </a:t>
                      </a:r>
                      <a:r>
                        <a:rPr lang="en-US" sz="1800" b="1" kern="1200" dirty="0">
                          <a:solidFill>
                            <a:schemeClr val="dk1"/>
                          </a:solidFill>
                          <a:effectLst/>
                          <a:latin typeface="+mn-lt"/>
                          <a:ea typeface="+mn-ea"/>
                          <a:cs typeface="+mn-cs"/>
                        </a:rPr>
                        <a:t>(or administrator)</a:t>
                      </a:r>
                      <a:r>
                        <a:rPr lang="en-US" sz="1800" kern="1200" dirty="0">
                          <a:solidFill>
                            <a:schemeClr val="dk1"/>
                          </a:solidFill>
                          <a:effectLst/>
                          <a:latin typeface="+mn-lt"/>
                          <a:ea typeface="+mn-ea"/>
                          <a:cs typeface="+mn-cs"/>
                        </a:rPr>
                        <a:t> supports school-wide focus on learning and reflection.</a:t>
                      </a:r>
                      <a:endParaRPr lang="en-US" dirty="0"/>
                    </a:p>
                  </a:txBody>
                  <a:tcPr/>
                </a:tc>
                <a:tc>
                  <a:txBody>
                    <a:bodyPr/>
                    <a:lstStyle/>
                    <a:p>
                      <a:endParaRPr lang="en-US"/>
                    </a:p>
                  </a:txBody>
                  <a:tcPr/>
                </a:tc>
                <a:extLst>
                  <a:ext uri="{0D108BD9-81ED-4DB2-BD59-A6C34878D82A}">
                    <a16:rowId xmlns:a16="http://schemas.microsoft.com/office/drawing/2014/main" val="761849341"/>
                  </a:ext>
                </a:extLst>
              </a:tr>
              <a:tr h="613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…describing how teacher leadership </a:t>
                      </a:r>
                      <a:r>
                        <a:rPr lang="en-US" sz="1800" b="1" kern="1200" dirty="0">
                          <a:solidFill>
                            <a:schemeClr val="dk1"/>
                          </a:solidFill>
                          <a:effectLst/>
                          <a:latin typeface="+mn-lt"/>
                          <a:ea typeface="+mn-ea"/>
                          <a:cs typeface="+mn-cs"/>
                        </a:rPr>
                        <a:t>(or administrator)</a:t>
                      </a:r>
                      <a:r>
                        <a:rPr lang="en-US" sz="1800" kern="1200" dirty="0">
                          <a:solidFill>
                            <a:schemeClr val="dk1"/>
                          </a:solidFill>
                          <a:effectLst/>
                          <a:latin typeface="+mn-lt"/>
                          <a:ea typeface="+mn-ea"/>
                          <a:cs typeface="+mn-cs"/>
                        </a:rPr>
                        <a:t> supports culture in which teachers are valued and respected.</a:t>
                      </a:r>
                      <a:endParaRPr lang="en-US" dirty="0"/>
                    </a:p>
                  </a:txBody>
                  <a:tcPr/>
                </a:tc>
                <a:tc>
                  <a:txBody>
                    <a:bodyPr/>
                    <a:lstStyle/>
                    <a:p>
                      <a:endParaRPr lang="en-US" dirty="0"/>
                    </a:p>
                  </a:txBody>
                  <a:tcPr/>
                </a:tc>
                <a:extLst>
                  <a:ext uri="{0D108BD9-81ED-4DB2-BD59-A6C34878D82A}">
                    <a16:rowId xmlns:a16="http://schemas.microsoft.com/office/drawing/2014/main" val="738232192"/>
                  </a:ext>
                </a:extLst>
              </a:tr>
            </a:tbl>
          </a:graphicData>
        </a:graphic>
      </p:graphicFrame>
    </p:spTree>
    <p:extLst>
      <p:ext uri="{BB962C8B-B14F-4D97-AF65-F5344CB8AC3E}">
        <p14:creationId xmlns:p14="http://schemas.microsoft.com/office/powerpoint/2010/main" val="3245630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75" y="365125"/>
            <a:ext cx="10515600" cy="932733"/>
          </a:xfrm>
        </p:spPr>
        <p:txBody>
          <a:bodyPr>
            <a:normAutofit fontScale="90000"/>
          </a:bodyPr>
          <a:lstStyle/>
          <a:p>
            <a:r>
              <a:rPr lang="en-US" b="1" i="1" dirty="0"/>
              <a:t>Management Protocol: Monitoring and Sustainability</a:t>
            </a:r>
          </a:p>
        </p:txBody>
      </p:sp>
      <p:sp>
        <p:nvSpPr>
          <p:cNvPr id="3" name="Content Placeholder 2"/>
          <p:cNvSpPr>
            <a:spLocks noGrp="1"/>
          </p:cNvSpPr>
          <p:nvPr>
            <p:ph idx="1"/>
          </p:nvPr>
        </p:nvSpPr>
        <p:spPr>
          <a:xfrm>
            <a:off x="495759" y="1531345"/>
            <a:ext cx="11369407" cy="4177124"/>
          </a:xfrm>
        </p:spPr>
        <p:txBody>
          <a:bodyPr>
            <a:normAutofit fontScale="92500" lnSpcReduction="10000"/>
          </a:bodyPr>
          <a:lstStyle/>
          <a:p>
            <a:pPr marL="0" indent="0">
              <a:buNone/>
            </a:pPr>
            <a:r>
              <a:rPr lang="en-US" dirty="0"/>
              <a:t>Establish management protocol for teacher leadership. </a:t>
            </a:r>
          </a:p>
          <a:p>
            <a:pPr marL="0" indent="0">
              <a:buNone/>
            </a:pPr>
            <a:r>
              <a:rPr lang="en-US" b="1" i="1" dirty="0"/>
              <a:t>Considerations:</a:t>
            </a:r>
            <a:r>
              <a:rPr lang="en-US" dirty="0"/>
              <a:t> </a:t>
            </a:r>
          </a:p>
          <a:p>
            <a:pPr marL="457200" lvl="1" indent="0">
              <a:buNone/>
            </a:pPr>
            <a:r>
              <a:rPr lang="en-US" dirty="0"/>
              <a:t>☐ Create county-level team.</a:t>
            </a:r>
          </a:p>
          <a:p>
            <a:pPr marL="457200" lvl="1" indent="0">
              <a:buNone/>
            </a:pPr>
            <a:r>
              <a:rPr lang="en-US" dirty="0"/>
              <a:t>☐ Create teacher leader designation.</a:t>
            </a:r>
          </a:p>
          <a:p>
            <a:pPr marL="457200" lvl="1" indent="0">
              <a:buNone/>
            </a:pPr>
            <a:r>
              <a:rPr lang="en-US" dirty="0"/>
              <a:t>☐ Create process for tracking funding (Step 7d).</a:t>
            </a:r>
          </a:p>
          <a:p>
            <a:pPr marL="457200" lvl="1" indent="0">
              <a:buNone/>
            </a:pPr>
            <a:r>
              <a:rPr lang="en-US" dirty="0"/>
              <a:t>☐ Assist schools to structure teacher leader release time to perform related duties.</a:t>
            </a:r>
          </a:p>
          <a:p>
            <a:pPr marL="457200" lvl="1" indent="0">
              <a:buNone/>
            </a:pPr>
            <a:r>
              <a:rPr lang="en-US" dirty="0"/>
              <a:t>☐ Develop cohorts of teachers.</a:t>
            </a:r>
          </a:p>
          <a:p>
            <a:pPr marL="457200" lvl="1" indent="0">
              <a:buNone/>
            </a:pPr>
            <a:r>
              <a:rPr lang="en-US" dirty="0"/>
              <a:t>☐ Provide regular, targeted professional learning opportunities. </a:t>
            </a:r>
          </a:p>
          <a:p>
            <a:pPr marL="457200" lvl="1" indent="0">
              <a:buNone/>
            </a:pPr>
            <a:r>
              <a:rPr lang="en-US" dirty="0"/>
              <a:t>☐ Develop a peer and/or self-monitoring protocol for participating teachers.</a:t>
            </a:r>
          </a:p>
          <a:p>
            <a:pPr marL="457200" lvl="1" indent="0">
              <a:buNone/>
            </a:pPr>
            <a:r>
              <a:rPr lang="en-US" dirty="0"/>
              <a:t>☐ Designate Teacher Leader supervisor at school or county level.</a:t>
            </a:r>
          </a:p>
          <a:p>
            <a:pPr marL="457200" lvl="1" indent="0">
              <a:buNone/>
            </a:pPr>
            <a:r>
              <a:rPr lang="en-US" dirty="0"/>
              <a:t>☐ Incentivize teacher leaders remaining in role for a  designated period of time. </a:t>
            </a:r>
          </a:p>
          <a:p>
            <a:endParaRPr lang="en-US" dirty="0"/>
          </a:p>
        </p:txBody>
      </p:sp>
    </p:spTree>
    <p:extLst>
      <p:ext uri="{BB962C8B-B14F-4D97-AF65-F5344CB8AC3E}">
        <p14:creationId xmlns:p14="http://schemas.microsoft.com/office/powerpoint/2010/main" val="1145802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Monitoring and Sustainability Resources</a:t>
            </a:r>
          </a:p>
        </p:txBody>
      </p:sp>
      <p:sp>
        <p:nvSpPr>
          <p:cNvPr id="3" name="Content Placeholder 2"/>
          <p:cNvSpPr>
            <a:spLocks noGrp="1"/>
          </p:cNvSpPr>
          <p:nvPr>
            <p:ph idx="1"/>
          </p:nvPr>
        </p:nvSpPr>
        <p:spPr/>
        <p:txBody>
          <a:bodyPr/>
          <a:lstStyle/>
          <a:p>
            <a:r>
              <a:rPr lang="en-US" sz="2400" b="1" dirty="0">
                <a:hlinkClick r:id="rId2"/>
              </a:rPr>
              <a:t>Resource 5: Approaches to Teacher Leader Licensure and Endorsement</a:t>
            </a:r>
            <a:r>
              <a:rPr lang="en-US" sz="2400" b="1" dirty="0"/>
              <a:t> </a:t>
            </a:r>
            <a:r>
              <a:rPr lang="en-US" sz="2000" dirty="0"/>
              <a:t>describes the current requirements for teacher leader licenses, along with relevant state examples.</a:t>
            </a:r>
            <a:endParaRPr lang="en-US" sz="2000" b="1" dirty="0"/>
          </a:p>
          <a:p>
            <a:r>
              <a:rPr lang="en-US" sz="2400" b="1" dirty="0">
                <a:hlinkClick r:id="rId3"/>
              </a:rPr>
              <a:t>Resource 9: Ensuring Sustainability: Collecting Data on Teacher Leadership Implementation</a:t>
            </a:r>
            <a:r>
              <a:rPr lang="en-US" sz="2400" b="1" dirty="0"/>
              <a:t> </a:t>
            </a:r>
            <a:r>
              <a:rPr lang="en-US" sz="2000" dirty="0"/>
              <a:t>discusses developing an evaluation plan prior to system implementation to consider what metrics of success to track over time which will help with long-term success.</a:t>
            </a:r>
          </a:p>
          <a:p>
            <a:r>
              <a:rPr lang="en-US" sz="2400" b="1" dirty="0">
                <a:hlinkClick r:id="rId4"/>
              </a:rPr>
              <a:t>Resource 10: Crosswalk of Teacher, Teacher Leader, and School Leader Standards</a:t>
            </a:r>
            <a:r>
              <a:rPr lang="en-US" sz="2400" b="1" dirty="0"/>
              <a:t> </a:t>
            </a:r>
            <a:r>
              <a:rPr lang="en-US" sz="2000" dirty="0"/>
              <a:t>provides a crosswalk of Teacher Leader Model Standards, Danielson Framework for Teaching (2013), and Professional Standards fro Education Leaders (2015).</a:t>
            </a:r>
          </a:p>
          <a:p>
            <a:endParaRPr lang="en-US" sz="20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325043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65" y="114605"/>
            <a:ext cx="10515600" cy="551601"/>
          </a:xfrm>
        </p:spPr>
        <p:txBody>
          <a:bodyPr>
            <a:normAutofit fontScale="90000"/>
          </a:bodyPr>
          <a:lstStyle/>
          <a:p>
            <a:pPr algn="ctr"/>
            <a:r>
              <a:rPr lang="en-US" sz="3600" b="1" i="1" dirty="0"/>
              <a:t>Evaluation Procedures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1794910"/>
              </p:ext>
            </p:extLst>
          </p:nvPr>
        </p:nvGraphicFramePr>
        <p:xfrm>
          <a:off x="300446" y="561703"/>
          <a:ext cx="11704321" cy="5212080"/>
        </p:xfrm>
        <a:graphic>
          <a:graphicData uri="http://schemas.openxmlformats.org/drawingml/2006/table">
            <a:tbl>
              <a:tblPr firstRow="1" bandRow="1">
                <a:tableStyleId>{5C22544A-7EE6-4342-B048-85BDC9FD1C3A}</a:tableStyleId>
              </a:tblPr>
              <a:tblGrid>
                <a:gridCol w="3576268">
                  <a:extLst>
                    <a:ext uri="{9D8B030D-6E8A-4147-A177-3AD203B41FA5}">
                      <a16:colId xmlns:a16="http://schemas.microsoft.com/office/drawing/2014/main" val="1944475635"/>
                    </a:ext>
                  </a:extLst>
                </a:gridCol>
                <a:gridCol w="4990776">
                  <a:extLst>
                    <a:ext uri="{9D8B030D-6E8A-4147-A177-3AD203B41FA5}">
                      <a16:colId xmlns:a16="http://schemas.microsoft.com/office/drawing/2014/main" val="2977454341"/>
                    </a:ext>
                  </a:extLst>
                </a:gridCol>
                <a:gridCol w="3137277">
                  <a:extLst>
                    <a:ext uri="{9D8B030D-6E8A-4147-A177-3AD203B41FA5}">
                      <a16:colId xmlns:a16="http://schemas.microsoft.com/office/drawing/2014/main" val="58461109"/>
                    </a:ext>
                  </a:extLst>
                </a:gridCol>
              </a:tblGrid>
              <a:tr h="582329">
                <a:tc>
                  <a:txBody>
                    <a:bodyPr/>
                    <a:lstStyle/>
                    <a:p>
                      <a:pPr algn="ctr"/>
                      <a:r>
                        <a:rPr lang="en-US" dirty="0"/>
                        <a:t>Procedures</a:t>
                      </a:r>
                      <a:r>
                        <a:rPr lang="en-US" baseline="0" dirty="0"/>
                        <a:t> </a:t>
                      </a:r>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Cooperating teacher</a:t>
                      </a:r>
                    </a:p>
                  </a:txBody>
                  <a:tcPr anchor="ctr"/>
                </a:tc>
                <a:tc>
                  <a:txBody>
                    <a:bodyPr/>
                    <a:lstStyle/>
                    <a:p>
                      <a:pPr algn="ctr"/>
                      <a:r>
                        <a:rPr lang="en-US" dirty="0"/>
                        <a:t>Teacher Leadership Role 2: _____________</a:t>
                      </a:r>
                    </a:p>
                  </a:txBody>
                  <a:tcPr anchor="ctr"/>
                </a:tc>
                <a:extLst>
                  <a:ext uri="{0D108BD9-81ED-4DB2-BD59-A6C34878D82A}">
                    <a16:rowId xmlns:a16="http://schemas.microsoft.com/office/drawing/2014/main" val="1608005962"/>
                  </a:ext>
                </a:extLst>
              </a:tr>
              <a:tr h="1580605">
                <a:tc>
                  <a:txBody>
                    <a:bodyPr/>
                    <a:lstStyle/>
                    <a:p>
                      <a:r>
                        <a:rPr lang="en-US" sz="1800" dirty="0"/>
                        <a:t>Procedures</a:t>
                      </a:r>
                      <a:r>
                        <a:rPr lang="en-US" sz="1800" baseline="0" dirty="0"/>
                        <a:t> for evaluating </a:t>
                      </a:r>
                      <a:r>
                        <a:rPr lang="en-US" sz="1800" b="1" baseline="0" dirty="0"/>
                        <a:t>teacher leaders</a:t>
                      </a:r>
                      <a:r>
                        <a:rPr lang="en-US" sz="1800" baseline="0" dirty="0"/>
                        <a:t>. </a:t>
                      </a:r>
                      <a:endParaRPr lang="en-US" sz="1800" dirty="0"/>
                    </a:p>
                  </a:txBody>
                  <a:tcPr/>
                </a:tc>
                <a:tc>
                  <a:txBody>
                    <a:bodyPr/>
                    <a:lstStyle/>
                    <a:p>
                      <a:r>
                        <a:rPr lang="en-US" sz="1800" dirty="0"/>
                        <a:t>TLs evaluated using the Danielson </a:t>
                      </a:r>
                    </a:p>
                    <a:p>
                      <a:r>
                        <a:rPr lang="en-US" sz="1800" dirty="0"/>
                        <a:t>Framework for Teaching. The TL manager completes an additional observation. District may add an additional competency to evaluation (Domain IV: Facilitating Improvements in Instruction) in the future to cover TL role. </a:t>
                      </a:r>
                    </a:p>
                  </a:txBody>
                  <a:tcPr/>
                </a:tc>
                <a:tc>
                  <a:txBody>
                    <a:bodyPr/>
                    <a:lstStyle/>
                    <a:p>
                      <a:endParaRPr lang="en-US" sz="1600" dirty="0"/>
                    </a:p>
                  </a:txBody>
                  <a:tcPr/>
                </a:tc>
                <a:extLst>
                  <a:ext uri="{0D108BD9-81ED-4DB2-BD59-A6C34878D82A}">
                    <a16:rowId xmlns:a16="http://schemas.microsoft.com/office/drawing/2014/main" val="2248709889"/>
                  </a:ext>
                </a:extLst>
              </a:tr>
              <a:tr h="831898">
                <a:tc>
                  <a:txBody>
                    <a:bodyPr/>
                    <a:lstStyle/>
                    <a:p>
                      <a:r>
                        <a:rPr lang="en-US" sz="1800" i="0" dirty="0"/>
                        <a:t> Optional measures</a:t>
                      </a:r>
                    </a:p>
                  </a:txBody>
                  <a:tcPr/>
                </a:tc>
                <a:tc>
                  <a:txBody>
                    <a:bodyPr/>
                    <a:lstStyle/>
                    <a:p>
                      <a:pPr marL="285750" indent="-285750">
                        <a:buFont typeface="Arial" panose="020B0604020202020204" pitchFamily="34" charset="0"/>
                        <a:buChar char="•"/>
                      </a:pPr>
                      <a:r>
                        <a:rPr lang="en-US" sz="1800" kern="1200" dirty="0">
                          <a:solidFill>
                            <a:schemeClr val="dk1"/>
                          </a:solidFill>
                          <a:effectLst/>
                          <a:latin typeface="+mn-lt"/>
                          <a:ea typeface="+mn-ea"/>
                          <a:cs typeface="+mn-cs"/>
                        </a:rPr>
                        <a:t>Teacher leader logs</a:t>
                      </a:r>
                    </a:p>
                    <a:p>
                      <a:pPr marL="285750" indent="-285750">
                        <a:buFont typeface="Arial" panose="020B0604020202020204" pitchFamily="34" charset="0"/>
                        <a:buChar char="•"/>
                      </a:pPr>
                      <a:r>
                        <a:rPr lang="en-US" sz="1800" kern="1200" dirty="0">
                          <a:solidFill>
                            <a:schemeClr val="dk1"/>
                          </a:solidFill>
                          <a:effectLst/>
                          <a:latin typeface="+mn-lt"/>
                          <a:ea typeface="+mn-ea"/>
                          <a:cs typeface="+mn-cs"/>
                        </a:rPr>
                        <a:t>Feedback from residency</a:t>
                      </a:r>
                      <a:r>
                        <a:rPr lang="en-US" sz="1800" kern="1200" baseline="0" dirty="0">
                          <a:solidFill>
                            <a:schemeClr val="dk1"/>
                          </a:solidFill>
                          <a:effectLst/>
                          <a:latin typeface="+mn-lt"/>
                          <a:ea typeface="+mn-ea"/>
                          <a:cs typeface="+mn-cs"/>
                        </a:rPr>
                        <a:t> teachers</a:t>
                      </a:r>
                      <a:endParaRPr lang="en-US" sz="1800" kern="1200" dirty="0">
                        <a:solidFill>
                          <a:schemeClr val="dk1"/>
                        </a:solidFill>
                        <a:effectLst/>
                        <a:latin typeface="+mn-lt"/>
                        <a:ea typeface="+mn-ea"/>
                        <a:cs typeface="+mn-cs"/>
                      </a:endParaRPr>
                    </a:p>
                    <a:p>
                      <a:pPr marL="285750" indent="-285750">
                        <a:buFont typeface="Arial" panose="020B0604020202020204" pitchFamily="34" charset="0"/>
                        <a:buChar char="•"/>
                      </a:pPr>
                      <a:r>
                        <a:rPr lang="en-US" sz="1800" kern="1200" dirty="0">
                          <a:solidFill>
                            <a:schemeClr val="dk1"/>
                          </a:solidFill>
                          <a:effectLst/>
                          <a:latin typeface="+mn-lt"/>
                          <a:ea typeface="+mn-ea"/>
                          <a:cs typeface="+mn-cs"/>
                        </a:rPr>
                        <a:t>Documentation of support</a:t>
                      </a:r>
                      <a:endParaRPr lang="en-US" sz="1800" dirty="0"/>
                    </a:p>
                  </a:txBody>
                  <a:tcPr/>
                </a:tc>
                <a:tc>
                  <a:txBody>
                    <a:bodyPr/>
                    <a:lstStyle/>
                    <a:p>
                      <a:endParaRPr lang="en-US" sz="1600"/>
                    </a:p>
                  </a:txBody>
                  <a:tcPr/>
                </a:tc>
                <a:extLst>
                  <a:ext uri="{0D108BD9-81ED-4DB2-BD59-A6C34878D82A}">
                    <a16:rowId xmlns:a16="http://schemas.microsoft.com/office/drawing/2014/main" val="2519586032"/>
                  </a:ext>
                </a:extLst>
              </a:tr>
              <a:tr h="1081467">
                <a:tc>
                  <a:txBody>
                    <a:bodyPr/>
                    <a:lstStyle/>
                    <a:p>
                      <a:r>
                        <a:rPr lang="en-US" sz="1800" kern="1200" dirty="0">
                          <a:solidFill>
                            <a:schemeClr val="dk1"/>
                          </a:solidFill>
                          <a:effectLst/>
                          <a:latin typeface="+mn-lt"/>
                          <a:ea typeface="+mn-ea"/>
                          <a:cs typeface="+mn-cs"/>
                        </a:rPr>
                        <a:t>Procedures for evaluating </a:t>
                      </a:r>
                      <a:r>
                        <a:rPr lang="en-US" sz="1800" b="1" kern="1200" dirty="0">
                          <a:solidFill>
                            <a:schemeClr val="dk1"/>
                          </a:solidFill>
                          <a:effectLst/>
                          <a:latin typeface="+mn-lt"/>
                          <a:ea typeface="+mn-ea"/>
                          <a:cs typeface="+mn-cs"/>
                        </a:rPr>
                        <a:t>county teacher leadership framework</a:t>
                      </a:r>
                      <a:endParaRPr lang="en-US" sz="1800" kern="1200" dirty="0">
                        <a:solidFill>
                          <a:schemeClr val="dk1"/>
                        </a:solidFill>
                        <a:effectLst/>
                        <a:latin typeface="+mn-lt"/>
                        <a:ea typeface="+mn-ea"/>
                        <a:cs typeface="+mn-cs"/>
                      </a:endParaRPr>
                    </a:p>
                    <a:p>
                      <a:r>
                        <a:rPr lang="en-US" sz="1800" i="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endParaRPr lang="en-US" sz="1800" dirty="0"/>
                    </a:p>
                  </a:txBody>
                  <a:tcPr/>
                </a:tc>
                <a:tc>
                  <a:txBody>
                    <a:bodyPr/>
                    <a:lstStyle/>
                    <a:p>
                      <a:r>
                        <a:rPr lang="en-US" sz="1800" dirty="0"/>
                        <a:t>Survey participating teachers</a:t>
                      </a:r>
                      <a:r>
                        <a:rPr lang="en-US" sz="1800" baseline="0" dirty="0"/>
                        <a:t> </a:t>
                      </a:r>
                      <a:endParaRPr lang="en-US" sz="1800" dirty="0"/>
                    </a:p>
                  </a:txBody>
                  <a:tcPr/>
                </a:tc>
                <a:tc>
                  <a:txBody>
                    <a:bodyPr/>
                    <a:lstStyle/>
                    <a:p>
                      <a:endParaRPr lang="en-US" sz="1600"/>
                    </a:p>
                  </a:txBody>
                  <a:tcPr/>
                </a:tc>
                <a:extLst>
                  <a:ext uri="{0D108BD9-81ED-4DB2-BD59-A6C34878D82A}">
                    <a16:rowId xmlns:a16="http://schemas.microsoft.com/office/drawing/2014/main" val="3152936892"/>
                  </a:ext>
                </a:extLst>
              </a:tr>
              <a:tr h="332759">
                <a:tc>
                  <a:txBody>
                    <a:bodyPr/>
                    <a:lstStyle/>
                    <a:p>
                      <a:r>
                        <a:rPr lang="en-US" sz="1800" i="0" dirty="0"/>
                        <a:t> Optional methods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592400149"/>
                  </a:ext>
                </a:extLst>
              </a:tr>
              <a:tr h="332759">
                <a:tc>
                  <a:txBody>
                    <a:bodyPr/>
                    <a:lstStyle/>
                    <a:p>
                      <a:r>
                        <a:rPr lang="en-US" sz="1800" dirty="0"/>
                        <a:t> Optional</a:t>
                      </a:r>
                      <a:r>
                        <a:rPr lang="en-US" sz="1800" baseline="0" dirty="0"/>
                        <a:t> measures</a:t>
                      </a:r>
                      <a:endParaRPr lang="en-US" sz="18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155127347"/>
                  </a:ext>
                </a:extLst>
              </a:tr>
            </a:tbl>
          </a:graphicData>
        </a:graphic>
      </p:graphicFrame>
    </p:spTree>
    <p:extLst>
      <p:ext uri="{BB962C8B-B14F-4D97-AF65-F5344CB8AC3E}">
        <p14:creationId xmlns:p14="http://schemas.microsoft.com/office/powerpoint/2010/main" val="2398784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Evaluation Resources </a:t>
            </a:r>
          </a:p>
        </p:txBody>
      </p:sp>
      <p:sp>
        <p:nvSpPr>
          <p:cNvPr id="3" name="Content Placeholder 2"/>
          <p:cNvSpPr>
            <a:spLocks noGrp="1"/>
          </p:cNvSpPr>
          <p:nvPr>
            <p:ph idx="1"/>
          </p:nvPr>
        </p:nvSpPr>
        <p:spPr/>
        <p:txBody>
          <a:bodyPr/>
          <a:lstStyle/>
          <a:p>
            <a:r>
              <a:rPr lang="en-US" dirty="0">
                <a:hlinkClick r:id="rId2"/>
              </a:rPr>
              <a:t>Evaluating Programs for Strengthening Teaching and Leadership (ed.gov)</a:t>
            </a:r>
            <a:r>
              <a:rPr lang="en-US" dirty="0"/>
              <a:t> </a:t>
            </a:r>
            <a:r>
              <a:rPr lang="en-US" sz="2000" dirty="0"/>
              <a:t>provides strategies and resources to address the many complexities and challenges involved in evaluating programs, from conceptualizing the evaluation questions to reporting results. </a:t>
            </a:r>
          </a:p>
          <a:p>
            <a:r>
              <a:rPr lang="en-US" sz="2000" dirty="0"/>
              <a:t>[others]</a:t>
            </a:r>
          </a:p>
        </p:txBody>
      </p:sp>
    </p:spTree>
    <p:extLst>
      <p:ext uri="{BB962C8B-B14F-4D97-AF65-F5344CB8AC3E}">
        <p14:creationId xmlns:p14="http://schemas.microsoft.com/office/powerpoint/2010/main" val="980829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3769"/>
            <a:ext cx="10515600" cy="1426919"/>
          </a:xfrm>
        </p:spPr>
        <p:txBody>
          <a:bodyPr>
            <a:normAutofit fontScale="90000"/>
          </a:bodyPr>
          <a:lstStyle/>
          <a:p>
            <a:pPr fontAlgn="base"/>
            <a:r>
              <a:rPr lang="en-US" b="1" i="1" dirty="0"/>
              <a:t/>
            </a:r>
            <a:br>
              <a:rPr lang="en-US" b="1" i="1" dirty="0"/>
            </a:br>
            <a:r>
              <a:rPr lang="en-US" b="1" i="1" dirty="0"/>
              <a:t>Sections of Support for the WV Teacher Leadership Framework County Planning Document </a:t>
            </a:r>
            <a:r>
              <a:rPr lang="en-US" dirty="0"/>
              <a:t>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a:t>Planning</a:t>
            </a:r>
          </a:p>
          <a:p>
            <a:pPr marL="514350" indent="-514350">
              <a:buFont typeface="+mj-lt"/>
              <a:buAutoNum type="arabicPeriod"/>
            </a:pPr>
            <a:r>
              <a:rPr lang="en-US" dirty="0"/>
              <a:t>Vision and Goals</a:t>
            </a:r>
          </a:p>
          <a:p>
            <a:pPr marL="514350" indent="-514350">
              <a:buFont typeface="+mj-lt"/>
              <a:buAutoNum type="arabicPeriod"/>
            </a:pPr>
            <a:r>
              <a:rPr lang="en-US" dirty="0"/>
              <a:t>Data-Driven Measures</a:t>
            </a:r>
          </a:p>
          <a:p>
            <a:pPr marL="514350" indent="-514350">
              <a:buFont typeface="+mj-lt"/>
              <a:buAutoNum type="arabicPeriod"/>
            </a:pPr>
            <a:r>
              <a:rPr lang="en-US" dirty="0"/>
              <a:t>Teacher Leadership Roles</a:t>
            </a:r>
          </a:p>
          <a:p>
            <a:pPr marL="514350" indent="-514350">
              <a:buFont typeface="+mj-lt"/>
              <a:buAutoNum type="arabicPeriod"/>
            </a:pPr>
            <a:r>
              <a:rPr lang="en-US" dirty="0"/>
              <a:t>Teacher Leadership Selection</a:t>
            </a:r>
          </a:p>
          <a:p>
            <a:pPr marL="514350" indent="-514350">
              <a:buFont typeface="+mj-lt"/>
              <a:buAutoNum type="arabicPeriod"/>
            </a:pPr>
            <a:r>
              <a:rPr lang="en-US" dirty="0"/>
              <a:t>Application and Hiring Process</a:t>
            </a:r>
          </a:p>
          <a:p>
            <a:pPr marL="514350" indent="-514350">
              <a:buFont typeface="+mj-lt"/>
              <a:buAutoNum type="arabicPeriod"/>
            </a:pPr>
            <a:r>
              <a:rPr lang="en-US" dirty="0"/>
              <a:t>County/Administrator Roles</a:t>
            </a:r>
          </a:p>
          <a:p>
            <a:pPr marL="514350" indent="-514350">
              <a:buFont typeface="+mj-lt"/>
              <a:buAutoNum type="arabicPeriod"/>
            </a:pPr>
            <a:r>
              <a:rPr lang="en-US" dirty="0"/>
              <a:t>Management Protocol</a:t>
            </a:r>
          </a:p>
          <a:p>
            <a:pPr marL="514350" indent="-514350">
              <a:buFont typeface="+mj-lt"/>
              <a:buAutoNum type="arabicPeriod"/>
            </a:pPr>
            <a:r>
              <a:rPr lang="en-US" dirty="0"/>
              <a:t>Evaluation Procedures</a:t>
            </a:r>
          </a:p>
          <a:p>
            <a:pPr marL="514350" indent="-514350">
              <a:buFont typeface="+mj-lt"/>
              <a:buAutoNum type="arabicPeriod"/>
            </a:pPr>
            <a:r>
              <a:rPr lang="en-US" dirty="0"/>
              <a:t>Estimated Budget</a:t>
            </a:r>
          </a:p>
          <a:p>
            <a:pPr marL="514350" indent="-514350">
              <a:buFont typeface="+mj-lt"/>
              <a:buAutoNum type="arabicPeriod"/>
            </a:pPr>
            <a:r>
              <a:rPr lang="en-US" dirty="0"/>
              <a:t>Communication</a:t>
            </a:r>
          </a:p>
          <a:p>
            <a:endParaRPr lang="en-US" dirty="0"/>
          </a:p>
        </p:txBody>
      </p:sp>
    </p:spTree>
    <p:extLst>
      <p:ext uri="{BB962C8B-B14F-4D97-AF65-F5344CB8AC3E}">
        <p14:creationId xmlns:p14="http://schemas.microsoft.com/office/powerpoint/2010/main" val="3552796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Estimated Budget</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6020718"/>
              </p:ext>
            </p:extLst>
          </p:nvPr>
        </p:nvGraphicFramePr>
        <p:xfrm>
          <a:off x="1099458" y="909910"/>
          <a:ext cx="10194759" cy="4758679"/>
        </p:xfrm>
        <a:graphic>
          <a:graphicData uri="http://schemas.openxmlformats.org/drawingml/2006/table">
            <a:tbl>
              <a:tblPr firstRow="1" bandRow="1">
                <a:tableStyleId>{5C22544A-7EE6-4342-B048-85BDC9FD1C3A}</a:tableStyleId>
              </a:tblPr>
              <a:tblGrid>
                <a:gridCol w="3398253">
                  <a:extLst>
                    <a:ext uri="{9D8B030D-6E8A-4147-A177-3AD203B41FA5}">
                      <a16:colId xmlns:a16="http://schemas.microsoft.com/office/drawing/2014/main" val="383167300"/>
                    </a:ext>
                  </a:extLst>
                </a:gridCol>
                <a:gridCol w="3860945">
                  <a:extLst>
                    <a:ext uri="{9D8B030D-6E8A-4147-A177-3AD203B41FA5}">
                      <a16:colId xmlns:a16="http://schemas.microsoft.com/office/drawing/2014/main" val="1756636680"/>
                    </a:ext>
                  </a:extLst>
                </a:gridCol>
                <a:gridCol w="2935561">
                  <a:extLst>
                    <a:ext uri="{9D8B030D-6E8A-4147-A177-3AD203B41FA5}">
                      <a16:colId xmlns:a16="http://schemas.microsoft.com/office/drawing/2014/main" val="309774278"/>
                    </a:ext>
                  </a:extLst>
                </a:gridCol>
              </a:tblGrid>
              <a:tr h="841001">
                <a:tc>
                  <a:txBody>
                    <a:bodyPr/>
                    <a:lstStyle/>
                    <a:p>
                      <a:pPr algn="ctr"/>
                      <a:r>
                        <a:rPr lang="en-US" sz="1800" b="1" kern="1200" dirty="0">
                          <a:solidFill>
                            <a:schemeClr val="lt1"/>
                          </a:solidFill>
                          <a:effectLst/>
                          <a:latin typeface="+mn-lt"/>
                          <a:ea typeface="+mn-ea"/>
                          <a:cs typeface="+mn-cs"/>
                        </a:rPr>
                        <a:t>Create an estimated budget for use of Step 7d funds that includes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Cooperating teacher</a:t>
                      </a:r>
                    </a:p>
                  </a:txBody>
                  <a:tcPr/>
                </a:tc>
                <a:tc>
                  <a:txBody>
                    <a:bodyPr/>
                    <a:lstStyle/>
                    <a:p>
                      <a:pPr algn="ctr"/>
                      <a:r>
                        <a:rPr lang="en-US" dirty="0"/>
                        <a:t>Teacher Leadership Role 2: _____________</a:t>
                      </a:r>
                    </a:p>
                  </a:txBody>
                  <a:tcPr/>
                </a:tc>
                <a:extLst>
                  <a:ext uri="{0D108BD9-81ED-4DB2-BD59-A6C34878D82A}">
                    <a16:rowId xmlns:a16="http://schemas.microsoft.com/office/drawing/2014/main" val="250214936"/>
                  </a:ext>
                </a:extLst>
              </a:tr>
              <a:tr h="476492">
                <a:tc>
                  <a:txBody>
                    <a:bodyPr/>
                    <a:lstStyle/>
                    <a:p>
                      <a:r>
                        <a:rPr lang="en-US" sz="1600" dirty="0"/>
                        <a:t>… compensation</a:t>
                      </a:r>
                    </a:p>
                  </a:txBody>
                  <a:tcPr/>
                </a:tc>
                <a:tc>
                  <a:txBody>
                    <a:bodyPr/>
                    <a:lstStyle/>
                    <a:p>
                      <a:r>
                        <a:rPr lang="en-US" sz="1600" dirty="0"/>
                        <a:t>$3,500</a:t>
                      </a:r>
                    </a:p>
                  </a:txBody>
                  <a:tcPr/>
                </a:tc>
                <a:tc>
                  <a:txBody>
                    <a:bodyPr/>
                    <a:lstStyle/>
                    <a:p>
                      <a:endParaRPr lang="en-US" sz="1600"/>
                    </a:p>
                  </a:txBody>
                  <a:tcPr/>
                </a:tc>
                <a:extLst>
                  <a:ext uri="{0D108BD9-81ED-4DB2-BD59-A6C34878D82A}">
                    <a16:rowId xmlns:a16="http://schemas.microsoft.com/office/drawing/2014/main" val="4121315097"/>
                  </a:ext>
                </a:extLst>
              </a:tr>
              <a:tr h="1840399">
                <a:tc>
                  <a:txBody>
                    <a:bodyPr/>
                    <a:lstStyle/>
                    <a:p>
                      <a:r>
                        <a:rPr lang="en-US" sz="1600" dirty="0"/>
                        <a:t>… additional professional development </a:t>
                      </a:r>
                    </a:p>
                  </a:txBody>
                  <a:tcPr/>
                </a:tc>
                <a:tc>
                  <a:txBody>
                    <a:bodyPr/>
                    <a:lstStyle/>
                    <a:p>
                      <a:r>
                        <a:rPr lang="en-US" sz="1600" dirty="0"/>
                        <a:t>One week in summer </a:t>
                      </a:r>
                    </a:p>
                    <a:p>
                      <a:r>
                        <a:rPr lang="en-US" sz="1600" dirty="0"/>
                        <a:t>(adult learning, </a:t>
                      </a:r>
                    </a:p>
                    <a:p>
                      <a:r>
                        <a:rPr lang="en-US" sz="1600" dirty="0"/>
                        <a:t>cognitive coaching, facilitating improvements in instruction)</a:t>
                      </a:r>
                    </a:p>
                    <a:p>
                      <a:endParaRPr lang="en-US" sz="1600" dirty="0"/>
                    </a:p>
                    <a:p>
                      <a:r>
                        <a:rPr lang="en-US" sz="1600" dirty="0">
                          <a:hlinkClick r:id="rId2"/>
                        </a:rPr>
                        <a:t>Resource 6: Approaches to Professional Learning for Teacher Leaders</a:t>
                      </a:r>
                      <a:endParaRPr lang="en-US" sz="1600" dirty="0"/>
                    </a:p>
                  </a:txBody>
                  <a:tcPr/>
                </a:tc>
                <a:tc>
                  <a:txBody>
                    <a:bodyPr/>
                    <a:lstStyle/>
                    <a:p>
                      <a:endParaRPr lang="en-US" sz="1600"/>
                    </a:p>
                  </a:txBody>
                  <a:tcPr/>
                </a:tc>
                <a:extLst>
                  <a:ext uri="{0D108BD9-81ED-4DB2-BD59-A6C34878D82A}">
                    <a16:rowId xmlns:a16="http://schemas.microsoft.com/office/drawing/2014/main" val="3832199880"/>
                  </a:ext>
                </a:extLst>
              </a:tr>
              <a:tr h="1527388">
                <a:tc>
                  <a:txBody>
                    <a:bodyPr/>
                    <a:lstStyle/>
                    <a:p>
                      <a:r>
                        <a:rPr lang="en-US" sz="1600" baseline="0" dirty="0"/>
                        <a:t>… a narrative demonstrating clear connection between costs, roles and goals.</a:t>
                      </a:r>
                      <a:endParaRPr lang="en-US" sz="1600" dirty="0"/>
                    </a:p>
                  </a:txBody>
                  <a:tcPr/>
                </a:tc>
                <a:tc>
                  <a:txBody>
                    <a:bodyPr/>
                    <a:lstStyle/>
                    <a:p>
                      <a:r>
                        <a:rPr lang="en-US" sz="1600" dirty="0"/>
                        <a:t>[Incorporate</a:t>
                      </a:r>
                      <a:r>
                        <a:rPr lang="en-US" sz="1600" baseline="0" dirty="0"/>
                        <a:t> rationale from theory of action]</a:t>
                      </a:r>
                      <a:endParaRPr lang="en-US" sz="1600" dirty="0"/>
                    </a:p>
                  </a:txBody>
                  <a:tcPr/>
                </a:tc>
                <a:tc>
                  <a:txBody>
                    <a:bodyPr/>
                    <a:lstStyle/>
                    <a:p>
                      <a:endParaRPr lang="en-US" sz="1600" dirty="0"/>
                    </a:p>
                  </a:txBody>
                  <a:tcPr/>
                </a:tc>
                <a:extLst>
                  <a:ext uri="{0D108BD9-81ED-4DB2-BD59-A6C34878D82A}">
                    <a16:rowId xmlns:a16="http://schemas.microsoft.com/office/drawing/2014/main" val="603807716"/>
                  </a:ext>
                </a:extLst>
              </a:tr>
            </a:tbl>
          </a:graphicData>
        </a:graphic>
      </p:graphicFrame>
    </p:spTree>
    <p:extLst>
      <p:ext uri="{BB962C8B-B14F-4D97-AF65-F5344CB8AC3E}">
        <p14:creationId xmlns:p14="http://schemas.microsoft.com/office/powerpoint/2010/main" val="78650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58" y="365125"/>
            <a:ext cx="10515600" cy="848213"/>
          </a:xfrm>
        </p:spPr>
        <p:txBody>
          <a:bodyPr/>
          <a:lstStyle/>
          <a:p>
            <a:r>
              <a:rPr lang="en-US" b="1" i="1" dirty="0"/>
              <a:t>Communication </a:t>
            </a:r>
          </a:p>
        </p:txBody>
      </p:sp>
      <p:sp>
        <p:nvSpPr>
          <p:cNvPr id="3" name="Content Placeholder 2"/>
          <p:cNvSpPr>
            <a:spLocks noGrp="1"/>
          </p:cNvSpPr>
          <p:nvPr>
            <p:ph idx="1"/>
          </p:nvPr>
        </p:nvSpPr>
        <p:spPr>
          <a:xfrm>
            <a:off x="462707" y="1441938"/>
            <a:ext cx="11512628" cy="4735025"/>
          </a:xfrm>
        </p:spPr>
        <p:txBody>
          <a:bodyPr>
            <a:normAutofit fontScale="92500" lnSpcReduction="20000"/>
          </a:bodyPr>
          <a:lstStyle/>
          <a:p>
            <a:pPr marL="0" indent="0">
              <a:buNone/>
            </a:pPr>
            <a:r>
              <a:rPr lang="en-US" dirty="0"/>
              <a:t>Develop a communication plan for county leadership about the teacher leadership framework and leadership opportunities. </a:t>
            </a:r>
          </a:p>
          <a:p>
            <a:pPr marL="0" indent="0">
              <a:buNone/>
            </a:pPr>
            <a:endParaRPr lang="en-US" b="1" i="1" dirty="0"/>
          </a:p>
          <a:p>
            <a:pPr marL="0" indent="0">
              <a:buNone/>
            </a:pPr>
            <a:r>
              <a:rPr lang="en-US" b="1" i="1" dirty="0"/>
              <a:t>Considerations:</a:t>
            </a:r>
          </a:p>
          <a:p>
            <a:pPr marL="0" indent="0">
              <a:buNone/>
            </a:pPr>
            <a:r>
              <a:rPr lang="en-US" sz="2700" dirty="0"/>
              <a:t>☐ Develop a teacher leadership website.</a:t>
            </a:r>
          </a:p>
          <a:p>
            <a:pPr marL="0" indent="0">
              <a:buNone/>
            </a:pPr>
            <a:r>
              <a:rPr lang="en-US" sz="2700" dirty="0"/>
              <a:t>☐ Develop presentations for county board members on benefits of teacher leadership.</a:t>
            </a:r>
          </a:p>
          <a:p>
            <a:pPr marL="0" indent="0">
              <a:buNone/>
            </a:pPr>
            <a:r>
              <a:rPr lang="en-US" sz="2700" dirty="0"/>
              <a:t>☐ Develop presentations for teachers on teacher leadership.</a:t>
            </a:r>
          </a:p>
          <a:p>
            <a:pPr marL="0" indent="0">
              <a:buNone/>
            </a:pPr>
            <a:r>
              <a:rPr lang="en-US" sz="2700" dirty="0"/>
              <a:t>☐ Post on social media. </a:t>
            </a:r>
          </a:p>
          <a:p>
            <a:pPr marL="0" indent="0">
              <a:buNone/>
            </a:pPr>
            <a:r>
              <a:rPr lang="en-US" sz="2700" dirty="0"/>
              <a:t>☐ Send e-mail blasts.</a:t>
            </a:r>
          </a:p>
          <a:p>
            <a:pPr marL="0" indent="0">
              <a:buNone/>
            </a:pPr>
            <a:r>
              <a:rPr lang="en-US" sz="2700" dirty="0"/>
              <a:t>☐ Developing talking points for families.</a:t>
            </a:r>
          </a:p>
          <a:p>
            <a:pPr marL="0" indent="0">
              <a:buNone/>
            </a:pPr>
            <a:r>
              <a:rPr lang="en-US" sz="2700" dirty="0"/>
              <a:t>☐ Developing teacher leadership network communication tool (e.g., MS Teams).</a:t>
            </a:r>
          </a:p>
          <a:p>
            <a:pPr marL="0" indent="0">
              <a:buNone/>
            </a:pPr>
            <a:endParaRPr lang="en-US" dirty="0"/>
          </a:p>
        </p:txBody>
      </p:sp>
    </p:spTree>
    <p:extLst>
      <p:ext uri="{BB962C8B-B14F-4D97-AF65-F5344CB8AC3E}">
        <p14:creationId xmlns:p14="http://schemas.microsoft.com/office/powerpoint/2010/main" val="357804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Communication: Additional Resources </a:t>
            </a:r>
          </a:p>
        </p:txBody>
      </p:sp>
      <p:sp>
        <p:nvSpPr>
          <p:cNvPr id="3" name="Content Placeholder 2"/>
          <p:cNvSpPr>
            <a:spLocks noGrp="1"/>
          </p:cNvSpPr>
          <p:nvPr>
            <p:ph idx="1"/>
          </p:nvPr>
        </p:nvSpPr>
        <p:spPr/>
        <p:txBody>
          <a:bodyPr>
            <a:normAutofit/>
          </a:bodyPr>
          <a:lstStyle/>
          <a:p>
            <a:r>
              <a:rPr lang="en-US" dirty="0">
                <a:hlinkClick r:id="rId2"/>
              </a:rPr>
              <a:t>Establishing a Teacher Leadership Initiative Working Committee</a:t>
            </a:r>
            <a:r>
              <a:rPr lang="en-US" dirty="0"/>
              <a:t> provides tips and suggestions to develop a communication and stakeholder engagement for teacher leadership initiatives. </a:t>
            </a:r>
          </a:p>
          <a:p>
            <a:r>
              <a:rPr lang="en-US" dirty="0">
                <a:hlinkClick r:id="rId3"/>
              </a:rPr>
              <a:t>Meeting the Challenges of Stakeholder Engagement and Communication: Lessons From Teacher Incentive Fund Grantees</a:t>
            </a:r>
            <a:endParaRPr lang="en-US" dirty="0"/>
          </a:p>
        </p:txBody>
      </p:sp>
    </p:spTree>
    <p:extLst>
      <p:ext uri="{BB962C8B-B14F-4D97-AF65-F5344CB8AC3E}">
        <p14:creationId xmlns:p14="http://schemas.microsoft.com/office/powerpoint/2010/main" val="2990485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5249"/>
          </a:xfrm>
        </p:spPr>
        <p:txBody>
          <a:bodyPr>
            <a:normAutofit fontScale="90000"/>
          </a:bodyPr>
          <a:lstStyle/>
          <a:p>
            <a:r>
              <a:rPr lang="en-US" b="1" i="1" dirty="0"/>
              <a:t>Appendix: Teacher Leadership Framework Checklist </a:t>
            </a:r>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4256306202"/>
              </p:ext>
            </p:extLst>
          </p:nvPr>
        </p:nvGraphicFramePr>
        <p:xfrm>
          <a:off x="4265613" y="806450"/>
          <a:ext cx="3430587" cy="4740275"/>
        </p:xfrm>
        <a:graphic>
          <a:graphicData uri="http://schemas.openxmlformats.org/presentationml/2006/ole">
            <mc:AlternateContent xmlns:mc="http://schemas.openxmlformats.org/markup-compatibility/2006">
              <mc:Choice xmlns:v="urn:schemas-microsoft-com:vml" Requires="v">
                <p:oleObj spid="_x0000_s1030" name="Document" r:id="rId3" imgW="5956042" imgH="8229015" progId="Word.Document.12">
                  <p:embed/>
                </p:oleObj>
              </mc:Choice>
              <mc:Fallback>
                <p:oleObj name="Document" r:id="rId3" imgW="5956042" imgH="8229015" progId="Word.Document.12">
                  <p:embed/>
                  <p:pic>
                    <p:nvPicPr>
                      <p:cNvPr id="6" name="Content Placeholder 5"/>
                      <p:cNvPicPr/>
                      <p:nvPr/>
                    </p:nvPicPr>
                    <p:blipFill>
                      <a:blip r:embed="rId4"/>
                      <a:stretch>
                        <a:fillRect/>
                      </a:stretch>
                    </p:blipFill>
                    <p:spPr>
                      <a:xfrm>
                        <a:off x="4265613" y="806450"/>
                        <a:ext cx="3430587" cy="4740275"/>
                      </a:xfrm>
                      <a:prstGeom prst="rect">
                        <a:avLst/>
                      </a:prstGeom>
                    </p:spPr>
                  </p:pic>
                </p:oleObj>
              </mc:Fallback>
            </mc:AlternateContent>
          </a:graphicData>
        </a:graphic>
      </p:graphicFrame>
    </p:spTree>
    <p:extLst>
      <p:ext uri="{BB962C8B-B14F-4D97-AF65-F5344CB8AC3E}">
        <p14:creationId xmlns:p14="http://schemas.microsoft.com/office/powerpoint/2010/main" val="3730875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Appendix: Toolkits</a:t>
            </a:r>
          </a:p>
        </p:txBody>
      </p:sp>
      <p:sp>
        <p:nvSpPr>
          <p:cNvPr id="3" name="Content Placeholder 2"/>
          <p:cNvSpPr>
            <a:spLocks noGrp="1"/>
          </p:cNvSpPr>
          <p:nvPr>
            <p:ph idx="1"/>
          </p:nvPr>
        </p:nvSpPr>
        <p:spPr>
          <a:xfrm>
            <a:off x="838200" y="1146356"/>
            <a:ext cx="10515600" cy="4851901"/>
          </a:xfrm>
        </p:spPr>
        <p:txBody>
          <a:bodyPr>
            <a:normAutofit fontScale="92500" lnSpcReduction="20000"/>
          </a:bodyPr>
          <a:lstStyle/>
          <a:p>
            <a:r>
              <a:rPr lang="en-US" dirty="0">
                <a:hlinkClick r:id="rId2"/>
              </a:rPr>
              <a:t>Teacher Leadership Toolkit 2.0: Strategies to Build, Support, and Sustain Teacher Leadership Opportunities (gtlcenter.org)</a:t>
            </a:r>
            <a:r>
              <a:rPr lang="en-US" dirty="0"/>
              <a:t>.  </a:t>
            </a:r>
          </a:p>
          <a:p>
            <a:pPr lvl="1"/>
            <a:r>
              <a:rPr lang="en-US" b="1" dirty="0">
                <a:hlinkClick r:id="rId3"/>
              </a:rPr>
              <a:t>Resource 1: State Teacher Leadership Approaches: Example Theories of Action</a:t>
            </a:r>
            <a:endParaRPr lang="en-US" dirty="0"/>
          </a:p>
          <a:p>
            <a:pPr lvl="1"/>
            <a:r>
              <a:rPr lang="en-US" b="1" dirty="0">
                <a:hlinkClick r:id="rId4"/>
              </a:rPr>
              <a:t>Resource 2: Teacher Leadership Role Profiles</a:t>
            </a:r>
            <a:endParaRPr lang="en-US" dirty="0"/>
          </a:p>
          <a:p>
            <a:pPr lvl="1"/>
            <a:r>
              <a:rPr lang="en-US" b="1" dirty="0">
                <a:hlinkClick r:id="rId5"/>
              </a:rPr>
              <a:t>Resource 3: Teacher Leadership Strategies</a:t>
            </a:r>
            <a:endParaRPr lang="en-US" dirty="0"/>
          </a:p>
          <a:p>
            <a:pPr lvl="1"/>
            <a:r>
              <a:rPr lang="en-US" b="1" dirty="0">
                <a:hlinkClick r:id="rId6"/>
              </a:rPr>
              <a:t>Resource 4: Teacher Leadership Models: Examples and Opportunities for Innovation</a:t>
            </a:r>
            <a:endParaRPr lang="en-US" dirty="0"/>
          </a:p>
          <a:p>
            <a:pPr lvl="1"/>
            <a:r>
              <a:rPr lang="en-US" b="1" dirty="0">
                <a:hlinkClick r:id="rId7"/>
              </a:rPr>
              <a:t>Resource 5: Approaches to Teacher Leader Licensure and Endorsement</a:t>
            </a:r>
            <a:endParaRPr lang="en-US" dirty="0"/>
          </a:p>
          <a:p>
            <a:pPr lvl="1"/>
            <a:r>
              <a:rPr lang="en-US" b="1" dirty="0">
                <a:hlinkClick r:id="rId8"/>
              </a:rPr>
              <a:t>Resource 6: Approaches to Professional Learning for Teacher Leaders</a:t>
            </a:r>
            <a:endParaRPr lang="en-US" dirty="0"/>
          </a:p>
          <a:p>
            <a:pPr lvl="1"/>
            <a:r>
              <a:rPr lang="en-US" b="1" dirty="0">
                <a:hlinkClick r:id="rId9"/>
              </a:rPr>
              <a:t>Resource 7: Approaches to Promoting Equity Through Teacher Leadership</a:t>
            </a:r>
            <a:endParaRPr lang="en-US" dirty="0"/>
          </a:p>
          <a:p>
            <a:pPr lvl="1"/>
            <a:r>
              <a:rPr lang="en-US" b="1" dirty="0">
                <a:hlinkClick r:id="rId10"/>
              </a:rPr>
              <a:t>Resource 8: Summary of the Research Literature on Teacher Leadership</a:t>
            </a:r>
            <a:endParaRPr lang="en-US" dirty="0"/>
          </a:p>
          <a:p>
            <a:pPr lvl="1"/>
            <a:r>
              <a:rPr lang="en-US" b="1" dirty="0">
                <a:hlinkClick r:id="rId11"/>
              </a:rPr>
              <a:t>Resource 9: Ensuring Sustainability: Collecting Data on Teacher Leadership Implementation</a:t>
            </a:r>
            <a:endParaRPr lang="en-US" b="1" dirty="0"/>
          </a:p>
          <a:p>
            <a:r>
              <a:rPr lang="en-US" dirty="0">
                <a:hlinkClick r:id="rId12"/>
              </a:rPr>
              <a:t>Ohio Teacher Leadership Toolkit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53946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Planning</a:t>
            </a:r>
            <a:r>
              <a:rPr lang="en-US" dirty="0"/>
              <a:t> </a:t>
            </a:r>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n-US" dirty="0"/>
              <a:t>As part of the planning process for developing a teacher leadership framework:</a:t>
            </a:r>
          </a:p>
          <a:p>
            <a:r>
              <a:rPr lang="en-US" dirty="0"/>
              <a:t>Identify stakeholders and describe how they will be engaged in this process.</a:t>
            </a:r>
          </a:p>
          <a:p>
            <a:r>
              <a:rPr lang="en-US" dirty="0"/>
              <a:t>Develop a communication plan for engaging stakeholders and highlighting appealing features and incentives.</a:t>
            </a:r>
          </a:p>
          <a:p>
            <a:r>
              <a:rPr lang="en-US" dirty="0"/>
              <a:t>Specify how local teacher leadership efforts will be systemic, ongoing, and sustained in a fully supported manner.</a:t>
            </a:r>
          </a:p>
        </p:txBody>
      </p:sp>
    </p:spTree>
    <p:extLst>
      <p:ext uri="{BB962C8B-B14F-4D97-AF65-F5344CB8AC3E}">
        <p14:creationId xmlns:p14="http://schemas.microsoft.com/office/powerpoint/2010/main" val="1774361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Vision and Goals</a:t>
            </a:r>
          </a:p>
        </p:txBody>
      </p:sp>
      <p:sp>
        <p:nvSpPr>
          <p:cNvPr id="3" name="Content Placeholder 2"/>
          <p:cNvSpPr>
            <a:spLocks noGrp="1"/>
          </p:cNvSpPr>
          <p:nvPr>
            <p:ph idx="1"/>
          </p:nvPr>
        </p:nvSpPr>
        <p:spPr>
          <a:xfrm>
            <a:off x="524656" y="1246909"/>
            <a:ext cx="5386466" cy="4710546"/>
          </a:xfrm>
        </p:spPr>
        <p:txBody>
          <a:bodyPr>
            <a:normAutofit lnSpcReduction="10000"/>
          </a:bodyPr>
          <a:lstStyle/>
          <a:p>
            <a:pPr marL="0" indent="0">
              <a:buNone/>
            </a:pPr>
            <a:r>
              <a:rPr lang="en-US" b="1" i="1" dirty="0"/>
              <a:t>Districts should be clear on how they expect teacher leadership to contribute to </a:t>
            </a:r>
          </a:p>
          <a:p>
            <a:r>
              <a:rPr lang="en-US" dirty="0"/>
              <a:t>increased student achievement,</a:t>
            </a:r>
          </a:p>
          <a:p>
            <a:r>
              <a:rPr lang="en-US" dirty="0"/>
              <a:t>broader dissemination and use of effective teacher strategies, </a:t>
            </a:r>
          </a:p>
          <a:p>
            <a:r>
              <a:rPr lang="en-US" dirty="0"/>
              <a:t>stronger and more positive school and district culture, and </a:t>
            </a:r>
          </a:p>
          <a:p>
            <a:r>
              <a:rPr lang="en-US" dirty="0"/>
              <a:t>equitable access to highly effective teachers. </a:t>
            </a:r>
          </a:p>
          <a:p>
            <a:endParaRPr lang="en-US" dirty="0"/>
          </a:p>
          <a:p>
            <a:pPr marL="457200" lvl="1" indent="0">
              <a:buNone/>
            </a:pPr>
            <a:endParaRPr lang="en-US" dirty="0"/>
          </a:p>
          <a:p>
            <a:pPr lvl="1"/>
            <a:endParaRPr lang="en-US" dirty="0"/>
          </a:p>
          <a:p>
            <a:endParaRPr lang="en-US" dirty="0"/>
          </a:p>
          <a:p>
            <a:endParaRPr lang="en-US" dirty="0"/>
          </a:p>
        </p:txBody>
      </p:sp>
      <p:sp>
        <p:nvSpPr>
          <p:cNvPr id="4" name="Content Placeholder 2">
            <a:extLst>
              <a:ext uri="{FF2B5EF4-FFF2-40B4-BE49-F238E27FC236}">
                <a16:creationId xmlns:a16="http://schemas.microsoft.com/office/drawing/2014/main" id="{D2CB6B04-31B9-4513-93C0-AD6F1F736763}"/>
              </a:ext>
            </a:extLst>
          </p:cNvPr>
          <p:cNvSpPr txBox="1">
            <a:spLocks/>
          </p:cNvSpPr>
          <p:nvPr/>
        </p:nvSpPr>
        <p:spPr>
          <a:xfrm>
            <a:off x="6280879" y="1246909"/>
            <a:ext cx="5576341" cy="482784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i="1" dirty="0">
                <a:latin typeface="Fire sans"/>
              </a:rPr>
              <a:t>With stakeholders, identify, discuss, and document</a:t>
            </a:r>
          </a:p>
          <a:p>
            <a:pPr lvl="1"/>
            <a:r>
              <a:rPr lang="en-US" sz="2800" dirty="0">
                <a:latin typeface="Fire sans"/>
              </a:rPr>
              <a:t>the challenges you are trying to solve through teacher leadership,</a:t>
            </a:r>
          </a:p>
          <a:p>
            <a:pPr lvl="1"/>
            <a:r>
              <a:rPr lang="en-US" sz="2800" dirty="0">
                <a:latin typeface="Fire sans"/>
              </a:rPr>
              <a:t>the goals you hope to achieve through teacher leadership, and</a:t>
            </a:r>
          </a:p>
          <a:p>
            <a:pPr lvl="1"/>
            <a:r>
              <a:rPr lang="en-US" sz="2800" dirty="0">
                <a:latin typeface="Fire sans"/>
              </a:rPr>
              <a:t>the alignment with current county efforts and priorities to improve teacher quality and student learning.</a:t>
            </a:r>
          </a:p>
          <a:p>
            <a:pPr marL="457200" lvl="1" indent="0">
              <a:buFont typeface="Arial" panose="020B0604020202020204" pitchFamily="34" charset="0"/>
              <a:buNone/>
            </a:pP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348523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t>Vision and Goals: Constructing a Theory of Action</a:t>
            </a:r>
          </a:p>
        </p:txBody>
      </p:sp>
      <p:sp>
        <p:nvSpPr>
          <p:cNvPr id="3" name="Content Placeholder 2"/>
          <p:cNvSpPr>
            <a:spLocks noGrp="1"/>
          </p:cNvSpPr>
          <p:nvPr>
            <p:ph idx="1"/>
          </p:nvPr>
        </p:nvSpPr>
        <p:spPr>
          <a:xfrm>
            <a:off x="838200" y="1379095"/>
            <a:ext cx="10515600" cy="4797868"/>
          </a:xfrm>
        </p:spPr>
        <p:txBody>
          <a:bodyPr>
            <a:normAutofit fontScale="92500" lnSpcReduction="20000"/>
          </a:bodyPr>
          <a:lstStyle/>
          <a:p>
            <a:pPr marL="0" indent="0">
              <a:buNone/>
            </a:pPr>
            <a:r>
              <a:rPr lang="en-US" dirty="0"/>
              <a:t>To clearly identify targeted challenges and goals, states and districts can reflect on the following questions:</a:t>
            </a:r>
          </a:p>
          <a:p>
            <a:r>
              <a:rPr lang="en-US" dirty="0"/>
              <a:t>What critical challenges are we trying to solve? </a:t>
            </a:r>
          </a:p>
          <a:p>
            <a:r>
              <a:rPr lang="en-US" dirty="0"/>
              <a:t>How are teacher leaders involved in helping to identify and understand critical challenges and their root causes? </a:t>
            </a:r>
          </a:p>
          <a:p>
            <a:r>
              <a:rPr lang="en-US" dirty="0"/>
              <a:t>How (or why) are teacher leaders well positioned to help address identified challenges? </a:t>
            </a:r>
          </a:p>
          <a:p>
            <a:r>
              <a:rPr lang="en-US" dirty="0"/>
              <a:t>How can we help position teacher leaders to better address key teaching and learning challenges? </a:t>
            </a:r>
          </a:p>
          <a:p>
            <a:r>
              <a:rPr lang="en-US" dirty="0"/>
              <a:t>How can teacher leadership address existing state and district priorities and efforts to improve teacher quality and student learning?</a:t>
            </a:r>
          </a:p>
          <a:p>
            <a:r>
              <a:rPr lang="en-US" dirty="0"/>
              <a:t>What are the specific and measurable goals we hope to reach through our teacher leadership efforts?</a:t>
            </a:r>
          </a:p>
        </p:txBody>
      </p:sp>
      <p:sp>
        <p:nvSpPr>
          <p:cNvPr id="4" name="TextBox 3"/>
          <p:cNvSpPr txBox="1"/>
          <p:nvPr/>
        </p:nvSpPr>
        <p:spPr>
          <a:xfrm>
            <a:off x="6083536" y="6310827"/>
            <a:ext cx="5991923" cy="400110"/>
          </a:xfrm>
          <a:prstGeom prst="rect">
            <a:avLst/>
          </a:prstGeom>
          <a:noFill/>
        </p:spPr>
        <p:txBody>
          <a:bodyPr wrap="square" rtlCol="0">
            <a:spAutoFit/>
          </a:bodyPr>
          <a:lstStyle/>
          <a:p>
            <a:r>
              <a:rPr lang="en-US" sz="1000" dirty="0"/>
              <a:t>Source: Teacher Leadership Toolkit 2.0: Strategies to Build, Support, and Sustain Teacher Leadership Opportunities</a:t>
            </a:r>
          </a:p>
        </p:txBody>
      </p:sp>
    </p:spTree>
    <p:extLst>
      <p:ext uri="{BB962C8B-B14F-4D97-AF65-F5344CB8AC3E}">
        <p14:creationId xmlns:p14="http://schemas.microsoft.com/office/powerpoint/2010/main" val="2219316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691"/>
            <a:ext cx="10515600" cy="793077"/>
          </a:xfrm>
        </p:spPr>
        <p:txBody>
          <a:bodyPr>
            <a:normAutofit/>
          </a:bodyPr>
          <a:lstStyle/>
          <a:p>
            <a:r>
              <a:rPr lang="en-US" sz="3600" b="1" i="1" dirty="0"/>
              <a:t>Vision and Goals: Example Theory of Action  </a:t>
            </a:r>
          </a:p>
        </p:txBody>
      </p:sp>
      <p:graphicFrame>
        <p:nvGraphicFramePr>
          <p:cNvPr id="5" name="Table 4"/>
          <p:cNvGraphicFramePr>
            <a:graphicFrameLocks noGrp="1"/>
          </p:cNvGraphicFramePr>
          <p:nvPr>
            <p:extLst>
              <p:ext uri="{D42A27DB-BD31-4B8C-83A1-F6EECF244321}">
                <p14:modId xmlns:p14="http://schemas.microsoft.com/office/powerpoint/2010/main" val="3007363601"/>
              </p:ext>
            </p:extLst>
          </p:nvPr>
        </p:nvGraphicFramePr>
        <p:xfrm>
          <a:off x="304801" y="917768"/>
          <a:ext cx="11582398" cy="5029200"/>
        </p:xfrm>
        <a:graphic>
          <a:graphicData uri="http://schemas.openxmlformats.org/drawingml/2006/table">
            <a:tbl>
              <a:tblPr firstRow="1" bandRow="1">
                <a:tableStyleId>{5C22544A-7EE6-4342-B048-85BDC9FD1C3A}</a:tableStyleId>
              </a:tblPr>
              <a:tblGrid>
                <a:gridCol w="1967114">
                  <a:extLst>
                    <a:ext uri="{9D8B030D-6E8A-4147-A177-3AD203B41FA5}">
                      <a16:colId xmlns:a16="http://schemas.microsoft.com/office/drawing/2014/main" val="2016647148"/>
                    </a:ext>
                  </a:extLst>
                </a:gridCol>
                <a:gridCol w="4368180">
                  <a:extLst>
                    <a:ext uri="{9D8B030D-6E8A-4147-A177-3AD203B41FA5}">
                      <a16:colId xmlns:a16="http://schemas.microsoft.com/office/drawing/2014/main" val="3270833595"/>
                    </a:ext>
                  </a:extLst>
                </a:gridCol>
                <a:gridCol w="1731412">
                  <a:extLst>
                    <a:ext uri="{9D8B030D-6E8A-4147-A177-3AD203B41FA5}">
                      <a16:colId xmlns:a16="http://schemas.microsoft.com/office/drawing/2014/main" val="2885773063"/>
                    </a:ext>
                  </a:extLst>
                </a:gridCol>
                <a:gridCol w="1691761">
                  <a:extLst>
                    <a:ext uri="{9D8B030D-6E8A-4147-A177-3AD203B41FA5}">
                      <a16:colId xmlns:a16="http://schemas.microsoft.com/office/drawing/2014/main" val="89247821"/>
                    </a:ext>
                  </a:extLst>
                </a:gridCol>
                <a:gridCol w="1823931">
                  <a:extLst>
                    <a:ext uri="{9D8B030D-6E8A-4147-A177-3AD203B41FA5}">
                      <a16:colId xmlns:a16="http://schemas.microsoft.com/office/drawing/2014/main" val="325012492"/>
                    </a:ext>
                  </a:extLst>
                </a:gridCol>
              </a:tblGrid>
              <a:tr h="346371">
                <a:tc>
                  <a:txBody>
                    <a:bodyPr/>
                    <a:lstStyle/>
                    <a:p>
                      <a:r>
                        <a:rPr lang="en-US" dirty="0"/>
                        <a:t>Focus/approach</a:t>
                      </a:r>
                    </a:p>
                  </a:txBody>
                  <a:tcPr/>
                </a:tc>
                <a:tc gridSpan="4">
                  <a:txBody>
                    <a:bodyPr/>
                    <a:lstStyle/>
                    <a:p>
                      <a:r>
                        <a:rPr lang="en-US" dirty="0"/>
                        <a:t>Local teacher leadership model pilot, grant, or partnership</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12173202"/>
                  </a:ext>
                </a:extLst>
              </a:tr>
              <a:tr h="865927">
                <a:tc>
                  <a:txBody>
                    <a:bodyPr/>
                    <a:lstStyle/>
                    <a:p>
                      <a:r>
                        <a:rPr lang="en-US" dirty="0"/>
                        <a:t>Vision/Goal</a:t>
                      </a:r>
                    </a:p>
                  </a:txBody>
                  <a:tcPr/>
                </a:tc>
                <a:tc gridSpan="4">
                  <a:txBody>
                    <a:bodyPr/>
                    <a:lstStyle/>
                    <a:p>
                      <a:pPr marL="285750" indent="-285750">
                        <a:buFont typeface="Arial" panose="020B0604020202020204" pitchFamily="34" charset="0"/>
                        <a:buChar char="•"/>
                      </a:pPr>
                      <a:r>
                        <a:rPr lang="en-US" dirty="0"/>
                        <a:t>Promote creation and implementation of local teacher leadership models </a:t>
                      </a:r>
                    </a:p>
                    <a:p>
                      <a:pPr marL="285750" indent="-285750">
                        <a:buFont typeface="Arial" panose="020B0604020202020204" pitchFamily="34" charset="0"/>
                        <a:buChar char="•"/>
                      </a:pPr>
                      <a:r>
                        <a:rPr lang="en-US" dirty="0"/>
                        <a:t>Improve teaching and learning </a:t>
                      </a:r>
                    </a:p>
                    <a:p>
                      <a:pPr marL="285750" indent="-285750">
                        <a:buFont typeface="Arial" panose="020B0604020202020204" pitchFamily="34" charset="0"/>
                        <a:buChar char="•"/>
                      </a:pPr>
                      <a:r>
                        <a:rPr lang="en-US" dirty="0"/>
                        <a:t>Improve teacher workforce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650359713"/>
                  </a:ext>
                </a:extLst>
              </a:tr>
              <a:tr h="606149">
                <a:tc>
                  <a:txBody>
                    <a:bodyPr/>
                    <a:lstStyle/>
                    <a:p>
                      <a:r>
                        <a:rPr lang="en-US" b="1" dirty="0"/>
                        <a:t>Stakeholders</a:t>
                      </a:r>
                    </a:p>
                  </a:txBody>
                  <a:tcPr/>
                </a:tc>
                <a:tc>
                  <a:txBody>
                    <a:bodyPr/>
                    <a:lstStyle/>
                    <a:p>
                      <a:r>
                        <a:rPr lang="en-US" b="1" dirty="0"/>
                        <a:t>Activities</a:t>
                      </a:r>
                    </a:p>
                  </a:txBody>
                  <a:tcPr/>
                </a:tc>
                <a:tc>
                  <a:txBody>
                    <a:bodyPr/>
                    <a:lstStyle/>
                    <a:p>
                      <a:r>
                        <a:rPr lang="en-US" b="1" dirty="0"/>
                        <a:t>Outputs</a:t>
                      </a:r>
                    </a:p>
                  </a:txBody>
                  <a:tcPr/>
                </a:tc>
                <a:tc>
                  <a:txBody>
                    <a:bodyPr/>
                    <a:lstStyle/>
                    <a:p>
                      <a:r>
                        <a:rPr lang="en-US" b="1" dirty="0"/>
                        <a:t>Short-term</a:t>
                      </a:r>
                      <a:r>
                        <a:rPr lang="en-US" b="1" baseline="0" dirty="0"/>
                        <a:t> outcomes</a:t>
                      </a:r>
                      <a:endParaRPr lang="en-US" b="1" dirty="0"/>
                    </a:p>
                  </a:txBody>
                  <a:tcPr/>
                </a:tc>
                <a:tc>
                  <a:txBody>
                    <a:bodyPr/>
                    <a:lstStyle/>
                    <a:p>
                      <a:r>
                        <a:rPr lang="en-US" b="1" dirty="0"/>
                        <a:t>Long-term</a:t>
                      </a:r>
                      <a:r>
                        <a:rPr lang="en-US" b="1" baseline="0" dirty="0"/>
                        <a:t> outcomes</a:t>
                      </a:r>
                      <a:endParaRPr lang="en-US" b="1" dirty="0"/>
                    </a:p>
                  </a:txBody>
                  <a:tcPr/>
                </a:tc>
                <a:extLst>
                  <a:ext uri="{0D108BD9-81ED-4DB2-BD59-A6C34878D82A}">
                    <a16:rowId xmlns:a16="http://schemas.microsoft.com/office/drawing/2014/main" val="2755454931"/>
                  </a:ext>
                </a:extLst>
              </a:tr>
              <a:tr h="2944150">
                <a:tc>
                  <a:txBody>
                    <a:bodyPr/>
                    <a:lstStyle/>
                    <a:p>
                      <a:pPr marL="0" indent="0">
                        <a:buFont typeface="Arial" panose="020B0604020202020204" pitchFamily="34" charset="0"/>
                        <a:buNone/>
                      </a:pPr>
                      <a:r>
                        <a:rPr lang="en-US" dirty="0"/>
                        <a:t>State education </a:t>
                      </a:r>
                    </a:p>
                    <a:p>
                      <a:r>
                        <a:rPr lang="en-US" dirty="0"/>
                        <a:t>agency staff</a:t>
                      </a:r>
                    </a:p>
                    <a:p>
                      <a:pPr marL="285750" indent="-285750">
                        <a:buFont typeface="Arial" panose="020B0604020202020204" pitchFamily="34" charset="0"/>
                        <a:buChar char="•"/>
                      </a:pPr>
                      <a:endParaRPr lang="en-US" dirty="0"/>
                    </a:p>
                    <a:p>
                      <a:pPr marL="0" indent="0">
                        <a:buFont typeface="Arial" panose="020B0604020202020204" pitchFamily="34" charset="0"/>
                        <a:buNone/>
                      </a:pPr>
                      <a:r>
                        <a:rPr lang="en-US" dirty="0"/>
                        <a:t>Districts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Design, </a:t>
                      </a:r>
                    </a:p>
                    <a:p>
                      <a:r>
                        <a:rPr lang="en-US" dirty="0"/>
                        <a:t>implementation, </a:t>
                      </a:r>
                    </a:p>
                    <a:p>
                      <a:r>
                        <a:rPr lang="en-US" dirty="0"/>
                        <a:t>and evaluation </a:t>
                      </a:r>
                    </a:p>
                    <a:p>
                      <a:r>
                        <a:rPr lang="en-US" dirty="0"/>
                        <a:t>partners</a:t>
                      </a:r>
                    </a:p>
                  </a:txBody>
                  <a:tcPr/>
                </a:tc>
                <a:tc>
                  <a:txBody>
                    <a:bodyPr/>
                    <a:lstStyle/>
                    <a:p>
                      <a:pPr marL="285750" indent="-285750">
                        <a:buFont typeface="Arial" panose="020B0604020202020204" pitchFamily="34" charset="0"/>
                        <a:buChar char="•"/>
                      </a:pPr>
                      <a:r>
                        <a:rPr lang="en-US" dirty="0"/>
                        <a:t>Share guidance and information on local models</a:t>
                      </a:r>
                    </a:p>
                    <a:p>
                      <a:pPr marL="285750" indent="-285750">
                        <a:buFont typeface="Arial" panose="020B0604020202020204" pitchFamily="34" charset="0"/>
                        <a:buChar char="•"/>
                      </a:pPr>
                      <a:r>
                        <a:rPr lang="en-US" dirty="0"/>
                        <a:t>Waive state policies as needed and/or provide funds for opt-in districts </a:t>
                      </a:r>
                    </a:p>
                    <a:p>
                      <a:pPr marL="285750" indent="-285750">
                        <a:buFont typeface="Arial" panose="020B0604020202020204" pitchFamily="34" charset="0"/>
                        <a:buChar char="•"/>
                      </a:pPr>
                      <a:r>
                        <a:rPr lang="en-US" dirty="0"/>
                        <a:t>Implement local teacher leadership models</a:t>
                      </a:r>
                    </a:p>
                    <a:p>
                      <a:pPr marL="285750" indent="-285750">
                        <a:buFont typeface="Arial" panose="020B0604020202020204" pitchFamily="34" charset="0"/>
                        <a:buChar char="•"/>
                      </a:pPr>
                      <a:r>
                        <a:rPr lang="en-US" dirty="0"/>
                        <a:t>Gather information on local teacher leadership model design, implementation, and impact</a:t>
                      </a:r>
                    </a:p>
                  </a:txBody>
                  <a:tcPr/>
                </a:tc>
                <a:tc>
                  <a:txBody>
                    <a:bodyPr/>
                    <a:lstStyle/>
                    <a:p>
                      <a:pPr marL="285750" indent="-285750">
                        <a:buFont typeface="Arial" panose="020B0604020202020204" pitchFamily="34" charset="0"/>
                        <a:buChar char="•"/>
                      </a:pPr>
                      <a:r>
                        <a:rPr lang="en-US" dirty="0"/>
                        <a:t>Local teacher leadership models</a:t>
                      </a:r>
                    </a:p>
                  </a:txBody>
                  <a:tcPr/>
                </a:tc>
                <a:tc>
                  <a:txBody>
                    <a:bodyPr/>
                    <a:lstStyle/>
                    <a:p>
                      <a:pPr marL="285750" indent="-285750">
                        <a:buFont typeface="Arial" panose="020B0604020202020204" pitchFamily="34" charset="0"/>
                        <a:buChar char="•"/>
                      </a:pPr>
                      <a:r>
                        <a:rPr lang="en-US" dirty="0"/>
                        <a:t>Increased ability to create and implement models across systems statewide</a:t>
                      </a:r>
                    </a:p>
                    <a:p>
                      <a:pPr marL="285750" indent="-285750">
                        <a:buFont typeface="Arial" panose="020B0604020202020204" pitchFamily="34" charset="0"/>
                        <a:buChar char="•"/>
                      </a:pPr>
                      <a:r>
                        <a:rPr lang="en-US" dirty="0"/>
                        <a:t>Improved teaching and learning</a:t>
                      </a:r>
                    </a:p>
                  </a:txBody>
                  <a:tcPr/>
                </a:tc>
                <a:tc>
                  <a:txBody>
                    <a:bodyPr/>
                    <a:lstStyle/>
                    <a:p>
                      <a:pPr marL="285750" indent="-285750">
                        <a:buFont typeface="Arial" panose="020B0604020202020204" pitchFamily="34" charset="0"/>
                        <a:buChar char="•"/>
                      </a:pPr>
                      <a:r>
                        <a:rPr lang="en-US" dirty="0"/>
                        <a:t>Improved teaching and learning </a:t>
                      </a:r>
                    </a:p>
                    <a:p>
                      <a:pPr marL="285750" indent="-285750">
                        <a:buFont typeface="Arial" panose="020B0604020202020204" pitchFamily="34" charset="0"/>
                        <a:buChar char="•"/>
                      </a:pPr>
                      <a:r>
                        <a:rPr lang="en-US" dirty="0"/>
                        <a:t>Improved teacher workforce</a:t>
                      </a:r>
                    </a:p>
                  </a:txBody>
                  <a:tcPr/>
                </a:tc>
                <a:extLst>
                  <a:ext uri="{0D108BD9-81ED-4DB2-BD59-A6C34878D82A}">
                    <a16:rowId xmlns:a16="http://schemas.microsoft.com/office/drawing/2014/main" val="1476106014"/>
                  </a:ext>
                </a:extLst>
              </a:tr>
            </a:tbl>
          </a:graphicData>
        </a:graphic>
      </p:graphicFrame>
      <p:sp>
        <p:nvSpPr>
          <p:cNvPr id="6" name="TextBox 5"/>
          <p:cNvSpPr txBox="1"/>
          <p:nvPr/>
        </p:nvSpPr>
        <p:spPr>
          <a:xfrm rot="10800000" flipV="1">
            <a:off x="7419704" y="6493824"/>
            <a:ext cx="6111290" cy="246221"/>
          </a:xfrm>
          <a:prstGeom prst="rect">
            <a:avLst/>
          </a:prstGeom>
          <a:noFill/>
        </p:spPr>
        <p:txBody>
          <a:bodyPr wrap="square" rtlCol="0">
            <a:spAutoFit/>
          </a:bodyPr>
          <a:lstStyle/>
          <a:p>
            <a:r>
              <a:rPr lang="en-US" sz="1000" dirty="0"/>
              <a:t>Source: </a:t>
            </a:r>
            <a:r>
              <a:rPr lang="en-US" sz="1000" b="1" dirty="0">
                <a:hlinkClick r:id="rId2"/>
              </a:rPr>
              <a:t>Resource 1: State Teacher Leadership Approaches: Example Theories of Action</a:t>
            </a:r>
            <a:r>
              <a:rPr lang="en-US" sz="1000" b="1" dirty="0"/>
              <a:t>. </a:t>
            </a:r>
            <a:endParaRPr lang="en-US" sz="1000" dirty="0"/>
          </a:p>
        </p:txBody>
      </p:sp>
    </p:spTree>
    <p:extLst>
      <p:ext uri="{BB962C8B-B14F-4D97-AF65-F5344CB8AC3E}">
        <p14:creationId xmlns:p14="http://schemas.microsoft.com/office/powerpoint/2010/main" val="1076982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6"/>
            <a:ext cx="10515600" cy="849720"/>
          </a:xfrm>
        </p:spPr>
        <p:txBody>
          <a:bodyPr>
            <a:normAutofit/>
          </a:bodyPr>
          <a:lstStyle/>
          <a:p>
            <a:r>
              <a:rPr lang="en-US" sz="3600" dirty="0"/>
              <a:t>Vision and Goals: Theory of Action Template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8501877"/>
              </p:ext>
            </p:extLst>
          </p:nvPr>
        </p:nvGraphicFramePr>
        <p:xfrm>
          <a:off x="838200" y="1155110"/>
          <a:ext cx="10515600" cy="4327337"/>
        </p:xfrm>
        <a:graphic>
          <a:graphicData uri="http://schemas.openxmlformats.org/drawingml/2006/table">
            <a:tbl>
              <a:tblPr firstRow="1" bandRow="1">
                <a:tableStyleId>{5940675A-B579-460E-94D1-54222C63F5DA}</a:tableStyleId>
              </a:tblPr>
              <a:tblGrid>
                <a:gridCol w="2103120">
                  <a:extLst>
                    <a:ext uri="{9D8B030D-6E8A-4147-A177-3AD203B41FA5}">
                      <a16:colId xmlns:a16="http://schemas.microsoft.com/office/drawing/2014/main" val="1556502848"/>
                    </a:ext>
                  </a:extLst>
                </a:gridCol>
                <a:gridCol w="2103120">
                  <a:extLst>
                    <a:ext uri="{9D8B030D-6E8A-4147-A177-3AD203B41FA5}">
                      <a16:colId xmlns:a16="http://schemas.microsoft.com/office/drawing/2014/main" val="1485978172"/>
                    </a:ext>
                  </a:extLst>
                </a:gridCol>
                <a:gridCol w="2103120">
                  <a:extLst>
                    <a:ext uri="{9D8B030D-6E8A-4147-A177-3AD203B41FA5}">
                      <a16:colId xmlns:a16="http://schemas.microsoft.com/office/drawing/2014/main" val="644080171"/>
                    </a:ext>
                  </a:extLst>
                </a:gridCol>
                <a:gridCol w="2103120">
                  <a:extLst>
                    <a:ext uri="{9D8B030D-6E8A-4147-A177-3AD203B41FA5}">
                      <a16:colId xmlns:a16="http://schemas.microsoft.com/office/drawing/2014/main" val="279849620"/>
                    </a:ext>
                  </a:extLst>
                </a:gridCol>
                <a:gridCol w="2103120">
                  <a:extLst>
                    <a:ext uri="{9D8B030D-6E8A-4147-A177-3AD203B41FA5}">
                      <a16:colId xmlns:a16="http://schemas.microsoft.com/office/drawing/2014/main" val="2541440133"/>
                    </a:ext>
                  </a:extLst>
                </a:gridCol>
              </a:tblGrid>
              <a:tr h="380897">
                <a:tc>
                  <a:txBody>
                    <a:bodyPr/>
                    <a:lstStyle/>
                    <a:p>
                      <a:r>
                        <a:rPr lang="en-US" dirty="0"/>
                        <a:t>Focus/Approach:</a:t>
                      </a: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gridSpan="4">
                  <a:txBody>
                    <a:bodyPr/>
                    <a:lstStyle/>
                    <a:p>
                      <a:endParaRPr lang="en-US"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120109443"/>
                  </a:ext>
                </a:extLst>
              </a:tr>
              <a:tr h="595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Rationale:</a:t>
                      </a:r>
                    </a:p>
                    <a:p>
                      <a:endParaRPr lang="en-US" dirty="0"/>
                    </a:p>
                  </a:txBody>
                  <a:tcPr>
                    <a:lnL w="28575" cap="flat" cmpd="sng" algn="ctr">
                      <a:solidFill>
                        <a:schemeClr val="tx1"/>
                      </a:solidFill>
                      <a:prstDash val="solid"/>
                      <a:round/>
                      <a:headEnd type="none" w="med" len="med"/>
                      <a:tailEnd type="none" w="med" len="med"/>
                    </a:lnL>
                  </a:tcPr>
                </a:tc>
                <a:tc gridSpan="4">
                  <a:txBody>
                    <a:bodyPr/>
                    <a:lstStyle/>
                    <a:p>
                      <a:endParaRPr lang="en-US" dirty="0"/>
                    </a:p>
                  </a:txBody>
                  <a:tcPr>
                    <a:lnR w="28575"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346114688"/>
                  </a:ext>
                </a:extLst>
              </a:tr>
              <a:tr h="595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Vision/Goal:</a:t>
                      </a:r>
                    </a:p>
                    <a:p>
                      <a:endParaRPr lang="en-US" dirty="0"/>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gridSpan="4">
                  <a:txBody>
                    <a:bodyPr/>
                    <a:lstStyle/>
                    <a:p>
                      <a:endParaRPr lang="en-US"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761730160"/>
                  </a:ext>
                </a:extLst>
              </a:tr>
              <a:tr h="380897">
                <a:tc rowSpan="2">
                  <a:txBody>
                    <a:bodyPr/>
                    <a:lstStyle/>
                    <a:p>
                      <a:r>
                        <a:rPr lang="en-US" dirty="0"/>
                        <a:t>Stakeholders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en-US" dirty="0"/>
                        <a:t>Activities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en-US" dirty="0"/>
                        <a:t>Outputs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dirty="0"/>
                        <a:t>Outcomes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val="369344814"/>
                  </a:ext>
                </a:extLst>
              </a:tr>
              <a:tr h="380897">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r>
                        <a:rPr lang="en-US" dirty="0"/>
                        <a:t>Short-term</a:t>
                      </a:r>
                    </a:p>
                  </a:txBody>
                  <a:tcPr>
                    <a:lnL w="28575" cap="flat" cmpd="sng" algn="ctr">
                      <a:solidFill>
                        <a:schemeClr val="tx1"/>
                      </a:solidFill>
                      <a:prstDash val="solid"/>
                      <a:round/>
                      <a:headEnd type="none" w="med" len="med"/>
                      <a:tailEnd type="none" w="med" len="med"/>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Long-term</a:t>
                      </a:r>
                    </a:p>
                  </a:txBody>
                  <a:tcP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405604"/>
                  </a:ext>
                </a:extLst>
              </a:tr>
              <a:tr h="1904486">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8446755"/>
                  </a:ext>
                </a:extLst>
              </a:tr>
            </a:tbl>
          </a:graphicData>
        </a:graphic>
      </p:graphicFrame>
      <p:sp>
        <p:nvSpPr>
          <p:cNvPr id="5" name="TextBox 4"/>
          <p:cNvSpPr txBox="1"/>
          <p:nvPr/>
        </p:nvSpPr>
        <p:spPr>
          <a:xfrm>
            <a:off x="5778545" y="6333717"/>
            <a:ext cx="6413455" cy="677108"/>
          </a:xfrm>
          <a:prstGeom prst="rect">
            <a:avLst/>
          </a:prstGeom>
          <a:noFill/>
        </p:spPr>
        <p:txBody>
          <a:bodyPr wrap="square" rtlCol="0">
            <a:spAutoFit/>
          </a:bodyPr>
          <a:lstStyle/>
          <a:p>
            <a:r>
              <a:rPr lang="en-US" sz="1000" dirty="0"/>
              <a:t>Source: </a:t>
            </a:r>
            <a:r>
              <a:rPr lang="en-US" sz="1000" b="1" dirty="0">
                <a:hlinkClick r:id="rId2"/>
              </a:rPr>
              <a:t>Resource 1: State Teacher Leadership Approaches: Example Theories of Action</a:t>
            </a:r>
            <a:r>
              <a:rPr lang="en-US" sz="1000" b="1" dirty="0"/>
              <a:t>. </a:t>
            </a:r>
            <a:r>
              <a:rPr lang="en-US" sz="1000" dirty="0">
                <a:hlinkClick r:id="rId3"/>
              </a:rPr>
              <a:t>Teach to Lead Teacher Leadership Logic Model</a:t>
            </a:r>
            <a:r>
              <a:rPr lang="en-US" sz="1000" dirty="0"/>
              <a:t> provides an alternative word version. </a:t>
            </a:r>
            <a:r>
              <a:rPr lang="en-US" sz="1000" b="1" dirty="0"/>
              <a:t> </a:t>
            </a:r>
            <a:endParaRPr lang="en-US" sz="1000" dirty="0"/>
          </a:p>
          <a:p>
            <a:r>
              <a:rPr lang="en-US" dirty="0"/>
              <a:t> </a:t>
            </a:r>
          </a:p>
        </p:txBody>
      </p:sp>
    </p:spTree>
    <p:extLst>
      <p:ext uri="{BB962C8B-B14F-4D97-AF65-F5344CB8AC3E}">
        <p14:creationId xmlns:p14="http://schemas.microsoft.com/office/powerpoint/2010/main" val="89858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54"/>
            <a:ext cx="10515600" cy="874129"/>
          </a:xfrm>
        </p:spPr>
        <p:txBody>
          <a:bodyPr>
            <a:normAutofit/>
          </a:bodyPr>
          <a:lstStyle/>
          <a:p>
            <a:pPr algn="ctr"/>
            <a:r>
              <a:rPr lang="en-US" sz="3200" b="1" i="1" dirty="0"/>
              <a:t>Vision and Goals: Additional Resources</a:t>
            </a:r>
          </a:p>
        </p:txBody>
      </p:sp>
      <p:sp>
        <p:nvSpPr>
          <p:cNvPr id="3" name="Content Placeholder 2"/>
          <p:cNvSpPr>
            <a:spLocks noGrp="1"/>
          </p:cNvSpPr>
          <p:nvPr>
            <p:ph idx="1"/>
          </p:nvPr>
        </p:nvSpPr>
        <p:spPr>
          <a:xfrm>
            <a:off x="838200" y="897903"/>
            <a:ext cx="10515600" cy="5084886"/>
          </a:xfrm>
        </p:spPr>
        <p:txBody>
          <a:bodyPr>
            <a:normAutofit/>
          </a:bodyPr>
          <a:lstStyle/>
          <a:p>
            <a:r>
              <a:rPr lang="en-US" dirty="0">
                <a:hlinkClick r:id="rId2"/>
              </a:rPr>
              <a:t>Teacher Leadership Toolkit 2.0: Strategies to Build, Support, and Sustain Teacher Leadership Opportunities (gtlcenter.org)</a:t>
            </a:r>
            <a:r>
              <a:rPr lang="en-US" dirty="0"/>
              <a:t> provides a discussion of goals and rationale for teacher leadership and example theories of action (see also Resource 1: State Teacher Leadership Approaches).</a:t>
            </a:r>
          </a:p>
          <a:p>
            <a:r>
              <a:rPr lang="en-US" dirty="0">
                <a:hlinkClick r:id="rId3" action="ppaction://hlinkfile"/>
              </a:rPr>
              <a:t>Creating Your Theory of Action for Districtwide Teaching and Learning Improvement</a:t>
            </a:r>
            <a:r>
              <a:rPr lang="en-US" dirty="0"/>
              <a:t> helps a team of district leaders generate central office transformation plans that are grounded in a clear analysis of what is working and not working.  </a:t>
            </a:r>
          </a:p>
          <a:p>
            <a:r>
              <a:rPr lang="en-US" dirty="0">
                <a:hlinkClick r:id="rId4"/>
              </a:rPr>
              <a:t>Developing Logic models for teacher leadership initiatives </a:t>
            </a:r>
            <a:r>
              <a:rPr lang="en-US" dirty="0"/>
              <a:t>discusses suggested steps for developing a teacher leadership logic model.</a:t>
            </a:r>
          </a:p>
          <a:p>
            <a:pPr marL="0" indent="0">
              <a:buNone/>
            </a:pPr>
            <a:endParaRPr lang="en-US" dirty="0"/>
          </a:p>
        </p:txBody>
      </p:sp>
    </p:spTree>
    <p:extLst>
      <p:ext uri="{BB962C8B-B14F-4D97-AF65-F5344CB8AC3E}">
        <p14:creationId xmlns:p14="http://schemas.microsoft.com/office/powerpoint/2010/main" val="2379815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50524"/>
          </a:xfrm>
        </p:spPr>
        <p:txBody>
          <a:bodyPr>
            <a:normAutofit/>
          </a:bodyPr>
          <a:lstStyle/>
          <a:p>
            <a:r>
              <a:rPr lang="en-US" sz="3600" b="1" i="1" dirty="0"/>
              <a:t>Data-Driven Measures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221914"/>
              </p:ext>
            </p:extLst>
          </p:nvPr>
        </p:nvGraphicFramePr>
        <p:xfrm>
          <a:off x="955765" y="974474"/>
          <a:ext cx="9881937" cy="4957705"/>
        </p:xfrm>
        <a:graphic>
          <a:graphicData uri="http://schemas.openxmlformats.org/drawingml/2006/table">
            <a:tbl>
              <a:tblPr firstRow="1" bandRow="1">
                <a:tableStyleId>{5C22544A-7EE6-4342-B048-85BDC9FD1C3A}</a:tableStyleId>
              </a:tblPr>
              <a:tblGrid>
                <a:gridCol w="3293979">
                  <a:extLst>
                    <a:ext uri="{9D8B030D-6E8A-4147-A177-3AD203B41FA5}">
                      <a16:colId xmlns:a16="http://schemas.microsoft.com/office/drawing/2014/main" val="1944475635"/>
                    </a:ext>
                  </a:extLst>
                </a:gridCol>
                <a:gridCol w="3821999">
                  <a:extLst>
                    <a:ext uri="{9D8B030D-6E8A-4147-A177-3AD203B41FA5}">
                      <a16:colId xmlns:a16="http://schemas.microsoft.com/office/drawing/2014/main" val="2977454341"/>
                    </a:ext>
                  </a:extLst>
                </a:gridCol>
                <a:gridCol w="2765959">
                  <a:extLst>
                    <a:ext uri="{9D8B030D-6E8A-4147-A177-3AD203B41FA5}">
                      <a16:colId xmlns:a16="http://schemas.microsoft.com/office/drawing/2014/main" val="58461109"/>
                    </a:ext>
                  </a:extLst>
                </a:gridCol>
              </a:tblGrid>
              <a:tr h="1025785">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Teacher Leadership Role Example 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Cooperating Teacher</a:t>
                      </a:r>
                    </a:p>
                  </a:txBody>
                  <a:tcPr/>
                </a:tc>
                <a:tc>
                  <a:txBody>
                    <a:bodyPr/>
                    <a:lstStyle/>
                    <a:p>
                      <a:pPr algn="ctr"/>
                      <a:r>
                        <a:rPr lang="en-US" dirty="0"/>
                        <a:t>Teacher Leadership Role 2: _____________</a:t>
                      </a:r>
                    </a:p>
                  </a:txBody>
                  <a:tcPr/>
                </a:tc>
                <a:extLst>
                  <a:ext uri="{0D108BD9-81ED-4DB2-BD59-A6C34878D82A}">
                    <a16:rowId xmlns:a16="http://schemas.microsoft.com/office/drawing/2014/main" val="1608005962"/>
                  </a:ext>
                </a:extLst>
              </a:tr>
              <a:tr h="3392981">
                <a:tc>
                  <a:txBody>
                    <a:bodyPr/>
                    <a:lstStyle/>
                    <a:p>
                      <a:r>
                        <a:rPr lang="en-US" sz="1800" kern="1200" dirty="0">
                          <a:solidFill>
                            <a:schemeClr val="dk1"/>
                          </a:solidFill>
                          <a:effectLst/>
                          <a:latin typeface="+mn-lt"/>
                          <a:ea typeface="+mn-ea"/>
                          <a:cs typeface="+mn-cs"/>
                        </a:rPr>
                        <a:t>Use data from Vision and Goals to determine how the county teacher leadership framework implementation will best connect to, support, and strengthen the county’s key school improvement structures, processes, and initiatives.</a:t>
                      </a:r>
                    </a:p>
                    <a:p>
                      <a:endParaRPr lang="en-US" sz="18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t>Reflection</a:t>
                      </a:r>
                      <a:r>
                        <a:rPr lang="en-US" b="1" i="0" baseline="0" dirty="0"/>
                        <a:t> question: </a:t>
                      </a:r>
                      <a:r>
                        <a:rPr lang="en-US" b="0" i="1" dirty="0"/>
                        <a:t>How will teacher leadership role(s) support current county efforts and priorities?</a:t>
                      </a:r>
                    </a:p>
                    <a:p>
                      <a:endParaRPr lang="en-US" dirty="0"/>
                    </a:p>
                  </a:txBody>
                  <a:tcPr/>
                </a:tc>
                <a:tc>
                  <a:txBody>
                    <a:bodyPr/>
                    <a:lstStyle/>
                    <a:p>
                      <a:pPr algn="ctr"/>
                      <a:r>
                        <a:rPr lang="en-US" sz="2000" i="0" dirty="0"/>
                        <a:t>High-quality induction supports are essential to developing a highly effective teaching workforce. Incentivizing our cooperating teachers, especially in shortage areas, will increase our ability to identify and hire more vetted, newly certified teachers.</a:t>
                      </a:r>
                    </a:p>
                  </a:txBody>
                  <a:tcPr anchor="ctr"/>
                </a:tc>
                <a:tc>
                  <a:txBody>
                    <a:bodyPr/>
                    <a:lstStyle/>
                    <a:p>
                      <a:endParaRPr lang="en-US" dirty="0"/>
                    </a:p>
                  </a:txBody>
                  <a:tcPr/>
                </a:tc>
                <a:extLst>
                  <a:ext uri="{0D108BD9-81ED-4DB2-BD59-A6C34878D82A}">
                    <a16:rowId xmlns:a16="http://schemas.microsoft.com/office/drawing/2014/main" val="2248709889"/>
                  </a:ext>
                </a:extLst>
              </a:tr>
            </a:tbl>
          </a:graphicData>
        </a:graphic>
      </p:graphicFrame>
    </p:spTree>
    <p:extLst>
      <p:ext uri="{BB962C8B-B14F-4D97-AF65-F5344CB8AC3E}">
        <p14:creationId xmlns:p14="http://schemas.microsoft.com/office/powerpoint/2010/main" val="3757624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WVDE_2017Theme2">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_2017Theme2" id="{44F0BE6C-34C6-EC46-AFE6-CDB91FC5A479}" vid="{EC7969FB-EEA3-4642-839C-4BC218616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CFA1AC16B8E4EB7941B465E9A9F83" ma:contentTypeVersion="13" ma:contentTypeDescription="Create a new document." ma:contentTypeScope="" ma:versionID="2010970409300614aadf650354fdace2">
  <xsd:schema xmlns:xsd="http://www.w3.org/2001/XMLSchema" xmlns:xs="http://www.w3.org/2001/XMLSchema" xmlns:p="http://schemas.microsoft.com/office/2006/metadata/properties" xmlns:ns3="2a86ad62-96e7-4f66-92ec-f0e5d22458d1" xmlns:ns4="43710552-0f9f-4928-99f0-5e6e3907b927" targetNamespace="http://schemas.microsoft.com/office/2006/metadata/properties" ma:root="true" ma:fieldsID="ee727653fabab4439ec0ddab6f4286fc" ns3:_="" ns4:_="">
    <xsd:import namespace="2a86ad62-96e7-4f66-92ec-f0e5d22458d1"/>
    <xsd:import namespace="43710552-0f9f-4928-99f0-5e6e3907b92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86ad62-96e7-4f66-92ec-f0e5d2245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710552-0f9f-4928-99f0-5e6e3907b92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476EF9-3286-4182-B0FA-4BC473C1CC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86ad62-96e7-4f66-92ec-f0e5d22458d1"/>
    <ds:schemaRef ds:uri="43710552-0f9f-4928-99f0-5e6e3907b9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17EA44-D95D-4C81-94DC-9A020B26A382}">
  <ds:schemaRefs>
    <ds:schemaRef ds:uri="http://schemas.microsoft.com/sharepoint/v3/contenttype/forms"/>
  </ds:schemaRefs>
</ds:datastoreItem>
</file>

<file path=customXml/itemProps3.xml><?xml version="1.0" encoding="utf-8"?>
<ds:datastoreItem xmlns:ds="http://schemas.openxmlformats.org/officeDocument/2006/customXml" ds:itemID="{F62ABD95-ED6C-4FAC-8F47-E70CC43FD1AD}">
  <ds:schemaRefs>
    <ds:schemaRef ds:uri="http://www.w3.org/XML/1998/namespace"/>
    <ds:schemaRef ds:uri="43710552-0f9f-4928-99f0-5e6e3907b927"/>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2a86ad62-96e7-4f66-92ec-f0e5d22458d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WVDE_2017Theme2</Template>
  <TotalTime>15</TotalTime>
  <Words>2163</Words>
  <Application>Microsoft Office PowerPoint</Application>
  <PresentationFormat>Widescreen</PresentationFormat>
  <Paragraphs>237</Paragraphs>
  <Slides>24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Fira Sans</vt:lpstr>
      <vt:lpstr>Fira Sans Ultra</vt:lpstr>
      <vt:lpstr>Fire sans</vt:lpstr>
      <vt:lpstr>Vollkorn</vt:lpstr>
      <vt:lpstr>WVDE_2017Theme2</vt:lpstr>
      <vt:lpstr>Microsoft Word Document</vt:lpstr>
      <vt:lpstr>West Virginia  Teacher Leadership Framework</vt:lpstr>
      <vt:lpstr> Sections of Support for the WV Teacher Leadership Framework County Planning Document   </vt:lpstr>
      <vt:lpstr>Planning </vt:lpstr>
      <vt:lpstr>Vision and Goals</vt:lpstr>
      <vt:lpstr>Vision and Goals: Constructing a Theory of Action</vt:lpstr>
      <vt:lpstr>Vision and Goals: Example Theory of Action  </vt:lpstr>
      <vt:lpstr>Vision and Goals: Theory of Action Template</vt:lpstr>
      <vt:lpstr>Vision and Goals: Additional Resources</vt:lpstr>
      <vt:lpstr>Data-Driven Measures</vt:lpstr>
      <vt:lpstr>Teacher Leadership Roles  </vt:lpstr>
      <vt:lpstr>Teacher Leadership Roles: Additional Resources </vt:lpstr>
      <vt:lpstr>Teacher Leadership Selection Criteria</vt:lpstr>
      <vt:lpstr>Application and Hiring Process</vt:lpstr>
      <vt:lpstr>Selection and Hiring: Additional Resources </vt:lpstr>
      <vt:lpstr>County/Administrator Roles  </vt:lpstr>
      <vt:lpstr>Management Protocol: Monitoring and Sustainability</vt:lpstr>
      <vt:lpstr>Monitoring and Sustainability Resources</vt:lpstr>
      <vt:lpstr>Evaluation Procedures</vt:lpstr>
      <vt:lpstr>Evaluation Resources </vt:lpstr>
      <vt:lpstr>Estimated Budget </vt:lpstr>
      <vt:lpstr>Communication </vt:lpstr>
      <vt:lpstr>Communication: Additional Resources </vt:lpstr>
      <vt:lpstr>Appendix: Teacher Leadership Framework Checklist </vt:lpstr>
      <vt:lpstr>Appendix: Toolkits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Daniels</dc:creator>
  <cp:lastModifiedBy>Carla Warren</cp:lastModifiedBy>
  <cp:revision>8</cp:revision>
  <dcterms:created xsi:type="dcterms:W3CDTF">2017-05-08T14:21:19Z</dcterms:created>
  <dcterms:modified xsi:type="dcterms:W3CDTF">2021-05-04T19:29:33Z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0x01010051BCFA1AC16B8E4EB7941B465E9A9F83</vt:lpwstr>
  </property>
</Properties>
</file>