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65" r:id="rId6"/>
    <p:sldId id="262" r:id="rId7"/>
    <p:sldId id="263" r:id="rId8"/>
    <p:sldId id="266" r:id="rId9"/>
    <p:sldId id="259" r:id="rId10"/>
    <p:sldId id="260" r:id="rId11"/>
    <p:sldId id="284" r:id="rId12"/>
    <p:sldId id="261" r:id="rId13"/>
    <p:sldId id="287" r:id="rId14"/>
    <p:sldId id="264" r:id="rId15"/>
    <p:sldId id="268" r:id="rId16"/>
    <p:sldId id="267" r:id="rId17"/>
    <p:sldId id="271" r:id="rId18"/>
    <p:sldId id="286" r:id="rId19"/>
    <p:sldId id="285" r:id="rId20"/>
    <p:sldId id="269" r:id="rId21"/>
    <p:sldId id="270" r:id="rId22"/>
    <p:sldId id="278" r:id="rId23"/>
    <p:sldId id="279" r:id="rId24"/>
    <p:sldId id="280" r:id="rId25"/>
    <p:sldId id="273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20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EC01-5B49-4EE7-9DAB-3326AF961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Purchasing and policy 8200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51EB8-06B0-417F-A261-B918393EE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Kristina Geiselhart</a:t>
            </a:r>
          </a:p>
          <a:p>
            <a:r>
              <a:rPr lang="en-US" dirty="0"/>
              <a:t>Purchasing director</a:t>
            </a:r>
          </a:p>
          <a:p>
            <a:r>
              <a:rPr lang="en-US" dirty="0"/>
              <a:t>Harrison county</a:t>
            </a:r>
          </a:p>
        </p:txBody>
      </p:sp>
    </p:spTree>
    <p:extLst>
      <p:ext uri="{BB962C8B-B14F-4D97-AF65-F5344CB8AC3E}">
        <p14:creationId xmlns:p14="http://schemas.microsoft.com/office/powerpoint/2010/main" val="81856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433D-A6E9-486F-8BFA-48E85351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fun facts about cooperatives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D2CD-52F8-4AB1-8028-C39BAC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805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While already receiving cooperative pricing, some vendors via their cooperative offer rebates or additional incentives</a:t>
            </a:r>
          </a:p>
          <a:p>
            <a:pPr lvl="1"/>
            <a:r>
              <a:rPr lang="en-US" dirty="0" smtClean="0"/>
              <a:t>Growth rebates</a:t>
            </a:r>
          </a:p>
          <a:p>
            <a:pPr lvl="1"/>
            <a:r>
              <a:rPr lang="en-US" dirty="0" smtClean="0"/>
              <a:t>Free shipping</a:t>
            </a:r>
          </a:p>
          <a:p>
            <a:pPr lvl="1"/>
            <a:r>
              <a:rPr lang="en-US" dirty="0" smtClean="0"/>
              <a:t>Green spend rebates</a:t>
            </a:r>
          </a:p>
          <a:p>
            <a:pPr lvl="1"/>
            <a:r>
              <a:rPr lang="en-US" dirty="0" smtClean="0"/>
              <a:t>Purchasing platforms with built in approval processes</a:t>
            </a:r>
          </a:p>
          <a:p>
            <a:pPr lvl="2"/>
            <a:r>
              <a:rPr lang="en-US" dirty="0" smtClean="0"/>
              <a:t>E-commerce rebate</a:t>
            </a:r>
          </a:p>
          <a:p>
            <a:pPr lvl="1"/>
            <a:r>
              <a:rPr lang="en-US" dirty="0" smtClean="0"/>
              <a:t>K-12 enhanced discount program (percentage discount varies by category)</a:t>
            </a:r>
          </a:p>
          <a:p>
            <a:pPr lvl="1"/>
            <a:r>
              <a:rPr lang="en-US" dirty="0" smtClean="0"/>
              <a:t>Exclusive brands that net additional discounts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/ vendor rebates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71569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Omnia – Home Depot – 1% rebate on all POS and online purchases with registered </a:t>
            </a:r>
            <a:r>
              <a:rPr lang="en-US" dirty="0" err="1" smtClean="0"/>
              <a:t>PCards</a:t>
            </a:r>
            <a:endParaRPr lang="en-US" dirty="0" smtClean="0"/>
          </a:p>
          <a:p>
            <a:r>
              <a:rPr lang="en-US" dirty="0" smtClean="0"/>
              <a:t>Omnia – School Specialty – 1% growth rebate year to year or free shipping on most orders</a:t>
            </a:r>
          </a:p>
          <a:p>
            <a:r>
              <a:rPr lang="en-US" dirty="0" smtClean="0"/>
              <a:t>Omnia – Amazon – Free business prime membership if less than a certain amount of users; select products/Amazon shipping day could net a free business prime membership</a:t>
            </a:r>
          </a:p>
          <a:p>
            <a:r>
              <a:rPr lang="en-US" dirty="0" smtClean="0"/>
              <a:t>E&amp;I – Grainger – growth rebate, green rebate – rebate increases with increased spend</a:t>
            </a:r>
          </a:p>
          <a:p>
            <a:r>
              <a:rPr lang="en-US" dirty="0" err="1" smtClean="0"/>
              <a:t>PCard</a:t>
            </a:r>
            <a:r>
              <a:rPr lang="en-US" dirty="0" smtClean="0"/>
              <a:t> – rebate based on specific program’s schedule.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801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8D6D-3996-4196-9951-2D1AA763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card (</a:t>
            </a:r>
            <a:r>
              <a:rPr lang="en-US" dirty="0" err="1"/>
              <a:t>pcard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EA6E-74EB-46E6-9C5F-F5F57E30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5402"/>
            <a:ext cx="9905999" cy="426196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PCard</a:t>
            </a:r>
            <a:r>
              <a:rPr lang="en-US" dirty="0" smtClean="0"/>
              <a:t> is great way to streamline your purchasing processes while having the benefits of:</a:t>
            </a:r>
          </a:p>
          <a:p>
            <a:pPr lvl="1"/>
            <a:r>
              <a:rPr lang="en-US" dirty="0" smtClean="0"/>
              <a:t>Prompt pay discounts</a:t>
            </a:r>
          </a:p>
          <a:p>
            <a:pPr lvl="1"/>
            <a:r>
              <a:rPr lang="en-US" dirty="0" smtClean="0"/>
              <a:t>Float time</a:t>
            </a:r>
          </a:p>
          <a:p>
            <a:pPr lvl="1"/>
            <a:r>
              <a:rPr lang="en-US" dirty="0" err="1" smtClean="0"/>
              <a:t>PCard</a:t>
            </a:r>
            <a:r>
              <a:rPr lang="en-US" dirty="0" smtClean="0"/>
              <a:t> rebate</a:t>
            </a:r>
          </a:p>
          <a:p>
            <a:r>
              <a:rPr lang="en-US" dirty="0" smtClean="0"/>
              <a:t>Analyze your program</a:t>
            </a:r>
          </a:p>
          <a:p>
            <a:pPr lvl="1"/>
            <a:r>
              <a:rPr lang="en-US" dirty="0" smtClean="0"/>
              <a:t>Can we grow our program?</a:t>
            </a:r>
          </a:p>
          <a:p>
            <a:pPr lvl="2"/>
            <a:r>
              <a:rPr lang="en-US" dirty="0" smtClean="0"/>
              <a:t>Add cardholders or billing accounts?</a:t>
            </a:r>
          </a:p>
          <a:p>
            <a:pPr lvl="1"/>
            <a:r>
              <a:rPr lang="en-US" dirty="0" smtClean="0"/>
              <a:t>Do those with cards need them?  Are the limits and restrictions appropriate to their job duties?</a:t>
            </a:r>
          </a:p>
          <a:p>
            <a:pPr lvl="2"/>
            <a:r>
              <a:rPr lang="en-US" dirty="0"/>
              <a:t>Be careful to not be too restrictive with limits and purchasing power; be careful not to be too open with limits and purchasing </a:t>
            </a:r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Vendor relations</a:t>
            </a:r>
          </a:p>
          <a:p>
            <a:r>
              <a:rPr lang="en-US" dirty="0" smtClean="0"/>
              <a:t>While purchase orders are not required for </a:t>
            </a:r>
            <a:r>
              <a:rPr lang="en-US" dirty="0" err="1" smtClean="0"/>
              <a:t>PCard</a:t>
            </a:r>
            <a:r>
              <a:rPr lang="en-US" dirty="0" smtClean="0"/>
              <a:t> purchases, they do make it easier for AP when keying the expenditures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6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 card (</a:t>
            </a:r>
            <a:r>
              <a:rPr lang="en-US" dirty="0" err="1" smtClean="0"/>
              <a:t>pcard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648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WVSAO – updated policies and procedures adopted in September 2020</a:t>
            </a:r>
          </a:p>
          <a:p>
            <a:pPr lvl="1"/>
            <a:r>
              <a:rPr lang="en-US" dirty="0" smtClean="0"/>
              <a:t>Please remember that the WVSAO policies and procedures are minimum requirements and it is up to each BOE to adopt and expand upon them.</a:t>
            </a:r>
          </a:p>
          <a:p>
            <a:pPr lvl="2"/>
            <a:r>
              <a:rPr lang="en-US" dirty="0" smtClean="0"/>
              <a:t>Travel policy</a:t>
            </a:r>
          </a:p>
          <a:p>
            <a:pPr lvl="2"/>
            <a:r>
              <a:rPr lang="en-US" dirty="0" smtClean="0"/>
              <a:t>Hospitality policy</a:t>
            </a:r>
          </a:p>
          <a:p>
            <a:pPr lvl="2"/>
            <a:r>
              <a:rPr lang="en-US" dirty="0" smtClean="0"/>
              <a:t>Reconciliation process</a:t>
            </a:r>
          </a:p>
          <a:p>
            <a:pPr lvl="3"/>
            <a:r>
              <a:rPr lang="en-US" dirty="0" smtClean="0"/>
              <a:t>When are receipts due and to whom?</a:t>
            </a:r>
          </a:p>
          <a:p>
            <a:pPr lvl="3"/>
            <a:r>
              <a:rPr lang="en-US" dirty="0" smtClean="0"/>
              <a:t>Who should sign statements?</a:t>
            </a:r>
          </a:p>
          <a:p>
            <a:pPr lvl="2"/>
            <a:r>
              <a:rPr lang="en-US" dirty="0" smtClean="0"/>
              <a:t>Failure to comply</a:t>
            </a:r>
          </a:p>
          <a:p>
            <a:pPr lvl="3"/>
            <a:r>
              <a:rPr lang="en-US" dirty="0" smtClean="0"/>
              <a:t>Loss of </a:t>
            </a:r>
            <a:r>
              <a:rPr lang="en-US" dirty="0" err="1" smtClean="0"/>
              <a:t>PCard</a:t>
            </a:r>
            <a:r>
              <a:rPr lang="en-US" dirty="0"/>
              <a:t> </a:t>
            </a:r>
            <a:r>
              <a:rPr lang="en-US" dirty="0" smtClean="0"/>
              <a:t>privileges?</a:t>
            </a:r>
          </a:p>
          <a:p>
            <a:pPr lvl="3"/>
            <a:r>
              <a:rPr lang="en-US" dirty="0" smtClean="0"/>
              <a:t>Misuse, abuse or fraud?</a:t>
            </a:r>
          </a:p>
          <a:p>
            <a:pPr lvl="1"/>
            <a:r>
              <a:rPr lang="en-US" dirty="0" smtClean="0"/>
              <a:t>All employees should be trained on these policies and procedures every two years.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1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5EB48-10BA-49B0-A897-41A42977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870C6-5725-411D-8517-2541BDCC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Purchasing platforms can be an innovative way to streamline the procurement process</a:t>
            </a:r>
          </a:p>
          <a:p>
            <a:pPr lvl="1"/>
            <a:r>
              <a:rPr lang="en-US" dirty="0" err="1"/>
              <a:t>ESchool</a:t>
            </a:r>
            <a:r>
              <a:rPr lang="en-US" dirty="0"/>
              <a:t> </a:t>
            </a:r>
            <a:r>
              <a:rPr lang="en-US" dirty="0" smtClean="0"/>
              <a:t>Mall</a:t>
            </a:r>
          </a:p>
          <a:p>
            <a:pPr lvl="2"/>
            <a:r>
              <a:rPr lang="en-US" dirty="0" smtClean="0"/>
              <a:t>Multiple vendors </a:t>
            </a:r>
            <a:endParaRPr lang="en-US" dirty="0"/>
          </a:p>
          <a:p>
            <a:pPr lvl="1"/>
            <a:r>
              <a:rPr lang="en-US" dirty="0" smtClean="0"/>
              <a:t>Amazon</a:t>
            </a:r>
          </a:p>
          <a:p>
            <a:pPr lvl="2"/>
            <a:r>
              <a:rPr lang="en-US" dirty="0" smtClean="0"/>
              <a:t>Business platform</a:t>
            </a:r>
            <a:endParaRPr lang="en-US" dirty="0"/>
          </a:p>
          <a:p>
            <a:pPr lvl="1"/>
            <a:r>
              <a:rPr lang="en-US" dirty="0"/>
              <a:t>Office </a:t>
            </a:r>
            <a:r>
              <a:rPr lang="en-US" dirty="0" smtClean="0"/>
              <a:t>Depot</a:t>
            </a:r>
          </a:p>
          <a:p>
            <a:pPr lvl="2"/>
            <a:r>
              <a:rPr lang="en-US" dirty="0" smtClean="0"/>
              <a:t>Business platform</a:t>
            </a:r>
            <a:endParaRPr lang="en-US" dirty="0"/>
          </a:p>
          <a:p>
            <a:pPr lvl="1"/>
            <a:r>
              <a:rPr lang="en-US" dirty="0" smtClean="0"/>
              <a:t>Grainger</a:t>
            </a:r>
          </a:p>
          <a:p>
            <a:pPr lvl="2"/>
            <a:r>
              <a:rPr lang="en-US" dirty="0" smtClean="0"/>
              <a:t>In ESM and business platform</a:t>
            </a:r>
          </a:p>
          <a:p>
            <a:pPr lvl="2"/>
            <a:r>
              <a:rPr lang="en-US" dirty="0" err="1" smtClean="0"/>
              <a:t>Keepstock</a:t>
            </a:r>
            <a:r>
              <a:rPr lang="en-US" dirty="0" smtClean="0"/>
              <a:t>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01D7-64FA-48D6-A01E-4B35684F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7769-3F02-4989-BEAE-3E0ED386D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6293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Tax exempt certificate can be uploaded</a:t>
            </a:r>
          </a:p>
          <a:p>
            <a:pPr lvl="1"/>
            <a:r>
              <a:rPr lang="en-US" dirty="0"/>
              <a:t>All vendors not honoring will automatically be blocked</a:t>
            </a:r>
          </a:p>
          <a:p>
            <a:r>
              <a:rPr lang="en-US" dirty="0" smtClean="0"/>
              <a:t>Reconciliation module</a:t>
            </a:r>
          </a:p>
          <a:p>
            <a:pPr lvl="1"/>
            <a:r>
              <a:rPr lang="en-US" dirty="0" smtClean="0"/>
              <a:t>If you are a heavy Amazon user, if you set up a </a:t>
            </a:r>
            <a:r>
              <a:rPr lang="en-US" dirty="0" err="1" smtClean="0"/>
              <a:t>PCard</a:t>
            </a:r>
            <a:r>
              <a:rPr lang="en-US" dirty="0" smtClean="0"/>
              <a:t> just for Amazon, this module makes reconciling your </a:t>
            </a:r>
            <a:r>
              <a:rPr lang="en-US" dirty="0" err="1" smtClean="0"/>
              <a:t>PCard</a:t>
            </a:r>
            <a:r>
              <a:rPr lang="en-US" dirty="0" smtClean="0"/>
              <a:t> quick and easy</a:t>
            </a:r>
          </a:p>
          <a:p>
            <a:r>
              <a:rPr lang="en-US" dirty="0" smtClean="0"/>
              <a:t>Free Prime membership</a:t>
            </a:r>
          </a:p>
          <a:p>
            <a:pPr lvl="1"/>
            <a:r>
              <a:rPr lang="en-US" dirty="0" smtClean="0"/>
              <a:t>Free membership for so many users</a:t>
            </a:r>
          </a:p>
          <a:p>
            <a:pPr lvl="1"/>
            <a:r>
              <a:rPr lang="en-US" dirty="0" smtClean="0"/>
              <a:t>If you exceed those users, there is a group of products and selection of a specific delivery day that will help reduce the </a:t>
            </a:r>
            <a:r>
              <a:rPr lang="en-US" dirty="0" err="1" smtClean="0"/>
              <a:t>memberhsip</a:t>
            </a:r>
            <a:r>
              <a:rPr lang="en-US" dirty="0" smtClean="0"/>
              <a:t> fee or even make it free!</a:t>
            </a:r>
          </a:p>
          <a:p>
            <a:r>
              <a:rPr lang="en-US" dirty="0" smtClean="0"/>
              <a:t>Purchasing groups</a:t>
            </a:r>
          </a:p>
          <a:p>
            <a:pPr lvl="1"/>
            <a:r>
              <a:rPr lang="en-US" dirty="0" smtClean="0"/>
              <a:t>School (levy or in house), Special Ed, Technology, Title 1, etc.</a:t>
            </a:r>
          </a:p>
          <a:p>
            <a:r>
              <a:rPr lang="en-US" dirty="0" smtClean="0"/>
              <a:t>Approval routes</a:t>
            </a:r>
          </a:p>
          <a:p>
            <a:pPr lvl="1"/>
            <a:r>
              <a:rPr lang="en-US" dirty="0" smtClean="0"/>
              <a:t>You can have as many or as few levels as you wish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8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F522-0AF0-43BE-8861-7E6A1644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Eschool</a:t>
            </a:r>
            <a:r>
              <a:rPr lang="en-US" dirty="0"/>
              <a:t> mall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1D7C-18BC-4264-A240-8CA3469C5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20952"/>
            <a:ext cx="9905999" cy="47250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Fully integrated with WVEIS</a:t>
            </a:r>
          </a:p>
          <a:p>
            <a:r>
              <a:rPr lang="en-US" dirty="0"/>
              <a:t>Punch out system where your staff can browse and create a requisition from sites such as Staples, School Specialty, Kurtz Brothers, etc.</a:t>
            </a:r>
          </a:p>
          <a:p>
            <a:pPr lvl="1"/>
            <a:r>
              <a:rPr lang="en-US" dirty="0"/>
              <a:t>Business pricing or Cooperative pricing built right in</a:t>
            </a:r>
          </a:p>
          <a:p>
            <a:r>
              <a:rPr lang="en-US" dirty="0"/>
              <a:t>Create your own catalogs</a:t>
            </a:r>
          </a:p>
          <a:p>
            <a:pPr lvl="1"/>
            <a:r>
              <a:rPr lang="en-US" dirty="0"/>
              <a:t>Liberty Distributors (state contract)</a:t>
            </a:r>
          </a:p>
          <a:p>
            <a:pPr lvl="1"/>
            <a:r>
              <a:rPr lang="en-US" dirty="0"/>
              <a:t>Nonintegrated sites</a:t>
            </a:r>
          </a:p>
          <a:p>
            <a:r>
              <a:rPr lang="en-US" dirty="0"/>
              <a:t>Once finished, cart is submitted as a requisition through the appropriate approval process.  One approved, purchase order is created, and purchase order is automatically sent to the vendor on your behalf</a:t>
            </a:r>
            <a:r>
              <a:rPr lang="en-US" dirty="0" smtClean="0"/>
              <a:t>.</a:t>
            </a:r>
          </a:p>
          <a:p>
            <a:r>
              <a:rPr lang="en-US" dirty="0" smtClean="0"/>
              <a:t>Warehouse management – can also create catalogs for items you store at a warehouse if applicable.  This can also be used to order items stored at the warehouse and would have appropriate approval processes.</a:t>
            </a:r>
          </a:p>
          <a:p>
            <a:pPr lvl="1"/>
            <a:r>
              <a:rPr lang="en-US" dirty="0" smtClean="0"/>
              <a:t>Textbooks</a:t>
            </a:r>
          </a:p>
          <a:p>
            <a:pPr lvl="1"/>
            <a:r>
              <a:rPr lang="en-US" dirty="0" smtClean="0"/>
              <a:t>Child Nutrition items</a:t>
            </a:r>
          </a:p>
          <a:p>
            <a:pPr lvl="1"/>
            <a:r>
              <a:rPr lang="en-US" dirty="0" smtClean="0"/>
              <a:t>Custodial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DCDA-B6F8-4CBA-98FA-20AF06C8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Esm</a:t>
            </a:r>
            <a:r>
              <a:rPr lang="en-US" dirty="0"/>
              <a:t> catalogs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2E03D1-9D18-4B3E-B317-CBA09B83E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547" y="2142757"/>
            <a:ext cx="7596651" cy="3578487"/>
          </a:xfrm>
        </p:spPr>
      </p:pic>
    </p:spTree>
    <p:extLst>
      <p:ext uri="{BB962C8B-B14F-4D97-AF65-F5344CB8AC3E}">
        <p14:creationId xmlns:p14="http://schemas.microsoft.com/office/powerpoint/2010/main" val="6690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Esm</a:t>
            </a:r>
            <a:r>
              <a:rPr lang="en-US" dirty="0" smtClean="0"/>
              <a:t> requisition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63239"/>
            <a:ext cx="9906000" cy="35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ESM Requisition – warehouse fulfillment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480" y="1708170"/>
            <a:ext cx="8590649" cy="40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0302-004A-4362-ABA1-ABB9E9BD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8200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2068-C505-4239-B144-E7818CF2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Purchasing policies and procedures for local educational agencies</a:t>
            </a:r>
          </a:p>
          <a:p>
            <a:pPr lvl="1"/>
            <a:r>
              <a:rPr lang="en-US" dirty="0"/>
              <a:t>Establishes the minimum requirements for county boards of education by the State Board of Education</a:t>
            </a:r>
          </a:p>
          <a:p>
            <a:pPr lvl="1"/>
            <a:r>
              <a:rPr lang="en-US" dirty="0"/>
              <a:t>To be used in conjunction with local LEA policies</a:t>
            </a:r>
          </a:p>
          <a:p>
            <a:r>
              <a:rPr lang="en-US" dirty="0"/>
              <a:t>According to WV Code §11-8-26, a local fiscal body, which includes county boards of education, shall not expend money or incur obligations: </a:t>
            </a:r>
          </a:p>
          <a:p>
            <a:pPr lvl="1"/>
            <a:r>
              <a:rPr lang="en-US" dirty="0"/>
              <a:t>In an unauthorized manner</a:t>
            </a:r>
          </a:p>
          <a:p>
            <a:pPr lvl="1"/>
            <a:r>
              <a:rPr lang="en-US" dirty="0"/>
              <a:t>For an unauthorized purpose</a:t>
            </a:r>
          </a:p>
          <a:p>
            <a:pPr lvl="1"/>
            <a:r>
              <a:rPr lang="en-US" dirty="0"/>
              <a:t>In excess of the amount allocated to the fund in the levy order</a:t>
            </a:r>
          </a:p>
          <a:p>
            <a:pPr lvl="1"/>
            <a:r>
              <a:rPr lang="en-US" dirty="0"/>
              <a:t>In excess of the funds available for current expenses</a:t>
            </a:r>
          </a:p>
        </p:txBody>
      </p:sp>
    </p:spTree>
    <p:extLst>
      <p:ext uri="{BB962C8B-B14F-4D97-AF65-F5344CB8AC3E}">
        <p14:creationId xmlns:p14="http://schemas.microsoft.com/office/powerpoint/2010/main" val="70818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24AB-B6DB-49B8-BD56-D5385475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ESM Approval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EB7BE3-67BF-4427-8888-FADAFB07F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68" y="2621575"/>
            <a:ext cx="11962464" cy="3430882"/>
          </a:xfrm>
        </p:spPr>
      </p:pic>
    </p:spTree>
    <p:extLst>
      <p:ext uri="{BB962C8B-B14F-4D97-AF65-F5344CB8AC3E}">
        <p14:creationId xmlns:p14="http://schemas.microsoft.com/office/powerpoint/2010/main" val="24983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D9D8-B306-4EFD-A111-17F9BC04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ESM purchase order creation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827BD7-07CC-45AB-A341-FEC255117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275" y="2249488"/>
            <a:ext cx="9788275" cy="3541712"/>
          </a:xfrm>
        </p:spPr>
      </p:pic>
    </p:spTree>
    <p:extLst>
      <p:ext uri="{BB962C8B-B14F-4D97-AF65-F5344CB8AC3E}">
        <p14:creationId xmlns:p14="http://schemas.microsoft.com/office/powerpoint/2010/main" val="21169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– creating 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144" y="2249488"/>
            <a:ext cx="6138538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5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– tax exemption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884" y="2249488"/>
            <a:ext cx="7601058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12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– approval routes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495" y="2414315"/>
            <a:ext cx="4264111" cy="354171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88" y="2453560"/>
            <a:ext cx="3203428" cy="35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4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B54A-8E1C-43AE-86B1-0C3C6450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– approval of requisitions/orders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013" y="2249488"/>
            <a:ext cx="8210800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8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Depot – state contract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567" y="2249488"/>
            <a:ext cx="5905691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2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information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  Do not hesitate to reach out – we would love to help out in any way - </a:t>
            </a:r>
            <a:r>
              <a:rPr lang="en-US" dirty="0" err="1" smtClean="0"/>
              <a:t>PCard</a:t>
            </a:r>
            <a:r>
              <a:rPr lang="en-US" dirty="0" smtClean="0"/>
              <a:t>, purchasing, you name it!  There is power in numbers!</a:t>
            </a:r>
          </a:p>
          <a:p>
            <a:r>
              <a:rPr lang="en-US" dirty="0" smtClean="0"/>
              <a:t>Program specific contacts:</a:t>
            </a:r>
          </a:p>
          <a:p>
            <a:pPr lvl="1"/>
            <a:r>
              <a:rPr lang="en-US" dirty="0" smtClean="0"/>
              <a:t>Amazon – Nancy </a:t>
            </a:r>
            <a:r>
              <a:rPr lang="en-US" dirty="0" smtClean="0"/>
              <a:t>Ballentine - </a:t>
            </a:r>
            <a:r>
              <a:rPr lang="en-US" dirty="0"/>
              <a:t>nballent@amazon.com</a:t>
            </a:r>
            <a:endParaRPr lang="en-US" dirty="0" smtClean="0"/>
          </a:p>
          <a:p>
            <a:pPr lvl="1"/>
            <a:r>
              <a:rPr lang="en-US" dirty="0" err="1" smtClean="0"/>
              <a:t>ESchool</a:t>
            </a:r>
            <a:r>
              <a:rPr lang="en-US" dirty="0" smtClean="0"/>
              <a:t> Mall – Dick </a:t>
            </a:r>
            <a:r>
              <a:rPr lang="en-US" dirty="0" smtClean="0"/>
              <a:t>Breeser - </a:t>
            </a:r>
            <a:r>
              <a:rPr lang="en-US" dirty="0"/>
              <a:t>DBreeser@esmsolutions.com</a:t>
            </a:r>
            <a:endParaRPr lang="en-US" dirty="0" smtClean="0"/>
          </a:p>
          <a:p>
            <a:pPr lvl="1"/>
            <a:r>
              <a:rPr lang="en-US" dirty="0" smtClean="0"/>
              <a:t>Grainger – Alicia </a:t>
            </a:r>
            <a:r>
              <a:rPr lang="en-US" dirty="0" smtClean="0"/>
              <a:t>Iburg - </a:t>
            </a:r>
            <a:r>
              <a:rPr lang="en-US" dirty="0"/>
              <a:t>Alicia.Iburg@grainger.com</a:t>
            </a:r>
            <a:endParaRPr lang="en-US" dirty="0" smtClean="0"/>
          </a:p>
          <a:p>
            <a:pPr lvl="1"/>
            <a:r>
              <a:rPr lang="en-US" dirty="0" smtClean="0"/>
              <a:t>Office Depot – John </a:t>
            </a:r>
            <a:r>
              <a:rPr lang="en-US" dirty="0" smtClean="0"/>
              <a:t>Sharp - </a:t>
            </a:r>
            <a:r>
              <a:rPr lang="en-US" dirty="0"/>
              <a:t>Michael.Sharp@officedepot.com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AC89-BA31-431B-BB2A-E5E70AC4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purchases (acquisition planning)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0DCF8-12C9-4200-8549-1DC3E3227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 is key when trying to prepare for a purchase regardless of the size</a:t>
            </a:r>
          </a:p>
          <a:p>
            <a:pPr lvl="1"/>
            <a:r>
              <a:rPr lang="en-US" dirty="0" smtClean="0"/>
              <a:t>Define need</a:t>
            </a:r>
          </a:p>
          <a:p>
            <a:pPr lvl="1"/>
            <a:r>
              <a:rPr lang="en-US" dirty="0" smtClean="0"/>
              <a:t>Acquisition and delivery time frame</a:t>
            </a:r>
          </a:p>
          <a:p>
            <a:pPr lvl="1"/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Alternative sources</a:t>
            </a:r>
          </a:p>
          <a:p>
            <a:pPr lvl="1"/>
            <a:r>
              <a:rPr lang="en-US" dirty="0" smtClean="0"/>
              <a:t>Identify possible vendors</a:t>
            </a:r>
          </a:p>
          <a:p>
            <a:pPr lvl="1"/>
            <a:r>
              <a:rPr lang="en-US" dirty="0" smtClean="0"/>
              <a:t>Pre-bid meetings</a:t>
            </a:r>
          </a:p>
          <a:p>
            <a:pPr lvl="1"/>
            <a:r>
              <a:rPr lang="en-US" dirty="0" smtClean="0"/>
              <a:t>Preparing the requisition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3446-F22D-4404-9800-BA0B6B99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I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180C-AB48-44D4-83D8-6AD921307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RFI – Request for Information – this is used when there is not enough information to develop a full RFQ or RFP and/or to gauge interest in a project to ensure a high level of competition</a:t>
            </a:r>
          </a:p>
          <a:p>
            <a:r>
              <a:rPr lang="en-US" dirty="0"/>
              <a:t>RFQ – Request for Quotes – used to solicit competitive bids for commodities and has a scope of work and contractual terms and conditions.</a:t>
            </a:r>
          </a:p>
          <a:p>
            <a:r>
              <a:rPr lang="en-US" dirty="0"/>
              <a:t>RFP – Request for Proposals – used to solicit competitive bids for professional, technical or specialized services where the scope of work may not be comparable.</a:t>
            </a:r>
          </a:p>
          <a:p>
            <a:r>
              <a:rPr lang="en-US" dirty="0"/>
              <a:t>EOI – Expression of Interest – used only for the procurement of A and E services.</a:t>
            </a:r>
          </a:p>
        </p:txBody>
      </p:sp>
    </p:spTree>
    <p:extLst>
      <p:ext uri="{BB962C8B-B14F-4D97-AF65-F5344CB8AC3E}">
        <p14:creationId xmlns:p14="http://schemas.microsoft.com/office/powerpoint/2010/main" val="42179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F8E9-5B00-449A-9749-F9AA35BE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at what thresholds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10380-D032-4CA9-A85D-F26F4F1E6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Purchases costing:</a:t>
            </a:r>
          </a:p>
          <a:p>
            <a:pPr lvl="1"/>
            <a:r>
              <a:rPr lang="en-US" dirty="0"/>
              <a:t>$5000 or less – competitive bids are encouraged but not required</a:t>
            </a:r>
          </a:p>
          <a:p>
            <a:pPr lvl="1"/>
            <a:r>
              <a:rPr lang="en-US" dirty="0"/>
              <a:t>$5000 to $10,000 – competitive bids are required, minimum of three quotes, documentation must be maintained</a:t>
            </a:r>
          </a:p>
          <a:p>
            <a:pPr lvl="1"/>
            <a:r>
              <a:rPr lang="en-US" dirty="0"/>
              <a:t>$10,000 to $25,000 – competitive bids are required, minimum of three written bids</a:t>
            </a:r>
          </a:p>
          <a:p>
            <a:pPr lvl="1"/>
            <a:r>
              <a:rPr lang="en-US" dirty="0"/>
              <a:t>$25,000 to </a:t>
            </a:r>
            <a:r>
              <a:rPr lang="en-US" dirty="0" smtClean="0"/>
              <a:t>$50,000 – competitive bids are required and solicited from at least three known suppliers</a:t>
            </a:r>
            <a:endParaRPr lang="en-US" dirty="0"/>
          </a:p>
          <a:p>
            <a:pPr lvl="1"/>
            <a:r>
              <a:rPr lang="en-US" dirty="0" smtClean="0"/>
              <a:t>$50,000 </a:t>
            </a:r>
            <a:r>
              <a:rPr lang="en-US" dirty="0"/>
              <a:t>or </a:t>
            </a:r>
            <a:r>
              <a:rPr lang="en-US" dirty="0" smtClean="0"/>
              <a:t>more – solicitation of bids must be in the form of sealed bids and publicly advertised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882A-4AE1-4AEB-B5F3-B27E0D1B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3B5ED-C7C7-409C-8EF2-A782803B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91591"/>
            <a:ext cx="9905999" cy="471720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WV Code 5-22-1 requires bids be solicited for all construction projects in excess of $25,000</a:t>
            </a:r>
          </a:p>
          <a:p>
            <a:pPr lvl="1"/>
            <a:r>
              <a:rPr lang="en-US" dirty="0" smtClean="0"/>
              <a:t>Construction is defined in WV Code 21-5A-1as:</a:t>
            </a:r>
          </a:p>
          <a:p>
            <a:pPr lvl="2"/>
            <a:r>
              <a:rPr lang="en-US" dirty="0" smtClean="0"/>
              <a:t>Construction</a:t>
            </a:r>
          </a:p>
          <a:p>
            <a:pPr lvl="2"/>
            <a:r>
              <a:rPr lang="en-US" dirty="0" smtClean="0"/>
              <a:t>Reconstruction</a:t>
            </a:r>
          </a:p>
          <a:p>
            <a:pPr lvl="2"/>
            <a:r>
              <a:rPr lang="en-US" dirty="0" smtClean="0"/>
              <a:t>Improvement</a:t>
            </a:r>
          </a:p>
          <a:p>
            <a:pPr lvl="2"/>
            <a:r>
              <a:rPr lang="en-US" dirty="0" smtClean="0"/>
              <a:t>Enlargement</a:t>
            </a:r>
          </a:p>
          <a:p>
            <a:pPr lvl="2"/>
            <a:r>
              <a:rPr lang="en-US" dirty="0" smtClean="0"/>
              <a:t>Painting</a:t>
            </a:r>
          </a:p>
          <a:p>
            <a:pPr lvl="2"/>
            <a:r>
              <a:rPr lang="en-US" dirty="0" smtClean="0"/>
              <a:t>Decorating</a:t>
            </a:r>
          </a:p>
          <a:p>
            <a:pPr lvl="2"/>
            <a:r>
              <a:rPr lang="en-US" dirty="0" smtClean="0"/>
              <a:t>Repairs to public improvement</a:t>
            </a:r>
          </a:p>
          <a:p>
            <a:pPr lvl="2"/>
            <a:r>
              <a:rPr lang="en-US" dirty="0" smtClean="0"/>
              <a:t>Does NOT include temporary or emergency repairs</a:t>
            </a:r>
          </a:p>
          <a:p>
            <a:pPr lvl="1"/>
            <a:r>
              <a:rPr lang="en-US" dirty="0" smtClean="0"/>
              <a:t>Construction bids </a:t>
            </a:r>
            <a:r>
              <a:rPr lang="en-US" u="sng" dirty="0" smtClean="0"/>
              <a:t>must</a:t>
            </a:r>
            <a:r>
              <a:rPr lang="en-US" dirty="0" smtClean="0"/>
              <a:t> be awarded to the lowest responsible bidder</a:t>
            </a:r>
          </a:p>
          <a:p>
            <a:r>
              <a:rPr lang="en-US" dirty="0" smtClean="0"/>
              <a:t>WV Department of Labor requires all construction contracts that exceed $10,000 be in writing</a:t>
            </a:r>
          </a:p>
          <a:p>
            <a:r>
              <a:rPr lang="en-US" dirty="0" smtClean="0"/>
              <a:t>Other required documentation</a:t>
            </a:r>
          </a:p>
          <a:p>
            <a:pPr lvl="1"/>
            <a:r>
              <a:rPr lang="en-US" dirty="0" smtClean="0"/>
              <a:t>Purchase affidavit (no debt affidavit), business </a:t>
            </a:r>
            <a:r>
              <a:rPr lang="en-US" dirty="0"/>
              <a:t>l</a:t>
            </a:r>
            <a:r>
              <a:rPr lang="en-US" dirty="0" smtClean="0"/>
              <a:t>icense, contractors License, WV96 (agreement </a:t>
            </a:r>
            <a:r>
              <a:rPr lang="en-US" dirty="0"/>
              <a:t>a</a:t>
            </a:r>
            <a:r>
              <a:rPr lang="en-US" dirty="0" smtClean="0"/>
              <a:t>ddendum)</a:t>
            </a:r>
          </a:p>
          <a:p>
            <a:pPr lvl="2"/>
            <a:r>
              <a:rPr lang="en-US" dirty="0" smtClean="0"/>
              <a:t>Regardless of the type of project or dollar threshold, if a contract is being issued, some of these forms are required.</a:t>
            </a:r>
          </a:p>
          <a:p>
            <a:pPr lvl="2"/>
            <a:r>
              <a:rPr lang="en-US" dirty="0"/>
              <a:t>This is good practice for any type of contract where </a:t>
            </a:r>
            <a:r>
              <a:rPr lang="en-US" dirty="0" smtClean="0"/>
              <a:t>applicable</a:t>
            </a:r>
          </a:p>
          <a:p>
            <a:pPr lvl="1"/>
            <a:r>
              <a:rPr lang="en-US" dirty="0" smtClean="0"/>
              <a:t>Follow local LEA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7739-4347-43CB-8699-A988EB97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payment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49E1-A767-4285-BBAA-DC97908D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806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final payment release is required for all contracts and construction related payments from:</a:t>
            </a:r>
          </a:p>
          <a:p>
            <a:pPr lvl="1"/>
            <a:r>
              <a:rPr lang="en-US" dirty="0" smtClean="0"/>
              <a:t>WV State Tax Department</a:t>
            </a:r>
          </a:p>
          <a:p>
            <a:pPr lvl="2"/>
            <a:r>
              <a:rPr lang="en-US" dirty="0" smtClean="0"/>
              <a:t>State taxes</a:t>
            </a:r>
          </a:p>
          <a:p>
            <a:pPr lvl="1"/>
            <a:r>
              <a:rPr lang="en-US" dirty="0" smtClean="0"/>
              <a:t>WV Workforce </a:t>
            </a:r>
          </a:p>
          <a:p>
            <a:pPr lvl="2"/>
            <a:r>
              <a:rPr lang="en-US" dirty="0" smtClean="0"/>
              <a:t>Unemployment</a:t>
            </a:r>
          </a:p>
          <a:p>
            <a:pPr lvl="1"/>
            <a:r>
              <a:rPr lang="en-US" dirty="0" smtClean="0"/>
              <a:t>WV Insurance Commissioner </a:t>
            </a:r>
          </a:p>
          <a:p>
            <a:pPr lvl="2"/>
            <a:r>
              <a:rPr lang="en-US" dirty="0" smtClean="0"/>
              <a:t>Worker’s Compensation</a:t>
            </a:r>
          </a:p>
          <a:p>
            <a:pPr lvl="1"/>
            <a:r>
              <a:rPr lang="en-US" dirty="0" smtClean="0"/>
              <a:t>City B&amp;O Tax</a:t>
            </a:r>
          </a:p>
          <a:p>
            <a:pPr lvl="2"/>
            <a:r>
              <a:rPr lang="en-US" dirty="0" smtClean="0"/>
              <a:t>Some cities, who actively collect B&amp;O tax, may require a final payment release during large construction projects.</a:t>
            </a:r>
          </a:p>
          <a:p>
            <a:pPr lvl="3"/>
            <a:r>
              <a:rPr lang="en-US" dirty="0" smtClean="0"/>
              <a:t>This is typically to ensure all sub-contractors have paid their B&amp;O 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EF54-9541-4E5E-BB4C-2E6D6137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5CB3-DDF4-4438-B0E7-9D9316152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649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state contracts published on the West Virginia State Purchasing website are available for use by political subdivisions including but not limited to BOE’s.</a:t>
            </a:r>
          </a:p>
          <a:p>
            <a:pPr lvl="1"/>
            <a:r>
              <a:rPr lang="en-US" dirty="0" smtClean="0"/>
              <a:t>School buses</a:t>
            </a:r>
          </a:p>
          <a:p>
            <a:pPr lvl="1"/>
            <a:r>
              <a:rPr lang="en-US" dirty="0" smtClean="0"/>
              <a:t>Custodial supplies</a:t>
            </a:r>
          </a:p>
          <a:p>
            <a:pPr lvl="1"/>
            <a:r>
              <a:rPr lang="en-US" dirty="0" smtClean="0"/>
              <a:t>Cellular services</a:t>
            </a:r>
          </a:p>
          <a:p>
            <a:pPr lvl="1"/>
            <a:r>
              <a:rPr lang="en-US" dirty="0" smtClean="0"/>
              <a:t>Shipping services</a:t>
            </a:r>
          </a:p>
          <a:p>
            <a:pPr lvl="1"/>
            <a:r>
              <a:rPr lang="en-US" dirty="0" smtClean="0"/>
              <a:t>Vehicles*</a:t>
            </a:r>
          </a:p>
          <a:p>
            <a:r>
              <a:rPr lang="en-US" dirty="0" smtClean="0"/>
              <a:t>Contract Requirements</a:t>
            </a:r>
          </a:p>
          <a:p>
            <a:pPr lvl="1"/>
            <a:r>
              <a:rPr lang="en-US" dirty="0" smtClean="0"/>
              <a:t>Length with renewals</a:t>
            </a:r>
          </a:p>
          <a:p>
            <a:pPr lvl="1"/>
            <a:r>
              <a:rPr lang="en-US" dirty="0" err="1" smtClean="0"/>
              <a:t>PCard</a:t>
            </a:r>
            <a:r>
              <a:rPr lang="en-US" dirty="0" smtClean="0"/>
              <a:t> acceptance</a:t>
            </a:r>
          </a:p>
          <a:p>
            <a:pPr lvl="1"/>
            <a:r>
              <a:rPr lang="en-US" dirty="0" smtClean="0"/>
              <a:t>Insurance requirements</a:t>
            </a:r>
          </a:p>
          <a:p>
            <a:r>
              <a:rPr lang="en-US" dirty="0"/>
              <a:t>Website: http://</a:t>
            </a:r>
            <a:r>
              <a:rPr lang="en-US" dirty="0" smtClean="0"/>
              <a:t>www.state.wv.us/admin/purchase/swc/default.html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E3E6-A322-4930-8498-3C9514CC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cooperatives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48CDF-A948-4CFB-8139-18560A11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786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organization that has already completed the procurement process by obtaining competitive bids that meet the requirements of Policy 8200.  Some examples include:</a:t>
            </a:r>
          </a:p>
          <a:p>
            <a:pPr lvl="1"/>
            <a:r>
              <a:rPr lang="en-US" dirty="0" smtClean="0"/>
              <a:t>Omnia</a:t>
            </a:r>
          </a:p>
          <a:p>
            <a:pPr lvl="1"/>
            <a:r>
              <a:rPr lang="en-US" dirty="0" smtClean="0"/>
              <a:t>E&amp;I</a:t>
            </a:r>
          </a:p>
          <a:p>
            <a:pPr lvl="1"/>
            <a:r>
              <a:rPr lang="en-US" dirty="0" err="1" smtClean="0"/>
              <a:t>Sourcewell</a:t>
            </a:r>
            <a:endParaRPr lang="en-US" dirty="0" smtClean="0"/>
          </a:p>
          <a:p>
            <a:pPr lvl="1"/>
            <a:r>
              <a:rPr lang="en-US" dirty="0" smtClean="0"/>
              <a:t>1GPA</a:t>
            </a:r>
          </a:p>
          <a:p>
            <a:pPr lvl="1"/>
            <a:r>
              <a:rPr lang="en-US" dirty="0" smtClean="0"/>
              <a:t>AEPA – Association of Educational Purchasing Agencies</a:t>
            </a:r>
            <a:endParaRPr lang="en-US" dirty="0"/>
          </a:p>
          <a:p>
            <a:pPr lvl="1"/>
            <a:r>
              <a:rPr lang="en-US" dirty="0" smtClean="0"/>
              <a:t>GSA – General Services Administration</a:t>
            </a:r>
          </a:p>
          <a:p>
            <a:r>
              <a:rPr lang="en-US" dirty="0" smtClean="0"/>
              <a:t>Be careful with vendors trying to use other states purchasing alliances (Pennsylvania - </a:t>
            </a:r>
            <a:r>
              <a:rPr lang="en-US" dirty="0" err="1" smtClean="0"/>
              <a:t>CoStars</a:t>
            </a:r>
            <a:r>
              <a:rPr lang="en-US" dirty="0" smtClean="0"/>
              <a:t>) as some states do not allow other states to participate.</a:t>
            </a:r>
          </a:p>
        </p:txBody>
      </p:sp>
    </p:spTree>
    <p:extLst>
      <p:ext uri="{BB962C8B-B14F-4D97-AF65-F5344CB8AC3E}">
        <p14:creationId xmlns:p14="http://schemas.microsoft.com/office/powerpoint/2010/main" val="42580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13353</TotalTime>
  <Words>1385</Words>
  <Application>Microsoft Office PowerPoint</Application>
  <PresentationFormat>Widescreen</PresentationFormat>
  <Paragraphs>175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Tw Cen MT</vt:lpstr>
      <vt:lpstr>Circuit</vt:lpstr>
      <vt:lpstr>Purchasing and policy 8200 </vt:lpstr>
      <vt:lpstr>Policy 8200</vt:lpstr>
      <vt:lpstr>Planning purchases (acquisition planning)</vt:lpstr>
      <vt:lpstr>When do I do…</vt:lpstr>
      <vt:lpstr>…and at what thresholds</vt:lpstr>
      <vt:lpstr>Construction projects</vt:lpstr>
      <vt:lpstr>Final payment releases</vt:lpstr>
      <vt:lpstr>State contracts</vt:lpstr>
      <vt:lpstr>Purchasing cooperatives</vt:lpstr>
      <vt:lpstr>Benefits and fun facts about cooperatives</vt:lpstr>
      <vt:lpstr>Cooperative / vendor rebates</vt:lpstr>
      <vt:lpstr>Purchasing card (pcard)</vt:lpstr>
      <vt:lpstr>Purchasing card (pcard)</vt:lpstr>
      <vt:lpstr>Purchasing platforms</vt:lpstr>
      <vt:lpstr>amazon</vt:lpstr>
      <vt:lpstr>Eschool mall</vt:lpstr>
      <vt:lpstr>Esm catalogs</vt:lpstr>
      <vt:lpstr>Esm requisition</vt:lpstr>
      <vt:lpstr>ESM Requisition – warehouse fulfillment</vt:lpstr>
      <vt:lpstr>ESM Approval</vt:lpstr>
      <vt:lpstr>ESM purchase order creation</vt:lpstr>
      <vt:lpstr>Amazon – creating groups</vt:lpstr>
      <vt:lpstr>Amazon – tax exemption</vt:lpstr>
      <vt:lpstr>Amazon – approval routes</vt:lpstr>
      <vt:lpstr>Amazon – approval of requisitions/orders</vt:lpstr>
      <vt:lpstr>Office Depot – state contract</vt:lpstr>
      <vt:lpstr>For Additional information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Geiselhart</dc:creator>
  <cp:lastModifiedBy>Kristina Geiselhart</cp:lastModifiedBy>
  <cp:revision>112</cp:revision>
  <dcterms:created xsi:type="dcterms:W3CDTF">2021-04-25T15:02:15Z</dcterms:created>
  <dcterms:modified xsi:type="dcterms:W3CDTF">2021-05-10T14:46:04Z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0f4a70-4b6c-4bd4-a002-31edb9c00abe_Enabled">
    <vt:lpwstr>true</vt:lpwstr>
  </property>
  <property fmtid="{D5CDD505-2E9C-101B-9397-08002B2CF9AE}" pid="3" name="MSIP_Label_460f4a70-4b6c-4bd4-a002-31edb9c00abe_SetDate">
    <vt:lpwstr>2021-04-25T15:02:16Z</vt:lpwstr>
  </property>
  <property fmtid="{D5CDD505-2E9C-101B-9397-08002B2CF9AE}" pid="4" name="MSIP_Label_460f4a70-4b6c-4bd4-a002-31edb9c00abe_Method">
    <vt:lpwstr>Standard</vt:lpwstr>
  </property>
  <property fmtid="{D5CDD505-2E9C-101B-9397-08002B2CF9AE}" pid="5" name="MSIP_Label_460f4a70-4b6c-4bd4-a002-31edb9c00abe_Name">
    <vt:lpwstr>General</vt:lpwstr>
  </property>
  <property fmtid="{D5CDD505-2E9C-101B-9397-08002B2CF9AE}" pid="6" name="MSIP_Label_460f4a70-4b6c-4bd4-a002-31edb9c00abe_SiteId">
    <vt:lpwstr>e019b04b-330c-467a-8bae-09fb17374d6a</vt:lpwstr>
  </property>
  <property fmtid="{D5CDD505-2E9C-101B-9397-08002B2CF9AE}" pid="7" name="MSIP_Label_460f4a70-4b6c-4bd4-a002-31edb9c00abe_ActionId">
    <vt:lpwstr>4f507f2c-ef3e-4fc4-b000-8797f03e37af</vt:lpwstr>
  </property>
  <property fmtid="{D5CDD505-2E9C-101B-9397-08002B2CF9AE}" pid="8" name="MSIP_Label_460f4a70-4b6c-4bd4-a002-31edb9c00abe_ContentBits">
    <vt:lpwstr>0</vt:lpwstr>
  </property>
</Properties>
</file>