
<file path=[Content_Types].xml><?xml version="1.0" encoding="utf-8"?>
<Types xmlns="http://schemas.openxmlformats.org/package/2006/content-types">
  <Default Extension="emf" ContentType="image/x-emf"/>
  <Default Extension="gif" ContentType="image/gif"/>
  <Default Extension="htm" ContentType="application/xhtml+xml"/>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 id="2147484201" r:id="rId2"/>
    <p:sldMasterId id="2147484221" r:id="rId3"/>
    <p:sldMasterId id="2147484242" r:id="rId4"/>
    <p:sldMasterId id="2147484263" r:id="rId5"/>
  </p:sldMasterIdLst>
  <p:notesMasterIdLst>
    <p:notesMasterId r:id="rId84"/>
  </p:notesMasterIdLst>
  <p:handoutMasterIdLst>
    <p:handoutMasterId r:id="rId85"/>
  </p:handoutMasterIdLst>
  <p:sldIdLst>
    <p:sldId id="256" r:id="rId6"/>
    <p:sldId id="260" r:id="rId7"/>
    <p:sldId id="263" r:id="rId8"/>
    <p:sldId id="403" r:id="rId9"/>
    <p:sldId id="261" r:id="rId10"/>
    <p:sldId id="439" r:id="rId11"/>
    <p:sldId id="492" r:id="rId12"/>
    <p:sldId id="595" r:id="rId13"/>
    <p:sldId id="596" r:id="rId14"/>
    <p:sldId id="367" r:id="rId15"/>
    <p:sldId id="589" r:id="rId16"/>
    <p:sldId id="590" r:id="rId17"/>
    <p:sldId id="588" r:id="rId18"/>
    <p:sldId id="257" r:id="rId19"/>
    <p:sldId id="529" r:id="rId20"/>
    <p:sldId id="437" r:id="rId21"/>
    <p:sldId id="271" r:id="rId22"/>
    <p:sldId id="274" r:id="rId23"/>
    <p:sldId id="258" r:id="rId24"/>
    <p:sldId id="534" r:id="rId25"/>
    <p:sldId id="593" r:id="rId26"/>
    <p:sldId id="594" r:id="rId27"/>
    <p:sldId id="259" r:id="rId28"/>
    <p:sldId id="286" r:id="rId29"/>
    <p:sldId id="461" r:id="rId30"/>
    <p:sldId id="552" r:id="rId31"/>
    <p:sldId id="465" r:id="rId32"/>
    <p:sldId id="267" r:id="rId33"/>
    <p:sldId id="572" r:id="rId34"/>
    <p:sldId id="490" r:id="rId35"/>
    <p:sldId id="377" r:id="rId36"/>
    <p:sldId id="414" r:id="rId37"/>
    <p:sldId id="404" r:id="rId38"/>
    <p:sldId id="379" r:id="rId39"/>
    <p:sldId id="281" r:id="rId40"/>
    <p:sldId id="528" r:id="rId41"/>
    <p:sldId id="489" r:id="rId42"/>
    <p:sldId id="584" r:id="rId43"/>
    <p:sldId id="591" r:id="rId44"/>
    <p:sldId id="582" r:id="rId45"/>
    <p:sldId id="585" r:id="rId46"/>
    <p:sldId id="535" r:id="rId47"/>
    <p:sldId id="546" r:id="rId48"/>
    <p:sldId id="531" r:id="rId49"/>
    <p:sldId id="592" r:id="rId50"/>
    <p:sldId id="545" r:id="rId51"/>
    <p:sldId id="412" r:id="rId52"/>
    <p:sldId id="283" r:id="rId53"/>
    <p:sldId id="495" r:id="rId54"/>
    <p:sldId id="496" r:id="rId55"/>
    <p:sldId id="543" r:id="rId56"/>
    <p:sldId id="440" r:id="rId57"/>
    <p:sldId id="532" r:id="rId58"/>
    <p:sldId id="586" r:id="rId59"/>
    <p:sldId id="363" r:id="rId60"/>
    <p:sldId id="479" r:id="rId61"/>
    <p:sldId id="579" r:id="rId62"/>
    <p:sldId id="575" r:id="rId63"/>
    <p:sldId id="481" r:id="rId64"/>
    <p:sldId id="482" r:id="rId65"/>
    <p:sldId id="483" r:id="rId66"/>
    <p:sldId id="484" r:id="rId67"/>
    <p:sldId id="541" r:id="rId68"/>
    <p:sldId id="485" r:id="rId69"/>
    <p:sldId id="558" r:id="rId70"/>
    <p:sldId id="503" r:id="rId71"/>
    <p:sldId id="540" r:id="rId72"/>
    <p:sldId id="488" r:id="rId73"/>
    <p:sldId id="576" r:id="rId74"/>
    <p:sldId id="504" r:id="rId75"/>
    <p:sldId id="536" r:id="rId76"/>
    <p:sldId id="501" r:id="rId77"/>
    <p:sldId id="494" r:id="rId78"/>
    <p:sldId id="538" r:id="rId79"/>
    <p:sldId id="505" r:id="rId80"/>
    <p:sldId id="537" r:id="rId81"/>
    <p:sldId id="497" r:id="rId82"/>
    <p:sldId id="353" r:id="rId8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er, Kimberly B" initials="WKB" lastIdx="0" clrIdx="0">
    <p:extLst>
      <p:ext uri="{19B8F6BF-5375-455C-9EA6-DF929625EA0E}">
        <p15:presenceInfo xmlns:p15="http://schemas.microsoft.com/office/powerpoint/2012/main" userId="S-1-5-21-1092590740-2774964217-3234137035-134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D31"/>
    <a:srgbClr val="8E6D22"/>
    <a:srgbClr val="B83E3E"/>
    <a:srgbClr val="792929"/>
    <a:srgbClr val="9E4C1A"/>
    <a:srgbClr val="CD5911"/>
    <a:srgbClr val="E2E2E2"/>
    <a:srgbClr val="E7E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7746" autoAdjust="0"/>
  </p:normalViewPr>
  <p:slideViewPr>
    <p:cSldViewPr>
      <p:cViewPr varScale="1">
        <p:scale>
          <a:sx n="108" d="100"/>
          <a:sy n="108" d="100"/>
        </p:scale>
        <p:origin x="17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48"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8849" y="0"/>
            <a:ext cx="3042648" cy="465138"/>
          </a:xfrm>
          <a:prstGeom prst="rect">
            <a:avLst/>
          </a:prstGeom>
        </p:spPr>
        <p:txBody>
          <a:bodyPr vert="horz" lIns="91431" tIns="45715" rIns="91431" bIns="45715" rtlCol="0"/>
          <a:lstStyle>
            <a:lvl1pPr algn="r">
              <a:defRPr sz="1200"/>
            </a:lvl1pPr>
          </a:lstStyle>
          <a:p>
            <a:fld id="{601E35E1-1948-43BD-8FDC-688A4259C09E}" type="datetimeFigureOut">
              <a:rPr lang="en-US" smtClean="0"/>
              <a:t>5/13/2021</a:t>
            </a:fld>
            <a:endParaRPr lang="en-US" dirty="0"/>
          </a:p>
        </p:txBody>
      </p:sp>
      <p:sp>
        <p:nvSpPr>
          <p:cNvPr id="4" name="Footer Placeholder 3"/>
          <p:cNvSpPr>
            <a:spLocks noGrp="1"/>
          </p:cNvSpPr>
          <p:nvPr>
            <p:ph type="ftr" sz="quarter" idx="2"/>
          </p:nvPr>
        </p:nvSpPr>
        <p:spPr>
          <a:xfrm>
            <a:off x="1" y="8842376"/>
            <a:ext cx="3042648" cy="465138"/>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849" y="8842376"/>
            <a:ext cx="3042648" cy="465138"/>
          </a:xfrm>
          <a:prstGeom prst="rect">
            <a:avLst/>
          </a:prstGeom>
        </p:spPr>
        <p:txBody>
          <a:bodyPr vert="horz" lIns="91431" tIns="45715" rIns="91431" bIns="45715" rtlCol="0" anchor="b"/>
          <a:lstStyle>
            <a:lvl1pPr algn="r">
              <a:defRPr sz="1200"/>
            </a:lvl1pPr>
          </a:lstStyle>
          <a:p>
            <a:fld id="{AEDC3E1D-D240-46C8-BA75-978B78557614}" type="slidenum">
              <a:rPr lang="en-US" smtClean="0"/>
              <a:t>‹#›</a:t>
            </a:fld>
            <a:endParaRPr lang="en-US" dirty="0"/>
          </a:p>
        </p:txBody>
      </p:sp>
    </p:spTree>
    <p:extLst>
      <p:ext uri="{BB962C8B-B14F-4D97-AF65-F5344CB8AC3E}">
        <p14:creationId xmlns:p14="http://schemas.microsoft.com/office/powerpoint/2010/main" val="212341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2920" tIns="46461" rIns="92920" bIns="46461" rtlCol="0"/>
          <a:lstStyle>
            <a:lvl1pPr algn="l">
              <a:defRPr sz="1200"/>
            </a:lvl1pPr>
          </a:lstStyle>
          <a:p>
            <a:endParaRPr lang="en-US" dirty="0"/>
          </a:p>
        </p:txBody>
      </p:sp>
      <p:sp>
        <p:nvSpPr>
          <p:cNvPr id="3" name="Date Placeholder 2"/>
          <p:cNvSpPr>
            <a:spLocks noGrp="1"/>
          </p:cNvSpPr>
          <p:nvPr>
            <p:ph type="dt" idx="1"/>
          </p:nvPr>
        </p:nvSpPr>
        <p:spPr>
          <a:xfrm>
            <a:off x="3978134" y="1"/>
            <a:ext cx="3043343" cy="465455"/>
          </a:xfrm>
          <a:prstGeom prst="rect">
            <a:avLst/>
          </a:prstGeom>
        </p:spPr>
        <p:txBody>
          <a:bodyPr vert="horz" lIns="92920" tIns="46461" rIns="92920" bIns="46461" rtlCol="0"/>
          <a:lstStyle>
            <a:lvl1pPr algn="r">
              <a:defRPr sz="1200"/>
            </a:lvl1pPr>
          </a:lstStyle>
          <a:p>
            <a:fld id="{8C82FA28-AB5A-4B14-956A-90234E2856DC}" type="datetimeFigureOut">
              <a:rPr lang="en-US" smtClean="0"/>
              <a:t>5/13/2021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920" tIns="46461" rIns="92920" bIns="46461"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920" tIns="46461" rIns="92920" bIns="464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2920" tIns="46461" rIns="92920" bIns="464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2920" tIns="46461" rIns="92920" bIns="46461" rtlCol="0" anchor="b"/>
          <a:lstStyle>
            <a:lvl1pPr algn="r">
              <a:defRPr sz="1200"/>
            </a:lvl1pPr>
          </a:lstStyle>
          <a:p>
            <a:fld id="{4FCE7DD8-E8AD-4DE0-BAA5-F5C89472872A}" type="slidenum">
              <a:rPr lang="en-US" smtClean="0"/>
              <a:t>‹#›</a:t>
            </a:fld>
            <a:endParaRPr lang="en-US" dirty="0"/>
          </a:p>
        </p:txBody>
      </p:sp>
    </p:spTree>
    <p:extLst>
      <p:ext uri="{BB962C8B-B14F-4D97-AF65-F5344CB8AC3E}">
        <p14:creationId xmlns:p14="http://schemas.microsoft.com/office/powerpoint/2010/main" val="283737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1</a:t>
            </a:fld>
            <a:endParaRPr lang="en-US" dirty="0"/>
          </a:p>
        </p:txBody>
      </p:sp>
    </p:spTree>
    <p:extLst>
      <p:ext uri="{BB962C8B-B14F-4D97-AF65-F5344CB8AC3E}">
        <p14:creationId xmlns:p14="http://schemas.microsoft.com/office/powerpoint/2010/main" val="221393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70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50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97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2018-04 -When a meal is authorized, reimbursement at a rate established by the West Virginia Travel Rules does not violate the Ethics Act.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15</a:t>
            </a:fld>
            <a:endParaRPr lang="en-US"/>
          </a:p>
        </p:txBody>
      </p:sp>
    </p:spTree>
    <p:extLst>
      <p:ext uri="{BB962C8B-B14F-4D97-AF65-F5344CB8AC3E}">
        <p14:creationId xmlns:p14="http://schemas.microsoft.com/office/powerpoint/2010/main" val="41461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2016-09 – Permissible because of the public benefit to the agencies including increased employee productivity, when facing deadlines and emergencies.  </a:t>
            </a:r>
          </a:p>
          <a:p>
            <a:r>
              <a:rPr lang="en-US" dirty="0"/>
              <a:t>Not the same thing as spending public coffers to feed your employees.</a:t>
            </a:r>
          </a:p>
        </p:txBody>
      </p:sp>
      <p:sp>
        <p:nvSpPr>
          <p:cNvPr id="4" name="Slide Number Placeholder 3"/>
          <p:cNvSpPr>
            <a:spLocks noGrp="1"/>
          </p:cNvSpPr>
          <p:nvPr>
            <p:ph type="sldNum" sz="quarter" idx="10"/>
          </p:nvPr>
        </p:nvSpPr>
        <p:spPr/>
        <p:txBody>
          <a:bodyPr/>
          <a:lstStyle/>
          <a:p>
            <a:fld id="{4FCE7DD8-E8AD-4DE0-BAA5-F5C89472872A}" type="slidenum">
              <a:rPr lang="en-US" smtClean="0"/>
              <a:t>16</a:t>
            </a:fld>
            <a:endParaRPr lang="en-US"/>
          </a:p>
        </p:txBody>
      </p:sp>
    </p:spTree>
    <p:extLst>
      <p:ext uri="{BB962C8B-B14F-4D97-AF65-F5344CB8AC3E}">
        <p14:creationId xmlns:p14="http://schemas.microsoft.com/office/powerpoint/2010/main" val="153741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D49DD-28CC-487B-BCA6-8F17244C6FD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088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18</a:t>
            </a:fld>
            <a:endParaRPr lang="en-US"/>
          </a:p>
        </p:txBody>
      </p:sp>
    </p:spTree>
    <p:extLst>
      <p:ext uri="{BB962C8B-B14F-4D97-AF65-F5344CB8AC3E}">
        <p14:creationId xmlns:p14="http://schemas.microsoft.com/office/powerpoint/2010/main" val="41336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20</a:t>
            </a:fld>
            <a:endParaRPr lang="en-US">
              <a:solidFill>
                <a:prstClr val="black"/>
              </a:solidFill>
              <a:latin typeface="Calibri"/>
            </a:endParaRPr>
          </a:p>
        </p:txBody>
      </p:sp>
    </p:spTree>
    <p:extLst>
      <p:ext uri="{BB962C8B-B14F-4D97-AF65-F5344CB8AC3E}">
        <p14:creationId xmlns:p14="http://schemas.microsoft.com/office/powerpoint/2010/main" val="257597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795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01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2</a:t>
            </a:fld>
            <a:endParaRPr lang="en-US" dirty="0"/>
          </a:p>
        </p:txBody>
      </p:sp>
    </p:spTree>
    <p:extLst>
      <p:ext uri="{BB962C8B-B14F-4D97-AF65-F5344CB8AC3E}">
        <p14:creationId xmlns:p14="http://schemas.microsoft.com/office/powerpoint/2010/main" val="1413821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Sheriff used deputy’s sick leave in campaign.</a:t>
            </a:r>
          </a:p>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24</a:t>
            </a:fld>
            <a:endParaRPr lang="en-US"/>
          </a:p>
        </p:txBody>
      </p:sp>
    </p:spTree>
    <p:extLst>
      <p:ext uri="{BB962C8B-B14F-4D97-AF65-F5344CB8AC3E}">
        <p14:creationId xmlns:p14="http://schemas.microsoft.com/office/powerpoint/2010/main" val="774330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 Even police officer saved by a bullet proof vest could not accept gift from vest man.</a:t>
            </a:r>
          </a:p>
        </p:txBody>
      </p:sp>
      <p:sp>
        <p:nvSpPr>
          <p:cNvPr id="4" name="Slide Number Placeholder 3"/>
          <p:cNvSpPr>
            <a:spLocks noGrp="1"/>
          </p:cNvSpPr>
          <p:nvPr>
            <p:ph type="sldNum" sz="quarter" idx="5"/>
          </p:nvPr>
        </p:nvSpPr>
        <p:spPr/>
        <p:txBody>
          <a:bodyPr/>
          <a:lstStyle/>
          <a:p>
            <a:fld id="{4FCE7DD8-E8AD-4DE0-BAA5-F5C89472872A}" type="slidenum">
              <a:rPr lang="en-US" smtClean="0"/>
              <a:t>25</a:t>
            </a:fld>
            <a:endParaRPr lang="en-US"/>
          </a:p>
        </p:txBody>
      </p:sp>
    </p:spTree>
    <p:extLst>
      <p:ext uri="{BB962C8B-B14F-4D97-AF65-F5344CB8AC3E}">
        <p14:creationId xmlns:p14="http://schemas.microsoft.com/office/powerpoint/2010/main" val="385163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buClr>
                <a:schemeClr val="accent4">
                  <a:lumMod val="75000"/>
                </a:schemeClr>
              </a:buClr>
              <a:buFont typeface="Arial" panose="020B0604020202020204" pitchFamily="34" charset="0"/>
              <a:buChar char="•"/>
            </a:pPr>
            <a:r>
              <a:rPr lang="en-US" dirty="0">
                <a:solidFill>
                  <a:schemeClr val="tx1"/>
                </a:solidFill>
              </a:rPr>
              <a:t>Return</a:t>
            </a:r>
          </a:p>
          <a:p>
            <a:pPr lvl="1">
              <a:buClr>
                <a:schemeClr val="accent4">
                  <a:lumMod val="75000"/>
                </a:schemeClr>
              </a:buClr>
              <a:buFont typeface="Arial" panose="020B0604020202020204" pitchFamily="34" charset="0"/>
              <a:buChar char="•"/>
            </a:pPr>
            <a:r>
              <a:rPr lang="en-US" dirty="0">
                <a:solidFill>
                  <a:schemeClr val="tx1"/>
                </a:solidFill>
              </a:rPr>
              <a:t>Donate to charity</a:t>
            </a:r>
          </a:p>
          <a:p>
            <a:pPr lvl="1">
              <a:buClr>
                <a:schemeClr val="accent4">
                  <a:lumMod val="75000"/>
                </a:schemeClr>
              </a:buClr>
              <a:buFont typeface="Arial" panose="020B0604020202020204" pitchFamily="34" charset="0"/>
              <a:buChar char="•"/>
            </a:pPr>
            <a:r>
              <a:rPr lang="en-US" dirty="0">
                <a:solidFill>
                  <a:schemeClr val="tx1"/>
                </a:solidFill>
              </a:rPr>
              <a:t>Donate to the agency</a:t>
            </a:r>
          </a:p>
          <a:p>
            <a:endParaRPr lang="en-US" dirty="0"/>
          </a:p>
        </p:txBody>
      </p:sp>
      <p:sp>
        <p:nvSpPr>
          <p:cNvPr id="4" name="Slide Number Placeholder 3"/>
          <p:cNvSpPr>
            <a:spLocks noGrp="1"/>
          </p:cNvSpPr>
          <p:nvPr>
            <p:ph type="sldNum" sz="quarter" idx="5"/>
          </p:nvPr>
        </p:nvSpPr>
        <p:spPr/>
        <p:txBody>
          <a:bodyPr/>
          <a:lstStyle/>
          <a:p>
            <a:pPr defTabSz="912937">
              <a:defRPr/>
            </a:pPr>
            <a:fld id="{4FCE7DD8-E8AD-4DE0-BAA5-F5C89472872A}" type="slidenum">
              <a:rPr lang="en-US">
                <a:solidFill>
                  <a:prstClr val="black"/>
                </a:solidFill>
                <a:latin typeface="Calibri"/>
              </a:rPr>
              <a:pPr defTabSz="912937">
                <a:defRPr/>
              </a:pPr>
              <a:t>26</a:t>
            </a:fld>
            <a:endParaRPr lang="en-US">
              <a:solidFill>
                <a:prstClr val="black"/>
              </a:solidFill>
              <a:latin typeface="Calibri"/>
            </a:endParaRPr>
          </a:p>
        </p:txBody>
      </p:sp>
    </p:spTree>
    <p:extLst>
      <p:ext uri="{BB962C8B-B14F-4D97-AF65-F5344CB8AC3E}">
        <p14:creationId xmlns:p14="http://schemas.microsoft.com/office/powerpoint/2010/main" val="1481287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27</a:t>
            </a:fld>
            <a:endParaRPr lang="en-US"/>
          </a:p>
        </p:txBody>
      </p:sp>
    </p:spTree>
    <p:extLst>
      <p:ext uri="{BB962C8B-B14F-4D97-AF65-F5344CB8AC3E}">
        <p14:creationId xmlns:p14="http://schemas.microsoft.com/office/powerpoint/2010/main" val="3964636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Selling products as part of a fundraiser is not soliciting.  Foster family donations. </a:t>
            </a:r>
            <a:r>
              <a:rPr lang="en-US" b="1" i="0">
                <a:solidFill>
                  <a:srgbClr val="444444"/>
                </a:solidFill>
                <a:effectLst/>
                <a:latin typeface="Arial" panose="020B0604020202020204" pitchFamily="34" charset="0"/>
              </a:rPr>
              <a:t>Mayor</a:t>
            </a:r>
            <a:br>
              <a:rPr lang="en-US"/>
            </a:br>
            <a:r>
              <a:rPr lang="en-US" b="0" i="0">
                <a:solidFill>
                  <a:srgbClr val="444444"/>
                </a:solidFill>
                <a:effectLst/>
                <a:latin typeface="Arial" panose="020B0604020202020204" pitchFamily="34" charset="0"/>
              </a:rPr>
              <a:t>May appear in a video using his name and public title to promote and solicit donations for a local nonprofit drug and alcohol recovery center as it provides a charitable purpose. </a:t>
            </a:r>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28</a:t>
            </a:fld>
            <a:endParaRPr lang="en-US"/>
          </a:p>
        </p:txBody>
      </p:sp>
    </p:spTree>
    <p:extLst>
      <p:ext uri="{BB962C8B-B14F-4D97-AF65-F5344CB8AC3E}">
        <p14:creationId xmlns:p14="http://schemas.microsoft.com/office/powerpoint/2010/main" val="1677172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writing, don’t target vendor.</a:t>
            </a:r>
          </a:p>
        </p:txBody>
      </p:sp>
      <p:sp>
        <p:nvSpPr>
          <p:cNvPr id="4" name="Slide Number Placeholder 3"/>
          <p:cNvSpPr>
            <a:spLocks noGrp="1"/>
          </p:cNvSpPr>
          <p:nvPr>
            <p:ph type="sldNum" sz="quarter" idx="5"/>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412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02770" lvl="3" defTabSz="457886" fontAlgn="base">
              <a:lnSpc>
                <a:spcPct val="150000"/>
              </a:lnSpc>
              <a:spcAft>
                <a:spcPts val="601"/>
              </a:spcAft>
              <a:buClr>
                <a:srgbClr val="94B6D2">
                  <a:lumMod val="75000"/>
                </a:srgbClr>
              </a:buClr>
              <a:buSzPct val="100000"/>
              <a:defRPr/>
            </a:pPr>
            <a:endParaRPr lang="en-US" sz="1500" dirty="0">
              <a:solidFill>
                <a:prstClr val="black"/>
              </a:solidFill>
              <a:latin typeface="Corbel" panose="020B0503020204020204"/>
            </a:endParaRPr>
          </a:p>
          <a:p>
            <a:pPr marL="1117241" lvl="2" indent="-457886" defTabSz="457886" fontAlgn="base">
              <a:lnSpc>
                <a:spcPct val="150000"/>
              </a:lnSpc>
              <a:spcAft>
                <a:spcPts val="601"/>
              </a:spcAft>
              <a:buClr>
                <a:srgbClr val="94B6D2">
                  <a:lumMod val="75000"/>
                </a:srgbClr>
              </a:buClr>
              <a:buSzPct val="145000"/>
              <a:buFont typeface="Arial" panose="020B0604020202020204" pitchFamily="34" charset="0"/>
              <a:buChar char="•"/>
              <a:defRPr/>
            </a:pPr>
            <a:r>
              <a:rPr lang="en-US" sz="2200" dirty="0">
                <a:solidFill>
                  <a:prstClr val="black"/>
                </a:solidFill>
                <a:latin typeface="Corbel" panose="020B0503020204020204"/>
              </a:rPr>
              <a:t>May</a:t>
            </a:r>
          </a:p>
          <a:p>
            <a:pPr marL="1575127" lvl="3" indent="-457886" defTabSz="457886" fontAlgn="base">
              <a:lnSpc>
                <a:spcPct val="150000"/>
              </a:lnSpc>
              <a:spcAft>
                <a:spcPts val="601"/>
              </a:spcAft>
              <a:buClr>
                <a:srgbClr val="94B6D2">
                  <a:lumMod val="75000"/>
                </a:srgbClr>
              </a:buClr>
              <a:buSzPct val="145000"/>
              <a:buFont typeface="Wingdings" panose="05000000000000000000" pitchFamily="2" charset="2"/>
              <a:buChar char="ü"/>
              <a:defRPr/>
            </a:pPr>
            <a:r>
              <a:rPr lang="en-US" sz="2200" dirty="0">
                <a:solidFill>
                  <a:prstClr val="black"/>
                </a:solidFill>
                <a:latin typeface="Corbel" panose="020B0503020204020204"/>
              </a:rPr>
              <a:t>Purchase and distribute with private funds and on own time</a:t>
            </a:r>
          </a:p>
          <a:p>
            <a:endParaRPr lang="en-US" dirty="0"/>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30</a:t>
            </a:fld>
            <a:endParaRPr lang="en-US">
              <a:solidFill>
                <a:prstClr val="black"/>
              </a:solidFill>
              <a:latin typeface="Calibri"/>
            </a:endParaRPr>
          </a:p>
        </p:txBody>
      </p:sp>
    </p:spTree>
    <p:extLst>
      <p:ext uri="{BB962C8B-B14F-4D97-AF65-F5344CB8AC3E}">
        <p14:creationId xmlns:p14="http://schemas.microsoft.com/office/powerpoint/2010/main" val="242204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Sheriff coins case</a:t>
            </a:r>
          </a:p>
        </p:txBody>
      </p:sp>
      <p:sp>
        <p:nvSpPr>
          <p:cNvPr id="4" name="Slide Number Placeholder 3"/>
          <p:cNvSpPr>
            <a:spLocks noGrp="1"/>
          </p:cNvSpPr>
          <p:nvPr>
            <p:ph type="sldNum" sz="quarter" idx="5"/>
          </p:nvPr>
        </p:nvSpPr>
        <p:spPr/>
        <p:txBody>
          <a:bodyPr/>
          <a:lstStyle/>
          <a:p>
            <a:fld id="{4FCE7DD8-E8AD-4DE0-BAA5-F5C89472872A}" type="slidenum">
              <a:rPr lang="en-US" smtClean="0"/>
              <a:t>31</a:t>
            </a:fld>
            <a:endParaRPr lang="en-US" dirty="0"/>
          </a:p>
        </p:txBody>
      </p:sp>
    </p:spTree>
    <p:extLst>
      <p:ext uri="{BB962C8B-B14F-4D97-AF65-F5344CB8AC3E}">
        <p14:creationId xmlns:p14="http://schemas.microsoft.com/office/powerpoint/2010/main" val="1373742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Statute amended, effective June 5, 2018.  Old statute prohibited name or likeness to be placed on any educational material paid for with public funds. </a:t>
            </a:r>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32</a:t>
            </a:fld>
            <a:endParaRPr lang="en-US">
              <a:solidFill>
                <a:prstClr val="black"/>
              </a:solidFill>
              <a:latin typeface="Calibri"/>
            </a:endParaRPr>
          </a:p>
        </p:txBody>
      </p:sp>
    </p:spTree>
    <p:extLst>
      <p:ext uri="{BB962C8B-B14F-4D97-AF65-F5344CB8AC3E}">
        <p14:creationId xmlns:p14="http://schemas.microsoft.com/office/powerpoint/2010/main" val="892542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33</a:t>
            </a:fld>
            <a:endParaRPr lang="en-US">
              <a:solidFill>
                <a:prstClr val="black"/>
              </a:solidFill>
              <a:latin typeface="Calibri"/>
            </a:endParaRPr>
          </a:p>
        </p:txBody>
      </p:sp>
    </p:spTree>
    <p:extLst>
      <p:ext uri="{BB962C8B-B14F-4D97-AF65-F5344CB8AC3E}">
        <p14:creationId xmlns:p14="http://schemas.microsoft.com/office/powerpoint/2010/main" val="86982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3</a:t>
            </a:fld>
            <a:endParaRPr lang="en-US" dirty="0"/>
          </a:p>
        </p:txBody>
      </p:sp>
    </p:spTree>
    <p:extLst>
      <p:ext uri="{BB962C8B-B14F-4D97-AF65-F5344CB8AC3E}">
        <p14:creationId xmlns:p14="http://schemas.microsoft.com/office/powerpoint/2010/main" val="1221702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34</a:t>
            </a:fld>
            <a:endParaRPr lang="en-US">
              <a:solidFill>
                <a:prstClr val="black"/>
              </a:solidFill>
              <a:latin typeface="Calibri"/>
            </a:endParaRPr>
          </a:p>
        </p:txBody>
      </p:sp>
    </p:spTree>
    <p:extLst>
      <p:ext uri="{BB962C8B-B14F-4D97-AF65-F5344CB8AC3E}">
        <p14:creationId xmlns:p14="http://schemas.microsoft.com/office/powerpoint/2010/main" val="1885408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272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36</a:t>
            </a:fld>
            <a:endParaRPr lang="en-US"/>
          </a:p>
        </p:txBody>
      </p:sp>
    </p:spTree>
    <p:extLst>
      <p:ext uri="{BB962C8B-B14F-4D97-AF65-F5344CB8AC3E}">
        <p14:creationId xmlns:p14="http://schemas.microsoft.com/office/powerpoint/2010/main" val="121281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offense:  $500 fine,  1 </a:t>
            </a:r>
            <a:r>
              <a:rPr lang="en-US" dirty="0" err="1"/>
              <a:t>yr</a:t>
            </a:r>
            <a:r>
              <a:rPr lang="en-US" dirty="0"/>
              <a:t> jail time and removal from public office and employment</a:t>
            </a:r>
          </a:p>
          <a:p>
            <a:r>
              <a:rPr lang="en-US" dirty="0"/>
              <a:t>List of officials:  county commissioners, BOE members, district school officers, supervisors, superintendents, secretaries, any other county or district board or district officer.</a:t>
            </a:r>
          </a:p>
          <a:p>
            <a:r>
              <a:rPr lang="en-US" dirty="0"/>
              <a:t>Examples:  PSD members, airport authority</a:t>
            </a:r>
          </a:p>
          <a:p>
            <a:r>
              <a:rPr lang="en-US" dirty="0"/>
              <a:t>Employment and part-time officials.  CC spouse may not work in the assessor’s office.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4543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offense:  $500 fine,  1 </a:t>
            </a:r>
            <a:r>
              <a:rPr lang="en-US" dirty="0" err="1"/>
              <a:t>yr</a:t>
            </a:r>
            <a:r>
              <a:rPr lang="en-US" dirty="0"/>
              <a:t> jail time and removal from public office and employment</a:t>
            </a:r>
          </a:p>
          <a:p>
            <a:r>
              <a:rPr lang="en-US" dirty="0"/>
              <a:t>List of officials:  county commissioners, BOE members, district school officers, supervisors, superintendents, secretaries, any other county or district board or district officer.</a:t>
            </a:r>
          </a:p>
          <a:p>
            <a:r>
              <a:rPr lang="en-US" dirty="0"/>
              <a:t>Examples:  PSD members, airport authority</a:t>
            </a:r>
          </a:p>
          <a:p>
            <a:r>
              <a:rPr lang="en-US" dirty="0"/>
              <a:t>Employment and part-time officials.  CC spouse may not work in the assessor’s office.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769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PSD members, airport authority</a:t>
            </a:r>
          </a:p>
          <a:p>
            <a:r>
              <a:rPr lang="en-US" dirty="0"/>
              <a:t>Employment and part-time officials.  CC spouse may not work in the assessor’s office.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61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46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5690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444444"/>
                </a:solidFill>
                <a:effectLst/>
                <a:latin typeface="Arial" panose="020B0604020202020204" pitchFamily="34" charset="0"/>
              </a:rPr>
              <a:t>2015-15-prohibits a County Board of Education from employing the Superintendent’s </a:t>
            </a:r>
            <a:r>
              <a:rPr lang="en-US" b="0" i="0" dirty="0">
                <a:solidFill>
                  <a:srgbClr val="444444"/>
                </a:solidFill>
                <a:effectLst/>
                <a:latin typeface="Arial" panose="020B0604020202020204" pitchFamily="34" charset="0"/>
              </a:rPr>
              <a:t>spouse as a literacy coach.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655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43</a:t>
            </a:fld>
            <a:endParaRPr lang="en-US"/>
          </a:p>
        </p:txBody>
      </p:sp>
    </p:spTree>
    <p:extLst>
      <p:ext uri="{BB962C8B-B14F-4D97-AF65-F5344CB8AC3E}">
        <p14:creationId xmlns:p14="http://schemas.microsoft.com/office/powerpoint/2010/main" val="145323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Motorcycle on </a:t>
            </a:r>
            <a:r>
              <a:rPr lang="en-US" dirty="0" err="1"/>
              <a:t>pcard</a:t>
            </a:r>
            <a:endParaRPr lang="en-US" dirty="0"/>
          </a:p>
          <a:p>
            <a:r>
              <a:rPr lang="en-US" dirty="0"/>
              <a:t>Law enforcement vehicle</a:t>
            </a:r>
          </a:p>
        </p:txBody>
      </p:sp>
      <p:sp>
        <p:nvSpPr>
          <p:cNvPr id="4" name="Slide Number Placeholder 3"/>
          <p:cNvSpPr>
            <a:spLocks noGrp="1"/>
          </p:cNvSpPr>
          <p:nvPr>
            <p:ph type="sldNum" sz="quarter" idx="10"/>
          </p:nvPr>
        </p:nvSpPr>
        <p:spPr/>
        <p:txBody>
          <a:bodyPr/>
          <a:lstStyle/>
          <a:p>
            <a:fld id="{4FCE7DD8-E8AD-4DE0-BAA5-F5C89472872A}" type="slidenum">
              <a:rPr lang="en-US" smtClean="0"/>
              <a:t>4</a:t>
            </a:fld>
            <a:endParaRPr lang="en-US" dirty="0"/>
          </a:p>
        </p:txBody>
      </p:sp>
    </p:spTree>
    <p:extLst>
      <p:ext uri="{BB962C8B-B14F-4D97-AF65-F5344CB8AC3E}">
        <p14:creationId xmlns:p14="http://schemas.microsoft.com/office/powerpoint/2010/main" val="2249401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a:t>
            </a:r>
            <a:r>
              <a:rPr lang="en-US" baseline="0" dirty="0"/>
              <a:t> example:  </a:t>
            </a:r>
            <a:r>
              <a:rPr lang="en-US" dirty="0"/>
              <a:t>a physician or health care provider to vote on health care legislation or for a teacher to vote on matters affecting education, or for a coal miner to vote on laws regulating the coal industry. </a:t>
            </a:r>
            <a:endParaRPr lang="en-US" baseline="0"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74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a:t>
            </a:r>
            <a:r>
              <a:rPr lang="en-US" baseline="0" dirty="0"/>
              <a:t> example:  </a:t>
            </a:r>
            <a:r>
              <a:rPr lang="en-US" dirty="0"/>
              <a:t>a physician or health care provider to vote on health care legislation or for a teacher to vote on matters affecting education, or for a coal miner to vote on laws regulating the coal industry. </a:t>
            </a:r>
          </a:p>
          <a:p>
            <a:pPr marL="82296" marR="0" lvl="0" indent="0" algn="l" defTabSz="457200" rtl="0" eaLnBrk="1" fontAlgn="auto" latinLnBrk="0" hangingPunct="1">
              <a:lnSpc>
                <a:spcPct val="100000"/>
              </a:lnSpc>
              <a:spcBef>
                <a:spcPct val="20000"/>
              </a:spcBef>
              <a:spcAft>
                <a:spcPts val="600"/>
              </a:spcAft>
              <a:buClr>
                <a:srgbClr val="94B6D2">
                  <a:lumMod val="75000"/>
                </a:srgbClr>
              </a:buClr>
              <a:buSzPct val="145000"/>
              <a:buFont typeface="Arial"/>
              <a:buNone/>
              <a:tabLst/>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2019-08 hotel development in mayor’s neighborhood</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755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The appropriations of public moneys or the awarding of a contract to a nonprofit corporation if the public official or an immediate family member is employed by, or a compensated officer or board member of, the nonprofit: Provided, That if the public official or immediate family member is an uncompensated officer or board member of the nonprofit, then the public official shall </a:t>
            </a:r>
            <a:r>
              <a:rPr lang="en-US" dirty="0">
                <a:highlight>
                  <a:srgbClr val="FFFF00"/>
                </a:highlight>
              </a:rPr>
              <a:t>publicly disclose such relationship prior to a vote on the appropriations of public moneys </a:t>
            </a:r>
            <a:r>
              <a:rPr lang="en-US" dirty="0"/>
              <a:t>or award of contract to the nonprofit; </a:t>
            </a:r>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46</a:t>
            </a:fld>
            <a:endParaRPr lang="en-US" dirty="0">
              <a:solidFill>
                <a:prstClr val="black"/>
              </a:solidFill>
              <a:latin typeface="Calibri"/>
            </a:endParaRPr>
          </a:p>
        </p:txBody>
      </p:sp>
    </p:spTree>
    <p:extLst>
      <p:ext uri="{BB962C8B-B14F-4D97-AF65-F5344CB8AC3E}">
        <p14:creationId xmlns:p14="http://schemas.microsoft.com/office/powerpoint/2010/main" val="407738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 </a:t>
            </a:r>
            <a:r>
              <a:rPr lang="en-US" b="0" dirty="0"/>
              <a:t>Making a full disclosure of one's interest means making a prior public disclosure including the amount of interest held directly or indirectly by a public employee or public official or immediate family thereof in a public contract.</a:t>
            </a:r>
          </a:p>
          <a:p>
            <a:endParaRPr lang="en-US" b="0" dirty="0"/>
          </a:p>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47</a:t>
            </a:fld>
            <a:endParaRPr lang="en-US"/>
          </a:p>
        </p:txBody>
      </p:sp>
    </p:spTree>
    <p:extLst>
      <p:ext uri="{BB962C8B-B14F-4D97-AF65-F5344CB8AC3E}">
        <p14:creationId xmlns:p14="http://schemas.microsoft.com/office/powerpoint/2010/main" val="3840863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code deputy owned bar ok</a:t>
            </a:r>
          </a:p>
        </p:txBody>
      </p:sp>
      <p:sp>
        <p:nvSpPr>
          <p:cNvPr id="4" name="Slide Number Placeholder 3"/>
          <p:cNvSpPr>
            <a:spLocks noGrp="1"/>
          </p:cNvSpPr>
          <p:nvPr>
            <p:ph type="sldNum" sz="quarter" idx="10"/>
          </p:nvPr>
        </p:nvSpPr>
        <p:spPr/>
        <p:txBody>
          <a:bodyPr/>
          <a:lstStyle/>
          <a:p>
            <a:fld id="{4FCE7DD8-E8AD-4DE0-BAA5-F5C89472872A}" type="slidenum">
              <a:rPr lang="en-US" smtClean="0"/>
              <a:t>48</a:t>
            </a:fld>
            <a:endParaRPr lang="en-US"/>
          </a:p>
        </p:txBody>
      </p:sp>
    </p:spTree>
    <p:extLst>
      <p:ext uri="{BB962C8B-B14F-4D97-AF65-F5344CB8AC3E}">
        <p14:creationId xmlns:p14="http://schemas.microsoft.com/office/powerpoint/2010/main" val="824577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Cant rep client after you personally involved in matter effecting / prosecuting client</a:t>
            </a:r>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49</a:t>
            </a:fld>
            <a:endParaRPr lang="en-US">
              <a:solidFill>
                <a:prstClr val="black"/>
              </a:solidFill>
              <a:latin typeface="Calibri"/>
            </a:endParaRPr>
          </a:p>
        </p:txBody>
      </p:sp>
    </p:spTree>
    <p:extLst>
      <p:ext uri="{BB962C8B-B14F-4D97-AF65-F5344CB8AC3E}">
        <p14:creationId xmlns:p14="http://schemas.microsoft.com/office/powerpoint/2010/main" val="2770999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15772">
              <a:defRPr/>
            </a:pPr>
            <a:fld id="{4FCE7DD8-E8AD-4DE0-BAA5-F5C89472872A}" type="slidenum">
              <a:rPr lang="en-US">
                <a:solidFill>
                  <a:prstClr val="black"/>
                </a:solidFill>
                <a:latin typeface="Calibri"/>
              </a:rPr>
              <a:pPr defTabSz="915772">
                <a:defRPr/>
              </a:pPr>
              <a:t>50</a:t>
            </a:fld>
            <a:endParaRPr lang="en-US">
              <a:solidFill>
                <a:prstClr val="black"/>
              </a:solidFill>
              <a:latin typeface="Calibri"/>
            </a:endParaRPr>
          </a:p>
        </p:txBody>
      </p:sp>
    </p:spTree>
    <p:extLst>
      <p:ext uri="{BB962C8B-B14F-4D97-AF65-F5344CB8AC3E}">
        <p14:creationId xmlns:p14="http://schemas.microsoft.com/office/powerpoint/2010/main" val="1372110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13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gn="just"/>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52</a:t>
            </a:fld>
            <a:endParaRPr lang="en-US"/>
          </a:p>
        </p:txBody>
      </p:sp>
    </p:spTree>
    <p:extLst>
      <p:ext uri="{BB962C8B-B14F-4D97-AF65-F5344CB8AC3E}">
        <p14:creationId xmlns:p14="http://schemas.microsoft.com/office/powerpoint/2010/main" val="2079278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FCE7DD8-E8AD-4DE0-BAA5-F5C89472872A}" type="slidenum">
              <a:rPr lang="en-US" smtClean="0"/>
              <a:t>53</a:t>
            </a:fld>
            <a:endParaRPr lang="en-US" dirty="0"/>
          </a:p>
        </p:txBody>
      </p:sp>
    </p:spTree>
    <p:extLst>
      <p:ext uri="{BB962C8B-B14F-4D97-AF65-F5344CB8AC3E}">
        <p14:creationId xmlns:p14="http://schemas.microsoft.com/office/powerpoint/2010/main" val="378624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6</a:t>
            </a:fld>
            <a:endParaRPr lang="en-US" dirty="0"/>
          </a:p>
        </p:txBody>
      </p:sp>
    </p:spTree>
    <p:extLst>
      <p:ext uri="{BB962C8B-B14F-4D97-AF65-F5344CB8AC3E}">
        <p14:creationId xmlns:p14="http://schemas.microsoft.com/office/powerpoint/2010/main" val="32090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805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55</a:t>
            </a:fld>
            <a:endParaRPr lang="en-US" dirty="0"/>
          </a:p>
        </p:txBody>
      </p:sp>
    </p:spTree>
    <p:extLst>
      <p:ext uri="{BB962C8B-B14F-4D97-AF65-F5344CB8AC3E}">
        <p14:creationId xmlns:p14="http://schemas.microsoft.com/office/powerpoint/2010/main" val="924209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57</a:t>
            </a:fld>
            <a:endParaRPr lang="en-US" dirty="0"/>
          </a:p>
        </p:txBody>
      </p:sp>
    </p:spTree>
    <p:extLst>
      <p:ext uri="{BB962C8B-B14F-4D97-AF65-F5344CB8AC3E}">
        <p14:creationId xmlns:p14="http://schemas.microsoft.com/office/powerpoint/2010/main" val="125899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4">
                  <a:lumMod val="75000"/>
                </a:schemeClr>
              </a:buClr>
            </a:pPr>
            <a:r>
              <a:rPr lang="en-US" dirty="0">
                <a:solidFill>
                  <a:schemeClr val="tx1"/>
                </a:solidFill>
              </a:rPr>
              <a:t>A gathering where a quorum of the governing body meets with staff is a “meeting” within the scope of the Act.</a:t>
            </a:r>
          </a:p>
          <a:p>
            <a:pPr lvl="1">
              <a:buClr>
                <a:schemeClr val="accent4">
                  <a:lumMod val="75000"/>
                </a:schemeClr>
              </a:buClr>
            </a:pPr>
            <a:r>
              <a:rPr lang="en-US" dirty="0">
                <a:solidFill>
                  <a:schemeClr val="accent5">
                    <a:lumMod val="75000"/>
                  </a:schemeClr>
                </a:solidFill>
              </a:rPr>
              <a:t>W.Va. Code § 6-9A-2(5)</a:t>
            </a:r>
          </a:p>
          <a:p>
            <a:pPr lvl="1">
              <a:buClr>
                <a:schemeClr val="accent4">
                  <a:lumMod val="75000"/>
                </a:schemeClr>
              </a:buClr>
            </a:pPr>
            <a:r>
              <a:rPr lang="en-US" dirty="0">
                <a:solidFill>
                  <a:schemeClr val="accent5">
                    <a:lumMod val="75000"/>
                  </a:schemeClr>
                </a:solidFill>
              </a:rPr>
              <a:t>OMAO 2011-02</a:t>
            </a:r>
          </a:p>
          <a:p>
            <a:pPr lvl="1">
              <a:buClr>
                <a:schemeClr val="accent4">
                  <a:lumMod val="75000"/>
                </a:schemeClr>
              </a:buClr>
            </a:pPr>
            <a:endParaRPr lang="en-US" dirty="0">
              <a:solidFill>
                <a:schemeClr val="accent5">
                  <a:lumMod val="75000"/>
                </a:schemeClr>
              </a:solidFill>
            </a:endParaRPr>
          </a:p>
          <a:p>
            <a:pPr marL="457200" marR="0" lvl="1" indent="0" algn="l" defTabSz="914400" rtl="0" eaLnBrk="1" fontAlgn="auto" latinLnBrk="0" hangingPunct="1">
              <a:lnSpc>
                <a:spcPct val="100000"/>
              </a:lnSpc>
              <a:spcBef>
                <a:spcPts val="0"/>
              </a:spcBef>
              <a:spcAft>
                <a:spcPts val="0"/>
              </a:spcAft>
              <a:buClr>
                <a:schemeClr val="accent4">
                  <a:lumMod val="75000"/>
                </a:schemeClr>
              </a:buClr>
              <a:buSzTx/>
              <a:buFontTx/>
              <a:buNone/>
              <a:tabLst/>
              <a:defRPr/>
            </a:pPr>
            <a:r>
              <a:rPr lang="en-US" dirty="0">
                <a:solidFill>
                  <a:schemeClr val="tx1"/>
                </a:solidFill>
              </a:rPr>
              <a:t>One member of the body meeting with staff is not governed by the Act.</a:t>
            </a:r>
          </a:p>
          <a:p>
            <a:pPr lvl="1">
              <a:buClr>
                <a:schemeClr val="accent4">
                  <a:lumMod val="75000"/>
                </a:schemeClr>
              </a:buClr>
            </a:pPr>
            <a:endParaRPr lang="en-US"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183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Meetings Advisory Opinion 2017-01 – does not apply to members-elect (but could be quorum of current sitting members)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874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Meetings Advisory Opinion 2001-03 – on-site inspections of projects or programs not considered meetings and exempt.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669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214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governing body shall promulgate rules by which the date, time, place and agenda of all regularly scheduled meetings and the date, time, place and purpose of all special meetings are made available, in advance, to the public and news media.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regard to emergency meetings, W. Va. Code § 6-9A-2(2) states as follows: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 "Emergency meeting" means any meeting called by a governing body for the purpose of addressing an unexpected event which requires immediate attention because it poses:</a:t>
            </a:r>
          </a:p>
          <a:p>
            <a:r>
              <a:rPr lang="en-US" sz="1200" kern="1200" dirty="0">
                <a:solidFill>
                  <a:schemeClr val="tx1"/>
                </a:solidFill>
                <a:effectLst/>
                <a:latin typeface="+mn-lt"/>
                <a:ea typeface="+mn-ea"/>
                <a:cs typeface="+mn-cs"/>
              </a:rPr>
              <a:t>     (A) An imminent threat to public health or safety;</a:t>
            </a:r>
          </a:p>
          <a:p>
            <a:r>
              <a:rPr lang="en-US" sz="1200" kern="1200" dirty="0">
                <a:solidFill>
                  <a:schemeClr val="tx1"/>
                </a:solidFill>
                <a:effectLst/>
                <a:latin typeface="+mn-lt"/>
                <a:ea typeface="+mn-ea"/>
                <a:cs typeface="+mn-cs"/>
              </a:rPr>
              <a:t>     (B) An imminent threat of damage to public or private property; or</a:t>
            </a:r>
          </a:p>
          <a:p>
            <a:r>
              <a:rPr lang="en-US" sz="1200" kern="1200" dirty="0">
                <a:solidFill>
                  <a:schemeClr val="tx1"/>
                </a:solidFill>
                <a:effectLst/>
                <a:latin typeface="+mn-lt"/>
                <a:ea typeface="+mn-ea"/>
                <a:cs typeface="+mn-cs"/>
              </a:rPr>
              <a:t>     (C) An imminent material financial loss or other imminent substantial harm to a public agency, its employees or the members of the public which it serves.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 Va. Code § 6-9A-2 also reads: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 In the event of an emergency a governing body may call an emergency meeting.</a:t>
            </a:r>
          </a:p>
          <a:p>
            <a:r>
              <a:rPr lang="en-US" sz="1200" kern="1200" dirty="0">
                <a:solidFill>
                  <a:schemeClr val="tx1"/>
                </a:solidFill>
                <a:effectLst/>
                <a:latin typeface="+mn-lt"/>
                <a:ea typeface="+mn-ea"/>
                <a:cs typeface="+mn-cs"/>
              </a:rPr>
              <a:t>(1) The governing body of a state executive branch agency shall electronically file a </a:t>
            </a:r>
            <a:r>
              <a:rPr lang="en-US" sz="1200" b="1" kern="1200" dirty="0">
                <a:solidFill>
                  <a:schemeClr val="tx1"/>
                </a:solidFill>
                <a:effectLst/>
                <a:latin typeface="+mn-lt"/>
                <a:ea typeface="+mn-ea"/>
                <a:cs typeface="+mn-cs"/>
              </a:rPr>
              <a:t>notice</a:t>
            </a:r>
            <a:r>
              <a:rPr lang="en-US" sz="1200" kern="1200" dirty="0">
                <a:solidFill>
                  <a:schemeClr val="tx1"/>
                </a:solidFill>
                <a:effectLst/>
                <a:latin typeface="+mn-lt"/>
                <a:ea typeface="+mn-ea"/>
                <a:cs typeface="+mn-cs"/>
              </a:rPr>
              <a:t> for an emergency meeting with the Secretary of State, </a:t>
            </a:r>
            <a:r>
              <a:rPr lang="en-US" sz="1200" b="1" kern="1200" dirty="0">
                <a:solidFill>
                  <a:schemeClr val="tx1"/>
                </a:solidFill>
                <a:effectLst/>
                <a:latin typeface="+mn-lt"/>
                <a:ea typeface="+mn-ea"/>
                <a:cs typeface="+mn-cs"/>
              </a:rPr>
              <a:t>as soon as practicable prior to the meeting</a:t>
            </a:r>
            <a:r>
              <a:rPr lang="en-US" sz="1200" kern="1200" dirty="0">
                <a:solidFill>
                  <a:schemeClr val="tx1"/>
                </a:solidFill>
                <a:effectLst/>
                <a:latin typeface="+mn-lt"/>
                <a:ea typeface="+mn-ea"/>
                <a:cs typeface="+mn-cs"/>
              </a:rPr>
              <a:t>. Any other governing body shall notice an emergency meeting in a manner which is consistent with this article and the Ethics Commission Committee on Open Governmental Meeting's opinions issued pursuant to the authority of section ten of this article, as soon as practicable prior to the meeting.</a:t>
            </a:r>
          </a:p>
          <a:p>
            <a:r>
              <a:rPr lang="en-US" sz="1200" kern="1200" dirty="0">
                <a:solidFill>
                  <a:schemeClr val="tx1"/>
                </a:solidFill>
                <a:effectLst/>
                <a:latin typeface="+mn-lt"/>
                <a:ea typeface="+mn-ea"/>
                <a:cs typeface="+mn-cs"/>
              </a:rPr>
              <a:t>(2) The emergency meeting notice shall state the date, time, place and purpose of the meeting and the facts and circumstances of the emergency.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D69-9D56-474B-8471-36815A09F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39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requirements for posting a notice is in a public place.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9930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governing body shall promulgate rules by which the date, time, place and agenda of all regularly scheduled meetings and the date, time, place and purpose of all special meetings are made available, in advance, to the public and news media.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D69-9D56-474B-8471-36815A09F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88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2021-04 Prosecutor hired boyfriend.  Nep did not apply.  Private gain did because no advertising.  Only called a few attys and assumed no one would be interested.</a:t>
            </a:r>
          </a:p>
        </p:txBody>
      </p:sp>
      <p:sp>
        <p:nvSpPr>
          <p:cNvPr id="4" name="Slide Number Placeholder 3"/>
          <p:cNvSpPr>
            <a:spLocks noGrp="1"/>
          </p:cNvSpPr>
          <p:nvPr>
            <p:ph type="sldNum" sz="quarter" idx="10"/>
          </p:nvPr>
        </p:nvSpPr>
        <p:spPr/>
        <p:txBody>
          <a:bodyPr/>
          <a:lstStyle/>
          <a:p>
            <a:fld id="{4FCE7DD8-E8AD-4DE0-BAA5-F5C89472872A}" type="slidenum">
              <a:rPr lang="en-US" smtClean="0"/>
              <a:t>7</a:t>
            </a:fld>
            <a:endParaRPr lang="en-US"/>
          </a:p>
        </p:txBody>
      </p:sp>
    </p:spTree>
    <p:extLst>
      <p:ext uri="{BB962C8B-B14F-4D97-AF65-F5344CB8AC3E}">
        <p14:creationId xmlns:p14="http://schemas.microsoft.com/office/powerpoint/2010/main" val="1789371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3086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1210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 2001-24 – may interview engineering firm in an executive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363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E7DD8-E8AD-4DE0-BAA5-F5C8947287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6335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B769498E-D36E-4076-B0D7-63FF80A70A99}" type="slidenum">
              <a:rPr lang="en-US" smtClean="0">
                <a:solidFill>
                  <a:prstClr val="black"/>
                </a:solidFill>
              </a:rPr>
              <a:pPr/>
              <a:t>78</a:t>
            </a:fld>
            <a:endParaRPr lang="en-US"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6988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90000"/>
              </a:lnSpc>
              <a:spcBef>
                <a:spcPct val="20000"/>
              </a:spcBef>
              <a:spcAft>
                <a:spcPts val="600"/>
              </a:spcAft>
              <a:buClr>
                <a:srgbClr val="D8B25C">
                  <a:lumMod val="75000"/>
                </a:srgbClr>
              </a:buClr>
              <a:buSzPct val="145000"/>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8</a:t>
            </a:fld>
            <a:endParaRPr lang="en-US"/>
          </a:p>
        </p:txBody>
      </p:sp>
    </p:spTree>
    <p:extLst>
      <p:ext uri="{BB962C8B-B14F-4D97-AF65-F5344CB8AC3E}">
        <p14:creationId xmlns:p14="http://schemas.microsoft.com/office/powerpoint/2010/main" val="74087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E7DD8-E8AD-4DE0-BAA5-F5C89472872A}" type="slidenum">
              <a:rPr lang="en-US" smtClean="0"/>
              <a:t>9</a:t>
            </a:fld>
            <a:endParaRPr lang="en-US" dirty="0"/>
          </a:p>
        </p:txBody>
      </p:sp>
    </p:spTree>
    <p:extLst>
      <p:ext uri="{BB962C8B-B14F-4D97-AF65-F5344CB8AC3E}">
        <p14:creationId xmlns:p14="http://schemas.microsoft.com/office/powerpoint/2010/main" val="146222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E7DD8-E8AD-4DE0-BAA5-F5C89472872A}" type="slidenum">
              <a:rPr lang="en-US" smtClean="0"/>
              <a:t>10</a:t>
            </a:fld>
            <a:endParaRPr lang="en-US"/>
          </a:p>
        </p:txBody>
      </p:sp>
    </p:spTree>
    <p:extLst>
      <p:ext uri="{BB962C8B-B14F-4D97-AF65-F5344CB8AC3E}">
        <p14:creationId xmlns:p14="http://schemas.microsoft.com/office/powerpoint/2010/main" val="124621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DE57C0-65F1-4FEF-B290-EB1C4BCB2C13}"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01035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181303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76745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989100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56758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2596329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42148-4255-4EB1-A6F1-A58F25AB743F}"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3322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35EBD-4BA6-4753-B738-24029FE47624}"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0353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A07765B-FBD2-4CE4-AD39-6D8EC25AD1EF}"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7BBB85-B4DA-4936-A53A-BD4CB6EF1176}"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7625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86200" cy="4419600"/>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4D4A101C-24CF-41DE-B305-A0D3F9C980D6}"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3582018-6A5B-45E7-9128-F6321A516E99}"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19970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E7DEC9">
                  <a:shade val="50000"/>
                  <a:satMod val="200000"/>
                </a:srgb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E7DEC9">
                  <a:shade val="50000"/>
                  <a:satMod val="200000"/>
                </a:srgb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F70527A-3F40-4267-A2D6-55436CED5969}" type="slidenum">
              <a:rPr lang="en-US">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4267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4826-FC13-4509-A5BD-D25AAEF3A31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585065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dirty="0">
              <a:solidFill>
                <a:srgbClr val="E7DEC9">
                  <a:shade val="50000"/>
                  <a:satMod val="200000"/>
                </a:srgbClr>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dirty="0">
              <a:solidFill>
                <a:srgbClr val="E7DEC9">
                  <a:shade val="50000"/>
                  <a:satMod val="200000"/>
                </a:srgbClr>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454EB292-9488-446E-AD99-1375640892AE}" type="slidenum">
              <a:rPr lang="en-US">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76272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ADE57C0-65F1-4FEF-B290-EB1C4BCB2C13}"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9872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2A44826-FC13-4509-A5BD-D25AAEF3A31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65362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20E79-FE46-4E34-BFCB-18E3C530FB6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79391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B3C0-6B6B-40A6-817B-AD67E67B4348}"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972264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4C90E8-F51B-4017-9F53-D8B63E204F0C}" type="datetime1">
              <a:rPr lang="en-US" smtClean="0">
                <a:solidFill>
                  <a:srgbClr val="1F497D"/>
                </a:solidFill>
              </a:rPr>
              <a:pPr/>
              <a:t>5/13/2021</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9" name="Slide Number Placeholder 8"/>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427211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EBD8-364E-4743-A0E1-B8256C9C5AC1}" type="datetime1">
              <a:rPr lang="en-US" smtClean="0">
                <a:solidFill>
                  <a:srgbClr val="1F497D"/>
                </a:solidFill>
              </a:rPr>
              <a:pPr/>
              <a:t>5/13/2021</a:t>
            </a:fld>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285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5CF65-C25F-4207-B38F-DD309D095CF1}" type="datetime1">
              <a:rPr lang="en-US" smtClean="0">
                <a:solidFill>
                  <a:srgbClr val="1F497D"/>
                </a:solidFill>
              </a:rPr>
              <a:pPr/>
              <a:t>5/13/2021</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982723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ACABA-C79D-454C-84D8-8B690C8F595A}"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853671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A9004-0722-4A29-B0A6-88E2A7FFA873}"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753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20E79-FE46-4E34-BFCB-18E3C530FB6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9117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76534676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0536662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9785674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44443974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6093511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8428431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42148-4255-4EB1-A6F1-A58F25AB743F}"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8585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35EBD-4BA6-4753-B738-24029FE47624}"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5635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A07765B-FBD2-4CE4-AD39-6D8EC25AD1EF}"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7BBB85-B4DA-4936-A53A-BD4CB6EF1176}"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260798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86200" cy="4419600"/>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4D4A101C-24CF-41DE-B305-A0D3F9C980D6}"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3582018-6A5B-45E7-9128-F6321A516E99}"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6350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B3C0-6B6B-40A6-817B-AD67E67B4348}"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039786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7DEC9">
                  <a:shade val="50000"/>
                  <a:satMod val="200000"/>
                </a:srgbClr>
              </a:solidFill>
              <a:effectLst/>
              <a:uLnTx/>
              <a:uFillTx/>
              <a:latin typeface="Corbel" panose="020B0503020204020204"/>
              <a:ea typeface="+mn-ea"/>
              <a:cs typeface="+mn-cs"/>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7DEC9">
                  <a:shade val="50000"/>
                  <a:satMod val="200000"/>
                </a:srgbClr>
              </a:solidFill>
              <a:effectLst/>
              <a:uLnTx/>
              <a:uFillTx/>
              <a:latin typeface="Corbel" panose="020B0503020204020204"/>
              <a:ea typeface="+mn-ea"/>
              <a:cs typeface="+mn-cs"/>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70527A-3F40-4267-A2D6-55436CED5969}" type="slidenum">
              <a:rPr kumimoji="0" lang="en-US" sz="1000" b="0" i="0" u="none" strike="noStrike" kern="1200" cap="none" spc="0" normalizeH="0" baseline="0" noProof="0">
                <a:ln>
                  <a:noFill/>
                </a:ln>
                <a:solidFill>
                  <a:srgbClr val="E7DEC9">
                    <a:shade val="50000"/>
                    <a:satMod val="20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7DEC9">
                  <a:shade val="50000"/>
                  <a:satMod val="20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18996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4" y="6117338"/>
            <a:ext cx="857473" cy="365125"/>
          </a:xfrm>
        </p:spPr>
        <p:txBody>
          <a:bodyPr/>
          <a:lstStyle/>
          <a:p>
            <a:fld id="{1ADE57C0-65F1-4FEF-B290-EB1C4BCB2C13}"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a:xfrm>
            <a:off x="3623733" y="6117338"/>
            <a:ext cx="3609438" cy="365125"/>
          </a:xfrm>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75320" y="6117338"/>
            <a:ext cx="411480"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532707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4"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30" y="6108175"/>
            <a:ext cx="857473" cy="365125"/>
          </a:xfrm>
        </p:spPr>
        <p:txBody>
          <a:bodyPr/>
          <a:lstStyle/>
          <a:p>
            <a:fld id="{02A44826-FC13-4509-A5BD-D25AAEF3A31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a:xfrm>
            <a:off x="1972648" y="6108175"/>
            <a:ext cx="5314517" cy="365125"/>
          </a:xfrm>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58968" y="6108175"/>
            <a:ext cx="427833"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001199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20E79-FE46-4E34-BFCB-18E3C530FB6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73318" y="6116072"/>
            <a:ext cx="413483"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229709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B3C0-6B6B-40A6-817B-AD67E67B4348}"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449506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4C90E8-F51B-4017-9F53-D8B63E204F0C}" type="datetime1">
              <a:rPr lang="en-US" smtClean="0">
                <a:solidFill>
                  <a:srgbClr val="1F497D"/>
                </a:solidFill>
              </a:rPr>
              <a:pPr/>
              <a:t>5/13/2021</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9" name="Slide Number Placeholder 8"/>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420417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EBD8-364E-4743-A0E1-B8256C9C5AC1}" type="datetime1">
              <a:rPr lang="en-US" smtClean="0">
                <a:solidFill>
                  <a:srgbClr val="1F497D"/>
                </a:solidFill>
              </a:rPr>
              <a:pPr/>
              <a:t>5/13/2021</a:t>
            </a:fld>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395167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5CF65-C25F-4207-B38F-DD309D095CF1}" type="datetime1">
              <a:rPr lang="en-US" smtClean="0">
                <a:solidFill>
                  <a:srgbClr val="1F497D"/>
                </a:solidFill>
              </a:rPr>
              <a:pPr/>
              <a:t>5/13/2021</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75492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FEACABA-C79D-454C-84D8-8B690C8F595A}"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934175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7FA9004-0722-4A29-B0A6-88E2A7FFA873}"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920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4C90E8-F51B-4017-9F53-D8B63E204F0C}" type="datetime1">
              <a:rPr lang="en-US" smtClean="0">
                <a:solidFill>
                  <a:srgbClr val="1F497D"/>
                </a:solidFill>
              </a:rPr>
              <a:pPr/>
              <a:t>5/13/2021</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9" name="Slide Number Placeholder 8"/>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35815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8078837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11996614"/>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74049811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5628733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167591621"/>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8019789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42148-4255-4EB1-A6F1-A58F25AB743F}"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132339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35EBD-4BA6-4753-B738-24029FE47624}"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057404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A07765B-FBD2-4CE4-AD39-6D8EC25AD1EF}"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7BBB85-B4DA-4936-A53A-BD4CB6EF1176}"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7630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64"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86200" cy="4419600"/>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4D4A101C-24CF-41DE-B305-A0D3F9C980D6}"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3582018-6A5B-45E7-9128-F6321A516E99}"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3578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EBD8-364E-4743-A0E1-B8256C9C5AC1}" type="datetime1">
              <a:rPr lang="en-US" smtClean="0">
                <a:solidFill>
                  <a:srgbClr val="1F497D"/>
                </a:solidFill>
              </a:rPr>
              <a:pPr/>
              <a:t>5/13/2021</a:t>
            </a:fld>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834445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ADE57C0-65F1-4FEF-B290-EB1C4BCB2C13}"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376836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2A44826-FC13-4509-A5BD-D25AAEF3A31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57362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20E79-FE46-4E34-BFCB-18E3C530FB60}"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102764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B3C0-6B6B-40A6-817B-AD67E67B4348}"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69603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4C90E8-F51B-4017-9F53-D8B63E204F0C}" type="datetime1">
              <a:rPr lang="en-US" smtClean="0">
                <a:solidFill>
                  <a:srgbClr val="1F497D"/>
                </a:solidFill>
              </a:rPr>
              <a:pPr/>
              <a:t>5/13/2021</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9" name="Slide Number Placeholder 8"/>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45101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EBD8-364E-4743-A0E1-B8256C9C5AC1}" type="datetime1">
              <a:rPr lang="en-US" smtClean="0">
                <a:solidFill>
                  <a:srgbClr val="1F497D"/>
                </a:solidFill>
              </a:rPr>
              <a:pPr/>
              <a:t>5/13/2021</a:t>
            </a:fld>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91614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5CF65-C25F-4207-B38F-DD309D095CF1}" type="datetime1">
              <a:rPr lang="en-US" smtClean="0">
                <a:solidFill>
                  <a:srgbClr val="1F497D"/>
                </a:solidFill>
              </a:rPr>
              <a:pPr/>
              <a:t>5/13/2021</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97859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ACABA-C79D-454C-84D8-8B690C8F595A}"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889991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A9004-0722-4A29-B0A6-88E2A7FFA873}"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815193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5042298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5CF65-C25F-4207-B38F-DD309D095CF1}" type="datetime1">
              <a:rPr lang="en-US" smtClean="0">
                <a:solidFill>
                  <a:srgbClr val="1F497D"/>
                </a:solidFill>
              </a:rPr>
              <a:pPr/>
              <a:t>5/13/2021</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196133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843026981"/>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992513001"/>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844330737"/>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11242344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602158722"/>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42148-4255-4EB1-A6F1-A58F25AB743F}"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780624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35EBD-4BA6-4753-B738-24029FE47624}"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9597026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A07765B-FBD2-4CE4-AD39-6D8EC25AD1EF}"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7BBB85-B4DA-4936-A53A-BD4CB6EF1176}"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95266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86200" cy="4419600"/>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4D4A101C-24CF-41DE-B305-A0D3F9C980D6}"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1F497D"/>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3582018-6A5B-45E7-9128-F6321A516E99}" type="slidenum">
              <a:rPr lang="en-US">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695446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E7DEC9">
                  <a:shade val="50000"/>
                  <a:satMod val="200000"/>
                </a:srgb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E7DEC9">
                  <a:shade val="50000"/>
                  <a:satMod val="200000"/>
                </a:srgb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F70527A-3F40-4267-A2D6-55436CED5969}" type="slidenum">
              <a:rPr lang="en-US">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14565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ACABA-C79D-454C-84D8-8B690C8F595A}"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049860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6675-56DA-4721-B996-2E73B74B4AE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EAA7C31-E697-49FC-A47E-B227D7C608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EC805C7-B11B-48D4-8FE9-560AF3DF0A50}"/>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5" name="Footer Placeholder 4">
            <a:extLst>
              <a:ext uri="{FF2B5EF4-FFF2-40B4-BE49-F238E27FC236}">
                <a16:creationId xmlns:a16="http://schemas.microsoft.com/office/drawing/2014/main" id="{F9D66F24-F114-442E-A874-0D9198ED7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E7C45-22C0-466A-A804-E5F1D477A4FA}"/>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859155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AFCE-3073-418C-BADA-34B285272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D9269-6416-4B98-9ABE-4126A3F24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430D8-E4FC-4E47-8748-9505AA1B0356}"/>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5" name="Footer Placeholder 4">
            <a:extLst>
              <a:ext uri="{FF2B5EF4-FFF2-40B4-BE49-F238E27FC236}">
                <a16:creationId xmlns:a16="http://schemas.microsoft.com/office/drawing/2014/main" id="{032D1BD6-1006-45AE-9DBF-476FC99DB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5495A-69F8-4520-B146-FC09D7C616EB}"/>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1076771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1403-9A3E-440D-98B8-A9BAB8D5A1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2380B2-A162-4117-84EF-64E055AC840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806763-53C9-4243-8481-0D204EF415E2}"/>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5" name="Footer Placeholder 4">
            <a:extLst>
              <a:ext uri="{FF2B5EF4-FFF2-40B4-BE49-F238E27FC236}">
                <a16:creationId xmlns:a16="http://schemas.microsoft.com/office/drawing/2014/main" id="{30616250-4202-4306-AF2B-BB42CFC3F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1780E-FC1E-455A-BD0A-1559144D57D5}"/>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3405594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0CAB-1E25-49F5-81C5-93212754C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67A2C-54F0-4023-BF24-AF8EACE9B0C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DA4AB-1C66-4F24-A23C-8AC69BAEBA0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262089-086F-49DC-91E4-63C4B5FBB5B2}"/>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6" name="Footer Placeholder 5">
            <a:extLst>
              <a:ext uri="{FF2B5EF4-FFF2-40B4-BE49-F238E27FC236}">
                <a16:creationId xmlns:a16="http://schemas.microsoft.com/office/drawing/2014/main" id="{453E3E29-F6F3-483A-8E23-8F8129259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35237-50C9-4DB0-B0BF-F53EC9EE6381}"/>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32631545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822E-DC6D-4C54-AF33-397F792ADF3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FA1B76-3358-4001-BA93-D9E083B0CF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322F7A-7DE5-4320-A2FF-C3FBE921316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1341F-AC42-45DC-AFFC-F0F277A26E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07CBA-04B0-4E9A-8893-C2DCE275116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05E6B-B009-4489-9E65-2D846230FD0A}"/>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8" name="Footer Placeholder 7">
            <a:extLst>
              <a:ext uri="{FF2B5EF4-FFF2-40B4-BE49-F238E27FC236}">
                <a16:creationId xmlns:a16="http://schemas.microsoft.com/office/drawing/2014/main" id="{A39FDEBB-88B9-40BF-9559-F2FE607F4B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DF8BF7-432C-459C-AABF-752D0D285C88}"/>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22390404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81BF-59FD-4ED2-8C6B-0E4D4C262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E6C5A-F898-41E9-AA79-EF98B380079D}"/>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4" name="Footer Placeholder 3">
            <a:extLst>
              <a:ext uri="{FF2B5EF4-FFF2-40B4-BE49-F238E27FC236}">
                <a16:creationId xmlns:a16="http://schemas.microsoft.com/office/drawing/2014/main" id="{4DDC74AE-A754-405A-9147-E00282FDE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BE534-90AA-4A40-B1F8-FD8597C2EA01}"/>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25853342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DA915-52D5-4D6A-BC1F-10679D2AECDF}"/>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3" name="Footer Placeholder 2">
            <a:extLst>
              <a:ext uri="{FF2B5EF4-FFF2-40B4-BE49-F238E27FC236}">
                <a16:creationId xmlns:a16="http://schemas.microsoft.com/office/drawing/2014/main" id="{74217BCB-8572-4E35-A729-1D2BFB6224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CE1F74-B7D2-4850-B6D8-275CC1AF6C04}"/>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535175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8727-5083-429E-8940-8B438655E6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209E4CF-AF06-4452-A8F6-FBFF3505E7E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302F3-FD4B-4AC9-9B13-DFD841596A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53FAEF-F6B7-42C9-945B-638B6C715457}"/>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6" name="Footer Placeholder 5">
            <a:extLst>
              <a:ext uri="{FF2B5EF4-FFF2-40B4-BE49-F238E27FC236}">
                <a16:creationId xmlns:a16="http://schemas.microsoft.com/office/drawing/2014/main" id="{8D08572C-2714-4C87-8508-F68528A41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ECB29-07EA-4123-A337-B5632B82CA6F}"/>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4217559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A932-71DA-4A4C-B483-2D21A56B43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13FF9C-3015-4A03-82C6-2272F9F5D2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935C5D5-44D4-4AD2-AAFE-710C4F344A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94934D-E0E1-4D87-B0DE-BD81EEDF49C3}"/>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6" name="Footer Placeholder 5">
            <a:extLst>
              <a:ext uri="{FF2B5EF4-FFF2-40B4-BE49-F238E27FC236}">
                <a16:creationId xmlns:a16="http://schemas.microsoft.com/office/drawing/2014/main" id="{8B7246E2-26D4-46B4-8C9E-492DE0D47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C83DC-25DB-492F-BEC7-115B7853620F}"/>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14866429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480E-CDD2-4D0A-853B-3EF1FEF1A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23B94-3365-401F-A6DD-077C75CC1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BBB9E-7FDF-4324-99C0-FB487211A8F2}"/>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5" name="Footer Placeholder 4">
            <a:extLst>
              <a:ext uri="{FF2B5EF4-FFF2-40B4-BE49-F238E27FC236}">
                <a16:creationId xmlns:a16="http://schemas.microsoft.com/office/drawing/2014/main" id="{3C28461B-BD2D-4E09-8E07-3BAF894EB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FA2B5-3044-4423-8F39-2EF2C7CA52D2}"/>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214183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A9004-0722-4A29-B0A6-88E2A7FFA873}" type="datetime1">
              <a:rPr lang="en-US" smtClean="0">
                <a:solidFill>
                  <a:srgbClr val="1F497D"/>
                </a:solidFill>
              </a:rPr>
              <a:pPr/>
              <a:t>5/13/2021</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1464275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A2D03-BDAD-441B-B0BB-A9559CA9C3C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4AE2DB-5A4F-4BE9-9B3C-4C8CAFFE09A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39FE6-A66B-4269-9619-E770E04053C2}"/>
              </a:ext>
            </a:extLst>
          </p:cNvPr>
          <p:cNvSpPr>
            <a:spLocks noGrp="1"/>
          </p:cNvSpPr>
          <p:nvPr>
            <p:ph type="dt" sz="half" idx="10"/>
          </p:nvPr>
        </p:nvSpPr>
        <p:spPr/>
        <p:txBody>
          <a:bodyPr/>
          <a:lstStyle/>
          <a:p>
            <a:fld id="{2DB16366-4F2E-4EAE-B472-11955FA3467A}" type="datetimeFigureOut">
              <a:rPr lang="en-US" smtClean="0"/>
              <a:t>5/13/2021</a:t>
            </a:fld>
            <a:endParaRPr lang="en-US"/>
          </a:p>
        </p:txBody>
      </p:sp>
      <p:sp>
        <p:nvSpPr>
          <p:cNvPr id="5" name="Footer Placeholder 4">
            <a:extLst>
              <a:ext uri="{FF2B5EF4-FFF2-40B4-BE49-F238E27FC236}">
                <a16:creationId xmlns:a16="http://schemas.microsoft.com/office/drawing/2014/main" id="{BC3D1B06-993E-4AB3-84F8-3204BB17D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39A87-5FFC-4481-AC20-AFA086009207}"/>
              </a:ext>
            </a:extLst>
          </p:cNvPr>
          <p:cNvSpPr>
            <a:spLocks noGrp="1"/>
          </p:cNvSpPr>
          <p:nvPr>
            <p:ph type="sldNum" sz="quarter" idx="12"/>
          </p:nvPr>
        </p:nvSpPr>
        <p:spPr/>
        <p:txBody>
          <a:bodyPr/>
          <a:lstStyle/>
          <a:p>
            <a:fld id="{4B90A337-28F7-47EC-A44C-50F6AA3D7F7D}" type="slidenum">
              <a:rPr lang="en-US" smtClean="0"/>
              <a:t>‹#›</a:t>
            </a:fld>
            <a:endParaRPr lang="en-US"/>
          </a:p>
        </p:txBody>
      </p:sp>
    </p:spTree>
    <p:extLst>
      <p:ext uri="{BB962C8B-B14F-4D97-AF65-F5344CB8AC3E}">
        <p14:creationId xmlns:p14="http://schemas.microsoft.com/office/powerpoint/2010/main" val="95943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4.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827035098"/>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30147279"/>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41" r:id="rId20"/>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250444520"/>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 id="2147484239" r:id="rId18"/>
    <p:sldLayoutId id="2147484240" r:id="rId19"/>
  </p:sldLayoutIdLst>
  <p:hf sldNum="0"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E5EE96-2BB6-47EC-B5AA-65092175A165}" type="datetime1">
              <a:rPr lang="en-US" smtClean="0">
                <a:solidFill>
                  <a:srgbClr val="1F497D"/>
                </a:solidFill>
              </a:rPr>
              <a:pPr/>
              <a:t>5/13/2021</a:t>
            </a:fld>
            <a:endParaRPr lang="en-US" dirty="0">
              <a:solidFill>
                <a:srgbClr val="1F497D"/>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1EC7C6-B7E5-4AA5-B61A-BCB01E22C3E4}"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09427315"/>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0D178-B6CC-49E1-BF81-94D30559C1D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4179E-7334-41DB-A40F-AAF0AB4242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E0FF-AD20-4738-943D-FE1B45E9BE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B16366-4F2E-4EAE-B472-11955FA3467A}" type="datetimeFigureOut">
              <a:rPr lang="en-US" smtClean="0"/>
              <a:t>5/13/2021</a:t>
            </a:fld>
            <a:endParaRPr lang="en-US"/>
          </a:p>
        </p:txBody>
      </p:sp>
      <p:sp>
        <p:nvSpPr>
          <p:cNvPr id="5" name="Footer Placeholder 4">
            <a:extLst>
              <a:ext uri="{FF2B5EF4-FFF2-40B4-BE49-F238E27FC236}">
                <a16:creationId xmlns:a16="http://schemas.microsoft.com/office/drawing/2014/main" id="{6952516A-CB10-4853-AFC0-16F5BDC241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05797-DE16-4393-81DD-0B959A327F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90A337-28F7-47EC-A44C-50F6AA3D7F7D}" type="slidenum">
              <a:rPr lang="en-US" smtClean="0"/>
              <a:t>‹#›</a:t>
            </a:fld>
            <a:endParaRPr lang="en-US"/>
          </a:p>
        </p:txBody>
      </p:sp>
    </p:spTree>
    <p:extLst>
      <p:ext uri="{BB962C8B-B14F-4D97-AF65-F5344CB8AC3E}">
        <p14:creationId xmlns:p14="http://schemas.microsoft.com/office/powerpoint/2010/main" val="3732799305"/>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hyperlink" Target="https://creativecommons.org/licenses/by-nd/3.0/" TargetMode="External"/><Relationship Id="rId5" Type="http://schemas.openxmlformats.org/officeDocument/2006/relationships/hyperlink" Target="http://4and4.deviantart.com/art/shark-lawyer-570472569"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hyperlink" Target="http://tinylessonsblog.com/tag/summ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arriorgirl3.wordpress.com/2015/03/13/its-k9-veterans-day/"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11.jpg"/><Relationship Id="rId5" Type="http://schemas.openxmlformats.org/officeDocument/2006/relationships/hyperlink" Target="https://creativecommons.org/licenses/by-nc-sa/3.0/" TargetMode="External"/><Relationship Id="rId4" Type="http://schemas.openxmlformats.org/officeDocument/2006/relationships/hyperlink" Target="http://shroomery.org/forums/showflat.php/number/2166841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hyperlink" Target="https://creativecommons.org/licenses/by-nc-nd/3.0/" TargetMode="External"/><Relationship Id="rId5" Type="http://schemas.openxmlformats.org/officeDocument/2006/relationships/hyperlink" Target="http://becksposhnosh.blogspot.com/2004/11/picnic-lunch-at-copia.html"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hyperlink" Target="http://shroomery.org/forums/showflat.php/number/21668419"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hyperlink" Target="https://creativecommons.org/licenses/by-nc/3.0/" TargetMode="External"/><Relationship Id="rId5" Type="http://schemas.openxmlformats.org/officeDocument/2006/relationships/hyperlink" Target="https://amommasview.wordpress.com/2014/12/04/why-retire-at-55-part-1/"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10englishcm.wikispaces.com/HOME" TargetMode="External"/><Relationship Id="rId7" Type="http://schemas.openxmlformats.org/officeDocument/2006/relationships/hyperlink" Target="http://pixeden.deviantart.com/art/Free-Bi-Fold-Brochure-Template-251363849" TargetMode="External"/><Relationship Id="rId2" Type="http://schemas.openxmlformats.org/officeDocument/2006/relationships/notesSlide" Target="../notesSlides/notesSlide17.xml"/><Relationship Id="rId1" Type="http://schemas.openxmlformats.org/officeDocument/2006/relationships/slideLayout" Target="../slideLayouts/slideLayout59.xml"/><Relationship Id="rId6" Type="http://schemas.openxmlformats.org/officeDocument/2006/relationships/image" Target="../media/image19.jpg"/><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hyperlink" Target="http://publicdomainpictures.net/view-image.php?image=130754&amp;picture=metal-dog" TargetMode="External"/><Relationship Id="rId5" Type="http://schemas.openxmlformats.org/officeDocument/2006/relationships/image" Target="../media/image25.jpg"/><Relationship Id="rId4" Type="http://schemas.openxmlformats.org/officeDocument/2006/relationships/image" Target="cid:image001.jpg@01D487C8.995524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hyperlink" Target="https://creativecommons.org/licenses/by-nc/3.0/" TargetMode="External"/><Relationship Id="rId5" Type="http://schemas.openxmlformats.org/officeDocument/2006/relationships/hyperlink" Target="http://picnicwithants.wordpress.com/tag/blogs/"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hyperlink" Target="http://librarygarden.net/2008/04/" TargetMode="External"/><Relationship Id="rId4" Type="http://schemas.openxmlformats.org/officeDocument/2006/relationships/image" Target="../media/image35.gi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2.xml"/><Relationship Id="rId5" Type="http://schemas.openxmlformats.org/officeDocument/2006/relationships/hyperlink" Target="https://pxhere.com/en/photo/595842" TargetMode="Externa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hyperlink" Target="http://lawyersandsettlements.com/blog/tag/bellsouth" TargetMode="External"/><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2.xml"/><Relationship Id="rId5" Type="http://schemas.openxmlformats.org/officeDocument/2006/relationships/hyperlink" Target="http://www.picserver.org/n/nonprofit.html" TargetMode="Externa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9.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63316539@N03/6145170066" TargetMode="Externa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2.xml"/><Relationship Id="rId5" Type="http://schemas.openxmlformats.org/officeDocument/2006/relationships/hyperlink" Target="https://openclipart.org/detail/199585/primary-form-edit" TargetMode="Externa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2.xml"/><Relationship Id="rId4" Type="http://schemas.openxmlformats.org/officeDocument/2006/relationships/hyperlink" Target="https://ethics.wv.gov/Pages/default.asp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Judge" TargetMode="External"/><Relationship Id="rId2" Type="http://schemas.openxmlformats.org/officeDocument/2006/relationships/image" Target="../media/image46.jpg"/><Relationship Id="rId1" Type="http://schemas.openxmlformats.org/officeDocument/2006/relationships/slideLayout" Target="../slideLayouts/slideLayout40.xml"/><Relationship Id="rId5" Type="http://schemas.openxmlformats.org/officeDocument/2006/relationships/hyperlink" Target="https://creativecommons.org/licenses/by-sa/3.0/" TargetMode="Externa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40.xml"/><Relationship Id="rId5" Type="http://schemas.openxmlformats.org/officeDocument/2006/relationships/image" Target="../media/image2.png"/><Relationship Id="rId4" Type="http://schemas.openxmlformats.org/officeDocument/2006/relationships/image" Target="../media/image49.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79.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8.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40.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hyperlink" Target="http://memoriasnaeducacaodesurdos.blogspot.com/2012/09/eventos-importantes-nos-proximos-dias.html" TargetMode="External"/><Relationship Id="rId2" Type="http://schemas.openxmlformats.org/officeDocument/2006/relationships/image" Target="../media/image53.jpeg"/><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htm"/><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hyperlink" Target="http://turtzonthego.blogspot.com/2011/08/2011-world-teachers-day-wtd-theme.html" TargetMode="Externa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7406640" cy="1600200"/>
          </a:xfrm>
        </p:spPr>
        <p:txBody>
          <a:bodyPr>
            <a:normAutofit fontScale="90000"/>
          </a:bodyPr>
          <a:lstStyle/>
          <a:p>
            <a:pPr algn="ctr"/>
            <a:br>
              <a:rPr lang="en-US" sz="4400" b="1" dirty="0">
                <a:solidFill>
                  <a:schemeClr val="tx1"/>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br>
            <a:br>
              <a:rPr lang="en-US" sz="4400" b="1" dirty="0">
                <a:solidFill>
                  <a:schemeClr val="tx1"/>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br>
            <a:br>
              <a:rPr lang="en-US" sz="4400" b="1" dirty="0">
                <a:solidFill>
                  <a:schemeClr val="tx1"/>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br>
            <a:br>
              <a:rPr lang="en-US" sz="4400" b="1" dirty="0">
                <a:solidFill>
                  <a:schemeClr val="tx1"/>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br>
            <a:br>
              <a:rPr lang="en-US" sz="4400" b="1" dirty="0">
                <a:solidFill>
                  <a:schemeClr val="tx1"/>
                </a:solidFill>
                <a:latin typeface="Levenim MT" panose="02010502060101010101" pitchFamily="2" charset="-79"/>
                <a:cs typeface="Levenim MT" panose="02010502060101010101" pitchFamily="2" charset="-79"/>
              </a:rPr>
            </a:br>
            <a:r>
              <a:rPr lang="en-US" sz="4400" b="1" dirty="0">
                <a:solidFill>
                  <a:schemeClr val="tx1"/>
                </a:solidFill>
                <a:latin typeface="Book Antiqua" panose="02040602050305030304" pitchFamily="18" charset="0"/>
                <a:cs typeface="Times New Roman" panose="02020603050405020304" pitchFamily="18" charset="0"/>
              </a:rPr>
              <a:t>West Virginia </a:t>
            </a:r>
            <a:br>
              <a:rPr lang="en-US" sz="4400" b="1" dirty="0">
                <a:solidFill>
                  <a:schemeClr val="tx1"/>
                </a:solidFill>
                <a:latin typeface="Book Antiqua" panose="02040602050305030304" pitchFamily="18" charset="0"/>
                <a:cs typeface="Times New Roman" panose="02020603050405020304" pitchFamily="18" charset="0"/>
              </a:rPr>
            </a:br>
            <a:r>
              <a:rPr lang="en-US" sz="4400" b="1" dirty="0">
                <a:solidFill>
                  <a:schemeClr val="tx1"/>
                </a:solidFill>
                <a:latin typeface="Book Antiqua" panose="02040602050305030304" pitchFamily="18" charset="0"/>
                <a:cs typeface="Times New Roman" panose="02020603050405020304" pitchFamily="18" charset="0"/>
              </a:rPr>
              <a:t>Ethics Commission</a:t>
            </a:r>
            <a:br>
              <a:rPr lang="en-US" sz="4400" b="1" dirty="0">
                <a:solidFill>
                  <a:schemeClr val="tx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br>
            <a:endParaRPr lang="en-US" dirty="0">
              <a:solidFill>
                <a:schemeClr val="tx1"/>
              </a:solidFill>
              <a:latin typeface="Book Antiqua" panose="02040602050305030304" pitchFamily="18" charset="0"/>
              <a:cs typeface="Times New Roman" panose="02020603050405020304" pitchFamily="18" charset="0"/>
            </a:endParaRPr>
          </a:p>
        </p:txBody>
      </p:sp>
      <p:sp>
        <p:nvSpPr>
          <p:cNvPr id="3" name="Subtitle 2"/>
          <p:cNvSpPr>
            <a:spLocks noGrp="1"/>
          </p:cNvSpPr>
          <p:nvPr>
            <p:ph type="subTitle" idx="1"/>
          </p:nvPr>
        </p:nvSpPr>
        <p:spPr>
          <a:xfrm>
            <a:off x="457200" y="2693789"/>
            <a:ext cx="7406640" cy="1600200"/>
          </a:xfrm>
        </p:spPr>
        <p:txBody>
          <a:bodyPr>
            <a:noAutofit/>
          </a:bodyPr>
          <a:lstStyle/>
          <a:p>
            <a:pPr algn="ctr"/>
            <a:r>
              <a:rPr lang="en-US" sz="3600" b="1" dirty="0">
                <a:solidFill>
                  <a:srgbClr val="B83E3E"/>
                </a:solidFill>
                <a:latin typeface="Book Antiqua" panose="02040602050305030304" pitchFamily="18" charset="0"/>
                <a:cs typeface="Levenim MT" panose="02010502060101010101" pitchFamily="2" charset="-79"/>
              </a:rPr>
              <a:t>2021 Ethics and</a:t>
            </a:r>
          </a:p>
          <a:p>
            <a:pPr algn="ctr"/>
            <a:r>
              <a:rPr lang="en-US" sz="3600" b="1" dirty="0">
                <a:solidFill>
                  <a:srgbClr val="B83E3E"/>
                </a:solidFill>
                <a:latin typeface="Book Antiqua" panose="02040602050305030304" pitchFamily="18" charset="0"/>
                <a:cs typeface="Levenim MT" panose="02010502060101010101" pitchFamily="2" charset="-79"/>
              </a:rPr>
              <a:t>Open Meetings Acts Training</a:t>
            </a:r>
          </a:p>
        </p:txBody>
      </p:sp>
      <p:sp>
        <p:nvSpPr>
          <p:cNvPr id="5" name="Rectangle 4"/>
          <p:cNvSpPr/>
          <p:nvPr/>
        </p:nvSpPr>
        <p:spPr>
          <a:xfrm>
            <a:off x="1529655" y="4876800"/>
            <a:ext cx="5261729" cy="1200329"/>
          </a:xfrm>
          <a:prstGeom prst="rect">
            <a:avLst/>
          </a:prstGeom>
        </p:spPr>
        <p:txBody>
          <a:bodyPr wrap="square">
            <a:spAutoFit/>
          </a:bodyPr>
          <a:lstStyle/>
          <a:p>
            <a:pPr algn="ctr"/>
            <a:r>
              <a:rPr lang="en-US" b="1" dirty="0">
                <a:solidFill>
                  <a:prstClr val="black"/>
                </a:solidFill>
                <a:effectLst>
                  <a:outerShdw sx="1000" sy="1000" algn="tl">
                    <a:schemeClr val="bg1"/>
                  </a:outerShdw>
                </a:effectLst>
                <a:latin typeface="Book Antiqua" panose="02040602050305030304" pitchFamily="18" charset="0"/>
                <a:cs typeface="Levenim MT" panose="02010502060101010101" pitchFamily="2" charset="-79"/>
              </a:rPr>
              <a:t>Presented By:</a:t>
            </a:r>
          </a:p>
          <a:p>
            <a:pPr algn="ctr"/>
            <a:endParaRPr lang="en-US" b="1" dirty="0">
              <a:solidFill>
                <a:prstClr val="black"/>
              </a:solidFill>
              <a:effectLst>
                <a:outerShdw sx="1000" sy="1000" algn="tl">
                  <a:schemeClr val="bg1"/>
                </a:outerShdw>
              </a:effectLst>
              <a:latin typeface="Book Antiqua" panose="02040602050305030304" pitchFamily="18" charset="0"/>
              <a:cs typeface="Levenim MT" panose="02010502060101010101" pitchFamily="2" charset="-79"/>
            </a:endParaRPr>
          </a:p>
          <a:p>
            <a:pPr algn="ctr"/>
            <a:r>
              <a:rPr lang="en-US" b="1" dirty="0">
                <a:solidFill>
                  <a:prstClr val="black"/>
                </a:solidFill>
                <a:effectLst>
                  <a:outerShdw sx="1000" sy="1000" algn="tl">
                    <a:schemeClr val="bg1"/>
                  </a:outerShdw>
                </a:effectLst>
                <a:latin typeface="Book Antiqua" panose="02040602050305030304" pitchFamily="18" charset="0"/>
                <a:cs typeface="Levenim MT" panose="02010502060101010101" pitchFamily="2" charset="-79"/>
              </a:rPr>
              <a:t>Kimberly B. Weber</a:t>
            </a:r>
          </a:p>
          <a:p>
            <a:pPr algn="ctr"/>
            <a:r>
              <a:rPr lang="en-US" b="1" dirty="0">
                <a:solidFill>
                  <a:prstClr val="black"/>
                </a:solidFill>
                <a:effectLst>
                  <a:outerShdw sx="1000" sy="1000" algn="tl">
                    <a:schemeClr val="bg1"/>
                  </a:outerShdw>
                </a:effectLst>
                <a:latin typeface="Book Antiqua" panose="02040602050305030304" pitchFamily="18" charset="0"/>
                <a:cs typeface="Levenim MT" panose="02010502060101010101" pitchFamily="2" charset="-79"/>
              </a:rPr>
              <a:t>Executive Director</a:t>
            </a:r>
          </a:p>
        </p:txBody>
      </p:sp>
      <p:pic>
        <p:nvPicPr>
          <p:cNvPr id="7" name="Picture 7" descr="sealfront2"/>
          <p:cNvPicPr>
            <a:picLocks noChangeAspect="1" noChangeArrowheads="1"/>
          </p:cNvPicPr>
          <p:nvPr/>
        </p:nvPicPr>
        <p:blipFill>
          <a:blip r:embed="rId3" cstate="print"/>
          <a:srcRect/>
          <a:stretch>
            <a:fillRect/>
          </a:stretch>
        </p:blipFill>
        <p:spPr bwMode="auto">
          <a:xfrm>
            <a:off x="457200" y="4572000"/>
            <a:ext cx="2057400" cy="2098826"/>
          </a:xfrm>
          <a:prstGeom prst="rect">
            <a:avLst/>
          </a:prstGeom>
          <a:noFill/>
          <a:ln w="9525">
            <a:noFill/>
            <a:miter lim="800000"/>
            <a:headEnd/>
            <a:tailEnd/>
          </a:ln>
        </p:spPr>
      </p:pic>
    </p:spTree>
    <p:extLst>
      <p:ext uri="{BB962C8B-B14F-4D97-AF65-F5344CB8AC3E}">
        <p14:creationId xmlns:p14="http://schemas.microsoft.com/office/powerpoint/2010/main" val="299012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348" y="1046826"/>
            <a:ext cx="8229600" cy="1143000"/>
          </a:xfrm>
        </p:spPr>
        <p:txBody>
          <a:bodyPr>
            <a:normAutofit/>
          </a:bodyPr>
          <a:lstStyle/>
          <a:p>
            <a:pPr algn="ctr"/>
            <a:r>
              <a:rPr lang="en-US" sz="4000" dirty="0">
                <a:solidFill>
                  <a:schemeClr val="accent1">
                    <a:lumMod val="50000"/>
                  </a:schemeClr>
                </a:solidFill>
              </a:rPr>
              <a:t>	</a:t>
            </a:r>
            <a:r>
              <a:rPr lang="en-US" sz="2800" dirty="0">
                <a:solidFill>
                  <a:schemeClr val="accent1">
                    <a:lumMod val="50000"/>
                  </a:schemeClr>
                </a:solidFill>
              </a:rPr>
              <a:t>Unauthorized Spending</a:t>
            </a:r>
            <a:endParaRPr lang="en-US" sz="2800" dirty="0">
              <a:solidFill>
                <a:schemeClr val="accent1">
                  <a:lumMod val="50000"/>
                </a:schemeClr>
              </a:solidFill>
              <a:latin typeface="Book Antiqua" panose="02040602050305030304" pitchFamily="18" charset="0"/>
            </a:endParaRPr>
          </a:p>
        </p:txBody>
      </p:sp>
      <p:sp>
        <p:nvSpPr>
          <p:cNvPr id="5" name="TextBox 4"/>
          <p:cNvSpPr txBox="1"/>
          <p:nvPr/>
        </p:nvSpPr>
        <p:spPr>
          <a:xfrm>
            <a:off x="1179444" y="1752954"/>
            <a:ext cx="8001000" cy="5386090"/>
          </a:xfrm>
          <a:prstGeom prst="rect">
            <a:avLst/>
          </a:prstGeom>
          <a:noFill/>
        </p:spPr>
        <p:txBody>
          <a:bodyPr wrap="square" rtlCol="0">
            <a:spAutoFit/>
          </a:bodyPr>
          <a:lstStyle/>
          <a:p>
            <a:pPr marL="457200" indent="-457200">
              <a:lnSpc>
                <a:spcPct val="150000"/>
              </a:lnSpc>
              <a:buClr>
                <a:schemeClr val="accent4">
                  <a:lumMod val="75000"/>
                </a:schemeClr>
              </a:buClr>
              <a:buSzPct val="150000"/>
              <a:buFont typeface="Arial" panose="020B0604020202020204" pitchFamily="34" charset="0"/>
              <a:buChar char="•"/>
            </a:pPr>
            <a:endParaRPr lang="en-US" sz="2400" dirty="0"/>
          </a:p>
          <a:p>
            <a:pPr marL="457200" indent="-457200">
              <a:lnSpc>
                <a:spcPct val="150000"/>
              </a:lnSpc>
              <a:buClr>
                <a:schemeClr val="accent4">
                  <a:lumMod val="75000"/>
                </a:schemeClr>
              </a:buClr>
              <a:buSzPct val="150000"/>
              <a:buFont typeface="Arial" panose="020B0604020202020204" pitchFamily="34" charset="0"/>
              <a:buChar char="•"/>
            </a:pPr>
            <a:r>
              <a:rPr lang="en-US" sz="2400" dirty="0"/>
              <a:t>The Ethics Commission only has authority to determine whether a proposed expenditure violates the private gain provision of the Act.  </a:t>
            </a:r>
          </a:p>
          <a:p>
            <a:pPr marL="457200" indent="-457200">
              <a:lnSpc>
                <a:spcPct val="150000"/>
              </a:lnSpc>
              <a:buClr>
                <a:schemeClr val="accent4">
                  <a:lumMod val="75000"/>
                </a:schemeClr>
              </a:buClr>
              <a:buSzPct val="150000"/>
              <a:buFont typeface="Arial" panose="020B0604020202020204" pitchFamily="34" charset="0"/>
              <a:buChar char="•"/>
            </a:pPr>
            <a:r>
              <a:rPr lang="en-US" sz="2400" dirty="0"/>
              <a:t>The Commission considers, among other factors, whether the proposed expenditure is authorized elsewhere.</a:t>
            </a:r>
            <a:endParaRPr lang="en-US" sz="2400" b="1" dirty="0"/>
          </a:p>
          <a:p>
            <a:pPr marL="742950" lvl="1" indent="-285750">
              <a:lnSpc>
                <a:spcPct val="150000"/>
              </a:lnSpc>
              <a:buClr>
                <a:schemeClr val="accent4">
                  <a:lumMod val="75000"/>
                </a:schemeClr>
              </a:buClr>
              <a:buFont typeface="Arial" panose="020B0604020202020204" pitchFamily="34" charset="0"/>
              <a:buChar char="•"/>
            </a:pPr>
            <a:r>
              <a:rPr lang="en-US" dirty="0"/>
              <a:t>W. Va. Code </a:t>
            </a:r>
          </a:p>
          <a:p>
            <a:pPr marL="742950" lvl="1" indent="-285750">
              <a:lnSpc>
                <a:spcPct val="150000"/>
              </a:lnSpc>
              <a:buClr>
                <a:schemeClr val="accent4">
                  <a:lumMod val="75000"/>
                </a:schemeClr>
              </a:buClr>
              <a:buFont typeface="Arial" panose="020B0604020202020204" pitchFamily="34" charset="0"/>
              <a:buChar char="•"/>
            </a:pPr>
            <a:r>
              <a:rPr lang="en-US" dirty="0"/>
              <a:t>Legislative Rules</a:t>
            </a:r>
          </a:p>
          <a:p>
            <a:pPr marL="742950" lvl="1" indent="-285750">
              <a:lnSpc>
                <a:spcPct val="150000"/>
              </a:lnSpc>
              <a:buClr>
                <a:schemeClr val="accent4">
                  <a:lumMod val="75000"/>
                </a:schemeClr>
              </a:buClr>
              <a:buFont typeface="Arial" panose="020B0604020202020204" pitchFamily="34" charset="0"/>
              <a:buChar char="•"/>
            </a:pPr>
            <a:r>
              <a:rPr lang="en-US" dirty="0"/>
              <a:t>Attorney General Opinions</a:t>
            </a:r>
          </a:p>
          <a:p>
            <a:pPr marL="742950" lvl="1" indent="-285750">
              <a:lnSpc>
                <a:spcPct val="150000"/>
              </a:lnSpc>
              <a:buClr>
                <a:schemeClr val="accent4">
                  <a:lumMod val="75000"/>
                </a:schemeClr>
              </a:buClr>
              <a:buFont typeface="Arial" panose="020B0604020202020204" pitchFamily="34" charset="0"/>
              <a:buChar char="•"/>
            </a:pPr>
            <a:r>
              <a:rPr lang="en-US" dirty="0"/>
              <a:t>Auditor Opinion Letters</a:t>
            </a:r>
          </a:p>
          <a:p>
            <a:endParaRPr lang="en-US" sz="2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4744" y="5514262"/>
            <a:ext cx="1201111" cy="1201111"/>
          </a:xfrm>
          <a:prstGeom prst="rect">
            <a:avLst/>
          </a:prstGeom>
        </p:spPr>
      </p:pic>
      <p:pic>
        <p:nvPicPr>
          <p:cNvPr id="12" name="Picture 7" descr="sealfront2"/>
          <p:cNvPicPr>
            <a:picLocks noChangeAspect="1" noChangeArrowheads="1"/>
          </p:cNvPicPr>
          <p:nvPr/>
        </p:nvPicPr>
        <p:blipFill>
          <a:blip r:embed="rId4" cstate="print"/>
          <a:srcRect/>
          <a:stretch>
            <a:fillRect/>
          </a:stretch>
        </p:blipFill>
        <p:spPr bwMode="auto">
          <a:xfrm>
            <a:off x="926825" y="322673"/>
            <a:ext cx="1523999" cy="1554684"/>
          </a:xfrm>
          <a:prstGeom prst="rect">
            <a:avLst/>
          </a:prstGeom>
          <a:noFill/>
          <a:ln w="9525">
            <a:noFill/>
            <a:miter lim="800000"/>
            <a:headEnd/>
            <a:tailEnd/>
          </a:ln>
        </p:spPr>
      </p:pic>
      <p:sp>
        <p:nvSpPr>
          <p:cNvPr id="8" name="Rectangle 4"/>
          <p:cNvSpPr txBox="1">
            <a:spLocks noChangeArrowheads="1"/>
          </p:cNvSpPr>
          <p:nvPr/>
        </p:nvSpPr>
        <p:spPr>
          <a:xfrm>
            <a:off x="2400300" y="216296"/>
            <a:ext cx="5715000" cy="166106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1">
                  <a:lumMod val="50000"/>
                </a:schemeClr>
              </a:solidFill>
              <a:latin typeface="Book Antiqua" panose="02040602050305030304" pitchFamily="18" charset="0"/>
              <a:cs typeface="Levenim MT" panose="02010502060101010101" pitchFamily="2" charset="-79"/>
            </a:endParaRPr>
          </a:p>
          <a:p>
            <a:r>
              <a:rPr lang="en-US"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dirty="0">
                <a:solidFill>
                  <a:schemeClr val="accent1">
                    <a:lumMod val="50000"/>
                  </a:schemeClr>
                </a:solidFill>
                <a:latin typeface="Book Antiqua" panose="02040602050305030304" pitchFamily="18" charset="0"/>
                <a:cs typeface="Levenim MT" panose="02010502060101010101" pitchFamily="2" charset="-79"/>
              </a:rPr>
            </a:br>
            <a:r>
              <a:rPr lang="en-US" dirty="0">
                <a:solidFill>
                  <a:schemeClr val="accent1">
                    <a:lumMod val="50000"/>
                  </a:schemeClr>
                </a:solidFill>
                <a:latin typeface="Book Antiqua" panose="02040602050305030304" pitchFamily="18" charset="0"/>
                <a:cs typeface="Levenim MT" panose="02010502060101010101" pitchFamily="2" charset="-79"/>
              </a:rPr>
              <a:t>Private Gain</a:t>
            </a:r>
          </a:p>
          <a:p>
            <a:br>
              <a:rPr lang="en-US"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spTree>
    <p:extLst>
      <p:ext uri="{BB962C8B-B14F-4D97-AF65-F5344CB8AC3E}">
        <p14:creationId xmlns:p14="http://schemas.microsoft.com/office/powerpoint/2010/main" val="103016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685800" y="423805"/>
            <a:ext cx="8686800" cy="6425514"/>
          </a:xfrm>
        </p:spPr>
        <p:txBody>
          <a:bodyPr anchor="t">
            <a:normAutofit fontScale="77500" lnSpcReduction="20000"/>
          </a:bodyPr>
          <a:lstStyle/>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p>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0070C0"/>
                </a:solidFill>
                <a:effectLst/>
                <a:uLnTx/>
                <a:uFillTx/>
                <a:latin typeface="Corbel" panose="020B0503020204020204"/>
                <a:ea typeface="+mn-ea"/>
                <a:cs typeface="Arial" panose="020B0604020202020204" pitchFamily="34" charset="0"/>
              </a:rPr>
              <a:t> Question:</a:t>
            </a: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Arial" panose="020B0604020202020204" pitchFamily="34" charset="0"/>
              </a:rPr>
              <a:t>  May a BOE use public funds to pay for an attorney for a superintendent who was the</a:t>
            </a:r>
            <a:r>
              <a:rPr lang="en-US" sz="2600" dirty="0">
                <a:solidFill>
                  <a:prstClr val="black"/>
                </a:solidFill>
                <a:latin typeface="Corbel" panose="020B0503020204020204"/>
                <a:cs typeface="Arial" panose="020B0604020202020204" pitchFamily="34" charset="0"/>
              </a:rPr>
              <a:t> subject of an Ethics Complaint?</a:t>
            </a:r>
          </a:p>
          <a:p>
            <a:pPr>
              <a:spcAft>
                <a:spcPts val="0"/>
              </a:spcAft>
              <a:buFont typeface="Wingdings" pitchFamily="2" charset="2"/>
              <a:buNone/>
            </a:pPr>
            <a:endParaRPr lang="en-US" sz="2600" dirty="0">
              <a:solidFill>
                <a:prstClr val="black"/>
              </a:solidFill>
              <a:latin typeface="Corbel" panose="020B0503020204020204"/>
              <a:cs typeface="Arial" panose="020B0604020202020204" pitchFamily="34" charset="0"/>
            </a:endParaRPr>
          </a:p>
          <a:p>
            <a:pPr>
              <a:spcAft>
                <a:spcPts val="0"/>
              </a:spcAft>
              <a:buFont typeface="Wingdings" pitchFamily="2" charset="2"/>
              <a:buNone/>
            </a:pPr>
            <a:r>
              <a:rPr lang="en-US" sz="2600" dirty="0">
                <a:solidFill>
                  <a:prstClr val="black"/>
                </a:solidFill>
                <a:latin typeface="Corbel" panose="020B0503020204020204"/>
                <a:cs typeface="Arial" panose="020B0604020202020204" pitchFamily="34" charset="0"/>
              </a:rPr>
              <a:t>Power’s test:</a:t>
            </a:r>
          </a:p>
          <a:p>
            <a:pPr marL="514350" indent="-514350">
              <a:spcAft>
                <a:spcPts val="0"/>
              </a:spcAft>
              <a:buFont typeface="Wingdings" pitchFamily="2" charset="2"/>
              <a:buAutoNum type="arabicPeriod"/>
            </a:pPr>
            <a:r>
              <a:rPr lang="en-US" sz="2600" dirty="0">
                <a:solidFill>
                  <a:prstClr val="black"/>
                </a:solidFill>
                <a:latin typeface="Corbel" panose="020B0503020204020204"/>
                <a:cs typeface="Arial" panose="020B0604020202020204" pitchFamily="34" charset="0"/>
              </a:rPr>
              <a:t>Employee was performing his official duties</a:t>
            </a:r>
          </a:p>
          <a:p>
            <a:pPr marL="514350" indent="-514350">
              <a:spcAft>
                <a:spcPts val="0"/>
              </a:spcAft>
              <a:buFont typeface="Wingdings" pitchFamily="2" charset="2"/>
              <a:buAutoNum type="arabicPeriod"/>
            </a:pPr>
            <a:r>
              <a:rPr lang="en-US" sz="2600" dirty="0">
                <a:solidFill>
                  <a:prstClr val="black"/>
                </a:solidFill>
                <a:latin typeface="Corbel" panose="020B0503020204020204"/>
                <a:cs typeface="Arial" panose="020B0604020202020204" pitchFamily="34" charset="0"/>
              </a:rPr>
              <a:t>Good faith</a:t>
            </a:r>
          </a:p>
          <a:p>
            <a:pPr marL="514350" indent="-514350">
              <a:spcAft>
                <a:spcPts val="0"/>
              </a:spcAft>
              <a:buFont typeface="Wingdings" pitchFamily="2" charset="2"/>
              <a:buAutoNum type="arabicPeriod"/>
            </a:pPr>
            <a:r>
              <a:rPr lang="en-US" sz="2600" dirty="0">
                <a:solidFill>
                  <a:prstClr val="black"/>
                </a:solidFill>
                <a:latin typeface="Corbel" panose="020B0503020204020204"/>
                <a:cs typeface="Arial" panose="020B0604020202020204" pitchFamily="34" charset="0"/>
              </a:rPr>
              <a:t>Public agency has express or implied authority to pay.</a:t>
            </a:r>
          </a:p>
          <a:p>
            <a:pPr marL="514350" indent="-514350">
              <a:spcAft>
                <a:spcPts val="0"/>
              </a:spcAft>
              <a:buFont typeface="Wingdings" pitchFamily="2" charset="2"/>
              <a:buAutoNum type="arabicPeriod"/>
            </a:pPr>
            <a:r>
              <a:rPr lang="en-US" sz="2600" dirty="0">
                <a:solidFill>
                  <a:prstClr val="black"/>
                </a:solidFill>
                <a:latin typeface="Corbel" panose="020B0503020204020204"/>
                <a:cs typeface="Arial" panose="020B0604020202020204" pitchFamily="34" charset="0"/>
              </a:rPr>
              <a:t>Best interest of agency</a:t>
            </a:r>
          </a:p>
          <a:p>
            <a:pPr marL="0" indent="0">
              <a:spcAft>
                <a:spcPts val="0"/>
              </a:spcAft>
              <a:buNone/>
            </a:pPr>
            <a:endParaRPr lang="en-US" sz="2600" dirty="0">
              <a:solidFill>
                <a:prstClr val="black"/>
              </a:solidFill>
              <a:latin typeface="Corbel" panose="020B0503020204020204"/>
              <a:cs typeface="Arial" panose="020B0604020202020204" pitchFamily="34" charset="0"/>
            </a:endParaRPr>
          </a:p>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pPr indent="0">
              <a:spcAft>
                <a:spcPts val="0"/>
              </a:spcAft>
              <a:buFont typeface="Wingdings" pitchFamily="2" charset="2"/>
              <a:buNone/>
            </a:pPr>
            <a:endParaRPr lang="en-US" sz="2600" dirty="0">
              <a:cs typeface="Arial" panose="020B0604020202020204" pitchFamily="34" charset="0"/>
            </a:endParaRPr>
          </a:p>
          <a:p>
            <a:pPr indent="0">
              <a:spcAft>
                <a:spcPts val="0"/>
              </a:spcAft>
              <a:buFont typeface="Wingdings" pitchFamily="2" charset="2"/>
              <a:buNone/>
            </a:pPr>
            <a:r>
              <a:rPr lang="en-US" sz="2600" dirty="0">
                <a:cs typeface="Arial" panose="020B0604020202020204" pitchFamily="34" charset="0"/>
              </a:rPr>
              <a:t>A.O. 2021-01		</a:t>
            </a:r>
          </a:p>
          <a:p>
            <a:pPr marL="658368" lvl="2" indent="0" fontAlgn="base">
              <a:spcBef>
                <a:spcPts val="0"/>
              </a:spcBef>
              <a:buNone/>
            </a:pPr>
            <a:r>
              <a:rPr lang="en-US" sz="2600" dirty="0"/>
              <a:t>										</a:t>
            </a:r>
          </a:p>
          <a:p>
            <a:pPr marL="658368" lvl="2" indent="0" fontAlgn="base">
              <a:spcBef>
                <a:spcPts val="0"/>
              </a:spcBef>
              <a:buNone/>
            </a:pPr>
            <a:r>
              <a:rPr lang="en-US" sz="2600" dirty="0"/>
              <a:t>					</a:t>
            </a:r>
          </a:p>
          <a:p>
            <a:pPr marL="658368" lvl="2" indent="0" fontAlgn="base">
              <a:spcBef>
                <a:spcPts val="0"/>
              </a:spcBef>
              <a:buNone/>
            </a:pPr>
            <a:r>
              <a:rPr lang="en-US" sz="2600" dirty="0"/>
              <a:t>										</a:t>
            </a:r>
          </a:p>
          <a:p>
            <a:pPr marL="658368" lvl="2" indent="0" fontAlgn="base">
              <a:spcBef>
                <a:spcPts val="0"/>
              </a:spcBef>
              <a:buNone/>
            </a:pPr>
            <a:r>
              <a:rPr lang="en-US" sz="2600" dirty="0"/>
              <a:t>					</a:t>
            </a:r>
          </a:p>
        </p:txBody>
      </p:sp>
      <p:pic>
        <p:nvPicPr>
          <p:cNvPr id="5" name="Picture 7" descr="sealfront2"/>
          <p:cNvPicPr>
            <a:picLocks noChangeAspect="1" noChangeArrowheads="1"/>
          </p:cNvPicPr>
          <p:nvPr/>
        </p:nvPicPr>
        <p:blipFill>
          <a:blip r:embed="rId3" cstate="print"/>
          <a:srcRect/>
          <a:stretch>
            <a:fillRect/>
          </a:stretch>
        </p:blipFill>
        <p:spPr bwMode="auto">
          <a:xfrm>
            <a:off x="879845" y="216296"/>
            <a:ext cx="1523999" cy="1554684"/>
          </a:xfrm>
          <a:prstGeom prst="rect">
            <a:avLst/>
          </a:prstGeom>
          <a:noFill/>
          <a:ln w="9525">
            <a:noFill/>
            <a:miter lim="800000"/>
            <a:headEnd/>
            <a:tailEnd/>
          </a:ln>
        </p:spPr>
      </p:pic>
      <p:sp>
        <p:nvSpPr>
          <p:cNvPr id="6" name="Rectangle 4"/>
          <p:cNvSpPr txBox="1">
            <a:spLocks noChangeArrowheads="1"/>
          </p:cNvSpPr>
          <p:nvPr/>
        </p:nvSpPr>
        <p:spPr>
          <a:xfrm>
            <a:off x="2400300" y="216296"/>
            <a:ext cx="5715000" cy="166106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Use of Public Office for </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Private Gain</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endParaRPr kumimoji="0" lang="en-US" sz="28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endParaRPr>
          </a:p>
        </p:txBody>
      </p:sp>
      <p:sp>
        <p:nvSpPr>
          <p:cNvPr id="7" name="Title 1">
            <a:extLst>
              <a:ext uri="{FF2B5EF4-FFF2-40B4-BE49-F238E27FC236}">
                <a16:creationId xmlns:a16="http://schemas.microsoft.com/office/drawing/2014/main" id="{D394E62F-C024-412F-AB19-12B0FE7CC348}"/>
              </a:ext>
            </a:extLst>
          </p:cNvPr>
          <p:cNvSpPr>
            <a:spLocks noGrp="1"/>
          </p:cNvSpPr>
          <p:nvPr>
            <p:ph type="title"/>
          </p:nvPr>
        </p:nvSpPr>
        <p:spPr>
          <a:xfrm>
            <a:off x="944217" y="1213270"/>
            <a:ext cx="8229600" cy="1453729"/>
          </a:xfrm>
        </p:spPr>
        <p:txBody>
          <a:bodyPr>
            <a:normAutofit/>
          </a:bodyPr>
          <a:lstStyle/>
          <a:p>
            <a:pPr algn="ctr"/>
            <a:br>
              <a:rPr lang="en-US" sz="4000" dirty="0">
                <a:solidFill>
                  <a:schemeClr val="accent1">
                    <a:lumMod val="50000"/>
                  </a:schemeClr>
                </a:solidFill>
              </a:rPr>
            </a:br>
            <a:r>
              <a:rPr lang="en-US" sz="4000" dirty="0">
                <a:solidFill>
                  <a:schemeClr val="accent1">
                    <a:lumMod val="50000"/>
                  </a:schemeClr>
                </a:solidFill>
              </a:rPr>
              <a:t>	</a:t>
            </a:r>
            <a:endParaRPr lang="en-US" sz="2800" dirty="0">
              <a:solidFill>
                <a:schemeClr val="accent1">
                  <a:lumMod val="50000"/>
                </a:schemeClr>
              </a:solidFill>
            </a:endParaRPr>
          </a:p>
        </p:txBody>
      </p:sp>
      <p:pic>
        <p:nvPicPr>
          <p:cNvPr id="9" name="Picture 8">
            <a:extLst>
              <a:ext uri="{FF2B5EF4-FFF2-40B4-BE49-F238E27FC236}">
                <a16:creationId xmlns:a16="http://schemas.microsoft.com/office/drawing/2014/main" id="{18A71362-BAA2-48FF-970D-9BAA2B4BEBD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600937" y="4480874"/>
            <a:ext cx="3017520" cy="1885950"/>
          </a:xfrm>
          <a:prstGeom prst="rect">
            <a:avLst/>
          </a:prstGeom>
        </p:spPr>
      </p:pic>
      <p:sp>
        <p:nvSpPr>
          <p:cNvPr id="2" name="TextBox 1">
            <a:extLst>
              <a:ext uri="{FF2B5EF4-FFF2-40B4-BE49-F238E27FC236}">
                <a16:creationId xmlns:a16="http://schemas.microsoft.com/office/drawing/2014/main" id="{4B904354-24E6-463E-BA3A-9EE0527976F8}"/>
              </a:ext>
            </a:extLst>
          </p:cNvPr>
          <p:cNvSpPr txBox="1"/>
          <p:nvPr/>
        </p:nvSpPr>
        <p:spPr>
          <a:xfrm>
            <a:off x="4600937" y="6366824"/>
            <a:ext cx="3017520" cy="230832"/>
          </a:xfrm>
          <a:prstGeom prst="rect">
            <a:avLst/>
          </a:prstGeom>
          <a:noFill/>
        </p:spPr>
        <p:txBody>
          <a:bodyPr wrap="square" rtlCol="0">
            <a:spAutoFit/>
          </a:bodyPr>
          <a:lstStyle/>
          <a:p>
            <a:r>
              <a:rPr lang="en-US" sz="900">
                <a:hlinkClick r:id="rId5" tooltip="http://4and4.deviantart.com/art/shark-lawyer-570472569"/>
              </a:rPr>
              <a:t>This Photo</a:t>
            </a:r>
            <a:r>
              <a:rPr lang="en-US" sz="900"/>
              <a:t> by Unknown Author is licensed under </a:t>
            </a:r>
            <a:r>
              <a:rPr lang="en-US" sz="900">
                <a:hlinkClick r:id="rId6" tooltip="https://creativecommons.org/licenses/by-nd/3.0/"/>
              </a:rPr>
              <a:t>CC BY-ND</a:t>
            </a:r>
            <a:endParaRPr lang="en-US" sz="900"/>
          </a:p>
        </p:txBody>
      </p:sp>
    </p:spTree>
    <p:extLst>
      <p:ext uri="{BB962C8B-B14F-4D97-AF65-F5344CB8AC3E}">
        <p14:creationId xmlns:p14="http://schemas.microsoft.com/office/powerpoint/2010/main" val="330892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348" y="1046826"/>
            <a:ext cx="8229600" cy="1143000"/>
          </a:xfrm>
        </p:spPr>
        <p:txBody>
          <a:bodyPr>
            <a:normAutofit/>
          </a:bodyPr>
          <a:lstStyle/>
          <a:p>
            <a:pPr algn="ctr"/>
            <a:r>
              <a:rPr lang="en-US" sz="4000" dirty="0">
                <a:solidFill>
                  <a:schemeClr val="accent1">
                    <a:lumMod val="50000"/>
                  </a:schemeClr>
                </a:solidFill>
              </a:rPr>
              <a:t>	</a:t>
            </a:r>
            <a:r>
              <a:rPr lang="en-US" sz="2800" dirty="0">
                <a:solidFill>
                  <a:schemeClr val="accent1">
                    <a:lumMod val="50000"/>
                  </a:schemeClr>
                </a:solidFill>
              </a:rPr>
              <a:t>Unauthorized Spending</a:t>
            </a:r>
            <a:endParaRPr lang="en-US" sz="2800" dirty="0">
              <a:solidFill>
                <a:schemeClr val="accent1">
                  <a:lumMod val="50000"/>
                </a:schemeClr>
              </a:solidFill>
              <a:latin typeface="Book Antiqua" panose="02040602050305030304" pitchFamily="18" charset="0"/>
            </a:endParaRPr>
          </a:p>
        </p:txBody>
      </p:sp>
      <p:sp>
        <p:nvSpPr>
          <p:cNvPr id="5" name="TextBox 4"/>
          <p:cNvSpPr txBox="1"/>
          <p:nvPr/>
        </p:nvSpPr>
        <p:spPr>
          <a:xfrm>
            <a:off x="1179444" y="1752954"/>
            <a:ext cx="7888356" cy="391305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D8B25C">
                  <a:lumMod val="75000"/>
                </a:srgbClr>
              </a:buClr>
              <a:buSzPct val="15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May you use BOE funds to reward the superintendent with a trip to Myrtle Beach?</a:t>
            </a:r>
          </a:p>
          <a:p>
            <a:pPr marL="0" marR="0" lvl="0" indent="0" algn="l" defTabSz="914400" rtl="0" eaLnBrk="1" fontAlgn="auto" latinLnBrk="0" hangingPunct="1">
              <a:lnSpc>
                <a:spcPct val="150000"/>
              </a:lnSpc>
              <a:spcBef>
                <a:spcPts val="0"/>
              </a:spcBef>
              <a:spcAft>
                <a:spcPts val="0"/>
              </a:spcAft>
              <a:buClr>
                <a:srgbClr val="D8B25C">
                  <a:lumMod val="75000"/>
                </a:srgbClr>
              </a:buClr>
              <a:buSzPct val="150000"/>
              <a:buFontTx/>
              <a:buNone/>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50000"/>
              </a:lnSpc>
              <a:spcBef>
                <a:spcPts val="0"/>
              </a:spcBef>
              <a:spcAft>
                <a:spcPts val="0"/>
              </a:spcAft>
              <a:buClr>
                <a:srgbClr val="D8B25C">
                  <a:lumMod val="75000"/>
                </a:srgbClr>
              </a:buClr>
              <a:buSzPct val="150000"/>
              <a:buFontTx/>
              <a:buNone/>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May you use BOE funds to support a candidate for governor?	</a:t>
            </a:r>
            <a:endPar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257800" y="3411279"/>
            <a:ext cx="3581400" cy="1207306"/>
          </a:xfrm>
          <a:prstGeom prst="rect">
            <a:avLst/>
          </a:prstGeom>
        </p:spPr>
      </p:pic>
      <p:pic>
        <p:nvPicPr>
          <p:cNvPr id="12" name="Picture 7" descr="sealfront2"/>
          <p:cNvPicPr>
            <a:picLocks noChangeAspect="1" noChangeArrowheads="1"/>
          </p:cNvPicPr>
          <p:nvPr/>
        </p:nvPicPr>
        <p:blipFill>
          <a:blip r:embed="rId5" cstate="print"/>
          <a:srcRect/>
          <a:stretch>
            <a:fillRect/>
          </a:stretch>
        </p:blipFill>
        <p:spPr bwMode="auto">
          <a:xfrm>
            <a:off x="926825" y="322673"/>
            <a:ext cx="1523999" cy="1554684"/>
          </a:xfrm>
          <a:prstGeom prst="rect">
            <a:avLst/>
          </a:prstGeom>
          <a:noFill/>
          <a:ln w="9525">
            <a:noFill/>
            <a:miter lim="800000"/>
            <a:headEnd/>
            <a:tailEnd/>
          </a:ln>
        </p:spPr>
      </p:pic>
      <p:sp>
        <p:nvSpPr>
          <p:cNvPr id="8" name="Rectangle 4"/>
          <p:cNvSpPr txBox="1">
            <a:spLocks noChangeArrowheads="1"/>
          </p:cNvSpPr>
          <p:nvPr/>
        </p:nvSpPr>
        <p:spPr>
          <a:xfrm>
            <a:off x="2400300" y="216296"/>
            <a:ext cx="5715000" cy="166106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Use of Public Office for </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Private Gain</a:t>
            </a:r>
          </a:p>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endParaRPr kumimoji="0" lang="en-US" sz="28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endParaRPr>
          </a:p>
        </p:txBody>
      </p:sp>
    </p:spTree>
    <p:extLst>
      <p:ext uri="{BB962C8B-B14F-4D97-AF65-F5344CB8AC3E}">
        <p14:creationId xmlns:p14="http://schemas.microsoft.com/office/powerpoint/2010/main" val="381155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685800" y="423805"/>
            <a:ext cx="8686800" cy="6425514"/>
          </a:xfrm>
        </p:spPr>
        <p:txBody>
          <a:bodyPr anchor="t">
            <a:normAutofit fontScale="25000" lnSpcReduction="20000"/>
          </a:bodyPr>
          <a:lstStyle/>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p>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p>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pPr indent="0">
              <a:spcAft>
                <a:spcPts val="0"/>
              </a:spcAft>
              <a:buFont typeface="Wingdings" pitchFamily="2" charset="2"/>
              <a:buNone/>
            </a:pPr>
            <a:endParaRPr lang="en-US" sz="2600" b="1" dirty="0">
              <a:solidFill>
                <a:srgbClr val="0070C0"/>
              </a:solidFill>
              <a:cs typeface="Arial" panose="020B0604020202020204" pitchFamily="34" charset="0"/>
            </a:endParaRPr>
          </a:p>
          <a:p>
            <a:pPr indent="0">
              <a:spcAft>
                <a:spcPts val="0"/>
              </a:spcAft>
              <a:buFont typeface="Wingdings" pitchFamily="2" charset="2"/>
              <a:buNone/>
            </a:pPr>
            <a:endParaRPr lang="en-US" sz="2600" b="1" dirty="0">
              <a:solidFill>
                <a:srgbClr val="0070C0"/>
              </a:solidFill>
              <a:cs typeface="Arial" panose="020B0604020202020204" pitchFamily="34" charset="0"/>
            </a:endParaRPr>
          </a:p>
          <a:p>
            <a:pPr indent="0">
              <a:lnSpc>
                <a:spcPct val="220000"/>
              </a:lnSpc>
              <a:spcAft>
                <a:spcPts val="0"/>
              </a:spcAft>
              <a:buFont typeface="Wingdings" pitchFamily="2" charset="2"/>
              <a:buNone/>
            </a:pPr>
            <a:endParaRPr lang="en-US" sz="5100" b="1" dirty="0">
              <a:solidFill>
                <a:srgbClr val="0070C0"/>
              </a:solidFill>
              <a:latin typeface="Corbel" panose="020B0503020204020204" pitchFamily="34" charset="0"/>
              <a:cs typeface="Arial" panose="020B0604020202020204" pitchFamily="34" charset="0"/>
            </a:endParaRPr>
          </a:p>
          <a:p>
            <a:pPr indent="0">
              <a:lnSpc>
                <a:spcPct val="220000"/>
              </a:lnSpc>
              <a:spcAft>
                <a:spcPts val="0"/>
              </a:spcAft>
              <a:buFont typeface="Wingdings" pitchFamily="2" charset="2"/>
              <a:buNone/>
            </a:pPr>
            <a:endParaRPr lang="en-US" sz="5100" b="1" dirty="0">
              <a:solidFill>
                <a:srgbClr val="0070C0"/>
              </a:solidFill>
              <a:latin typeface="Corbel" panose="020B0503020204020204" pitchFamily="34" charset="0"/>
              <a:cs typeface="Arial" panose="020B0604020202020204" pitchFamily="34" charset="0"/>
            </a:endParaRPr>
          </a:p>
          <a:p>
            <a:pPr indent="0">
              <a:lnSpc>
                <a:spcPct val="220000"/>
              </a:lnSpc>
              <a:spcAft>
                <a:spcPts val="0"/>
              </a:spcAft>
              <a:buFont typeface="Wingdings" pitchFamily="2" charset="2"/>
              <a:buNone/>
            </a:pPr>
            <a:r>
              <a:rPr lang="en-US" sz="7400" b="1" dirty="0">
                <a:solidFill>
                  <a:srgbClr val="0070C0"/>
                </a:solidFill>
                <a:latin typeface="Corbel" panose="020B0503020204020204" pitchFamily="34" charset="0"/>
                <a:cs typeface="Arial" panose="020B0604020202020204" pitchFamily="34" charset="0"/>
              </a:rPr>
              <a:t>Question:</a:t>
            </a:r>
            <a:r>
              <a:rPr lang="en-US" sz="7400" dirty="0">
                <a:latin typeface="Corbel" panose="020B0503020204020204" pitchFamily="34" charset="0"/>
                <a:cs typeface="Arial" panose="020B0604020202020204" pitchFamily="34" charset="0"/>
              </a:rPr>
              <a:t>  May a Sheriff’s Office use public funds to </a:t>
            </a:r>
            <a:r>
              <a:rPr lang="en-US" sz="7400" dirty="0">
                <a:effectLst/>
                <a:latin typeface="Corbel" panose="020B0503020204020204" pitchFamily="34" charset="0"/>
                <a:ea typeface="Calibri" panose="020F0502020204030204" pitchFamily="34" charset="0"/>
                <a:cs typeface="Arial" panose="020B0604020202020204" pitchFamily="34" charset="0"/>
              </a:rPr>
              <a:t>install a fence at a K-9 handler’s private residence for security and liability purposes?  What if the K-9 is retired from the force?</a:t>
            </a:r>
            <a:endParaRPr lang="en-US" sz="7400" dirty="0">
              <a:latin typeface="Corbel" panose="020B0503020204020204" pitchFamily="34" charset="0"/>
              <a:cs typeface="Arial" panose="020B0604020202020204" pitchFamily="34" charset="0"/>
            </a:endParaRPr>
          </a:p>
          <a:p>
            <a:pPr indent="0">
              <a:lnSpc>
                <a:spcPct val="220000"/>
              </a:lnSpc>
              <a:spcAft>
                <a:spcPts val="0"/>
              </a:spcAft>
              <a:buFont typeface="Wingdings" pitchFamily="2" charset="2"/>
              <a:buNone/>
            </a:pPr>
            <a:endParaRPr lang="en-US" sz="7400" dirty="0">
              <a:latin typeface="Corbel" panose="020B0503020204020204" pitchFamily="34" charset="0"/>
              <a:cs typeface="Arial" panose="020B0604020202020204" pitchFamily="34" charset="0"/>
            </a:endParaRPr>
          </a:p>
          <a:p>
            <a:pPr indent="0">
              <a:spcAft>
                <a:spcPts val="0"/>
              </a:spcAft>
              <a:buFont typeface="Wingdings" pitchFamily="2" charset="2"/>
              <a:buNone/>
            </a:pPr>
            <a:r>
              <a:rPr lang="en-US" sz="7400" dirty="0">
                <a:latin typeface="Corbel" panose="020B0503020204020204" pitchFamily="34" charset="0"/>
                <a:cs typeface="Arial" panose="020B0604020202020204" pitchFamily="34" charset="0"/>
              </a:rPr>
              <a:t>A.O. 2020-14</a:t>
            </a:r>
            <a:r>
              <a:rPr lang="en-US" sz="5100" dirty="0">
                <a:latin typeface="Corbel" panose="020B0503020204020204" pitchFamily="34" charset="0"/>
                <a:cs typeface="Arial" panose="020B0604020202020204" pitchFamily="34" charset="0"/>
              </a:rPr>
              <a:t>	</a:t>
            </a:r>
          </a:p>
          <a:p>
            <a:pPr indent="0">
              <a:spcAft>
                <a:spcPts val="0"/>
              </a:spcAft>
              <a:buFont typeface="Wingdings" pitchFamily="2" charset="2"/>
              <a:buNone/>
            </a:pPr>
            <a:endParaRPr lang="en-US" sz="5100" dirty="0">
              <a:latin typeface="Arial" panose="020B0604020202020204" pitchFamily="34" charset="0"/>
              <a:cs typeface="Arial" panose="020B0604020202020204" pitchFamily="34" charset="0"/>
            </a:endParaRPr>
          </a:p>
          <a:p>
            <a:pPr indent="0">
              <a:spcAft>
                <a:spcPts val="0"/>
              </a:spcAft>
              <a:buFont typeface="Wingdings" pitchFamily="2" charset="2"/>
              <a:buNone/>
            </a:pPr>
            <a:endParaRPr lang="en-US" sz="2600" dirty="0">
              <a:latin typeface="Arial" panose="020B0604020202020204" pitchFamily="34" charset="0"/>
              <a:cs typeface="Arial" panose="020B0604020202020204" pitchFamily="34" charset="0"/>
            </a:endParaRPr>
          </a:p>
          <a:p>
            <a:pPr indent="0">
              <a:spcAft>
                <a:spcPts val="0"/>
              </a:spcAft>
              <a:buFont typeface="Wingdings" pitchFamily="2" charset="2"/>
              <a:buNone/>
            </a:pPr>
            <a:endParaRPr lang="en-US" sz="2600" dirty="0">
              <a:latin typeface="Arial" panose="020B0604020202020204" pitchFamily="34" charset="0"/>
              <a:cs typeface="Arial" panose="020B0604020202020204" pitchFamily="34" charset="0"/>
            </a:endParaRPr>
          </a:p>
          <a:p>
            <a:pPr indent="0">
              <a:spcAft>
                <a:spcPts val="0"/>
              </a:spcAft>
              <a:buFont typeface="Wingdings" pitchFamily="2" charset="2"/>
              <a:buNone/>
            </a:pPr>
            <a:endParaRPr lang="en-US" sz="2600" dirty="0">
              <a:cs typeface="Arial" panose="020B0604020202020204" pitchFamily="34" charset="0"/>
            </a:endParaRPr>
          </a:p>
          <a:p>
            <a:pPr indent="0">
              <a:spcAft>
                <a:spcPts val="0"/>
              </a:spcAft>
              <a:buFont typeface="Wingdings" pitchFamily="2" charset="2"/>
              <a:buNone/>
            </a:pPr>
            <a:r>
              <a:rPr lang="en-US" sz="2600" dirty="0">
                <a:cs typeface="Arial" panose="020B0604020202020204" pitchFamily="34" charset="0"/>
              </a:rPr>
              <a:t>	</a:t>
            </a:r>
          </a:p>
          <a:p>
            <a:pPr marL="658368" lvl="2" indent="0" fontAlgn="base">
              <a:spcBef>
                <a:spcPts val="0"/>
              </a:spcBef>
              <a:buNone/>
            </a:pPr>
            <a:r>
              <a:rPr lang="en-US" sz="2600" dirty="0"/>
              <a:t>										</a:t>
            </a:r>
          </a:p>
          <a:p>
            <a:pPr marL="658368" lvl="2" indent="0" fontAlgn="base">
              <a:spcBef>
                <a:spcPts val="0"/>
              </a:spcBef>
              <a:buNone/>
            </a:pPr>
            <a:r>
              <a:rPr lang="en-US" sz="2600" dirty="0"/>
              <a:t>					</a:t>
            </a:r>
          </a:p>
          <a:p>
            <a:pPr marL="658368" lvl="2" indent="0" fontAlgn="base">
              <a:spcBef>
                <a:spcPts val="0"/>
              </a:spcBef>
              <a:buNone/>
            </a:pPr>
            <a:r>
              <a:rPr lang="en-US" sz="2600" dirty="0"/>
              <a:t>										</a:t>
            </a:r>
          </a:p>
          <a:p>
            <a:pPr marL="658368" lvl="2" indent="0" fontAlgn="base">
              <a:spcBef>
                <a:spcPts val="0"/>
              </a:spcBef>
              <a:buNone/>
            </a:pPr>
            <a:r>
              <a:rPr lang="en-US" sz="2600" dirty="0"/>
              <a:t>					</a:t>
            </a:r>
          </a:p>
        </p:txBody>
      </p:sp>
      <p:pic>
        <p:nvPicPr>
          <p:cNvPr id="5" name="Picture 7" descr="sealfront2"/>
          <p:cNvPicPr>
            <a:picLocks noChangeAspect="1" noChangeArrowheads="1"/>
          </p:cNvPicPr>
          <p:nvPr/>
        </p:nvPicPr>
        <p:blipFill>
          <a:blip r:embed="rId3" cstate="print"/>
          <a:srcRect/>
          <a:stretch>
            <a:fillRect/>
          </a:stretch>
        </p:blipFill>
        <p:spPr bwMode="auto">
          <a:xfrm>
            <a:off x="918280" y="392191"/>
            <a:ext cx="1523999" cy="1554684"/>
          </a:xfrm>
          <a:prstGeom prst="rect">
            <a:avLst/>
          </a:prstGeom>
          <a:noFill/>
          <a:ln w="9525">
            <a:noFill/>
            <a:miter lim="800000"/>
            <a:headEnd/>
            <a:tailEnd/>
          </a:ln>
        </p:spPr>
      </p:pic>
      <p:sp>
        <p:nvSpPr>
          <p:cNvPr id="6" name="Rectangle 4"/>
          <p:cNvSpPr txBox="1">
            <a:spLocks noChangeArrowheads="1"/>
          </p:cNvSpPr>
          <p:nvPr/>
        </p:nvSpPr>
        <p:spPr>
          <a:xfrm>
            <a:off x="2400300" y="216296"/>
            <a:ext cx="5715000" cy="166106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Use of Public Office for </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Private Gain</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endParaRPr kumimoji="0" lang="en-US" sz="28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endParaRPr>
          </a:p>
        </p:txBody>
      </p:sp>
      <p:sp>
        <p:nvSpPr>
          <p:cNvPr id="7" name="Title 1">
            <a:extLst>
              <a:ext uri="{FF2B5EF4-FFF2-40B4-BE49-F238E27FC236}">
                <a16:creationId xmlns:a16="http://schemas.microsoft.com/office/drawing/2014/main" id="{D394E62F-C024-412F-AB19-12B0FE7CC348}"/>
              </a:ext>
            </a:extLst>
          </p:cNvPr>
          <p:cNvSpPr>
            <a:spLocks noGrp="1"/>
          </p:cNvSpPr>
          <p:nvPr>
            <p:ph type="title"/>
          </p:nvPr>
        </p:nvSpPr>
        <p:spPr>
          <a:xfrm>
            <a:off x="944217" y="1213271"/>
            <a:ext cx="8229600" cy="386929"/>
          </a:xfrm>
        </p:spPr>
        <p:txBody>
          <a:bodyPr>
            <a:normAutofit fontScale="90000"/>
          </a:bodyPr>
          <a:lstStyle/>
          <a:p>
            <a:pPr algn="ctr"/>
            <a:br>
              <a:rPr lang="en-US" sz="4000" dirty="0">
                <a:solidFill>
                  <a:schemeClr val="accent1">
                    <a:lumMod val="50000"/>
                  </a:schemeClr>
                </a:solidFill>
              </a:rPr>
            </a:br>
            <a:r>
              <a:rPr lang="en-US" sz="4000" dirty="0">
                <a:solidFill>
                  <a:schemeClr val="accent1">
                    <a:lumMod val="50000"/>
                  </a:schemeClr>
                </a:solidFill>
              </a:rPr>
              <a:t>	</a:t>
            </a:r>
            <a:endParaRPr lang="en-US" sz="2800" dirty="0">
              <a:solidFill>
                <a:schemeClr val="accent1">
                  <a:lumMod val="50000"/>
                </a:schemeClr>
              </a:solidFill>
            </a:endParaRPr>
          </a:p>
        </p:txBody>
      </p:sp>
      <p:sp>
        <p:nvSpPr>
          <p:cNvPr id="8" name="TextBox 7">
            <a:extLst>
              <a:ext uri="{FF2B5EF4-FFF2-40B4-BE49-F238E27FC236}">
                <a16:creationId xmlns:a16="http://schemas.microsoft.com/office/drawing/2014/main" id="{45F9124A-5CCD-488C-B9C4-EF44BDB0436D}"/>
              </a:ext>
            </a:extLst>
          </p:cNvPr>
          <p:cNvSpPr txBox="1"/>
          <p:nvPr/>
        </p:nvSpPr>
        <p:spPr>
          <a:xfrm>
            <a:off x="2433095" y="6618487"/>
            <a:ext cx="3810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a:ea typeface="+mn-ea"/>
                <a:cs typeface="+mn-cs"/>
                <a:hlinkClick r:id="rId4" tooltip="http://shroomery.org/forums/showflat.php/number/21668419"/>
              </a:rPr>
              <a:t>This Photo</a:t>
            </a:r>
            <a:r>
              <a:rPr kumimoji="0" lang="en-US" sz="900" b="0" i="0" u="none" strike="noStrike" kern="1200" cap="none" spc="0" normalizeH="0" baseline="0" noProof="0" dirty="0">
                <a:ln>
                  <a:noFill/>
                </a:ln>
                <a:solidFill>
                  <a:prstClr val="black"/>
                </a:solidFill>
                <a:effectLst/>
                <a:uLnTx/>
                <a:uFillTx/>
                <a:latin typeface="Corbel" panose="020B0503020204020204"/>
                <a:ea typeface="+mn-ea"/>
                <a:cs typeface="+mn-cs"/>
              </a:rPr>
              <a:t> by Unknown Author licensed under </a:t>
            </a:r>
            <a:r>
              <a:rPr kumimoji="0" lang="en-US" sz="900" b="0" i="0" u="none" strike="noStrike" kern="1200" cap="none" spc="0" normalizeH="0" baseline="0" noProof="0" dirty="0">
                <a:ln>
                  <a:noFill/>
                </a:ln>
                <a:solidFill>
                  <a:prstClr val="black"/>
                </a:solidFill>
                <a:effectLst/>
                <a:uLnTx/>
                <a:uFillTx/>
                <a:latin typeface="Corbel" panose="020B0503020204020204"/>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descr="A dog looking at the camera&#10;&#10;Description automatically generated">
            <a:extLst>
              <a:ext uri="{FF2B5EF4-FFF2-40B4-BE49-F238E27FC236}">
                <a16:creationId xmlns:a16="http://schemas.microsoft.com/office/drawing/2014/main" id="{977B531B-B7D0-4CEF-892F-681EE220A7E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07037" y="4007927"/>
            <a:ext cx="1972247" cy="2651760"/>
          </a:xfrm>
          <a:prstGeom prst="rect">
            <a:avLst/>
          </a:prstGeom>
        </p:spPr>
      </p:pic>
    </p:spTree>
    <p:extLst>
      <p:ext uri="{BB962C8B-B14F-4D97-AF65-F5344CB8AC3E}">
        <p14:creationId xmlns:p14="http://schemas.microsoft.com/office/powerpoint/2010/main" val="219836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3249A4-49F6-4D51-8A76-230A4DAC7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465" y="857250"/>
            <a:ext cx="6141070" cy="5143500"/>
          </a:xfrm>
          <a:prstGeom prst="rect">
            <a:avLst/>
          </a:prstGeom>
        </p:spPr>
      </p:pic>
    </p:spTree>
    <p:extLst>
      <p:ext uri="{BB962C8B-B14F-4D97-AF65-F5344CB8AC3E}">
        <p14:creationId xmlns:p14="http://schemas.microsoft.com/office/powerpoint/2010/main" val="121095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249760"/>
            <a:ext cx="8229600" cy="1143000"/>
          </a:xfrm>
        </p:spPr>
        <p:txBody>
          <a:bodyPr>
            <a:normAutofit/>
          </a:bodyPr>
          <a:lstStyle/>
          <a:p>
            <a:pPr algn="ctr"/>
            <a:r>
              <a:rPr lang="en-US" sz="4000" dirty="0">
                <a:solidFill>
                  <a:schemeClr val="accent1">
                    <a:lumMod val="50000"/>
                  </a:schemeClr>
                </a:solidFill>
              </a:rPr>
              <a:t>	</a:t>
            </a:r>
            <a:r>
              <a:rPr lang="en-US" dirty="0">
                <a:solidFill>
                  <a:schemeClr val="accent1">
                    <a:lumMod val="50000"/>
                  </a:schemeClr>
                </a:solidFill>
              </a:rPr>
              <a:t> </a:t>
            </a:r>
            <a:r>
              <a:rPr lang="en-US" sz="2800" dirty="0">
                <a:solidFill>
                  <a:schemeClr val="accent1">
                    <a:lumMod val="50000"/>
                  </a:schemeClr>
                </a:solidFill>
                <a:latin typeface="Book Antiqua" panose="02040602050305030304" pitchFamily="18" charset="0"/>
              </a:rPr>
              <a:t>Paying for Meals </a:t>
            </a:r>
          </a:p>
        </p:txBody>
      </p:sp>
      <p:sp>
        <p:nvSpPr>
          <p:cNvPr id="5" name="TextBox 4"/>
          <p:cNvSpPr txBox="1"/>
          <p:nvPr/>
        </p:nvSpPr>
        <p:spPr>
          <a:xfrm>
            <a:off x="762000" y="2287599"/>
            <a:ext cx="8382000" cy="4832092"/>
          </a:xfrm>
          <a:prstGeom prst="rect">
            <a:avLst/>
          </a:prstGeom>
          <a:noFill/>
        </p:spPr>
        <p:txBody>
          <a:bodyPr wrap="square" rtlCol="0">
            <a:spAutoFit/>
          </a:bodyPr>
          <a:lstStyle/>
          <a:p>
            <a:pPr marL="342900" indent="-342900">
              <a:lnSpc>
                <a:spcPct val="150000"/>
              </a:lnSpc>
              <a:buClr>
                <a:schemeClr val="accent4">
                  <a:lumMod val="75000"/>
                </a:schemeClr>
              </a:buClr>
              <a:buFont typeface="Arial" panose="020B0604020202020204" pitchFamily="34" charset="0"/>
              <a:buChar char="•"/>
            </a:pPr>
            <a:r>
              <a:rPr lang="en-US" sz="2400" dirty="0"/>
              <a:t>Review applicable laws to determine whether there is express or implied authority for the expenditure.</a:t>
            </a:r>
          </a:p>
          <a:p>
            <a:pPr marL="342900" indent="-342900">
              <a:lnSpc>
                <a:spcPct val="150000"/>
              </a:lnSpc>
              <a:buClr>
                <a:schemeClr val="accent4">
                  <a:lumMod val="75000"/>
                </a:schemeClr>
              </a:buClr>
              <a:buFont typeface="Arial" panose="020B0604020202020204" pitchFamily="34" charset="0"/>
              <a:buChar char="•"/>
            </a:pPr>
            <a:r>
              <a:rPr lang="en-US" sz="2400" dirty="0"/>
              <a:t>Unauthorized expenditures for meals violate the private gain provision of the Act if the overriding benefit is to the employee, or another person, and not the government agency. </a:t>
            </a:r>
          </a:p>
          <a:p>
            <a:pPr marL="342900" indent="-342900">
              <a:lnSpc>
                <a:spcPct val="150000"/>
              </a:lnSpc>
              <a:buClr>
                <a:schemeClr val="accent4">
                  <a:lumMod val="75000"/>
                </a:schemeClr>
              </a:buClr>
              <a:buFont typeface="Arial" panose="020B0604020202020204" pitchFamily="34" charset="0"/>
              <a:buChar char="•"/>
            </a:pPr>
            <a:endParaRPr lang="en-US" sz="2400" dirty="0"/>
          </a:p>
          <a:p>
            <a:pPr marL="342900" indent="-342900">
              <a:lnSpc>
                <a:spcPct val="150000"/>
              </a:lnSpc>
              <a:buClr>
                <a:schemeClr val="accent4">
                  <a:lumMod val="75000"/>
                </a:schemeClr>
              </a:buClr>
              <a:buFont typeface="Arial" panose="020B0604020202020204" pitchFamily="34" charset="0"/>
              <a:buChar char="•"/>
            </a:pPr>
            <a:endParaRPr lang="en-US" sz="2400" dirty="0"/>
          </a:p>
          <a:p>
            <a:endParaRPr lang="en-US" sz="2000" dirty="0"/>
          </a:p>
        </p:txBody>
      </p:sp>
      <p:pic>
        <p:nvPicPr>
          <p:cNvPr id="12" name="Picture 7" descr="sealfront2"/>
          <p:cNvPicPr>
            <a:picLocks noChangeAspect="1" noChangeArrowheads="1"/>
          </p:cNvPicPr>
          <p:nvPr/>
        </p:nvPicPr>
        <p:blipFill>
          <a:blip r:embed="rId3" cstate="print"/>
          <a:srcRect/>
          <a:stretch>
            <a:fillRect/>
          </a:stretch>
        </p:blipFill>
        <p:spPr bwMode="auto">
          <a:xfrm>
            <a:off x="996616" y="216296"/>
            <a:ext cx="1523999" cy="1554684"/>
          </a:xfrm>
          <a:prstGeom prst="rect">
            <a:avLst/>
          </a:prstGeom>
          <a:noFill/>
          <a:ln w="9525">
            <a:noFill/>
            <a:miter lim="800000"/>
            <a:headEnd/>
            <a:tailEnd/>
          </a:ln>
        </p:spPr>
      </p:pic>
      <p:sp>
        <p:nvSpPr>
          <p:cNvPr id="9" name="Rectangle 4"/>
          <p:cNvSpPr txBox="1">
            <a:spLocks noChangeArrowheads="1"/>
          </p:cNvSpPr>
          <p:nvPr/>
        </p:nvSpPr>
        <p:spPr>
          <a:xfrm>
            <a:off x="2400300" y="216296"/>
            <a:ext cx="5715000" cy="1661061"/>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dirty="0">
                <a:solidFill>
                  <a:schemeClr val="accent1">
                    <a:lumMod val="50000"/>
                  </a:schemeClr>
                </a:solidFill>
                <a:latin typeface="Book Antiqua" panose="02040602050305030304" pitchFamily="18" charset="0"/>
                <a:cs typeface="Levenim MT" panose="02010502060101010101" pitchFamily="2" charset="-79"/>
              </a:rPr>
            </a:br>
            <a:r>
              <a:rPr lang="en-US" dirty="0">
                <a:solidFill>
                  <a:schemeClr val="accent1">
                    <a:lumMod val="50000"/>
                  </a:schemeClr>
                </a:solidFill>
                <a:latin typeface="Book Antiqua" panose="02040602050305030304" pitchFamily="18" charset="0"/>
                <a:cs typeface="Levenim MT" panose="02010502060101010101" pitchFamily="2" charset="-79"/>
              </a:rPr>
              <a:t>Private Gain</a:t>
            </a:r>
            <a:br>
              <a:rPr lang="en-US"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pic>
        <p:nvPicPr>
          <p:cNvPr id="10" name="Picture 9" descr="A sandwich and salad on a plate&#10;&#10;Description automatically generated">
            <a:extLst>
              <a:ext uri="{FF2B5EF4-FFF2-40B4-BE49-F238E27FC236}">
                <a16:creationId xmlns:a16="http://schemas.microsoft.com/office/drawing/2014/main" id="{26692238-CBEF-4523-BDCF-8D3B39A0A5A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80911" y="5105400"/>
            <a:ext cx="2839452" cy="1676400"/>
          </a:xfrm>
          <a:prstGeom prst="rect">
            <a:avLst/>
          </a:prstGeom>
        </p:spPr>
      </p:pic>
      <p:sp>
        <p:nvSpPr>
          <p:cNvPr id="11" name="TextBox 10">
            <a:extLst>
              <a:ext uri="{FF2B5EF4-FFF2-40B4-BE49-F238E27FC236}">
                <a16:creationId xmlns:a16="http://schemas.microsoft.com/office/drawing/2014/main" id="{81938B8B-0AE8-44D1-B726-B2B22A2C5BAD}"/>
              </a:ext>
            </a:extLst>
          </p:cNvPr>
          <p:cNvSpPr txBox="1"/>
          <p:nvPr/>
        </p:nvSpPr>
        <p:spPr>
          <a:xfrm>
            <a:off x="1856873" y="6096000"/>
            <a:ext cx="6039853" cy="230832"/>
          </a:xfrm>
          <a:prstGeom prst="rect">
            <a:avLst/>
          </a:prstGeom>
          <a:noFill/>
        </p:spPr>
        <p:txBody>
          <a:bodyPr wrap="square" rtlCol="0">
            <a:spAutoFit/>
          </a:bodyPr>
          <a:lstStyle/>
          <a:p>
            <a:r>
              <a:rPr lang="en-US" sz="900" dirty="0">
                <a:hlinkClick r:id="rId5" tooltip="http://becksposhnosh.blogspot.com/2004/11/picnic-lunch-at-copia.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58348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685800" y="423805"/>
            <a:ext cx="8686800" cy="6425514"/>
          </a:xfrm>
        </p:spPr>
        <p:txBody>
          <a:bodyPr anchor="t">
            <a:normAutofit fontScale="92500"/>
          </a:bodyPr>
          <a:lstStyle/>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p>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p>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pPr indent="0">
              <a:spcAft>
                <a:spcPts val="0"/>
              </a:spcAft>
              <a:buFont typeface="Wingdings" pitchFamily="2" charset="2"/>
              <a:buNone/>
            </a:pPr>
            <a:r>
              <a:rPr lang="en-US" sz="2600" dirty="0">
                <a:cs typeface="Arial" panose="020B0604020202020204" pitchFamily="34" charset="0"/>
              </a:rPr>
              <a:t>QUESTION:  May a public agency use public funds to purchase coffee makers or refrigerators for office employees?</a:t>
            </a:r>
          </a:p>
          <a:p>
            <a:pPr indent="0">
              <a:spcAft>
                <a:spcPts val="0"/>
              </a:spcAft>
              <a:buFont typeface="Wingdings" pitchFamily="2" charset="2"/>
              <a:buNone/>
            </a:pPr>
            <a:endParaRPr lang="en-US" sz="2600" dirty="0">
              <a:cs typeface="Arial" panose="020B0604020202020204" pitchFamily="34" charset="0"/>
            </a:endParaRPr>
          </a:p>
          <a:p>
            <a:pPr indent="0">
              <a:spcAft>
                <a:spcPts val="0"/>
              </a:spcAft>
              <a:buFont typeface="Wingdings" pitchFamily="2" charset="2"/>
              <a:buNone/>
            </a:pPr>
            <a:endParaRPr lang="en-US" sz="2600" dirty="0">
              <a:cs typeface="Arial" panose="020B0604020202020204" pitchFamily="34" charset="0"/>
            </a:endParaRPr>
          </a:p>
          <a:p>
            <a:pPr indent="0">
              <a:spcAft>
                <a:spcPts val="0"/>
              </a:spcAft>
              <a:buFont typeface="Wingdings" pitchFamily="2" charset="2"/>
              <a:buNone/>
            </a:pPr>
            <a:r>
              <a:rPr lang="en-US" sz="2600" dirty="0">
                <a:cs typeface="Arial" panose="020B0604020202020204" pitchFamily="34" charset="0"/>
              </a:rPr>
              <a:t>A.O. 2016-09		</a:t>
            </a:r>
          </a:p>
          <a:p>
            <a:pPr marL="658368" lvl="2" indent="0" fontAlgn="base">
              <a:spcBef>
                <a:spcPts val="0"/>
              </a:spcBef>
              <a:buNone/>
            </a:pPr>
            <a:r>
              <a:rPr lang="en-US" sz="2600" dirty="0"/>
              <a:t>										</a:t>
            </a:r>
          </a:p>
          <a:p>
            <a:pPr marL="658368" lvl="2" indent="0" fontAlgn="base">
              <a:spcBef>
                <a:spcPts val="0"/>
              </a:spcBef>
              <a:buNone/>
            </a:pPr>
            <a:r>
              <a:rPr lang="en-US" sz="2600" dirty="0"/>
              <a:t>					</a:t>
            </a:r>
          </a:p>
          <a:p>
            <a:pPr marL="658368" lvl="2" indent="0" fontAlgn="base">
              <a:spcBef>
                <a:spcPts val="0"/>
              </a:spcBef>
              <a:buNone/>
            </a:pPr>
            <a:r>
              <a:rPr lang="en-US" sz="2600" dirty="0"/>
              <a:t>										</a:t>
            </a:r>
          </a:p>
          <a:p>
            <a:pPr marL="658368" lvl="2" indent="0" fontAlgn="base">
              <a:spcBef>
                <a:spcPts val="0"/>
              </a:spcBef>
              <a:buNone/>
            </a:pPr>
            <a:r>
              <a:rPr lang="en-US" sz="2600" dirty="0"/>
              <a:t>					</a:t>
            </a:r>
          </a:p>
        </p:txBody>
      </p:sp>
      <p:pic>
        <p:nvPicPr>
          <p:cNvPr id="5" name="Picture 7" descr="sealfront2"/>
          <p:cNvPicPr>
            <a:picLocks noChangeAspect="1" noChangeArrowheads="1"/>
          </p:cNvPicPr>
          <p:nvPr/>
        </p:nvPicPr>
        <p:blipFill>
          <a:blip r:embed="rId3" cstate="print"/>
          <a:srcRect/>
          <a:stretch>
            <a:fillRect/>
          </a:stretch>
        </p:blipFill>
        <p:spPr bwMode="auto">
          <a:xfrm>
            <a:off x="918280" y="392191"/>
            <a:ext cx="1523999" cy="1554684"/>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3921329"/>
            <a:ext cx="1429438" cy="2696440"/>
          </a:xfrm>
          <a:prstGeom prst="rect">
            <a:avLst/>
          </a:prstGeom>
        </p:spPr>
      </p:pic>
      <p:sp>
        <p:nvSpPr>
          <p:cNvPr id="6" name="Rectangle 4"/>
          <p:cNvSpPr txBox="1">
            <a:spLocks noChangeArrowheads="1"/>
          </p:cNvSpPr>
          <p:nvPr/>
        </p:nvSpPr>
        <p:spPr>
          <a:xfrm>
            <a:off x="2400300" y="216296"/>
            <a:ext cx="5715000" cy="166106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dirty="0">
                <a:solidFill>
                  <a:schemeClr val="accent1">
                    <a:lumMod val="50000"/>
                  </a:schemeClr>
                </a:solidFill>
                <a:latin typeface="Book Antiqua" panose="02040602050305030304" pitchFamily="18" charset="0"/>
                <a:cs typeface="Levenim MT" panose="02010502060101010101" pitchFamily="2" charset="-79"/>
              </a:rPr>
            </a:br>
            <a:r>
              <a:rPr lang="en-US" dirty="0">
                <a:solidFill>
                  <a:schemeClr val="accent1">
                    <a:lumMod val="50000"/>
                  </a:schemeClr>
                </a:solidFill>
                <a:latin typeface="Book Antiqua" panose="02040602050305030304" pitchFamily="18" charset="0"/>
                <a:cs typeface="Levenim MT" panose="02010502060101010101" pitchFamily="2" charset="-79"/>
              </a:rPr>
              <a:t>Private Gain</a:t>
            </a:r>
            <a:br>
              <a:rPr lang="en-US"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sp>
        <p:nvSpPr>
          <p:cNvPr id="7" name="Title 1">
            <a:extLst>
              <a:ext uri="{FF2B5EF4-FFF2-40B4-BE49-F238E27FC236}">
                <a16:creationId xmlns:a16="http://schemas.microsoft.com/office/drawing/2014/main" id="{D394E62F-C024-412F-AB19-12B0FE7CC348}"/>
              </a:ext>
            </a:extLst>
          </p:cNvPr>
          <p:cNvSpPr>
            <a:spLocks noGrp="1"/>
          </p:cNvSpPr>
          <p:nvPr>
            <p:ph type="title"/>
          </p:nvPr>
        </p:nvSpPr>
        <p:spPr>
          <a:xfrm>
            <a:off x="944217" y="1213271"/>
            <a:ext cx="8229600" cy="1143000"/>
          </a:xfrm>
        </p:spPr>
        <p:txBody>
          <a:bodyPr>
            <a:normAutofit/>
          </a:bodyPr>
          <a:lstStyle/>
          <a:p>
            <a:pPr algn="ctr"/>
            <a:r>
              <a:rPr lang="en-US" sz="4000" dirty="0">
                <a:solidFill>
                  <a:schemeClr val="accent1">
                    <a:lumMod val="50000"/>
                  </a:schemeClr>
                </a:solidFill>
              </a:rPr>
              <a:t>	</a:t>
            </a:r>
            <a:r>
              <a:rPr lang="en-US" sz="2800" dirty="0">
                <a:solidFill>
                  <a:schemeClr val="accent1">
                    <a:lumMod val="50000"/>
                  </a:schemeClr>
                </a:solidFill>
              </a:rPr>
              <a:t>Spending Public Funds</a:t>
            </a:r>
          </a:p>
        </p:txBody>
      </p:sp>
      <p:pic>
        <p:nvPicPr>
          <p:cNvPr id="4" name="Picture 3" descr="A drawing of a face&#10;&#10;Description automatically generated">
            <a:extLst>
              <a:ext uri="{FF2B5EF4-FFF2-40B4-BE49-F238E27FC236}">
                <a16:creationId xmlns:a16="http://schemas.microsoft.com/office/drawing/2014/main" id="{8C4DDE84-BC1B-4FB6-8E4E-8CB9D127BF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24200" y="4589611"/>
            <a:ext cx="3276600" cy="1844584"/>
          </a:xfrm>
          <a:prstGeom prst="rect">
            <a:avLst/>
          </a:prstGeom>
        </p:spPr>
      </p:pic>
      <p:sp>
        <p:nvSpPr>
          <p:cNvPr id="8" name="TextBox 7">
            <a:extLst>
              <a:ext uri="{FF2B5EF4-FFF2-40B4-BE49-F238E27FC236}">
                <a16:creationId xmlns:a16="http://schemas.microsoft.com/office/drawing/2014/main" id="{45F9124A-5CCD-488C-B9C4-EF44BDB0436D}"/>
              </a:ext>
            </a:extLst>
          </p:cNvPr>
          <p:cNvSpPr txBox="1"/>
          <p:nvPr/>
        </p:nvSpPr>
        <p:spPr>
          <a:xfrm>
            <a:off x="2433095" y="6618487"/>
            <a:ext cx="3810000" cy="230832"/>
          </a:xfrm>
          <a:prstGeom prst="rect">
            <a:avLst/>
          </a:prstGeom>
          <a:noFill/>
        </p:spPr>
        <p:txBody>
          <a:bodyPr wrap="square" rtlCol="0">
            <a:spAutoFit/>
          </a:bodyPr>
          <a:lstStyle/>
          <a:p>
            <a:r>
              <a:rPr lang="en-US" sz="900">
                <a:hlinkClick r:id="rId6" tooltip="http://shroomery.org/forums/showflat.php/number/21668419"/>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38031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1666783"/>
            <a:ext cx="6858000" cy="457200"/>
          </a:xfrm>
        </p:spPr>
        <p:txBody>
          <a:bodyPr>
            <a:noAutofit/>
          </a:bodyPr>
          <a:lstStyle/>
          <a:p>
            <a:pPr algn="ctr"/>
            <a:r>
              <a:rPr lang="en-US" sz="2800" dirty="0">
                <a:solidFill>
                  <a:schemeClr val="accent1">
                    <a:lumMod val="50000"/>
                  </a:schemeClr>
                </a:solidFill>
                <a:latin typeface="Book Antiqua" panose="02040602050305030304" pitchFamily="18" charset="0"/>
              </a:rPr>
              <a:t>2020 Employee Recognition/Retirement Events</a:t>
            </a:r>
          </a:p>
        </p:txBody>
      </p:sp>
      <p:sp>
        <p:nvSpPr>
          <p:cNvPr id="4" name="TextBox 3"/>
          <p:cNvSpPr txBox="1"/>
          <p:nvPr/>
        </p:nvSpPr>
        <p:spPr>
          <a:xfrm>
            <a:off x="2528775" y="2286000"/>
            <a:ext cx="6343651" cy="4462760"/>
          </a:xfrm>
          <a:prstGeom prst="rect">
            <a:avLst/>
          </a:prstGeom>
          <a:noFill/>
        </p:spPr>
        <p:txBody>
          <a:bodyPr wrap="square" rtlCol="0">
            <a:spAutoFit/>
          </a:bodyPr>
          <a:lstStyle/>
          <a:p>
            <a:pPr marL="285750" indent="-285750">
              <a:buClr>
                <a:schemeClr val="accent4">
                  <a:lumMod val="75000"/>
                </a:schemeClr>
              </a:buClr>
              <a:buFont typeface="Arial" panose="020B0604020202020204" pitchFamily="34" charset="0"/>
              <a:buChar char="•"/>
            </a:pPr>
            <a:endParaRPr lang="en-US" sz="2400" dirty="0"/>
          </a:p>
          <a:p>
            <a:pPr>
              <a:buClr>
                <a:schemeClr val="accent4">
                  <a:lumMod val="75000"/>
                </a:schemeClr>
              </a:buClr>
            </a:pPr>
            <a:endParaRPr lang="en-US" sz="2400" dirty="0"/>
          </a:p>
          <a:p>
            <a:pPr marL="285750" indent="-285750">
              <a:buClr>
                <a:schemeClr val="accent4">
                  <a:lumMod val="75000"/>
                </a:schemeClr>
              </a:buClr>
              <a:buFont typeface="Arial" panose="020B0604020202020204" pitchFamily="34" charset="0"/>
              <a:buChar char="•"/>
            </a:pPr>
            <a:r>
              <a:rPr lang="en-US" sz="2400" dirty="0"/>
              <a:t>Food and beverages, entertainment, and gift or memento.</a:t>
            </a:r>
          </a:p>
          <a:p>
            <a:pPr marL="285750" indent="-285750">
              <a:buClr>
                <a:schemeClr val="accent4">
                  <a:lumMod val="75000"/>
                </a:schemeClr>
              </a:buClr>
              <a:buFont typeface="Arial" panose="020B0604020202020204" pitchFamily="34" charset="0"/>
              <a:buChar char="•"/>
            </a:pPr>
            <a:endParaRPr lang="en-US" sz="2400" dirty="0"/>
          </a:p>
          <a:p>
            <a:pPr marL="285750" lvl="0" indent="-285750">
              <a:buClr>
                <a:srgbClr val="D8B25C">
                  <a:lumMod val="75000"/>
                </a:srgbClr>
              </a:buClr>
              <a:buFont typeface="Arial" panose="020B0604020202020204" pitchFamily="34" charset="0"/>
              <a:buChar char="•"/>
            </a:pPr>
            <a:r>
              <a:rPr lang="en-US" sz="2400" dirty="0">
                <a:solidFill>
                  <a:prstClr val="black"/>
                </a:solidFill>
              </a:rPr>
              <a:t>Total public funds = $25 per employee per year.  May be allocated between events and employees.  (Maximum $100 per employee.)</a:t>
            </a:r>
          </a:p>
          <a:p>
            <a:pPr marL="285750" indent="-285750">
              <a:buClr>
                <a:schemeClr val="accent4">
                  <a:lumMod val="75000"/>
                </a:schemeClr>
              </a:buClr>
              <a:buFont typeface="Arial" panose="020B0604020202020204" pitchFamily="34" charset="0"/>
              <a:buChar char="•"/>
            </a:pPr>
            <a:endParaRPr lang="en-US" sz="2400" dirty="0"/>
          </a:p>
          <a:p>
            <a:pPr marL="285750" indent="-285750">
              <a:buClr>
                <a:schemeClr val="accent4">
                  <a:lumMod val="75000"/>
                </a:schemeClr>
              </a:buClr>
              <a:buFont typeface="Arial" panose="020B0604020202020204" pitchFamily="34" charset="0"/>
              <a:buChar char="•"/>
            </a:pPr>
            <a:endParaRPr lang="en-US" sz="2400" dirty="0"/>
          </a:p>
          <a:p>
            <a:pPr marL="285750" indent="-285750">
              <a:buClr>
                <a:schemeClr val="accent4">
                  <a:lumMod val="75000"/>
                </a:schemeClr>
              </a:buClr>
              <a:buFont typeface="Arial" panose="020B0604020202020204" pitchFamily="34" charset="0"/>
              <a:buChar char="•"/>
            </a:pPr>
            <a:endParaRPr lang="en-US" sz="2400" dirty="0"/>
          </a:p>
          <a:p>
            <a:endParaRPr lang="en-US" sz="2000" dirty="0"/>
          </a:p>
        </p:txBody>
      </p:sp>
      <p:pic>
        <p:nvPicPr>
          <p:cNvPr id="8" name="Picture 7" descr="sealfront2"/>
          <p:cNvPicPr>
            <a:picLocks noChangeAspect="1" noChangeArrowheads="1"/>
          </p:cNvPicPr>
          <p:nvPr/>
        </p:nvPicPr>
        <p:blipFill>
          <a:blip r:embed="rId3" cstate="print"/>
          <a:srcRect/>
          <a:stretch>
            <a:fillRect/>
          </a:stretch>
        </p:blipFill>
        <p:spPr bwMode="auto">
          <a:xfrm>
            <a:off x="873253" y="9144"/>
            <a:ext cx="1523999" cy="1554684"/>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58" y="2743200"/>
            <a:ext cx="2063717" cy="1828881"/>
          </a:xfrm>
          <a:prstGeom prst="rect">
            <a:avLst/>
          </a:prstGeom>
        </p:spPr>
      </p:pic>
      <p:sp>
        <p:nvSpPr>
          <p:cNvPr id="6" name="Rectangle 4"/>
          <p:cNvSpPr txBox="1">
            <a:spLocks noChangeArrowheads="1"/>
          </p:cNvSpPr>
          <p:nvPr/>
        </p:nvSpPr>
        <p:spPr>
          <a:xfrm>
            <a:off x="2400300" y="216297"/>
            <a:ext cx="5715000" cy="107945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dirty="0">
                <a:solidFill>
                  <a:schemeClr val="accent1">
                    <a:lumMod val="50000"/>
                  </a:schemeClr>
                </a:solidFill>
                <a:latin typeface="Book Antiqua" panose="02040602050305030304" pitchFamily="18" charset="0"/>
                <a:cs typeface="Levenim MT" panose="02010502060101010101" pitchFamily="2" charset="-79"/>
              </a:rPr>
            </a:br>
            <a:r>
              <a:rPr lang="en-US" dirty="0">
                <a:solidFill>
                  <a:schemeClr val="accent1">
                    <a:lumMod val="50000"/>
                  </a:schemeClr>
                </a:solidFill>
                <a:latin typeface="Book Antiqua" panose="02040602050305030304" pitchFamily="18" charset="0"/>
                <a:cs typeface="Levenim MT" panose="02010502060101010101" pitchFamily="2" charset="-79"/>
              </a:rPr>
              <a:t>Private Gain</a:t>
            </a:r>
            <a:br>
              <a:rPr lang="en-US"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spTree>
    <p:extLst>
      <p:ext uri="{BB962C8B-B14F-4D97-AF65-F5344CB8AC3E}">
        <p14:creationId xmlns:p14="http://schemas.microsoft.com/office/powerpoint/2010/main" val="71460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1" y="2133600"/>
            <a:ext cx="7543800" cy="2354491"/>
          </a:xfrm>
          <a:prstGeom prst="rect">
            <a:avLst/>
          </a:prstGeom>
          <a:noFill/>
        </p:spPr>
        <p:txBody>
          <a:bodyPr wrap="square" rtlCol="0">
            <a:spAutoFit/>
          </a:bodyPr>
          <a:lstStyle/>
          <a:p>
            <a:pPr marL="342900" lvl="0" indent="-342900">
              <a:lnSpc>
                <a:spcPct val="150000"/>
              </a:lnSpc>
              <a:buClr>
                <a:srgbClr val="D8B25C">
                  <a:lumMod val="75000"/>
                </a:srgbClr>
              </a:buClr>
              <a:buFont typeface="Arial" panose="020B0604020202020204" pitchFamily="34" charset="0"/>
              <a:buChar char="•"/>
            </a:pPr>
            <a:endParaRPr lang="en-US" sz="2200" b="1" u="sng" dirty="0"/>
          </a:p>
          <a:p>
            <a:pPr marL="342900" lvl="0" indent="-342900">
              <a:lnSpc>
                <a:spcPct val="150000"/>
              </a:lnSpc>
              <a:buClr>
                <a:srgbClr val="D8B25C">
                  <a:lumMod val="75000"/>
                </a:srgbClr>
              </a:buClr>
              <a:buFont typeface="Arial" panose="020B0604020202020204" pitchFamily="34" charset="0"/>
              <a:buChar char="•"/>
            </a:pPr>
            <a:r>
              <a:rPr lang="en-US" sz="2200" dirty="0">
                <a:solidFill>
                  <a:prstClr val="black"/>
                </a:solidFill>
              </a:rPr>
              <a:t>May spend up to </a:t>
            </a:r>
            <a:r>
              <a:rPr lang="en-US" sz="2200" dirty="0">
                <a:solidFill>
                  <a:srgbClr val="B83E3E"/>
                </a:solidFill>
              </a:rPr>
              <a:t>$100 </a:t>
            </a:r>
            <a:r>
              <a:rPr lang="en-US" sz="2200" dirty="0">
                <a:solidFill>
                  <a:prstClr val="black"/>
                </a:solidFill>
              </a:rPr>
              <a:t>of public funds to purchase plaque or other commemorative item.</a:t>
            </a:r>
          </a:p>
          <a:p>
            <a:pPr marL="342900" lvl="0" indent="-342900">
              <a:lnSpc>
                <a:spcPct val="150000"/>
              </a:lnSpc>
              <a:buClr>
                <a:srgbClr val="D8B25C">
                  <a:lumMod val="75000"/>
                </a:srgbClr>
              </a:buClr>
              <a:buFont typeface="Arial" panose="020B0604020202020204" pitchFamily="34" charset="0"/>
              <a:buChar char="•"/>
            </a:pPr>
            <a:endParaRPr lang="en-US" sz="2000" dirty="0">
              <a:solidFill>
                <a:prstClr val="black"/>
              </a:solidFill>
            </a:endParaRPr>
          </a:p>
          <a:p>
            <a:endParaRPr lang="en-US" dirty="0"/>
          </a:p>
        </p:txBody>
      </p:sp>
      <p:pic>
        <p:nvPicPr>
          <p:cNvPr id="9" name="Picture 7" descr="sealfront2"/>
          <p:cNvPicPr>
            <a:picLocks noChangeAspect="1" noChangeArrowheads="1"/>
          </p:cNvPicPr>
          <p:nvPr/>
        </p:nvPicPr>
        <p:blipFill>
          <a:blip r:embed="rId3" cstate="print"/>
          <a:srcRect/>
          <a:stretch>
            <a:fillRect/>
          </a:stretch>
        </p:blipFill>
        <p:spPr bwMode="auto">
          <a:xfrm>
            <a:off x="912396" y="400625"/>
            <a:ext cx="1523999" cy="1554684"/>
          </a:xfrm>
          <a:prstGeom prst="rect">
            <a:avLst/>
          </a:prstGeom>
          <a:noFill/>
          <a:ln w="9525">
            <a:noFill/>
            <a:miter lim="800000"/>
            <a:headEnd/>
            <a:tailEnd/>
          </a:ln>
        </p:spPr>
      </p:pic>
      <p:sp>
        <p:nvSpPr>
          <p:cNvPr id="11" name="Title 1"/>
          <p:cNvSpPr>
            <a:spLocks noGrp="1"/>
          </p:cNvSpPr>
          <p:nvPr>
            <p:ph type="title"/>
          </p:nvPr>
        </p:nvSpPr>
        <p:spPr>
          <a:xfrm>
            <a:off x="1752599" y="1774834"/>
            <a:ext cx="7010400" cy="457200"/>
          </a:xfrm>
        </p:spPr>
        <p:txBody>
          <a:bodyPr>
            <a:noAutofit/>
          </a:bodyPr>
          <a:lstStyle/>
          <a:p>
            <a:pPr algn="ctr"/>
            <a:r>
              <a:rPr lang="en-US" sz="2800" dirty="0">
                <a:solidFill>
                  <a:schemeClr val="accent1">
                    <a:lumMod val="50000"/>
                  </a:schemeClr>
                </a:solidFill>
                <a:latin typeface="Book Antiqua" panose="02040602050305030304" pitchFamily="18" charset="0"/>
              </a:rPr>
              <a:t>Retirement Gifts/Events</a:t>
            </a:r>
          </a:p>
        </p:txBody>
      </p:sp>
      <p:sp>
        <p:nvSpPr>
          <p:cNvPr id="6" name="Rectangle 4"/>
          <p:cNvSpPr txBox="1">
            <a:spLocks noChangeArrowheads="1"/>
          </p:cNvSpPr>
          <p:nvPr/>
        </p:nvSpPr>
        <p:spPr>
          <a:xfrm>
            <a:off x="2400300" y="216296"/>
            <a:ext cx="5715000" cy="166106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dirty="0">
                <a:solidFill>
                  <a:schemeClr val="accent1">
                    <a:lumMod val="50000"/>
                  </a:schemeClr>
                </a:solidFill>
                <a:latin typeface="Book Antiqua" panose="02040602050305030304" pitchFamily="18" charset="0"/>
                <a:cs typeface="Levenim MT" panose="02010502060101010101" pitchFamily="2" charset="-79"/>
              </a:rPr>
            </a:br>
            <a:r>
              <a:rPr lang="en-US" dirty="0">
                <a:solidFill>
                  <a:schemeClr val="accent1">
                    <a:lumMod val="50000"/>
                  </a:schemeClr>
                </a:solidFill>
                <a:latin typeface="Book Antiqua" panose="02040602050305030304" pitchFamily="18" charset="0"/>
                <a:cs typeface="Levenim MT" panose="02010502060101010101" pitchFamily="2" charset="-79"/>
              </a:rPr>
              <a:t>Private Gain</a:t>
            </a:r>
            <a:br>
              <a:rPr lang="en-US"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pic>
        <p:nvPicPr>
          <p:cNvPr id="3" name="Picture 2" descr="A street sign in front of a cloudy sky&#10;&#10;Description automatically generated">
            <a:extLst>
              <a:ext uri="{FF2B5EF4-FFF2-40B4-BE49-F238E27FC236}">
                <a16:creationId xmlns:a16="http://schemas.microsoft.com/office/drawing/2014/main" id="{10DAE8BC-7EB0-48EF-A2A5-69606E25E1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19600" y="3810065"/>
            <a:ext cx="3581399" cy="1917304"/>
          </a:xfrm>
          <a:prstGeom prst="rect">
            <a:avLst/>
          </a:prstGeom>
        </p:spPr>
      </p:pic>
      <p:sp>
        <p:nvSpPr>
          <p:cNvPr id="4" name="TextBox 3">
            <a:extLst>
              <a:ext uri="{FF2B5EF4-FFF2-40B4-BE49-F238E27FC236}">
                <a16:creationId xmlns:a16="http://schemas.microsoft.com/office/drawing/2014/main" id="{C542B50F-3990-400B-B5C7-0A2D4932F101}"/>
              </a:ext>
            </a:extLst>
          </p:cNvPr>
          <p:cNvSpPr txBox="1"/>
          <p:nvPr/>
        </p:nvSpPr>
        <p:spPr>
          <a:xfrm>
            <a:off x="7162800" y="6627168"/>
            <a:ext cx="3505199" cy="230832"/>
          </a:xfrm>
          <a:prstGeom prst="rect">
            <a:avLst/>
          </a:prstGeom>
          <a:noFill/>
        </p:spPr>
        <p:txBody>
          <a:bodyPr wrap="square" rtlCol="0">
            <a:spAutoFit/>
          </a:bodyPr>
          <a:lstStyle/>
          <a:p>
            <a:r>
              <a:rPr lang="en-US" sz="900" dirty="0">
                <a:hlinkClick r:id="rId5" tooltip="https://amommasview.wordpress.com/2014/12/04/why-retire-at-55-part-1/"/>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30793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E01FC-692D-45DB-A119-DC5907139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730" y="857250"/>
            <a:ext cx="6372541" cy="5143500"/>
          </a:xfrm>
          <a:prstGeom prst="rect">
            <a:avLst/>
          </a:prstGeom>
        </p:spPr>
      </p:pic>
    </p:spTree>
    <p:extLst>
      <p:ext uri="{BB962C8B-B14F-4D97-AF65-F5344CB8AC3E}">
        <p14:creationId xmlns:p14="http://schemas.microsoft.com/office/powerpoint/2010/main" val="59905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93202" y="-34424"/>
            <a:ext cx="7200900" cy="1485900"/>
          </a:xfrm>
        </p:spPr>
        <p:txBody>
          <a:bodyPr>
            <a:normAutofit/>
          </a:bodyPr>
          <a:lstStyle/>
          <a:p>
            <a:pPr algn="ctr"/>
            <a:r>
              <a:rPr lang="en-US" dirty="0">
                <a:solidFill>
                  <a:schemeClr val="accent1">
                    <a:lumMod val="50000"/>
                  </a:schemeClr>
                </a:solidFill>
                <a:latin typeface="Book Antiqua" panose="02040602050305030304" pitchFamily="18" charset="0"/>
              </a:rPr>
              <a:t>Jurisdiction</a:t>
            </a:r>
          </a:p>
        </p:txBody>
      </p:sp>
      <p:sp>
        <p:nvSpPr>
          <p:cNvPr id="17411" name="Rectangle 3"/>
          <p:cNvSpPr>
            <a:spLocks noGrp="1" noChangeArrowheads="1"/>
          </p:cNvSpPr>
          <p:nvPr>
            <p:ph idx="1"/>
          </p:nvPr>
        </p:nvSpPr>
        <p:spPr>
          <a:xfrm>
            <a:off x="2438400" y="1985648"/>
            <a:ext cx="6705600" cy="3285194"/>
          </a:xfrm>
        </p:spPr>
        <p:txBody>
          <a:bodyPr>
            <a:noAutofit/>
          </a:bodyPr>
          <a:lstStyle/>
          <a:p>
            <a:pPr>
              <a:lnSpc>
                <a:spcPct val="150000"/>
              </a:lnSpc>
              <a:buClr>
                <a:schemeClr val="accent4">
                  <a:lumMod val="75000"/>
                </a:schemeClr>
              </a:buClr>
              <a:buSzPct val="150000"/>
              <a:buFont typeface="Arial" panose="020B0604020202020204" pitchFamily="34" charset="0"/>
              <a:buChar char="•"/>
            </a:pPr>
            <a:r>
              <a:rPr lang="en-US" dirty="0">
                <a:solidFill>
                  <a:schemeClr val="tx1"/>
                </a:solidFill>
                <a:cs typeface="Levenim MT" panose="02010502060101010101" pitchFamily="2" charset="-79"/>
              </a:rPr>
              <a:t>Ethics Act </a:t>
            </a:r>
          </a:p>
          <a:p>
            <a:pPr>
              <a:lnSpc>
                <a:spcPct val="150000"/>
              </a:lnSpc>
              <a:buClr>
                <a:schemeClr val="accent4">
                  <a:lumMod val="75000"/>
                </a:schemeClr>
              </a:buClr>
              <a:buSzPct val="150000"/>
              <a:buFont typeface="Arial" panose="020B0604020202020204" pitchFamily="34" charset="0"/>
              <a:buChar char="•"/>
            </a:pPr>
            <a:r>
              <a:rPr lang="en-US" dirty="0">
                <a:cs typeface="Levenim MT" panose="02010502060101010101" pitchFamily="2" charset="-79"/>
              </a:rPr>
              <a:t>W. Va. Code § 61-10-15 </a:t>
            </a:r>
            <a:r>
              <a:rPr lang="en-US" sz="1800" i="1" dirty="0">
                <a:cs typeface="Levenim MT" panose="02010502060101010101" pitchFamily="2" charset="-79"/>
              </a:rPr>
              <a:t>(County officials and employees)</a:t>
            </a:r>
          </a:p>
          <a:p>
            <a:pPr>
              <a:lnSpc>
                <a:spcPct val="150000"/>
              </a:lnSpc>
              <a:buClr>
                <a:schemeClr val="accent4">
                  <a:lumMod val="75000"/>
                </a:schemeClr>
              </a:buClr>
              <a:buSzPct val="150000"/>
              <a:buFont typeface="Arial" panose="020B0604020202020204" pitchFamily="34" charset="0"/>
              <a:buChar char="•"/>
            </a:pPr>
            <a:r>
              <a:rPr lang="en-US" dirty="0">
                <a:solidFill>
                  <a:schemeClr val="tx1"/>
                </a:solidFill>
                <a:cs typeface="Levenim MT" panose="02010502060101010101" pitchFamily="2" charset="-79"/>
              </a:rPr>
              <a:t>Open Meetings Act</a:t>
            </a:r>
          </a:p>
          <a:p>
            <a:pPr>
              <a:lnSpc>
                <a:spcPct val="150000"/>
              </a:lnSpc>
              <a:buClr>
                <a:schemeClr val="accent4">
                  <a:lumMod val="75000"/>
                </a:schemeClr>
              </a:buClr>
              <a:buSzPct val="150000"/>
              <a:buFont typeface="Arial" panose="020B0604020202020204" pitchFamily="34" charset="0"/>
              <a:buChar char="•"/>
            </a:pPr>
            <a:r>
              <a:rPr lang="en-US" dirty="0">
                <a:solidFill>
                  <a:schemeClr val="tx1"/>
                </a:solidFill>
                <a:cs typeface="Levenim MT" panose="02010502060101010101" pitchFamily="2" charset="-79"/>
              </a:rPr>
              <a:t> School Board eligibility </a:t>
            </a:r>
          </a:p>
          <a:p>
            <a:pPr>
              <a:lnSpc>
                <a:spcPct val="150000"/>
              </a:lnSpc>
              <a:buClr>
                <a:schemeClr val="accent4">
                  <a:lumMod val="75000"/>
                </a:schemeClr>
              </a:buClr>
              <a:buSzPct val="150000"/>
              <a:buFont typeface="Arial" panose="020B0604020202020204" pitchFamily="34" charset="0"/>
              <a:buChar char="•"/>
            </a:pPr>
            <a:r>
              <a:rPr lang="en-US" dirty="0">
                <a:solidFill>
                  <a:schemeClr val="tx1"/>
                </a:solidFill>
                <a:cs typeface="Levenim MT" panose="02010502060101010101" pitchFamily="2" charset="-79"/>
              </a:rPr>
              <a:t> Administrative Law Judge Code of Conduct  </a:t>
            </a:r>
          </a:p>
          <a:p>
            <a:pPr>
              <a:lnSpc>
                <a:spcPct val="150000"/>
              </a:lnSpc>
              <a:buClr>
                <a:schemeClr val="accent4">
                  <a:lumMod val="75000"/>
                </a:schemeClr>
              </a:buClr>
              <a:buSzPct val="150000"/>
              <a:buFont typeface="Arial" panose="020B0604020202020204" pitchFamily="34" charset="0"/>
              <a:buChar char="•"/>
            </a:pPr>
            <a:r>
              <a:rPr lang="en-US" dirty="0">
                <a:solidFill>
                  <a:schemeClr val="tx1"/>
                </a:solidFill>
                <a:cs typeface="Levenim MT" panose="02010502060101010101" pitchFamily="2" charset="-79"/>
              </a:rPr>
              <a:t> Lobbyists registration</a:t>
            </a:r>
          </a:p>
          <a:p>
            <a:pPr>
              <a:lnSpc>
                <a:spcPct val="150000"/>
              </a:lnSpc>
              <a:buClr>
                <a:schemeClr val="accent4">
                  <a:lumMod val="75000"/>
                </a:schemeClr>
              </a:buClr>
              <a:buSzPct val="150000"/>
              <a:buFont typeface="Arial" panose="020B0604020202020204" pitchFamily="34" charset="0"/>
              <a:buChar char="•"/>
            </a:pPr>
            <a:r>
              <a:rPr lang="en-US" dirty="0">
                <a:solidFill>
                  <a:schemeClr val="tx1"/>
                </a:solidFill>
                <a:cs typeface="Levenim MT" panose="02010502060101010101" pitchFamily="2" charset="-79"/>
              </a:rPr>
              <a:t> Financial Disclosure Statements</a:t>
            </a:r>
            <a:endParaRPr lang="en-US" sz="1800" dirty="0">
              <a:solidFill>
                <a:schemeClr val="tx1"/>
              </a:solidFill>
              <a:cs typeface="Levenim MT" panose="02010502060101010101" pitchFamily="2" charset="-79"/>
            </a:endParaRPr>
          </a:p>
        </p:txBody>
      </p:sp>
      <p:pic>
        <p:nvPicPr>
          <p:cNvPr id="10" name="Picture 7" descr="sealfront2"/>
          <p:cNvPicPr>
            <a:picLocks noChangeAspect="1" noChangeArrowheads="1"/>
          </p:cNvPicPr>
          <p:nvPr/>
        </p:nvPicPr>
        <p:blipFill>
          <a:blip r:embed="rId3" cstate="print"/>
          <a:srcRect/>
          <a:stretch>
            <a:fillRect/>
          </a:stretch>
        </p:blipFill>
        <p:spPr bwMode="auto">
          <a:xfrm>
            <a:off x="914401" y="430964"/>
            <a:ext cx="1523999" cy="1554684"/>
          </a:xfrm>
          <a:prstGeom prst="rect">
            <a:avLst/>
          </a:prstGeom>
          <a:noFill/>
          <a:ln w="9525">
            <a:noFill/>
            <a:miter lim="800000"/>
            <a:headEnd/>
            <a:tailEnd/>
          </a:ln>
        </p:spPr>
      </p:pic>
    </p:spTree>
    <p:extLst>
      <p:ext uri="{BB962C8B-B14F-4D97-AF65-F5344CB8AC3E}">
        <p14:creationId xmlns:p14="http://schemas.microsoft.com/office/powerpoint/2010/main" val="292073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520" y="1986050"/>
            <a:ext cx="6011465" cy="685800"/>
          </a:xfrm>
        </p:spPr>
        <p:txBody>
          <a:bodyPr>
            <a:normAutofit/>
          </a:bodyPr>
          <a:lstStyle/>
          <a:p>
            <a:r>
              <a:rPr lang="en-US" sz="2100" dirty="0">
                <a:solidFill>
                  <a:schemeClr val="accent1">
                    <a:lumMod val="50000"/>
                  </a:schemeClr>
                </a:solidFill>
                <a:latin typeface="Book Antiqua" panose="02040602050305030304" pitchFamily="18" charset="0"/>
              </a:rPr>
              <a:t>Endorsements</a:t>
            </a:r>
          </a:p>
        </p:txBody>
      </p:sp>
      <p:sp>
        <p:nvSpPr>
          <p:cNvPr id="3" name="Text Placeholder 2"/>
          <p:cNvSpPr>
            <a:spLocks noGrp="1"/>
          </p:cNvSpPr>
          <p:nvPr>
            <p:ph type="body" sz="half" idx="1"/>
          </p:nvPr>
        </p:nvSpPr>
        <p:spPr>
          <a:xfrm>
            <a:off x="838200" y="2290239"/>
            <a:ext cx="7696200" cy="2369460"/>
          </a:xfrm>
        </p:spPr>
        <p:txBody>
          <a:bodyPr>
            <a:normAutofit/>
          </a:bodyPr>
          <a:lstStyle/>
          <a:p>
            <a:r>
              <a:rPr lang="en-US" sz="2400" dirty="0"/>
              <a:t>Do not </a:t>
            </a:r>
            <a:r>
              <a:rPr lang="en-US" sz="2400" b="1" dirty="0"/>
              <a:t>endorse commercial </a:t>
            </a:r>
            <a:r>
              <a:rPr lang="en-US" sz="2400" dirty="0"/>
              <a:t>products.  Do not give testimonials such as town was a  “satisfied customer.”</a:t>
            </a:r>
          </a:p>
          <a:p>
            <a:r>
              <a:rPr lang="en-US" sz="2400" dirty="0"/>
              <a:t>A.O. 2017-24:   Can sell ads but should use disclaimers and make ads available to other businesses.</a:t>
            </a:r>
          </a:p>
          <a:p>
            <a:endParaRPr lang="en-US" dirty="0"/>
          </a:p>
        </p:txBody>
      </p:sp>
      <p:sp>
        <p:nvSpPr>
          <p:cNvPr id="8" name="Rectangle 4"/>
          <p:cNvSpPr txBox="1">
            <a:spLocks noChangeArrowheads="1"/>
          </p:cNvSpPr>
          <p:nvPr/>
        </p:nvSpPr>
        <p:spPr>
          <a:xfrm>
            <a:off x="2691406" y="145140"/>
            <a:ext cx="5461994" cy="2369460"/>
          </a:xfrm>
          <a:prstGeom prst="rect">
            <a:avLst/>
          </a:prstGeom>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dirty="0">
                <a:solidFill>
                  <a:schemeClr val="accent1">
                    <a:lumMod val="50000"/>
                  </a:schemeClr>
                </a:solidFill>
                <a:latin typeface="Book Antiqua" panose="02040602050305030304" pitchFamily="18" charset="0"/>
                <a:cs typeface="Levenim MT" panose="02010502060101010101" pitchFamily="2" charset="-79"/>
              </a:rPr>
            </a:br>
            <a:r>
              <a:rPr lang="en-US" dirty="0">
                <a:solidFill>
                  <a:schemeClr val="accent1">
                    <a:lumMod val="50000"/>
                  </a:schemeClr>
                </a:solidFill>
                <a:latin typeface="Book Antiqua" panose="02040602050305030304" pitchFamily="18" charset="0"/>
                <a:cs typeface="Levenim MT" panose="02010502060101010101" pitchFamily="2" charset="-79"/>
              </a:rPr>
              <a:t>Private Gain</a:t>
            </a:r>
            <a:br>
              <a:rPr lang="en-US" sz="3000" dirty="0">
                <a:solidFill>
                  <a:srgbClr val="94B6D2">
                    <a:lumMod val="50000"/>
                  </a:srgbClr>
                </a:solidFill>
                <a:latin typeface="Book Antiqua" panose="02040602050305030304" pitchFamily="18" charset="0"/>
                <a:cs typeface="Levenim MT" panose="02010502060101010101" pitchFamily="2" charset="-79"/>
              </a:rPr>
            </a:br>
            <a:endParaRPr lang="en-US" sz="2100" dirty="0">
              <a:solidFill>
                <a:srgbClr val="94B6D2">
                  <a:lumMod val="50000"/>
                </a:srgbClr>
              </a:solidFill>
              <a:latin typeface="Book Antiqua" panose="02040602050305030304" pitchFamily="18" charset="0"/>
              <a:cs typeface="Levenim MT" panose="02010502060101010101" pitchFamily="2" charset="-79"/>
            </a:endParaRPr>
          </a:p>
        </p:txBody>
      </p:sp>
      <p:sp>
        <p:nvSpPr>
          <p:cNvPr id="4" name="TextBox 3">
            <a:extLst>
              <a:ext uri="{FF2B5EF4-FFF2-40B4-BE49-F238E27FC236}">
                <a16:creationId xmlns:a16="http://schemas.microsoft.com/office/drawing/2014/main" id="{DD06A149-5533-4F8E-B43D-603E30B2568E}"/>
              </a:ext>
            </a:extLst>
          </p:cNvPr>
          <p:cNvSpPr txBox="1"/>
          <p:nvPr/>
        </p:nvSpPr>
        <p:spPr>
          <a:xfrm rot="17185775">
            <a:off x="6339903" y="5262141"/>
            <a:ext cx="1444580" cy="300082"/>
          </a:xfrm>
          <a:prstGeom prst="rect">
            <a:avLst/>
          </a:prstGeom>
          <a:noFill/>
        </p:spPr>
        <p:txBody>
          <a:bodyPr wrap="square" rtlCol="0">
            <a:spAutoFit/>
          </a:bodyPr>
          <a:lstStyle/>
          <a:p>
            <a:pPr defTabSz="685800"/>
            <a:r>
              <a:rPr lang="en-US" sz="675" dirty="0">
                <a:solidFill>
                  <a:prstClr val="black"/>
                </a:solidFill>
                <a:latin typeface="Corbel" panose="020B0503020204020204"/>
                <a:hlinkClick r:id="rId3" tooltip="https://10englishcm.wikispaces.com/HOME"/>
              </a:rPr>
              <a:t>This Photo</a:t>
            </a:r>
            <a:r>
              <a:rPr lang="en-US" sz="675" dirty="0">
                <a:solidFill>
                  <a:prstClr val="black"/>
                </a:solidFill>
                <a:latin typeface="Corbel" panose="020B0503020204020204"/>
              </a:rPr>
              <a:t> by Unknown Author is licensed under </a:t>
            </a:r>
            <a:r>
              <a:rPr lang="en-US" sz="675" dirty="0">
                <a:solidFill>
                  <a:prstClr val="black"/>
                </a:solidFill>
                <a:latin typeface="Corbel" panose="020B0503020204020204"/>
                <a:hlinkClick r:id="rId4" tooltip="https://creativecommons.org/licenses/by-sa/3.0/"/>
              </a:rPr>
              <a:t>CC BY-SA</a:t>
            </a:r>
            <a:endParaRPr lang="en-US" sz="675" dirty="0">
              <a:solidFill>
                <a:prstClr val="black"/>
              </a:solidFill>
              <a:latin typeface="Corbel" panose="020B0503020204020204"/>
            </a:endParaRPr>
          </a:p>
        </p:txBody>
      </p:sp>
      <p:pic>
        <p:nvPicPr>
          <p:cNvPr id="10" name="Picture 9" descr="sealfront2">
            <a:extLst>
              <a:ext uri="{FF2B5EF4-FFF2-40B4-BE49-F238E27FC236}">
                <a16:creationId xmlns:a16="http://schemas.microsoft.com/office/drawing/2014/main" id="{BD6F7EE2-FAE2-4CB1-A9A0-8189C1DE7B14}"/>
              </a:ext>
            </a:extLst>
          </p:cNvPr>
          <p:cNvPicPr>
            <a:picLocks noChangeAspect="1" noChangeArrowheads="1"/>
          </p:cNvPicPr>
          <p:nvPr/>
        </p:nvPicPr>
        <p:blipFill>
          <a:blip r:embed="rId5" cstate="print"/>
          <a:srcRect/>
          <a:stretch>
            <a:fillRect/>
          </a:stretch>
        </p:blipFill>
        <p:spPr bwMode="auto">
          <a:xfrm>
            <a:off x="990600" y="178217"/>
            <a:ext cx="1523999" cy="1554684"/>
          </a:xfrm>
          <a:prstGeom prst="rect">
            <a:avLst/>
          </a:prstGeom>
          <a:noFill/>
          <a:ln w="9525">
            <a:noFill/>
            <a:miter lim="800000"/>
            <a:headEnd/>
            <a:tailEnd/>
          </a:ln>
        </p:spPr>
      </p:pic>
      <p:pic>
        <p:nvPicPr>
          <p:cNvPr id="14" name="Online Image Placeholder 13" descr="A picture containing text&#10;&#10;Description automatically generated">
            <a:extLst>
              <a:ext uri="{FF2B5EF4-FFF2-40B4-BE49-F238E27FC236}">
                <a16:creationId xmlns:a16="http://schemas.microsoft.com/office/drawing/2014/main" id="{54655EF2-D913-41C6-B9CD-5CF872730BD3}"/>
              </a:ext>
            </a:extLst>
          </p:cNvPr>
          <p:cNvPicPr>
            <a:picLocks noGrp="1" noChangeAspect="1"/>
          </p:cNvPicPr>
          <p:nvPr>
            <p:ph type="clipArt" sz="half" idx="2"/>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16385" y="4187195"/>
            <a:ext cx="3886200" cy="2314055"/>
          </a:xfrm>
        </p:spPr>
      </p:pic>
      <p:sp>
        <p:nvSpPr>
          <p:cNvPr id="15" name="TextBox 14">
            <a:extLst>
              <a:ext uri="{FF2B5EF4-FFF2-40B4-BE49-F238E27FC236}">
                <a16:creationId xmlns:a16="http://schemas.microsoft.com/office/drawing/2014/main" id="{0DA75257-ECC5-4EFD-A6ED-F770675AFE8D}"/>
              </a:ext>
            </a:extLst>
          </p:cNvPr>
          <p:cNvSpPr txBox="1"/>
          <p:nvPr/>
        </p:nvSpPr>
        <p:spPr>
          <a:xfrm>
            <a:off x="4267200" y="6501250"/>
            <a:ext cx="3886200" cy="230832"/>
          </a:xfrm>
          <a:prstGeom prst="rect">
            <a:avLst/>
          </a:prstGeom>
          <a:noFill/>
        </p:spPr>
        <p:txBody>
          <a:bodyPr wrap="square" rtlCol="0">
            <a:spAutoFit/>
          </a:bodyPr>
          <a:lstStyle/>
          <a:p>
            <a:r>
              <a:rPr lang="en-US" sz="900">
                <a:hlinkClick r:id="rId7" tooltip="http://pixeden.deviantart.com/art/Free-Bi-Fold-Brochure-Template-251363849"/>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329046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520" y="1986050"/>
            <a:ext cx="6011465" cy="685800"/>
          </a:xfrm>
        </p:spPr>
        <p:txBody>
          <a:bodyPr>
            <a:normAutofit/>
          </a:bodyPr>
          <a:lstStyle/>
          <a:p>
            <a:r>
              <a:rPr lang="en-US" sz="2100" dirty="0">
                <a:solidFill>
                  <a:schemeClr val="accent1">
                    <a:lumMod val="50000"/>
                  </a:schemeClr>
                </a:solidFill>
                <a:latin typeface="Book Antiqua" panose="02040602050305030304" pitchFamily="18" charset="0"/>
              </a:rPr>
              <a:t>Endorsements</a:t>
            </a:r>
          </a:p>
        </p:txBody>
      </p:sp>
      <p:sp>
        <p:nvSpPr>
          <p:cNvPr id="3" name="Text Placeholder 2"/>
          <p:cNvSpPr>
            <a:spLocks noGrp="1"/>
          </p:cNvSpPr>
          <p:nvPr>
            <p:ph type="body" sz="half" idx="1"/>
          </p:nvPr>
        </p:nvSpPr>
        <p:spPr>
          <a:xfrm>
            <a:off x="723900" y="2923142"/>
            <a:ext cx="7696200" cy="2369460"/>
          </a:xfrm>
        </p:spPr>
        <p:txBody>
          <a:bodyPr>
            <a:normAutofit fontScale="92500" lnSpcReduction="10000"/>
          </a:bodyPr>
          <a:lstStyle/>
          <a:p>
            <a:pPr marL="365760" lvl="0" indent="0" defTabSz="914400">
              <a:spcBef>
                <a:spcPts val="600"/>
              </a:spcBef>
              <a:spcAft>
                <a:spcPts val="0"/>
              </a:spcAft>
              <a:buClr>
                <a:srgbClr val="3891A7"/>
              </a:buClr>
              <a:buSzPct val="80000"/>
              <a:buNone/>
            </a:pPr>
            <a:r>
              <a:rPr lang="en-US" sz="2600" b="1" dirty="0">
                <a:solidFill>
                  <a:prstClr val="black"/>
                </a:solidFill>
                <a:cs typeface="Arial" panose="020B0604020202020204" pitchFamily="34" charset="0"/>
              </a:rPr>
              <a:t>QUESTION:  </a:t>
            </a:r>
            <a:r>
              <a:rPr lang="en-US" sz="2600" dirty="0">
                <a:solidFill>
                  <a:prstClr val="black"/>
                </a:solidFill>
                <a:cs typeface="Arial" panose="020B0604020202020204" pitchFamily="34" charset="0"/>
              </a:rPr>
              <a:t>May</a:t>
            </a:r>
            <a:r>
              <a:rPr lang="en-US" sz="2600" b="1" dirty="0">
                <a:solidFill>
                  <a:prstClr val="black"/>
                </a:solidFill>
                <a:cs typeface="Arial" panose="020B0604020202020204" pitchFamily="34" charset="0"/>
              </a:rPr>
              <a:t> </a:t>
            </a:r>
            <a:r>
              <a:rPr lang="en-US" sz="2800" dirty="0">
                <a:solidFill>
                  <a:prstClr val="black"/>
                </a:solidFill>
              </a:rPr>
              <a:t>public educators appear in a software vendor’s promotional video and articles demonstrating how West Virginia teachers and students use the vendor’s products?</a:t>
            </a:r>
            <a:endParaRPr lang="en-US" sz="2600" b="1" dirty="0">
              <a:solidFill>
                <a:prstClr val="black"/>
              </a:solidFill>
              <a:cs typeface="Arial" panose="020B0604020202020204" pitchFamily="34" charset="0"/>
            </a:endParaRPr>
          </a:p>
          <a:p>
            <a:pPr marL="365760" lvl="0" indent="0" defTabSz="914400">
              <a:spcBef>
                <a:spcPts val="600"/>
              </a:spcBef>
              <a:spcAft>
                <a:spcPts val="0"/>
              </a:spcAft>
              <a:buClr>
                <a:srgbClr val="3891A7"/>
              </a:buClr>
              <a:buSzPct val="80000"/>
              <a:buNone/>
            </a:pPr>
            <a:endParaRPr lang="en-US" sz="2600" b="1" dirty="0">
              <a:solidFill>
                <a:prstClr val="black"/>
              </a:solidFill>
              <a:cs typeface="Arial" panose="020B0604020202020204" pitchFamily="34" charset="0"/>
            </a:endParaRPr>
          </a:p>
          <a:p>
            <a:pPr marL="365760" lvl="0" indent="0" defTabSz="914400">
              <a:spcBef>
                <a:spcPts val="600"/>
              </a:spcBef>
              <a:spcAft>
                <a:spcPts val="0"/>
              </a:spcAft>
              <a:buClr>
                <a:srgbClr val="3891A7"/>
              </a:buClr>
              <a:buSzPct val="80000"/>
              <a:buNone/>
            </a:pPr>
            <a:r>
              <a:rPr lang="en-US" sz="2600" b="1" dirty="0">
                <a:solidFill>
                  <a:prstClr val="black"/>
                </a:solidFill>
                <a:cs typeface="Arial" panose="020B0604020202020204" pitchFamily="34" charset="0"/>
              </a:rPr>
              <a:t>ANSWER: </a:t>
            </a:r>
            <a:r>
              <a:rPr lang="en-US" sz="2600" b="1" i="1" dirty="0">
                <a:solidFill>
                  <a:prstClr val="black"/>
                </a:solidFill>
                <a:cs typeface="Arial" panose="020B0604020202020204" pitchFamily="34" charset="0"/>
              </a:rPr>
              <a:t>See</a:t>
            </a:r>
            <a:r>
              <a:rPr lang="en-US" sz="2600" b="1" dirty="0">
                <a:solidFill>
                  <a:prstClr val="black"/>
                </a:solidFill>
                <a:cs typeface="Arial" panose="020B0604020202020204" pitchFamily="34" charset="0"/>
              </a:rPr>
              <a:t> A.O. 2015-17</a:t>
            </a:r>
            <a:r>
              <a:rPr lang="en-US" sz="2600" dirty="0">
                <a:solidFill>
                  <a:prstClr val="black"/>
                </a:solidFill>
                <a:cs typeface="Arial" panose="020B0604020202020204" pitchFamily="34" charset="0"/>
              </a:rPr>
              <a:t>	</a:t>
            </a:r>
            <a:r>
              <a:rPr lang="en-US" sz="2600" dirty="0">
                <a:solidFill>
                  <a:prstClr val="black"/>
                </a:solidFill>
                <a:latin typeface="Arial" panose="020B0604020202020204" pitchFamily="34" charset="0"/>
                <a:cs typeface="Arial" panose="020B0604020202020204" pitchFamily="34" charset="0"/>
              </a:rPr>
              <a:t>	</a:t>
            </a:r>
          </a:p>
          <a:p>
            <a:endParaRPr lang="en-US" dirty="0"/>
          </a:p>
        </p:txBody>
      </p:sp>
      <p:sp>
        <p:nvSpPr>
          <p:cNvPr id="8" name="Rectangle 4"/>
          <p:cNvSpPr txBox="1">
            <a:spLocks noChangeArrowheads="1"/>
          </p:cNvSpPr>
          <p:nvPr/>
        </p:nvSpPr>
        <p:spPr>
          <a:xfrm>
            <a:off x="2691406" y="145140"/>
            <a:ext cx="5461994" cy="2369460"/>
          </a:xfrm>
          <a:prstGeom prst="rect">
            <a:avLst/>
          </a:prstGeom>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Use of Public Office for </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Private Gain</a:t>
            </a:r>
            <a:br>
              <a:rPr kumimoji="0" lang="en-US" sz="3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endParaRPr kumimoji="0" lang="en-US" sz="21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endParaRPr>
          </a:p>
        </p:txBody>
      </p:sp>
      <p:pic>
        <p:nvPicPr>
          <p:cNvPr id="10" name="Picture 9" descr="sealfront2">
            <a:extLst>
              <a:ext uri="{FF2B5EF4-FFF2-40B4-BE49-F238E27FC236}">
                <a16:creationId xmlns:a16="http://schemas.microsoft.com/office/drawing/2014/main" id="{BD6F7EE2-FAE2-4CB1-A9A0-8189C1DE7B14}"/>
              </a:ext>
            </a:extLst>
          </p:cNvPr>
          <p:cNvPicPr>
            <a:picLocks noChangeAspect="1" noChangeArrowheads="1"/>
          </p:cNvPicPr>
          <p:nvPr/>
        </p:nvPicPr>
        <p:blipFill>
          <a:blip r:embed="rId3" cstate="print"/>
          <a:srcRect/>
          <a:stretch>
            <a:fillRect/>
          </a:stretch>
        </p:blipFill>
        <p:spPr bwMode="auto">
          <a:xfrm>
            <a:off x="990600" y="178217"/>
            <a:ext cx="1523999" cy="1554684"/>
          </a:xfrm>
          <a:prstGeom prst="rect">
            <a:avLst/>
          </a:prstGeom>
          <a:noFill/>
          <a:ln w="9525">
            <a:noFill/>
            <a:miter lim="800000"/>
            <a:headEnd/>
            <a:tailEnd/>
          </a:ln>
        </p:spPr>
      </p:pic>
    </p:spTree>
    <p:extLst>
      <p:ext uri="{BB962C8B-B14F-4D97-AF65-F5344CB8AC3E}">
        <p14:creationId xmlns:p14="http://schemas.microsoft.com/office/powerpoint/2010/main" val="197670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520" y="1986050"/>
            <a:ext cx="6011465" cy="685800"/>
          </a:xfrm>
        </p:spPr>
        <p:txBody>
          <a:bodyPr>
            <a:normAutofit/>
          </a:bodyPr>
          <a:lstStyle/>
          <a:p>
            <a:r>
              <a:rPr lang="en-US" sz="2100" dirty="0">
                <a:solidFill>
                  <a:schemeClr val="accent1">
                    <a:lumMod val="50000"/>
                  </a:schemeClr>
                </a:solidFill>
                <a:latin typeface="Book Antiqua" panose="02040602050305030304" pitchFamily="18" charset="0"/>
              </a:rPr>
              <a:t>Endorsement candidate</a:t>
            </a:r>
          </a:p>
        </p:txBody>
      </p:sp>
      <p:sp>
        <p:nvSpPr>
          <p:cNvPr id="3" name="Text Placeholder 2"/>
          <p:cNvSpPr>
            <a:spLocks noGrp="1"/>
          </p:cNvSpPr>
          <p:nvPr>
            <p:ph type="body" sz="half" idx="1"/>
          </p:nvPr>
        </p:nvSpPr>
        <p:spPr>
          <a:xfrm>
            <a:off x="723900" y="2923142"/>
            <a:ext cx="7696200" cy="2369460"/>
          </a:xfrm>
        </p:spPr>
        <p:txBody>
          <a:bodyPr>
            <a:normAutofit fontScale="92500" lnSpcReduction="10000"/>
          </a:bodyPr>
          <a:lstStyle/>
          <a:p>
            <a:pPr marL="365760" lvl="0" indent="0" defTabSz="914400">
              <a:spcBef>
                <a:spcPts val="600"/>
              </a:spcBef>
              <a:spcAft>
                <a:spcPts val="0"/>
              </a:spcAft>
              <a:buClr>
                <a:srgbClr val="3891A7"/>
              </a:buClr>
              <a:buSzPct val="80000"/>
              <a:buNone/>
            </a:pPr>
            <a:r>
              <a:rPr lang="en-US" sz="2800" dirty="0">
                <a:effectLst/>
                <a:latin typeface="Arial" panose="020B0604020202020204" pitchFamily="34" charset="0"/>
                <a:ea typeface="Times New Roman" panose="02020603050405020304" pitchFamily="18" charset="0"/>
              </a:rPr>
              <a:t>May not exclusively invite and allow one candidate to speak to a class at a public institution of higher education about his or her platform without giving other candidates in the same political race the same opportunity. </a:t>
            </a:r>
          </a:p>
          <a:p>
            <a:pPr marL="365760" lvl="0" indent="0" defTabSz="914400">
              <a:spcBef>
                <a:spcPts val="600"/>
              </a:spcBef>
              <a:spcAft>
                <a:spcPts val="0"/>
              </a:spcAft>
              <a:buClr>
                <a:srgbClr val="3891A7"/>
              </a:buClr>
              <a:buSzPct val="80000"/>
              <a:buNone/>
            </a:pPr>
            <a:r>
              <a:rPr lang="en-US" sz="2600" dirty="0">
                <a:solidFill>
                  <a:prstClr val="black"/>
                </a:solidFill>
                <a:latin typeface="Arial" panose="020B0604020202020204" pitchFamily="34" charset="0"/>
                <a:cs typeface="Arial" panose="020B0604020202020204" pitchFamily="34" charset="0"/>
              </a:rPr>
              <a:t>A.O. 2021-06	</a:t>
            </a:r>
          </a:p>
          <a:p>
            <a:endParaRPr lang="en-US" dirty="0"/>
          </a:p>
        </p:txBody>
      </p:sp>
      <p:sp>
        <p:nvSpPr>
          <p:cNvPr id="8" name="Rectangle 4"/>
          <p:cNvSpPr txBox="1">
            <a:spLocks noChangeArrowheads="1"/>
          </p:cNvSpPr>
          <p:nvPr/>
        </p:nvSpPr>
        <p:spPr>
          <a:xfrm>
            <a:off x="2691406" y="145140"/>
            <a:ext cx="5461994" cy="2369460"/>
          </a:xfrm>
          <a:prstGeom prst="rect">
            <a:avLst/>
          </a:prstGeom>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Use of Public Office for </a:t>
            </a:r>
            <a:b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r>
              <a:rPr kumimoji="0" lang="en-US" sz="4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t>Private Gain</a:t>
            </a:r>
            <a:br>
              <a:rPr kumimoji="0" lang="en-US" sz="30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rPr>
            </a:br>
            <a:endParaRPr kumimoji="0" lang="en-US" sz="2100" b="0" i="0" u="none" strike="noStrike" kern="1200" cap="none" spc="0" normalizeH="0" baseline="0" noProof="0" dirty="0">
              <a:ln w="3175" cmpd="sng">
                <a:noFill/>
              </a:ln>
              <a:solidFill>
                <a:srgbClr val="94B6D2">
                  <a:lumMod val="50000"/>
                </a:srgbClr>
              </a:solidFill>
              <a:effectLst/>
              <a:uLnTx/>
              <a:uFillTx/>
              <a:latin typeface="Book Antiqua" panose="02040602050305030304" pitchFamily="18" charset="0"/>
              <a:ea typeface="+mj-ea"/>
              <a:cs typeface="Levenim MT" panose="02010502060101010101" pitchFamily="2" charset="-79"/>
            </a:endParaRPr>
          </a:p>
        </p:txBody>
      </p:sp>
      <p:pic>
        <p:nvPicPr>
          <p:cNvPr id="10" name="Picture 9" descr="sealfront2">
            <a:extLst>
              <a:ext uri="{FF2B5EF4-FFF2-40B4-BE49-F238E27FC236}">
                <a16:creationId xmlns:a16="http://schemas.microsoft.com/office/drawing/2014/main" id="{BD6F7EE2-FAE2-4CB1-A9A0-8189C1DE7B14}"/>
              </a:ext>
            </a:extLst>
          </p:cNvPr>
          <p:cNvPicPr>
            <a:picLocks noChangeAspect="1" noChangeArrowheads="1"/>
          </p:cNvPicPr>
          <p:nvPr/>
        </p:nvPicPr>
        <p:blipFill>
          <a:blip r:embed="rId3" cstate="print"/>
          <a:srcRect/>
          <a:stretch>
            <a:fillRect/>
          </a:stretch>
        </p:blipFill>
        <p:spPr bwMode="auto">
          <a:xfrm>
            <a:off x="990600" y="178217"/>
            <a:ext cx="1523999" cy="1554684"/>
          </a:xfrm>
          <a:prstGeom prst="rect">
            <a:avLst/>
          </a:prstGeom>
          <a:noFill/>
          <a:ln w="9525">
            <a:noFill/>
            <a:miter lim="800000"/>
            <a:headEnd/>
            <a:tailEnd/>
          </a:ln>
        </p:spPr>
      </p:pic>
    </p:spTree>
    <p:extLst>
      <p:ext uri="{BB962C8B-B14F-4D97-AF65-F5344CB8AC3E}">
        <p14:creationId xmlns:p14="http://schemas.microsoft.com/office/powerpoint/2010/main" val="866832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41900-1497-42B3-ABAD-0800874B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41" y="857250"/>
            <a:ext cx="6224919" cy="5143500"/>
          </a:xfrm>
          <a:prstGeom prst="rect">
            <a:avLst/>
          </a:prstGeom>
        </p:spPr>
      </p:pic>
    </p:spTree>
    <p:extLst>
      <p:ext uri="{BB962C8B-B14F-4D97-AF65-F5344CB8AC3E}">
        <p14:creationId xmlns:p14="http://schemas.microsoft.com/office/powerpoint/2010/main" val="250733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91" y="437358"/>
            <a:ext cx="6743701" cy="1143000"/>
          </a:xfrm>
        </p:spPr>
        <p:txBody>
          <a:bodyPr>
            <a:normAutofit/>
          </a:bodyPr>
          <a:lstStyle/>
          <a:p>
            <a:pPr algn="ctr"/>
            <a:r>
              <a:rPr lang="en-US" dirty="0">
                <a:solidFill>
                  <a:schemeClr val="accent1">
                    <a:lumMod val="50000"/>
                  </a:schemeClr>
                </a:solidFill>
                <a:latin typeface="Book Antiqua" panose="02040602050305030304" pitchFamily="18" charset="0"/>
              </a:rPr>
              <a:t>Confidential Info</a:t>
            </a:r>
          </a:p>
        </p:txBody>
      </p:sp>
      <p:sp>
        <p:nvSpPr>
          <p:cNvPr id="3" name="Content Placeholder 2"/>
          <p:cNvSpPr>
            <a:spLocks noGrp="1"/>
          </p:cNvSpPr>
          <p:nvPr>
            <p:ph sz="half" idx="1"/>
          </p:nvPr>
        </p:nvSpPr>
        <p:spPr>
          <a:xfrm>
            <a:off x="990598" y="1905000"/>
            <a:ext cx="5638801" cy="2514600"/>
          </a:xfrm>
        </p:spPr>
        <p:txBody>
          <a:bodyPr>
            <a:noAutofit/>
          </a:bodyPr>
          <a:lstStyle/>
          <a:p>
            <a:pPr marL="82296" indent="0">
              <a:buNone/>
            </a:pPr>
            <a:r>
              <a:rPr lang="en-US" sz="2200" dirty="0">
                <a:solidFill>
                  <a:schemeClr val="tx1"/>
                </a:solidFill>
              </a:rPr>
              <a:t>No present or former public official or employee may disclose confidential information or use that information to further his/her personal interests or the interests of another person.</a:t>
            </a:r>
            <a:r>
              <a:rPr lang="en-US" sz="2200" dirty="0"/>
              <a:t> [Address, SS#, credit card, driver’s license and marital status]</a:t>
            </a:r>
            <a:endParaRPr lang="en-US" sz="2200" dirty="0">
              <a:solidFill>
                <a:schemeClr val="tx1"/>
              </a:solidFill>
            </a:endParaRPr>
          </a:p>
        </p:txBody>
      </p:sp>
      <p:pic>
        <p:nvPicPr>
          <p:cNvPr id="1026" name="Picture 2" descr="C:\Users\E031195\AppData\Local\Microsoft\Windows\Temporary Internet Files\Content.IE5\Z7555W6Q\MP9003096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0400"/>
            <a:ext cx="2183892"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4900" y="4744242"/>
            <a:ext cx="4495800" cy="1200329"/>
          </a:xfrm>
          <a:prstGeom prst="rect">
            <a:avLst/>
          </a:prstGeom>
          <a:noFill/>
        </p:spPr>
        <p:txBody>
          <a:bodyPr wrap="square" rtlCol="0">
            <a:spAutoFit/>
          </a:bodyPr>
          <a:lstStyle/>
          <a:p>
            <a:r>
              <a:rPr lang="en-US" sz="2400" dirty="0">
                <a:solidFill>
                  <a:prstClr val="black"/>
                </a:solidFill>
              </a:rPr>
              <a:t>Improper disclosure of confidential information is a criminal misdemeanor.</a:t>
            </a:r>
          </a:p>
        </p:txBody>
      </p:sp>
      <p:sp>
        <p:nvSpPr>
          <p:cNvPr id="8" name="TextBox 7"/>
          <p:cNvSpPr txBox="1"/>
          <p:nvPr/>
        </p:nvSpPr>
        <p:spPr>
          <a:xfrm>
            <a:off x="2438399" y="1335247"/>
            <a:ext cx="571500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4">
                    <a:lumMod val="75000"/>
                  </a:schemeClr>
                </a:solidFill>
                <a:effectLst/>
                <a:uLnTx/>
                <a:uFillTx/>
              </a:rPr>
              <a:t>W. </a:t>
            </a:r>
            <a:r>
              <a:rPr lang="en-US" b="1" kern="0" dirty="0">
                <a:solidFill>
                  <a:schemeClr val="accent4">
                    <a:lumMod val="75000"/>
                  </a:schemeClr>
                </a:solidFill>
              </a:rPr>
              <a:t>V</a:t>
            </a:r>
            <a:r>
              <a:rPr kumimoji="0" lang="en-US" b="1" i="0" u="none" strike="noStrike" kern="0" cap="none" spc="0" normalizeH="0" baseline="0" noProof="0" dirty="0">
                <a:ln>
                  <a:noFill/>
                </a:ln>
                <a:solidFill>
                  <a:schemeClr val="accent4">
                    <a:lumMod val="75000"/>
                  </a:schemeClr>
                </a:solidFill>
                <a:effectLst/>
                <a:uLnTx/>
                <a:uFillTx/>
              </a:rPr>
              <a:t>a. Code § 6B-2-5(e)</a:t>
            </a:r>
          </a:p>
        </p:txBody>
      </p:sp>
      <p:pic>
        <p:nvPicPr>
          <p:cNvPr id="10" name="Picture 7" descr="sealfront2"/>
          <p:cNvPicPr>
            <a:picLocks noChangeAspect="1" noChangeArrowheads="1"/>
          </p:cNvPicPr>
          <p:nvPr/>
        </p:nvPicPr>
        <p:blipFill>
          <a:blip r:embed="rId4"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265887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028688" cy="792162"/>
          </a:xfrm>
        </p:spPr>
        <p:txBody>
          <a:bodyPr>
            <a:normAutofit fontScale="90000"/>
          </a:bodyPr>
          <a:lstStyle/>
          <a:p>
            <a:r>
              <a:rPr lang="en-US" sz="4400" dirty="0">
                <a:solidFill>
                  <a:schemeClr val="accent1">
                    <a:lumMod val="50000"/>
                  </a:schemeClr>
                </a:solidFill>
                <a:latin typeface="Book Antiqua" panose="02040602050305030304" pitchFamily="18" charset="0"/>
              </a:rPr>
              <a:t>Gift</a:t>
            </a:r>
            <a:r>
              <a:rPr lang="en-US" dirty="0">
                <a:solidFill>
                  <a:schemeClr val="accent1">
                    <a:lumMod val="50000"/>
                  </a:schemeClr>
                </a:solidFill>
                <a:latin typeface="Book Antiqua" panose="02040602050305030304" pitchFamily="18" charset="0"/>
              </a:rPr>
              <a:t> Rules</a:t>
            </a:r>
            <a:br>
              <a:rPr lang="en-US" dirty="0">
                <a:solidFill>
                  <a:schemeClr val="accent1">
                    <a:lumMod val="50000"/>
                  </a:schemeClr>
                </a:solidFill>
                <a:latin typeface="Book Antiqua" panose="02040602050305030304" pitchFamily="18" charset="0"/>
              </a:rPr>
            </a:br>
            <a:endParaRPr lang="en-US" sz="2200" dirty="0">
              <a:solidFill>
                <a:schemeClr val="accent1">
                  <a:lumMod val="50000"/>
                </a:schemeClr>
              </a:solidFill>
              <a:latin typeface="Book Antiqua" panose="02040602050305030304" pitchFamily="18" charset="0"/>
            </a:endParaRPr>
          </a:p>
        </p:txBody>
      </p:sp>
      <p:sp>
        <p:nvSpPr>
          <p:cNvPr id="3" name="Content Placeholder 2"/>
          <p:cNvSpPr>
            <a:spLocks noGrp="1"/>
          </p:cNvSpPr>
          <p:nvPr>
            <p:ph idx="1"/>
          </p:nvPr>
        </p:nvSpPr>
        <p:spPr>
          <a:xfrm>
            <a:off x="1219200" y="1676400"/>
            <a:ext cx="7498080" cy="5325212"/>
          </a:xfrm>
        </p:spPr>
        <p:txBody>
          <a:bodyPr>
            <a:normAutofit fontScale="77500" lnSpcReduction="20000"/>
          </a:bodyPr>
          <a:lstStyle/>
          <a:p>
            <a:pPr>
              <a:buNone/>
            </a:pPr>
            <a:endParaRPr lang="en-US" dirty="0"/>
          </a:p>
          <a:p>
            <a:pPr>
              <a:buNone/>
            </a:pPr>
            <a:r>
              <a:rPr lang="en-US" sz="2600" dirty="0"/>
              <a:t>An interested person is:</a:t>
            </a:r>
          </a:p>
          <a:p>
            <a:pPr>
              <a:lnSpc>
                <a:spcPct val="170000"/>
              </a:lnSpc>
              <a:buClr>
                <a:schemeClr val="accent4">
                  <a:lumMod val="75000"/>
                </a:schemeClr>
              </a:buClr>
              <a:buFont typeface="Arial" panose="020B0604020202020204" pitchFamily="34" charset="0"/>
              <a:buChar char="•"/>
            </a:pPr>
            <a:r>
              <a:rPr lang="en-US" sz="2600" dirty="0"/>
              <a:t>A Lobbyist</a:t>
            </a:r>
          </a:p>
          <a:p>
            <a:pPr marL="0" indent="0">
              <a:lnSpc>
                <a:spcPct val="170000"/>
              </a:lnSpc>
              <a:buClr>
                <a:schemeClr val="accent4">
                  <a:lumMod val="75000"/>
                </a:schemeClr>
              </a:buClr>
              <a:buNone/>
            </a:pPr>
            <a:r>
              <a:rPr lang="en-US" sz="2600" dirty="0"/>
              <a:t>Or one who:</a:t>
            </a:r>
          </a:p>
          <a:p>
            <a:pPr>
              <a:lnSpc>
                <a:spcPct val="170000"/>
              </a:lnSpc>
              <a:buClr>
                <a:schemeClr val="accent4">
                  <a:lumMod val="75000"/>
                </a:schemeClr>
              </a:buClr>
              <a:buFont typeface="Arial" panose="020B0604020202020204" pitchFamily="34" charset="0"/>
              <a:buChar char="•"/>
            </a:pPr>
            <a:r>
              <a:rPr lang="en-US" sz="2600" dirty="0">
                <a:solidFill>
                  <a:schemeClr val="tx1"/>
                </a:solidFill>
              </a:rPr>
              <a:t>Seeks or does business with the public servant’s agency (vendor);</a:t>
            </a:r>
          </a:p>
          <a:p>
            <a:pPr>
              <a:lnSpc>
                <a:spcPct val="170000"/>
              </a:lnSpc>
              <a:buClr>
                <a:schemeClr val="accent4">
                  <a:lumMod val="75000"/>
                </a:schemeClr>
              </a:buClr>
              <a:buFont typeface="Arial" panose="020B0604020202020204" pitchFamily="34" charset="0"/>
              <a:buChar char="•"/>
            </a:pPr>
            <a:r>
              <a:rPr lang="en-US" sz="2600" dirty="0">
                <a:solidFill>
                  <a:schemeClr val="tx1"/>
                </a:solidFill>
              </a:rPr>
              <a:t>Is engaged in activities regulated or  controlled by the agency; or,</a:t>
            </a:r>
          </a:p>
          <a:p>
            <a:pPr>
              <a:lnSpc>
                <a:spcPct val="170000"/>
              </a:lnSpc>
              <a:buClr>
                <a:schemeClr val="accent4">
                  <a:lumMod val="75000"/>
                </a:schemeClr>
              </a:buClr>
              <a:buFont typeface="Arial" panose="020B0604020202020204" pitchFamily="34" charset="0"/>
              <a:buChar char="•"/>
            </a:pPr>
            <a:r>
              <a:rPr lang="en-US" sz="2600" dirty="0">
                <a:solidFill>
                  <a:schemeClr val="tx1"/>
                </a:solidFill>
              </a:rPr>
              <a:t>Has financial interests which may be substantially &amp; materially affected, in a manner distinguishable from the public generally, by the performance or nonperformance of official duties</a:t>
            </a:r>
            <a:r>
              <a:rPr lang="en-US" sz="2300" dirty="0">
                <a:solidFill>
                  <a:schemeClr val="tx1"/>
                </a:solidFill>
              </a:rPr>
              <a:t>.</a:t>
            </a:r>
          </a:p>
          <a:p>
            <a:pPr marL="0" indent="0">
              <a:lnSpc>
                <a:spcPct val="170000"/>
              </a:lnSpc>
              <a:buClr>
                <a:schemeClr val="accent4">
                  <a:lumMod val="75000"/>
                </a:schemeClr>
              </a:buClr>
              <a:buNone/>
            </a:pPr>
            <a:r>
              <a:rPr lang="en-US" sz="2300" dirty="0"/>
              <a:t>	</a:t>
            </a:r>
            <a:endParaRPr lang="en-US" dirty="0"/>
          </a:p>
        </p:txBody>
      </p:sp>
      <p:pic>
        <p:nvPicPr>
          <p:cNvPr id="7" name="Picture 7" descr="sealfront2"/>
          <p:cNvPicPr>
            <a:picLocks noChangeAspect="1" noChangeArrowheads="1"/>
          </p:cNvPicPr>
          <p:nvPr/>
        </p:nvPicPr>
        <p:blipFill>
          <a:blip r:embed="rId3" cstate="print"/>
          <a:srcRect/>
          <a:stretch>
            <a:fillRect/>
          </a:stretch>
        </p:blipFill>
        <p:spPr bwMode="auto">
          <a:xfrm>
            <a:off x="1143000" y="121716"/>
            <a:ext cx="1523999" cy="1554684"/>
          </a:xfrm>
          <a:prstGeom prst="rect">
            <a:avLst/>
          </a:prstGeom>
          <a:noFill/>
          <a:ln w="9525">
            <a:noFill/>
            <a:miter lim="800000"/>
            <a:headEnd/>
            <a:tailEnd/>
          </a:ln>
        </p:spPr>
      </p:pic>
      <p:sp>
        <p:nvSpPr>
          <p:cNvPr id="4" name="TextBox 3"/>
          <p:cNvSpPr txBox="1"/>
          <p:nvPr/>
        </p:nvSpPr>
        <p:spPr>
          <a:xfrm>
            <a:off x="2895600" y="1003956"/>
            <a:ext cx="5715000" cy="954107"/>
          </a:xfrm>
          <a:prstGeom prst="rect">
            <a:avLst/>
          </a:prstGeom>
          <a:noFill/>
        </p:spPr>
        <p:txBody>
          <a:bodyPr wrap="square" rtlCol="0">
            <a:spAutoFit/>
          </a:bodyPr>
          <a:lstStyle/>
          <a:p>
            <a:pPr algn="ctr"/>
            <a:r>
              <a:rPr lang="en-US" sz="2800" dirty="0">
                <a:ln w="3175" cmpd="sng">
                  <a:noFill/>
                </a:ln>
                <a:solidFill>
                  <a:srgbClr val="94B6D2">
                    <a:lumMod val="50000"/>
                  </a:srgbClr>
                </a:solidFill>
                <a:latin typeface="Book Antiqua" panose="02040602050305030304" pitchFamily="18" charset="0"/>
                <a:ea typeface="+mj-ea"/>
                <a:cs typeface="+mj-cs"/>
              </a:rPr>
              <a:t>No Gifts over $25 from Interested Persons</a:t>
            </a:r>
            <a:endParaRPr lang="en-US" sz="2800" dirty="0"/>
          </a:p>
        </p:txBody>
      </p:sp>
    </p:spTree>
    <p:extLst>
      <p:ext uri="{BB962C8B-B14F-4D97-AF65-F5344CB8AC3E}">
        <p14:creationId xmlns:p14="http://schemas.microsoft.com/office/powerpoint/2010/main" val="49642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028688" cy="1173162"/>
          </a:xfrm>
        </p:spPr>
        <p:txBody>
          <a:bodyPr>
            <a:normAutofit/>
          </a:bodyPr>
          <a:lstStyle/>
          <a:p>
            <a:r>
              <a:rPr lang="en-US" sz="4400" dirty="0">
                <a:solidFill>
                  <a:schemeClr val="accent1">
                    <a:lumMod val="50000"/>
                  </a:schemeClr>
                </a:solidFill>
                <a:latin typeface="Book Antiqua" panose="02040602050305030304" pitchFamily="18" charset="0"/>
              </a:rPr>
              <a:t>Gift</a:t>
            </a:r>
            <a:r>
              <a:rPr lang="en-US" dirty="0">
                <a:solidFill>
                  <a:schemeClr val="accent1">
                    <a:lumMod val="50000"/>
                  </a:schemeClr>
                </a:solidFill>
                <a:latin typeface="Book Antiqua" panose="02040602050305030304" pitchFamily="18" charset="0"/>
              </a:rPr>
              <a:t> Rules</a:t>
            </a:r>
            <a:br>
              <a:rPr lang="en-US" dirty="0">
                <a:solidFill>
                  <a:schemeClr val="accent1">
                    <a:lumMod val="50000"/>
                  </a:schemeClr>
                </a:solidFill>
                <a:latin typeface="Book Antiqua" panose="02040602050305030304" pitchFamily="18" charset="0"/>
              </a:rPr>
            </a:br>
            <a:endParaRPr lang="en-US" sz="2200" dirty="0">
              <a:solidFill>
                <a:schemeClr val="accent1">
                  <a:lumMod val="50000"/>
                </a:schemeClr>
              </a:solidFill>
              <a:latin typeface="Book Antiqua" panose="02040602050305030304" pitchFamily="18" charset="0"/>
            </a:endParaRPr>
          </a:p>
        </p:txBody>
      </p:sp>
      <p:sp>
        <p:nvSpPr>
          <p:cNvPr id="3" name="Content Placeholder 2"/>
          <p:cNvSpPr>
            <a:spLocks noGrp="1"/>
          </p:cNvSpPr>
          <p:nvPr>
            <p:ph idx="1"/>
          </p:nvPr>
        </p:nvSpPr>
        <p:spPr>
          <a:xfrm>
            <a:off x="1219200" y="1676400"/>
            <a:ext cx="7498080" cy="5325212"/>
          </a:xfrm>
        </p:spPr>
        <p:txBody>
          <a:bodyPr>
            <a:normAutofit fontScale="55000" lnSpcReduction="20000"/>
          </a:bodyPr>
          <a:lstStyle/>
          <a:p>
            <a:pPr>
              <a:buNone/>
            </a:pPr>
            <a:endParaRPr lang="en-US" dirty="0"/>
          </a:p>
          <a:p>
            <a:pPr>
              <a:buNone/>
            </a:pPr>
            <a:r>
              <a:rPr lang="en-US" sz="3200" dirty="0"/>
              <a:t>Some Exceptions</a:t>
            </a:r>
          </a:p>
          <a:p>
            <a:pPr>
              <a:buNone/>
            </a:pPr>
            <a:endParaRPr lang="en-US" sz="3200" dirty="0"/>
          </a:p>
          <a:p>
            <a:pPr marL="457200">
              <a:buFont typeface="Wingdings" panose="05000000000000000000" pitchFamily="2" charset="2"/>
              <a:buChar char="Ø"/>
            </a:pPr>
            <a:r>
              <a:rPr lang="en-US" sz="3200" dirty="0"/>
              <a:t>Meals and beverages of any value if the person purchasing them is present</a:t>
            </a:r>
          </a:p>
          <a:p>
            <a:pPr marL="457200">
              <a:buFont typeface="Wingdings" panose="05000000000000000000" pitchFamily="2" charset="2"/>
              <a:buChar char="Ø"/>
            </a:pPr>
            <a:endParaRPr lang="en-US" sz="3200" dirty="0"/>
          </a:p>
          <a:p>
            <a:pPr marL="457200">
              <a:buFont typeface="Wingdings" panose="05000000000000000000" pitchFamily="2" charset="2"/>
              <a:buChar char="Ø"/>
            </a:pPr>
            <a:r>
              <a:rPr lang="en-US" sz="3200" dirty="0"/>
              <a:t>Ceremonial gifts with insignificant value – for example, a plaque</a:t>
            </a:r>
          </a:p>
          <a:p>
            <a:pPr marL="457200">
              <a:buFont typeface="Wingdings" panose="05000000000000000000" pitchFamily="2" charset="2"/>
              <a:buChar char="Ø"/>
            </a:pPr>
            <a:endParaRPr lang="en-US" sz="3200" dirty="0"/>
          </a:p>
          <a:p>
            <a:pPr marL="457200">
              <a:buFont typeface="Wingdings" panose="05000000000000000000" pitchFamily="2" charset="2"/>
              <a:buChar char="Ø"/>
            </a:pPr>
            <a:r>
              <a:rPr lang="en-US" sz="3200" dirty="0"/>
              <a:t>Reasonable travel, meals and lodging expenses for being a speaker at conference or benefit performance of public job</a:t>
            </a:r>
          </a:p>
          <a:p>
            <a:pPr marL="457200">
              <a:buFont typeface="Wingdings" panose="05000000000000000000" pitchFamily="2" charset="2"/>
              <a:buChar char="Ø"/>
            </a:pPr>
            <a:endParaRPr lang="en-US" sz="3200" dirty="0"/>
          </a:p>
          <a:p>
            <a:pPr marL="457200">
              <a:buFont typeface="Wingdings" panose="05000000000000000000" pitchFamily="2" charset="2"/>
              <a:buChar char="Ø"/>
            </a:pPr>
            <a:r>
              <a:rPr lang="en-US" sz="3200" dirty="0"/>
              <a:t>Gifts that are purely private in nature</a:t>
            </a:r>
          </a:p>
          <a:p>
            <a:pPr marL="457200">
              <a:buFont typeface="Wingdings" panose="05000000000000000000" pitchFamily="2" charset="2"/>
              <a:buChar char="Ø"/>
            </a:pPr>
            <a:endParaRPr lang="en-US" sz="3200" dirty="0"/>
          </a:p>
          <a:p>
            <a:pPr marL="0" indent="0">
              <a:buNone/>
            </a:pPr>
            <a:r>
              <a:rPr lang="en-US" sz="3200" dirty="0"/>
              <a:t>Ethics Commission Gift Guideline – outlines other exceptions</a:t>
            </a:r>
          </a:p>
          <a:p>
            <a:pPr marL="0" indent="0">
              <a:lnSpc>
                <a:spcPct val="170000"/>
              </a:lnSpc>
              <a:buClr>
                <a:schemeClr val="accent4">
                  <a:lumMod val="75000"/>
                </a:schemeClr>
              </a:buClr>
              <a:buNone/>
            </a:pPr>
            <a:r>
              <a:rPr lang="en-US" sz="2300" dirty="0"/>
              <a:t>	</a:t>
            </a:r>
            <a:endParaRPr lang="en-US" sz="2300" dirty="0">
              <a:solidFill>
                <a:schemeClr val="tx1"/>
              </a:solidFill>
            </a:endParaRPr>
          </a:p>
          <a:p>
            <a:endParaRPr lang="en-US" dirty="0"/>
          </a:p>
        </p:txBody>
      </p:sp>
      <p:pic>
        <p:nvPicPr>
          <p:cNvPr id="7" name="Picture 7" descr="sealfront2"/>
          <p:cNvPicPr>
            <a:picLocks noChangeAspect="1" noChangeArrowheads="1"/>
          </p:cNvPicPr>
          <p:nvPr/>
        </p:nvPicPr>
        <p:blipFill>
          <a:blip r:embed="rId3" cstate="print"/>
          <a:srcRect/>
          <a:stretch>
            <a:fillRect/>
          </a:stretch>
        </p:blipFill>
        <p:spPr bwMode="auto">
          <a:xfrm>
            <a:off x="914400" y="0"/>
            <a:ext cx="1523999" cy="1554684"/>
          </a:xfrm>
          <a:prstGeom prst="rect">
            <a:avLst/>
          </a:prstGeom>
          <a:noFill/>
          <a:ln w="9525">
            <a:noFill/>
            <a:miter lim="800000"/>
            <a:headEnd/>
            <a:tailEnd/>
          </a:ln>
        </p:spPr>
      </p:pic>
    </p:spTree>
    <p:extLst>
      <p:ext uri="{BB962C8B-B14F-4D97-AF65-F5344CB8AC3E}">
        <p14:creationId xmlns:p14="http://schemas.microsoft.com/office/powerpoint/2010/main" val="4198229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95600" y="0"/>
            <a:ext cx="7200900" cy="1485900"/>
          </a:xfrm>
        </p:spPr>
        <p:txBody>
          <a:bodyPr>
            <a:normAutofit/>
          </a:bodyPr>
          <a:lstStyle/>
          <a:p>
            <a:pPr algn="l"/>
            <a:r>
              <a:rPr lang="en-US" b="1" dirty="0">
                <a:solidFill>
                  <a:schemeClr val="accent1">
                    <a:lumMod val="50000"/>
                  </a:schemeClr>
                </a:solidFill>
              </a:rPr>
              <a:t>		</a:t>
            </a:r>
            <a:r>
              <a:rPr lang="en-US" dirty="0">
                <a:solidFill>
                  <a:schemeClr val="accent1">
                    <a:lumMod val="50000"/>
                  </a:schemeClr>
                </a:solidFill>
                <a:latin typeface="Book Antiqua" panose="02040602050305030304" pitchFamily="18" charset="0"/>
              </a:rPr>
              <a:t>Gift Rules</a:t>
            </a:r>
            <a:endParaRPr lang="en-US" sz="4000" dirty="0">
              <a:solidFill>
                <a:schemeClr val="accent1">
                  <a:lumMod val="50000"/>
                </a:schemeClr>
              </a:solidFill>
              <a:latin typeface="Book Antiqua" panose="02040602050305030304" pitchFamily="18" charset="0"/>
            </a:endParaRPr>
          </a:p>
        </p:txBody>
      </p:sp>
      <p:sp>
        <p:nvSpPr>
          <p:cNvPr id="14339" name="Rectangle 3"/>
          <p:cNvSpPr>
            <a:spLocks noGrp="1" noChangeArrowheads="1"/>
          </p:cNvSpPr>
          <p:nvPr>
            <p:ph idx="1"/>
          </p:nvPr>
        </p:nvSpPr>
        <p:spPr>
          <a:xfrm>
            <a:off x="990600" y="457200"/>
            <a:ext cx="7866888" cy="5257800"/>
          </a:xfrm>
        </p:spPr>
        <p:txBody>
          <a:bodyPr>
            <a:normAutofit/>
          </a:bodyPr>
          <a:lstStyle/>
          <a:p>
            <a:pPr marL="82296" indent="0">
              <a:buNone/>
            </a:pPr>
            <a:endParaRPr lang="en-US" sz="3200" dirty="0"/>
          </a:p>
          <a:p>
            <a:pPr>
              <a:buClr>
                <a:schemeClr val="accent4">
                  <a:lumMod val="75000"/>
                </a:schemeClr>
              </a:buClr>
              <a:buSzPct val="150000"/>
              <a:buFont typeface="Arial" panose="020B0604020202020204" pitchFamily="34" charset="0"/>
              <a:buChar char="•"/>
            </a:pPr>
            <a:r>
              <a:rPr lang="en-US" dirty="0">
                <a:solidFill>
                  <a:schemeClr val="tx1"/>
                </a:solidFill>
              </a:rPr>
              <a:t>Solicitation of gifts is generally </a:t>
            </a:r>
            <a:r>
              <a:rPr lang="en-US" dirty="0"/>
              <a:t>prohibited.</a:t>
            </a:r>
          </a:p>
        </p:txBody>
      </p:sp>
      <p:sp>
        <p:nvSpPr>
          <p:cNvPr id="5" name="TextBox 4"/>
          <p:cNvSpPr txBox="1"/>
          <p:nvPr/>
        </p:nvSpPr>
        <p:spPr>
          <a:xfrm>
            <a:off x="3886200" y="1225826"/>
            <a:ext cx="3048000" cy="369332"/>
          </a:xfrm>
          <a:prstGeom prst="rect">
            <a:avLst/>
          </a:prstGeom>
          <a:noFill/>
        </p:spPr>
        <p:txBody>
          <a:bodyPr wrap="square" rtlCol="0">
            <a:spAutoFit/>
          </a:bodyPr>
          <a:lstStyle/>
          <a:p>
            <a:r>
              <a:rPr lang="en-US" b="1" dirty="0">
                <a:solidFill>
                  <a:schemeClr val="accent4">
                    <a:lumMod val="75000"/>
                  </a:schemeClr>
                </a:solidFill>
              </a:rPr>
              <a:t>W. Va. Code § 6B-2-5(c)</a:t>
            </a:r>
          </a:p>
        </p:txBody>
      </p:sp>
      <p:pic>
        <p:nvPicPr>
          <p:cNvPr id="8" name="Picture 7" descr="sealfront2"/>
          <p:cNvPicPr>
            <a:picLocks noChangeAspect="1" noChangeArrowheads="1"/>
          </p:cNvPicPr>
          <p:nvPr/>
        </p:nvPicPr>
        <p:blipFill>
          <a:blip r:embed="rId3" cstate="print"/>
          <a:srcRect/>
          <a:stretch>
            <a:fillRect/>
          </a:stretch>
        </p:blipFill>
        <p:spPr bwMode="auto">
          <a:xfrm>
            <a:off x="1200912" y="457200"/>
            <a:ext cx="1523999" cy="1554684"/>
          </a:xfrm>
          <a:prstGeom prst="rect">
            <a:avLst/>
          </a:prstGeom>
          <a:noFill/>
          <a:ln w="9525">
            <a:noFill/>
            <a:miter lim="800000"/>
            <a:headEnd/>
            <a:tailEnd/>
          </a:ln>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05200" y="4703526"/>
            <a:ext cx="2601861" cy="2022947"/>
          </a:xfrm>
          <a:prstGeom prst="rect">
            <a:avLst/>
          </a:prstGeom>
        </p:spPr>
      </p:pic>
    </p:spTree>
    <p:extLst>
      <p:ext uri="{BB962C8B-B14F-4D97-AF65-F5344CB8AC3E}">
        <p14:creationId xmlns:p14="http://schemas.microsoft.com/office/powerpoint/2010/main" val="334812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6617"/>
            <a:ext cx="7181089" cy="1143000"/>
          </a:xfrm>
        </p:spPr>
        <p:txBody>
          <a:bodyPr>
            <a:noAutofit/>
          </a:bodyPr>
          <a:lstStyle/>
          <a:p>
            <a:pPr algn="ctr"/>
            <a:r>
              <a:rPr lang="en-US" dirty="0">
                <a:solidFill>
                  <a:schemeClr val="accent1">
                    <a:lumMod val="50000"/>
                  </a:schemeClr>
                </a:solidFill>
                <a:latin typeface="Book Antiqua" panose="02040602050305030304" pitchFamily="18" charset="0"/>
              </a:rPr>
              <a:t>Gift Rules</a:t>
            </a:r>
            <a:br>
              <a:rPr lang="en-US" dirty="0">
                <a:solidFill>
                  <a:schemeClr val="accent1">
                    <a:lumMod val="50000"/>
                  </a:schemeClr>
                </a:solidFill>
                <a:latin typeface="Book Antiqua" panose="02040602050305030304" pitchFamily="18" charset="0"/>
              </a:rPr>
            </a:br>
            <a:r>
              <a:rPr lang="en-US" sz="2800" dirty="0">
                <a:solidFill>
                  <a:schemeClr val="accent1">
                    <a:lumMod val="50000"/>
                  </a:schemeClr>
                </a:solidFill>
                <a:latin typeface="Book Antiqua" panose="02040602050305030304" pitchFamily="18" charset="0"/>
              </a:rPr>
              <a:t>Charitable Solicitations</a:t>
            </a:r>
          </a:p>
        </p:txBody>
      </p:sp>
      <p:sp>
        <p:nvSpPr>
          <p:cNvPr id="7" name="TextBox 6"/>
          <p:cNvSpPr txBox="1"/>
          <p:nvPr/>
        </p:nvSpPr>
        <p:spPr>
          <a:xfrm>
            <a:off x="3781422" y="1460574"/>
            <a:ext cx="2438400" cy="369332"/>
          </a:xfrm>
          <a:prstGeom prst="rect">
            <a:avLst/>
          </a:prstGeom>
          <a:noFill/>
        </p:spPr>
        <p:txBody>
          <a:bodyPr wrap="square" rtlCol="0">
            <a:spAutoFit/>
          </a:bodyPr>
          <a:lstStyle/>
          <a:p>
            <a:r>
              <a:rPr lang="en-US" b="1" dirty="0">
                <a:solidFill>
                  <a:schemeClr val="accent4">
                    <a:lumMod val="75000"/>
                  </a:schemeClr>
                </a:solidFill>
              </a:rPr>
              <a:t>W. Va. Code § 6B-2-5(c)</a:t>
            </a:r>
          </a:p>
        </p:txBody>
      </p:sp>
      <p:sp>
        <p:nvSpPr>
          <p:cNvPr id="5" name="TextBox 4"/>
          <p:cNvSpPr txBox="1"/>
          <p:nvPr/>
        </p:nvSpPr>
        <p:spPr>
          <a:xfrm>
            <a:off x="1915503" y="2031820"/>
            <a:ext cx="6170237" cy="1446550"/>
          </a:xfrm>
          <a:prstGeom prst="rect">
            <a:avLst/>
          </a:prstGeom>
          <a:noFill/>
        </p:spPr>
        <p:txBody>
          <a:bodyPr wrap="square" rtlCol="0">
            <a:spAutoFit/>
          </a:bodyPr>
          <a:lstStyle/>
          <a:p>
            <a:r>
              <a:rPr lang="en-US" sz="2400" dirty="0"/>
              <a:t>Gifts may only be solicited for a charitable purpose, such as the United Way.  </a:t>
            </a:r>
          </a:p>
          <a:p>
            <a:r>
              <a:rPr lang="en-US" sz="2400" dirty="0"/>
              <a:t>Public agency may impose stricter standards.</a:t>
            </a:r>
          </a:p>
          <a:p>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560" y="3478370"/>
            <a:ext cx="1371600" cy="1398923"/>
          </a:xfrm>
          <a:prstGeom prst="rect">
            <a:avLst/>
          </a:prstGeom>
        </p:spPr>
      </p:pic>
      <p:sp>
        <p:nvSpPr>
          <p:cNvPr id="10" name="TextBox 9"/>
          <p:cNvSpPr txBox="1"/>
          <p:nvPr/>
        </p:nvSpPr>
        <p:spPr>
          <a:xfrm>
            <a:off x="1838324" y="5318713"/>
            <a:ext cx="6324600" cy="1846659"/>
          </a:xfrm>
          <a:prstGeom prst="rect">
            <a:avLst/>
          </a:prstGeom>
          <a:noFill/>
        </p:spPr>
        <p:txBody>
          <a:bodyPr wrap="square" rtlCol="0">
            <a:spAutoFit/>
          </a:bodyPr>
          <a:lstStyle/>
          <a:p>
            <a:r>
              <a:rPr lang="en-US" sz="2400" dirty="0"/>
              <a:t>Supervisors may not solicit contributions from a subordinate.</a:t>
            </a:r>
          </a:p>
          <a:p>
            <a:endParaRPr lang="en-US" sz="2400" dirty="0"/>
          </a:p>
          <a:p>
            <a:r>
              <a:rPr lang="en-US" sz="2400" dirty="0"/>
              <a:t>May solicit other public agencies 2019-11</a:t>
            </a:r>
          </a:p>
          <a:p>
            <a:endParaRPr lang="en-US" dirty="0"/>
          </a:p>
        </p:txBody>
      </p:sp>
      <p:pic>
        <p:nvPicPr>
          <p:cNvPr id="12" name="Picture 7" descr="sealfront2"/>
          <p:cNvPicPr>
            <a:picLocks noChangeAspect="1" noChangeArrowheads="1"/>
          </p:cNvPicPr>
          <p:nvPr/>
        </p:nvPicPr>
        <p:blipFill>
          <a:blip r:embed="rId4" cstate="print"/>
          <a:srcRect/>
          <a:stretch>
            <a:fillRect/>
          </a:stretch>
        </p:blipFill>
        <p:spPr bwMode="auto">
          <a:xfrm>
            <a:off x="1153503" y="431291"/>
            <a:ext cx="1523999" cy="1554684"/>
          </a:xfrm>
          <a:prstGeom prst="rect">
            <a:avLst/>
          </a:prstGeom>
          <a:noFill/>
          <a:ln w="9525">
            <a:noFill/>
            <a:miter lim="800000"/>
            <a:headEnd/>
            <a:tailEnd/>
          </a:ln>
        </p:spPr>
      </p:pic>
    </p:spTree>
    <p:extLst>
      <p:ext uri="{BB962C8B-B14F-4D97-AF65-F5344CB8AC3E}">
        <p14:creationId xmlns:p14="http://schemas.microsoft.com/office/powerpoint/2010/main" val="278324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a:solidFill>
            <a:schemeClr val="accent1">
              <a:lumMod val="40000"/>
              <a:lumOff val="60000"/>
            </a:schemeClr>
          </a:solidFill>
        </p:spPr>
        <p:txBody>
          <a:bodyPr>
            <a:normAutofit/>
          </a:bodyPr>
          <a:lstStyle/>
          <a:p>
            <a:pPr>
              <a:lnSpc>
                <a:spcPct val="90000"/>
              </a:lnSpc>
            </a:pPr>
            <a:r>
              <a:rPr lang="en-US" sz="3700" dirty="0">
                <a:solidFill>
                  <a:schemeClr val="accent1">
                    <a:lumMod val="50000"/>
                  </a:schemeClr>
                </a:solidFill>
                <a:latin typeface="Book Antiqua" panose="02040602050305030304" pitchFamily="18" charset="0"/>
              </a:rPr>
              <a:t>Gift Rules</a:t>
            </a:r>
            <a:br>
              <a:rPr lang="en-US" sz="3700" dirty="0">
                <a:latin typeface="Book Antiqua" panose="02040602050305030304" pitchFamily="18" charset="0"/>
              </a:rPr>
            </a:br>
            <a:endParaRPr lang="en-US" sz="3700" dirty="0">
              <a:latin typeface="Book Antiqua" panose="02040602050305030304" pitchFamily="18" charset="0"/>
            </a:endParaRPr>
          </a:p>
        </p:txBody>
      </p:sp>
      <p:sp>
        <p:nvSpPr>
          <p:cNvPr id="3" name="Content Placeholder 2"/>
          <p:cNvSpPr>
            <a:spLocks noGrp="1"/>
          </p:cNvSpPr>
          <p:nvPr>
            <p:ph idx="1"/>
          </p:nvPr>
        </p:nvSpPr>
        <p:spPr>
          <a:xfrm>
            <a:off x="1113232" y="1998131"/>
            <a:ext cx="5097974" cy="3793069"/>
          </a:xfrm>
          <a:solidFill>
            <a:schemeClr val="accent1">
              <a:lumMod val="40000"/>
              <a:lumOff val="60000"/>
            </a:schemeClr>
          </a:solidFill>
        </p:spPr>
        <p:style>
          <a:lnRef idx="0">
            <a:scrgbClr r="0" g="0" b="0"/>
          </a:lnRef>
          <a:fillRef idx="0">
            <a:scrgbClr r="0" g="0" b="0"/>
          </a:fillRef>
          <a:effectRef idx="0">
            <a:scrgbClr r="0" g="0" b="0"/>
          </a:effectRef>
          <a:fontRef idx="minor">
            <a:schemeClr val="accent5"/>
          </a:fontRef>
        </p:style>
        <p:txBody>
          <a:bodyPr>
            <a:normAutofit fontScale="92500" lnSpcReduction="20000"/>
          </a:bodyPr>
          <a:lstStyle/>
          <a:p>
            <a:pPr marL="0" indent="0">
              <a:lnSpc>
                <a:spcPct val="90000"/>
              </a:lnSpc>
              <a:buClr>
                <a:schemeClr val="accent4">
                  <a:lumMod val="75000"/>
                </a:schemeClr>
              </a:buClr>
              <a:buNone/>
            </a:pPr>
            <a:endParaRPr lang="en-US" sz="1700" dirty="0"/>
          </a:p>
          <a:p>
            <a:pPr marL="0" indent="0">
              <a:lnSpc>
                <a:spcPct val="90000"/>
              </a:lnSpc>
              <a:buClr>
                <a:schemeClr val="accent4">
                  <a:lumMod val="75000"/>
                </a:schemeClr>
              </a:buClr>
              <a:buNone/>
            </a:pPr>
            <a:endParaRPr lang="en-US" sz="1700" dirty="0"/>
          </a:p>
          <a:p>
            <a:pPr marL="0" indent="0">
              <a:lnSpc>
                <a:spcPct val="90000"/>
              </a:lnSpc>
              <a:buClr>
                <a:schemeClr val="accent4">
                  <a:lumMod val="75000"/>
                </a:schemeClr>
              </a:buClr>
              <a:buNone/>
            </a:pPr>
            <a:endParaRPr lang="en-US" sz="1700" dirty="0"/>
          </a:p>
          <a:p>
            <a:pPr marL="0" indent="0">
              <a:lnSpc>
                <a:spcPct val="90000"/>
              </a:lnSpc>
              <a:buClr>
                <a:schemeClr val="accent4">
                  <a:lumMod val="75000"/>
                </a:schemeClr>
              </a:buClr>
              <a:buNone/>
            </a:pPr>
            <a:r>
              <a:rPr lang="en-US" dirty="0">
                <a:solidFill>
                  <a:schemeClr val="tx1"/>
                </a:solidFill>
              </a:rPr>
              <a:t>May you ask a vendor for free dog food for your dog?</a:t>
            </a:r>
          </a:p>
          <a:p>
            <a:pPr marL="0" indent="0">
              <a:lnSpc>
                <a:spcPct val="90000"/>
              </a:lnSpc>
              <a:buClr>
                <a:schemeClr val="accent4">
                  <a:lumMod val="75000"/>
                </a:schemeClr>
              </a:buClr>
              <a:buNone/>
            </a:pPr>
            <a:endParaRPr lang="en-US" dirty="0">
              <a:solidFill>
                <a:schemeClr val="tx1"/>
              </a:solidFill>
            </a:endParaRPr>
          </a:p>
          <a:p>
            <a:pPr marL="0" indent="0">
              <a:lnSpc>
                <a:spcPct val="90000"/>
              </a:lnSpc>
              <a:buClr>
                <a:schemeClr val="accent4">
                  <a:lumMod val="75000"/>
                </a:schemeClr>
              </a:buClr>
              <a:buNone/>
            </a:pPr>
            <a:r>
              <a:rPr lang="en-US" dirty="0">
                <a:solidFill>
                  <a:schemeClr val="tx1"/>
                </a:solidFill>
              </a:rPr>
              <a:t>What about dog food for the humane society?  </a:t>
            </a:r>
          </a:p>
          <a:p>
            <a:pPr marL="0" indent="0">
              <a:lnSpc>
                <a:spcPct val="90000"/>
              </a:lnSpc>
              <a:buClr>
                <a:schemeClr val="accent4">
                  <a:lumMod val="75000"/>
                </a:schemeClr>
              </a:buClr>
              <a:buNone/>
            </a:pPr>
            <a:endParaRPr lang="en-US" dirty="0">
              <a:solidFill>
                <a:schemeClr val="tx1"/>
              </a:solidFill>
            </a:endParaRPr>
          </a:p>
          <a:p>
            <a:pPr marL="0" indent="0">
              <a:lnSpc>
                <a:spcPct val="90000"/>
              </a:lnSpc>
              <a:buClr>
                <a:schemeClr val="accent4">
                  <a:lumMod val="75000"/>
                </a:schemeClr>
              </a:buClr>
              <a:buNone/>
            </a:pPr>
            <a:r>
              <a:rPr lang="en-US" dirty="0">
                <a:solidFill>
                  <a:schemeClr val="tx1"/>
                </a:solidFill>
              </a:rPr>
              <a:t>If the solicitation is okay, are there rules on oral solicitations?  Yes. Legislative Rule, Title 158, Series 7.</a:t>
            </a:r>
          </a:p>
          <a:p>
            <a:pPr marL="0" indent="0">
              <a:lnSpc>
                <a:spcPct val="90000"/>
              </a:lnSpc>
              <a:buClr>
                <a:schemeClr val="accent4">
                  <a:lumMod val="75000"/>
                </a:schemeClr>
              </a:buClr>
              <a:buNone/>
            </a:pPr>
            <a:endParaRPr lang="en-US" sz="1700" b="1" dirty="0"/>
          </a:p>
          <a:p>
            <a:pPr marL="0" indent="0">
              <a:lnSpc>
                <a:spcPct val="90000"/>
              </a:lnSpc>
              <a:buClr>
                <a:schemeClr val="accent4">
                  <a:lumMod val="75000"/>
                </a:schemeClr>
              </a:buClr>
              <a:buNone/>
            </a:pPr>
            <a:endParaRPr lang="en-US" sz="1700" dirty="0"/>
          </a:p>
          <a:p>
            <a:pPr marL="0" indent="0">
              <a:lnSpc>
                <a:spcPct val="90000"/>
              </a:lnSpc>
              <a:buClr>
                <a:schemeClr val="accent4">
                  <a:lumMod val="75000"/>
                </a:schemeClr>
              </a:buClr>
              <a:buNone/>
            </a:pPr>
            <a:endParaRPr lang="en-US" sz="1700" dirty="0"/>
          </a:p>
          <a:p>
            <a:pPr marL="0" indent="0">
              <a:lnSpc>
                <a:spcPct val="90000"/>
              </a:lnSpc>
              <a:buClr>
                <a:schemeClr val="accent4">
                  <a:lumMod val="75000"/>
                </a:schemeClr>
              </a:buClr>
              <a:buNone/>
            </a:pPr>
            <a:endParaRPr lang="en-US" sz="1700" dirty="0"/>
          </a:p>
          <a:p>
            <a:pPr marL="0" indent="0">
              <a:lnSpc>
                <a:spcPct val="90000"/>
              </a:lnSpc>
              <a:buClr>
                <a:schemeClr val="accent4">
                  <a:lumMod val="75000"/>
                </a:schemeClr>
              </a:buClr>
              <a:buNone/>
            </a:pPr>
            <a:endParaRPr lang="en-US" sz="1700" dirty="0"/>
          </a:p>
          <a:p>
            <a:pPr>
              <a:lnSpc>
                <a:spcPct val="90000"/>
              </a:lnSpc>
            </a:pPr>
            <a:endParaRPr lang="en-US" sz="1700" dirty="0"/>
          </a:p>
        </p:txBody>
      </p:sp>
      <p:pic>
        <p:nvPicPr>
          <p:cNvPr id="11" name="Picture 10" descr="cid:image001.jpg@01D487C8.995524D0">
            <a:extLst>
              <a:ext uri="{FF2B5EF4-FFF2-40B4-BE49-F238E27FC236}">
                <a16:creationId xmlns:a16="http://schemas.microsoft.com/office/drawing/2014/main" id="{2D52F812-B932-4204-A1E1-DE5E97492E5E}"/>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6944706" y="1998131"/>
            <a:ext cx="1327284" cy="176666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Picture 4">
            <a:extLst>
              <a:ext uri="{FF2B5EF4-FFF2-40B4-BE49-F238E27FC236}">
                <a16:creationId xmlns:a16="http://schemas.microsoft.com/office/drawing/2014/main" id="{A33EBA6E-DCF4-4D5A-A315-7AB6FD24EB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89430" y="4113113"/>
            <a:ext cx="2037837" cy="1589512"/>
          </a:xfrm>
          <a:prstGeom prst="roundRect">
            <a:avLst>
              <a:gd name="adj" fmla="val 4380"/>
            </a:avLst>
          </a:prstGeom>
          <a:solidFill>
            <a:schemeClr val="accent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Picture 7" descr="sealfront2">
            <a:extLst>
              <a:ext uri="{FF2B5EF4-FFF2-40B4-BE49-F238E27FC236}">
                <a16:creationId xmlns:a16="http://schemas.microsoft.com/office/drawing/2014/main" id="{74BD969E-4600-43EE-832A-9A259753B182}"/>
              </a:ext>
            </a:extLst>
          </p:cNvPr>
          <p:cNvPicPr>
            <a:picLocks noChangeAspect="1" noChangeArrowheads="1"/>
          </p:cNvPicPr>
          <p:nvPr/>
        </p:nvPicPr>
        <p:blipFill>
          <a:blip r:embed="rId7" cstate="print"/>
          <a:srcRect/>
          <a:stretch>
            <a:fillRect/>
          </a:stretch>
        </p:blipFill>
        <p:spPr bwMode="auto">
          <a:xfrm>
            <a:off x="609600" y="152400"/>
            <a:ext cx="1523999" cy="1554684"/>
          </a:xfrm>
          <a:prstGeom prst="rect">
            <a:avLst/>
          </a:prstGeom>
          <a:noFill/>
          <a:ln w="9525">
            <a:noFill/>
            <a:miter lim="800000"/>
            <a:headEnd/>
            <a:tailEnd/>
          </a:ln>
        </p:spPr>
      </p:pic>
    </p:spTree>
    <p:extLst>
      <p:ext uri="{BB962C8B-B14F-4D97-AF65-F5344CB8AC3E}">
        <p14:creationId xmlns:p14="http://schemas.microsoft.com/office/powerpoint/2010/main" val="11060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092" y="198270"/>
            <a:ext cx="7028687" cy="1287807"/>
          </a:xfrm>
        </p:spPr>
        <p:txBody>
          <a:bodyPr>
            <a:noAutofit/>
          </a:bodyPr>
          <a:lstStyle/>
          <a:p>
            <a:pPr algn="ctr"/>
            <a:r>
              <a:rPr lang="en-US" dirty="0">
                <a:solidFill>
                  <a:schemeClr val="accent1">
                    <a:lumMod val="50000"/>
                  </a:schemeClr>
                </a:solidFill>
                <a:latin typeface="Book Antiqua" panose="02040602050305030304" pitchFamily="18" charset="0"/>
                <a:cs typeface="Levenim MT" panose="02010502060101010101" pitchFamily="2" charset="-79"/>
              </a:rPr>
              <a:t>Topics of Ethics Act</a:t>
            </a:r>
          </a:p>
        </p:txBody>
      </p:sp>
      <p:sp>
        <p:nvSpPr>
          <p:cNvPr id="3" name="Content Placeholder 2"/>
          <p:cNvSpPr>
            <a:spLocks noGrp="1"/>
          </p:cNvSpPr>
          <p:nvPr>
            <p:ph idx="1"/>
          </p:nvPr>
        </p:nvSpPr>
        <p:spPr>
          <a:xfrm>
            <a:off x="2286001" y="1547112"/>
            <a:ext cx="4038600" cy="5310888"/>
          </a:xfrm>
        </p:spPr>
        <p:txBody>
          <a:bodyPr>
            <a:noAutofit/>
          </a:bodyPr>
          <a:lstStyle/>
          <a:p>
            <a:endParaRPr lang="en-US" sz="2000" dirty="0">
              <a:cs typeface="Levenim MT" panose="02010502060101010101" pitchFamily="2" charset="-79"/>
            </a:endParaRPr>
          </a:p>
          <a:p>
            <a:endParaRPr lang="en-US" sz="2000" dirty="0">
              <a:cs typeface="Levenim MT" panose="02010502060101010101" pitchFamily="2" charset="-79"/>
            </a:endParaRPr>
          </a:p>
          <a:p>
            <a:pPr>
              <a:lnSpc>
                <a:spcPct val="170000"/>
              </a:lnSpc>
              <a:buClr>
                <a:schemeClr val="accent4">
                  <a:lumMod val="75000"/>
                </a:schemeClr>
              </a:buClr>
              <a:buSzPct val="100000"/>
              <a:buFont typeface="Arial" panose="020B0604020202020204" pitchFamily="34" charset="0"/>
              <a:buChar char="•"/>
            </a:pPr>
            <a:endParaRPr lang="en-US" sz="2000" dirty="0">
              <a:solidFill>
                <a:schemeClr val="tx1"/>
              </a:solidFill>
              <a:cs typeface="Levenim MT" panose="02010502060101010101" pitchFamily="2" charset="-79"/>
            </a:endParaRPr>
          </a:p>
          <a:p>
            <a:pPr>
              <a:lnSpc>
                <a:spcPct val="170000"/>
              </a:lnSpc>
              <a:buClr>
                <a:schemeClr val="accent4">
                  <a:lumMod val="75000"/>
                </a:schemeClr>
              </a:buClr>
              <a:buSzPct val="100000"/>
              <a:buFont typeface="Arial" panose="020B0604020202020204" pitchFamily="34" charset="0"/>
              <a:buChar char="•"/>
            </a:pPr>
            <a:r>
              <a:rPr lang="en-US" sz="2000" dirty="0">
                <a:solidFill>
                  <a:schemeClr val="tx1"/>
                </a:solidFill>
                <a:cs typeface="Levenim MT" panose="02010502060101010101" pitchFamily="2" charset="-79"/>
              </a:rPr>
              <a:t>Use of Office for Private Gain</a:t>
            </a:r>
          </a:p>
          <a:p>
            <a:pPr lvl="0">
              <a:lnSpc>
                <a:spcPct val="170000"/>
              </a:lnSpc>
              <a:buClr>
                <a:srgbClr val="D8B25C">
                  <a:lumMod val="75000"/>
                </a:srgbClr>
              </a:buClr>
              <a:buSzPct val="100000"/>
              <a:buFont typeface="Arial" panose="020B0604020202020204" pitchFamily="34" charset="0"/>
              <a:buChar char="•"/>
            </a:pPr>
            <a:r>
              <a:rPr lang="en-US" sz="2000" dirty="0">
                <a:solidFill>
                  <a:prstClr val="black"/>
                </a:solidFill>
                <a:cs typeface="Levenim MT" panose="02010502060101010101" pitchFamily="2" charset="-79"/>
              </a:rPr>
              <a:t>Solicitation and Gifts</a:t>
            </a:r>
          </a:p>
          <a:p>
            <a:pPr>
              <a:lnSpc>
                <a:spcPct val="170000"/>
              </a:lnSpc>
              <a:buClr>
                <a:schemeClr val="accent4">
                  <a:lumMod val="75000"/>
                </a:schemeClr>
              </a:buClr>
              <a:buSzPct val="100000"/>
              <a:buFont typeface="Arial" panose="020B0604020202020204" pitchFamily="34" charset="0"/>
              <a:buChar char="•"/>
            </a:pPr>
            <a:r>
              <a:rPr lang="en-US" sz="2000" dirty="0">
                <a:solidFill>
                  <a:schemeClr val="tx1"/>
                </a:solidFill>
                <a:cs typeface="Levenim MT" panose="02010502060101010101" pitchFamily="2" charset="-79"/>
              </a:rPr>
              <a:t>Name/Likeness (“Trinkets”)</a:t>
            </a:r>
          </a:p>
          <a:p>
            <a:pPr>
              <a:lnSpc>
                <a:spcPct val="170000"/>
              </a:lnSpc>
              <a:buClr>
                <a:schemeClr val="accent4">
                  <a:lumMod val="75000"/>
                </a:schemeClr>
              </a:buClr>
              <a:buSzPct val="100000"/>
              <a:buFont typeface="Arial" panose="020B0604020202020204" pitchFamily="34" charset="0"/>
              <a:buChar char="•"/>
            </a:pPr>
            <a:r>
              <a:rPr lang="en-US" sz="2000" dirty="0">
                <a:solidFill>
                  <a:schemeClr val="tx1"/>
                </a:solidFill>
                <a:cs typeface="Levenim MT" panose="02010502060101010101" pitchFamily="2" charset="-79"/>
              </a:rPr>
              <a:t>Prohibited Public Contracts</a:t>
            </a:r>
          </a:p>
          <a:p>
            <a:pPr>
              <a:lnSpc>
                <a:spcPct val="170000"/>
              </a:lnSpc>
              <a:buClr>
                <a:schemeClr val="accent4">
                  <a:lumMod val="75000"/>
                </a:schemeClr>
              </a:buClr>
              <a:buSzPct val="100000"/>
              <a:buFont typeface="Arial" panose="020B0604020202020204" pitchFamily="34" charset="0"/>
              <a:buChar char="•"/>
            </a:pPr>
            <a:r>
              <a:rPr lang="en-US" sz="2000" dirty="0">
                <a:cs typeface="Levenim MT" panose="02010502060101010101" pitchFamily="2" charset="-79"/>
              </a:rPr>
              <a:t>Voting</a:t>
            </a:r>
          </a:p>
          <a:p>
            <a:pPr lvl="0">
              <a:lnSpc>
                <a:spcPct val="170000"/>
              </a:lnSpc>
              <a:buClr>
                <a:srgbClr val="D8B25C">
                  <a:lumMod val="75000"/>
                </a:srgbClr>
              </a:buClr>
              <a:buSzPct val="100000"/>
              <a:buFont typeface="Arial" panose="020B0604020202020204" pitchFamily="34" charset="0"/>
              <a:buChar char="•"/>
            </a:pPr>
            <a:r>
              <a:rPr lang="en-US" sz="2000" dirty="0">
                <a:solidFill>
                  <a:prstClr val="black"/>
                </a:solidFill>
                <a:cs typeface="Levenim MT" panose="02010502060101010101" pitchFamily="2" charset="-79"/>
              </a:rPr>
              <a:t>Conflicts of Interest</a:t>
            </a:r>
          </a:p>
          <a:p>
            <a:pPr>
              <a:lnSpc>
                <a:spcPct val="170000"/>
              </a:lnSpc>
              <a:buClr>
                <a:schemeClr val="accent4">
                  <a:lumMod val="75000"/>
                </a:schemeClr>
              </a:buClr>
              <a:buSzPct val="100000"/>
              <a:buFont typeface="Arial" panose="020B0604020202020204" pitchFamily="34" charset="0"/>
              <a:buChar char="•"/>
            </a:pPr>
            <a:r>
              <a:rPr lang="en-US" sz="2000" dirty="0">
                <a:solidFill>
                  <a:schemeClr val="tx1"/>
                </a:solidFill>
                <a:cs typeface="Levenim MT" panose="02010502060101010101" pitchFamily="2" charset="-79"/>
              </a:rPr>
              <a:t>Employment Restrictions</a:t>
            </a:r>
          </a:p>
          <a:p>
            <a:pPr marL="0" indent="0">
              <a:lnSpc>
                <a:spcPct val="170000"/>
              </a:lnSpc>
              <a:buClr>
                <a:schemeClr val="accent4">
                  <a:lumMod val="75000"/>
                </a:schemeClr>
              </a:buClr>
              <a:buSzPct val="100000"/>
              <a:buNone/>
            </a:pPr>
            <a:endParaRPr lang="en-US" sz="2000" dirty="0">
              <a:solidFill>
                <a:schemeClr val="tx1"/>
              </a:solidFill>
              <a:cs typeface="Levenim MT" panose="02010502060101010101" pitchFamily="2" charset="-79"/>
            </a:endParaRPr>
          </a:p>
          <a:p>
            <a:pPr>
              <a:buSzPct val="100000"/>
            </a:pPr>
            <a:endParaRPr lang="en-US" sz="2000" dirty="0"/>
          </a:p>
          <a:p>
            <a:pPr>
              <a:buClr>
                <a:schemeClr val="tx2"/>
              </a:buClr>
            </a:pPr>
            <a:endParaRPr lang="en-US" sz="2000" dirty="0"/>
          </a:p>
          <a:p>
            <a:pPr>
              <a:buClr>
                <a:schemeClr val="tx2"/>
              </a:buClr>
            </a:pPr>
            <a:endParaRPr lang="en-US" sz="2000" dirty="0"/>
          </a:p>
        </p:txBody>
      </p:sp>
      <p:pic>
        <p:nvPicPr>
          <p:cNvPr id="7"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150057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685800" y="990600"/>
            <a:ext cx="8153400" cy="5715000"/>
          </a:xfrm>
        </p:spPr>
        <p:txBody>
          <a:bodyPr anchor="t">
            <a:normAutofit/>
          </a:bodyPr>
          <a:lstStyle/>
          <a:p>
            <a:pPr algn="ctr">
              <a:spcAft>
                <a:spcPts val="0"/>
              </a:spcAft>
              <a:buFont typeface="Wingdings" pitchFamily="2" charset="2"/>
              <a:buNone/>
            </a:pPr>
            <a:r>
              <a:rPr lang="en-US" b="1" dirty="0"/>
              <a:t>			</a:t>
            </a:r>
            <a:endParaRPr lang="en-US" sz="2000" b="1" dirty="0"/>
          </a:p>
          <a:p>
            <a:pPr marL="658368" lvl="2" indent="0" fontAlgn="base">
              <a:spcBef>
                <a:spcPts val="0"/>
              </a:spcBef>
              <a:buNone/>
            </a:pPr>
            <a:endParaRPr lang="en-US" sz="2600" b="1" dirty="0"/>
          </a:p>
          <a:p>
            <a:pPr marL="1115568" lvl="2" indent="-457200" fontAlgn="base">
              <a:spcBef>
                <a:spcPts val="0"/>
              </a:spcBef>
              <a:buFont typeface="Arial" panose="020B0604020202020204" pitchFamily="34" charset="0"/>
              <a:buChar char="•"/>
            </a:pPr>
            <a:endParaRPr lang="en-US" sz="2400" dirty="0"/>
          </a:p>
          <a:p>
            <a:pPr marL="1115568" lvl="2" indent="-457200" fontAlgn="base">
              <a:spcBef>
                <a:spcPts val="0"/>
              </a:spcBef>
              <a:buFont typeface="Arial" panose="020B0604020202020204" pitchFamily="34" charset="0"/>
              <a:buChar char="•"/>
            </a:pPr>
            <a:endParaRPr lang="en-US" sz="2400" dirty="0"/>
          </a:p>
          <a:p>
            <a:pPr marL="658368" lvl="2" indent="0" fontAlgn="base">
              <a:spcBef>
                <a:spcPts val="0"/>
              </a:spcBef>
              <a:buNone/>
            </a:pPr>
            <a:r>
              <a:rPr lang="en-US" sz="2400" dirty="0"/>
              <a:t>May </a:t>
            </a:r>
            <a:r>
              <a:rPr lang="en-US" sz="2400" b="1" dirty="0"/>
              <a:t>not</a:t>
            </a:r>
            <a:r>
              <a:rPr lang="en-US" sz="2400" dirty="0"/>
              <a:t> use </a:t>
            </a:r>
            <a:r>
              <a:rPr lang="en-US" sz="2400" b="1" dirty="0"/>
              <a:t>public funds</a:t>
            </a:r>
            <a:r>
              <a:rPr lang="en-US" sz="2400" dirty="0"/>
              <a:t>, public employees, or public resources to distribute, disseminate, publish or display the public official’s name or likeness </a:t>
            </a:r>
            <a:r>
              <a:rPr lang="en-US" sz="2400" b="1" dirty="0"/>
              <a:t>for the purpose of promoting public official or political party</a:t>
            </a:r>
            <a:r>
              <a:rPr lang="en-US" sz="2400" dirty="0"/>
              <a:t>.  W. Va. Code § 6B-2B-2(b).</a:t>
            </a:r>
          </a:p>
          <a:p>
            <a:pPr marL="1001268" lvl="3" indent="0" fontAlgn="base">
              <a:spcBef>
                <a:spcPts val="0"/>
              </a:spcBef>
              <a:buNone/>
            </a:pPr>
            <a:endParaRPr lang="en-US" sz="2200" dirty="0"/>
          </a:p>
          <a:p>
            <a:pPr marL="658368" lvl="2" indent="0" fontAlgn="base">
              <a:spcBef>
                <a:spcPts val="0"/>
              </a:spcBef>
              <a:buNone/>
            </a:pPr>
            <a:endParaRPr lang="en-US" sz="2600" dirty="0"/>
          </a:p>
        </p:txBody>
      </p:sp>
      <p:pic>
        <p:nvPicPr>
          <p:cNvPr id="5" name="Picture 7" descr="sealfront2"/>
          <p:cNvPicPr>
            <a:picLocks noChangeAspect="1" noChangeArrowheads="1"/>
          </p:cNvPicPr>
          <p:nvPr/>
        </p:nvPicPr>
        <p:blipFill>
          <a:blip r:embed="rId3" cstate="print"/>
          <a:srcRect/>
          <a:stretch>
            <a:fillRect/>
          </a:stretch>
        </p:blipFill>
        <p:spPr bwMode="auto">
          <a:xfrm>
            <a:off x="838200" y="545706"/>
            <a:ext cx="1523999" cy="1554684"/>
          </a:xfrm>
          <a:prstGeom prst="rect">
            <a:avLst/>
          </a:prstGeom>
          <a:noFill/>
          <a:ln w="9525">
            <a:noFill/>
            <a:miter lim="800000"/>
            <a:headEnd/>
            <a:tailEnd/>
          </a:ln>
        </p:spPr>
      </p:pic>
      <p:sp>
        <p:nvSpPr>
          <p:cNvPr id="7" name="Rectangle 2"/>
          <p:cNvSpPr>
            <a:spLocks noGrp="1" noChangeArrowheads="1"/>
          </p:cNvSpPr>
          <p:nvPr>
            <p:ph type="title"/>
          </p:nvPr>
        </p:nvSpPr>
        <p:spPr>
          <a:xfrm>
            <a:off x="2133600" y="304800"/>
            <a:ext cx="7010400" cy="1018248"/>
          </a:xfrm>
        </p:spPr>
        <p:txBody>
          <a:bodyPr>
            <a:normAutofit fontScale="90000"/>
          </a:bodyPr>
          <a:lstStyle/>
          <a:p>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Limitations on Public Official’s Name or Likeness</a:t>
            </a:r>
            <a:br>
              <a:rPr lang="en-US" sz="4400" dirty="0">
                <a:solidFill>
                  <a:schemeClr val="accent1">
                    <a:lumMod val="50000"/>
                  </a:schemeClr>
                </a:solidFill>
              </a:rPr>
            </a:br>
            <a:br>
              <a:rPr lang="en-US" sz="3200" dirty="0"/>
            </a:br>
            <a:endParaRPr lang="en-US" sz="2200" b="1" dirty="0">
              <a:solidFill>
                <a:schemeClr val="accent1">
                  <a:lumMod val="50000"/>
                </a:schemeClr>
              </a:solidFill>
              <a:cs typeface="Levenim MT" panose="02010502060101010101" pitchFamily="2" charset="-79"/>
            </a:endParaRPr>
          </a:p>
        </p:txBody>
      </p:sp>
    </p:spTree>
    <p:extLst>
      <p:ext uri="{BB962C8B-B14F-4D97-AF65-F5344CB8AC3E}">
        <p14:creationId xmlns:p14="http://schemas.microsoft.com/office/powerpoint/2010/main" val="1324437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133600" y="408648"/>
            <a:ext cx="7010400" cy="914400"/>
          </a:xfrm>
        </p:spPr>
        <p:txBody>
          <a:bodyPr>
            <a:normAutofit fontScale="90000"/>
          </a:bodyPr>
          <a:lstStyle/>
          <a:p>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Public Official’s Name or Likeness</a:t>
            </a:r>
            <a:br>
              <a:rPr lang="en-US" sz="4400" dirty="0">
                <a:solidFill>
                  <a:schemeClr val="accent1">
                    <a:lumMod val="50000"/>
                  </a:schemeClr>
                </a:solidFill>
              </a:rPr>
            </a:br>
            <a:br>
              <a:rPr lang="en-US" sz="3200" dirty="0"/>
            </a:br>
            <a:endParaRPr lang="en-US" sz="2200" b="1" dirty="0">
              <a:solidFill>
                <a:schemeClr val="accent1">
                  <a:lumMod val="50000"/>
                </a:schemeClr>
              </a:solidFill>
              <a:cs typeface="Levenim MT" panose="02010502060101010101" pitchFamily="2" charset="-79"/>
            </a:endParaRPr>
          </a:p>
        </p:txBody>
      </p:sp>
      <p:sp>
        <p:nvSpPr>
          <p:cNvPr id="123907" name="Rectangle 3"/>
          <p:cNvSpPr>
            <a:spLocks noGrp="1" noChangeArrowheads="1"/>
          </p:cNvSpPr>
          <p:nvPr>
            <p:ph type="body" sz="half" idx="1"/>
          </p:nvPr>
        </p:nvSpPr>
        <p:spPr>
          <a:xfrm>
            <a:off x="990600" y="1589297"/>
            <a:ext cx="7924800" cy="4876800"/>
          </a:xfrm>
        </p:spPr>
        <p:txBody>
          <a:bodyPr anchor="t">
            <a:normAutofit/>
          </a:bodyPr>
          <a:lstStyle/>
          <a:p>
            <a:pPr marL="1115568" lvl="2" indent="-457200" fontAlgn="base">
              <a:lnSpc>
                <a:spcPct val="150000"/>
              </a:lnSpc>
              <a:spcBef>
                <a:spcPts val="0"/>
              </a:spcBef>
              <a:buFont typeface="Arial" panose="020B0604020202020204" pitchFamily="34" charset="0"/>
              <a:buChar char="•"/>
            </a:pPr>
            <a:endParaRPr lang="en-US" sz="2000" dirty="0">
              <a:solidFill>
                <a:schemeClr val="tx1"/>
              </a:solidFill>
            </a:endParaRPr>
          </a:p>
          <a:p>
            <a:pPr marL="1115568" lvl="2" indent="-457200" fontAlgn="base">
              <a:lnSpc>
                <a:spcPct val="150000"/>
              </a:lnSpc>
              <a:spcBef>
                <a:spcPts val="0"/>
              </a:spcBef>
              <a:buFont typeface="Arial" panose="020B0604020202020204" pitchFamily="34" charset="0"/>
              <a:buChar char="•"/>
            </a:pPr>
            <a:r>
              <a:rPr lang="en-US" sz="2400" dirty="0">
                <a:solidFill>
                  <a:schemeClr val="tx1"/>
                </a:solidFill>
              </a:rPr>
              <a:t>May </a:t>
            </a:r>
            <a:r>
              <a:rPr lang="en-US" sz="2400" b="1" dirty="0">
                <a:solidFill>
                  <a:schemeClr val="tx1"/>
                </a:solidFill>
              </a:rPr>
              <a:t>not </a:t>
            </a:r>
            <a:r>
              <a:rPr lang="en-US" sz="2400" dirty="0">
                <a:solidFill>
                  <a:schemeClr val="tx1"/>
                </a:solidFill>
              </a:rPr>
              <a:t>use name or likeness on trinkets:</a:t>
            </a:r>
          </a:p>
          <a:p>
            <a:pPr marL="1001268" lvl="3" indent="0" fontAlgn="base">
              <a:lnSpc>
                <a:spcPct val="150000"/>
              </a:lnSpc>
              <a:spcBef>
                <a:spcPts val="0"/>
              </a:spcBef>
              <a:buSzPct val="100000"/>
              <a:buNone/>
            </a:pPr>
            <a:r>
              <a:rPr lang="en-US" sz="2400" dirty="0">
                <a:solidFill>
                  <a:schemeClr val="tx1"/>
                </a:solidFill>
              </a:rPr>
              <a:t>	examples- magnets, mugs, cups, keychains, bags</a:t>
            </a:r>
          </a:p>
          <a:p>
            <a:pPr marL="1001268" lvl="3" indent="0" fontAlgn="base">
              <a:lnSpc>
                <a:spcPct val="150000"/>
              </a:lnSpc>
              <a:spcBef>
                <a:spcPts val="0"/>
              </a:spcBef>
              <a:buSzPct val="100000"/>
              <a:buNone/>
            </a:pPr>
            <a:endParaRPr lang="en-US" sz="1700" dirty="0"/>
          </a:p>
          <a:p>
            <a:pPr marL="1115568" lvl="2" indent="-457200" fontAlgn="base">
              <a:spcBef>
                <a:spcPts val="0"/>
              </a:spcBef>
              <a:buClr>
                <a:srgbClr val="94B6D2">
                  <a:lumMod val="75000"/>
                </a:srgbClr>
              </a:buClr>
              <a:buFont typeface="Arial" panose="020B0604020202020204" pitchFamily="34" charset="0"/>
              <a:buChar char="•"/>
            </a:pPr>
            <a:r>
              <a:rPr lang="en-US" sz="2400" dirty="0">
                <a:solidFill>
                  <a:prstClr val="black"/>
                </a:solidFill>
              </a:rPr>
              <a:t>May </a:t>
            </a:r>
            <a:r>
              <a:rPr lang="en-US" sz="2400" b="1" dirty="0">
                <a:solidFill>
                  <a:prstClr val="black"/>
                </a:solidFill>
              </a:rPr>
              <a:t>not</a:t>
            </a:r>
            <a:r>
              <a:rPr lang="en-US" sz="2400" dirty="0">
                <a:solidFill>
                  <a:prstClr val="black"/>
                </a:solidFill>
              </a:rPr>
              <a:t> be used on publicly owned vehicles or table skirts/banners. </a:t>
            </a:r>
          </a:p>
        </p:txBody>
      </p:sp>
      <p:pic>
        <p:nvPicPr>
          <p:cNvPr id="13" name="Picture 7" descr="sealfront2"/>
          <p:cNvPicPr>
            <a:picLocks noChangeAspect="1" noChangeArrowheads="1"/>
          </p:cNvPicPr>
          <p:nvPr/>
        </p:nvPicPr>
        <p:blipFill>
          <a:blip r:embed="rId3" cstate="print"/>
          <a:srcRect/>
          <a:stretch>
            <a:fillRect/>
          </a:stretch>
        </p:blipFill>
        <p:spPr bwMode="auto">
          <a:xfrm>
            <a:off x="958516" y="533400"/>
            <a:ext cx="1344529" cy="1371600"/>
          </a:xfrm>
          <a:prstGeom prst="rect">
            <a:avLst/>
          </a:prstGeom>
          <a:noFill/>
          <a:ln w="9525">
            <a:noFill/>
            <a:miter lim="800000"/>
            <a:headEnd/>
            <a:tailEnd/>
          </a:ln>
        </p:spPr>
      </p:pic>
    </p:spTree>
    <p:extLst>
      <p:ext uri="{BB962C8B-B14F-4D97-AF65-F5344CB8AC3E}">
        <p14:creationId xmlns:p14="http://schemas.microsoft.com/office/powerpoint/2010/main" val="23389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876301" y="990600"/>
            <a:ext cx="7962899" cy="5715000"/>
          </a:xfrm>
        </p:spPr>
        <p:txBody>
          <a:bodyPr anchor="t">
            <a:normAutofit/>
          </a:bodyPr>
          <a:lstStyle/>
          <a:p>
            <a:pPr algn="ctr">
              <a:spcAft>
                <a:spcPts val="0"/>
              </a:spcAft>
              <a:buFont typeface="Wingdings" pitchFamily="2" charset="2"/>
              <a:buNone/>
            </a:pPr>
            <a:r>
              <a:rPr lang="en-US" b="1" dirty="0"/>
              <a:t>			</a:t>
            </a:r>
            <a:endParaRPr lang="en-US" sz="2000" b="1" dirty="0"/>
          </a:p>
          <a:p>
            <a:pPr marL="658368" lvl="2" indent="0" fontAlgn="base">
              <a:spcBef>
                <a:spcPts val="0"/>
              </a:spcBef>
              <a:buNone/>
            </a:pPr>
            <a:endParaRPr lang="en-US" sz="2600" b="1" dirty="0"/>
          </a:p>
          <a:p>
            <a:pPr marL="1115568" lvl="2" indent="-457200" fontAlgn="base">
              <a:spcBef>
                <a:spcPts val="0"/>
              </a:spcBef>
              <a:buFont typeface="Arial" panose="020B0604020202020204" pitchFamily="34" charset="0"/>
              <a:buChar char="•"/>
            </a:pPr>
            <a:endParaRPr lang="en-US" sz="2400" dirty="0"/>
          </a:p>
          <a:p>
            <a:pPr marL="1115568" lvl="2" indent="-457200" fontAlgn="base">
              <a:spcBef>
                <a:spcPts val="0"/>
              </a:spcBef>
              <a:buFont typeface="Arial" panose="020B0604020202020204" pitchFamily="34" charset="0"/>
              <a:buChar char="•"/>
            </a:pPr>
            <a:r>
              <a:rPr lang="en-US" sz="2400" dirty="0"/>
              <a:t>May use name or likeness on educational material and press releases so long as the primary purpose is to provide information. W. Va. Code § 6B-2B-2(d)-(e).  </a:t>
            </a:r>
          </a:p>
          <a:p>
            <a:pPr marL="1115568" lvl="2" indent="-457200" fontAlgn="base">
              <a:spcBef>
                <a:spcPts val="0"/>
              </a:spcBef>
              <a:buFont typeface="Arial" panose="020B0604020202020204" pitchFamily="34" charset="0"/>
              <a:buChar char="•"/>
            </a:pPr>
            <a:r>
              <a:rPr lang="en-US" sz="2600" dirty="0"/>
              <a:t>Educational material defined as publications, guides, calendars, handouts, pamphlets, reports or booklets….It includes information…about the office, services the office provides to the public, updates on law….</a:t>
            </a:r>
            <a:r>
              <a:rPr lang="en-US" dirty="0">
                <a:solidFill>
                  <a:prstClr val="black"/>
                </a:solidFill>
              </a:rPr>
              <a:t> </a:t>
            </a:r>
            <a:r>
              <a:rPr lang="en-US" sz="2600" dirty="0"/>
              <a:t>W. Va. Code § 6B-2B-1(c).</a:t>
            </a:r>
          </a:p>
          <a:p>
            <a:pPr marL="658368" lvl="2" indent="0" fontAlgn="base">
              <a:spcBef>
                <a:spcPts val="0"/>
              </a:spcBef>
              <a:buNone/>
            </a:pPr>
            <a:endParaRPr lang="en-US" sz="2600" dirty="0"/>
          </a:p>
        </p:txBody>
      </p:sp>
      <p:pic>
        <p:nvPicPr>
          <p:cNvPr id="5" name="Picture 7" descr="sealfront2"/>
          <p:cNvPicPr>
            <a:picLocks noChangeAspect="1" noChangeArrowheads="1"/>
          </p:cNvPicPr>
          <p:nvPr/>
        </p:nvPicPr>
        <p:blipFill>
          <a:blip r:embed="rId3" cstate="print"/>
          <a:srcRect/>
          <a:stretch>
            <a:fillRect/>
          </a:stretch>
        </p:blipFill>
        <p:spPr bwMode="auto">
          <a:xfrm>
            <a:off x="990600" y="384585"/>
            <a:ext cx="1523999" cy="1554684"/>
          </a:xfrm>
          <a:prstGeom prst="rect">
            <a:avLst/>
          </a:prstGeom>
          <a:noFill/>
          <a:ln w="9525">
            <a:noFill/>
            <a:miter lim="800000"/>
            <a:headEnd/>
            <a:tailEnd/>
          </a:ln>
        </p:spPr>
      </p:pic>
      <p:sp>
        <p:nvSpPr>
          <p:cNvPr id="7" name="Rectangle 2"/>
          <p:cNvSpPr>
            <a:spLocks noGrp="1" noChangeArrowheads="1"/>
          </p:cNvSpPr>
          <p:nvPr>
            <p:ph type="title"/>
          </p:nvPr>
        </p:nvSpPr>
        <p:spPr>
          <a:xfrm>
            <a:off x="2133600" y="408648"/>
            <a:ext cx="7010400" cy="914400"/>
          </a:xfrm>
        </p:spPr>
        <p:txBody>
          <a:bodyPr>
            <a:normAutofit fontScale="90000"/>
          </a:bodyPr>
          <a:lstStyle/>
          <a:p>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Public Official’s Name or Likeness</a:t>
            </a: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rPr>
            </a:br>
            <a:br>
              <a:rPr lang="en-US" sz="3200" dirty="0"/>
            </a:br>
            <a:endParaRPr lang="en-US" sz="2200" b="1" dirty="0">
              <a:solidFill>
                <a:schemeClr val="accent1">
                  <a:lumMod val="50000"/>
                </a:schemeClr>
              </a:solidFill>
              <a:cs typeface="Levenim MT" panose="02010502060101010101" pitchFamily="2" charset="-79"/>
            </a:endParaRPr>
          </a:p>
        </p:txBody>
      </p:sp>
    </p:spTree>
    <p:extLst>
      <p:ext uri="{BB962C8B-B14F-4D97-AF65-F5344CB8AC3E}">
        <p14:creationId xmlns:p14="http://schemas.microsoft.com/office/powerpoint/2010/main" val="2010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990600" y="2030264"/>
            <a:ext cx="7696200" cy="2756477"/>
          </a:xfrm>
        </p:spPr>
        <p:txBody>
          <a:bodyPr anchor="t">
            <a:normAutofit fontScale="25000" lnSpcReduction="20000"/>
          </a:bodyPr>
          <a:lstStyle/>
          <a:p>
            <a:pPr algn="ctr">
              <a:spcAft>
                <a:spcPts val="0"/>
              </a:spcAft>
              <a:buFont typeface="Wingdings" pitchFamily="2" charset="2"/>
              <a:buNone/>
            </a:pPr>
            <a:r>
              <a:rPr lang="en-US" sz="5100" b="1" dirty="0"/>
              <a:t>			</a:t>
            </a:r>
            <a:r>
              <a:rPr lang="en-US" sz="5100" dirty="0">
                <a:solidFill>
                  <a:schemeClr val="tx1"/>
                </a:solidFill>
                <a:cs typeface="Levenim MT" panose="02010502060101010101" pitchFamily="2" charset="-79"/>
              </a:rPr>
              <a:t>	   </a:t>
            </a:r>
          </a:p>
          <a:p>
            <a:pPr marL="868680" lvl="1" indent="-457200" fontAlgn="base">
              <a:lnSpc>
                <a:spcPct val="110000"/>
              </a:lnSpc>
              <a:spcBef>
                <a:spcPts val="0"/>
              </a:spcBef>
              <a:buFont typeface="Arial" panose="020B0604020202020204" pitchFamily="34" charset="0"/>
              <a:buChar char="•"/>
            </a:pPr>
            <a:r>
              <a:rPr lang="en-US" sz="9600" dirty="0"/>
              <a:t>May use public funds to communicate with constituents in the normal course of duties but do not include any reference to voting in favor of the public official in an election.</a:t>
            </a:r>
          </a:p>
          <a:p>
            <a:pPr marL="868680" lvl="1" indent="-457200" fontAlgn="base">
              <a:lnSpc>
                <a:spcPct val="110000"/>
              </a:lnSpc>
              <a:spcBef>
                <a:spcPts val="0"/>
              </a:spcBef>
              <a:buFont typeface="Arial" panose="020B0604020202020204" pitchFamily="34" charset="0"/>
              <a:buChar char="•"/>
            </a:pPr>
            <a:r>
              <a:rPr lang="en-US" sz="9600" dirty="0"/>
              <a:t>May use name on letterhead, envelopes, reports, certificates, office signs, press releases, bios</a:t>
            </a:r>
          </a:p>
          <a:p>
            <a:pPr marL="658368" lvl="2" indent="0" fontAlgn="base">
              <a:spcBef>
                <a:spcPts val="0"/>
              </a:spcBef>
              <a:buNone/>
            </a:pPr>
            <a:r>
              <a:rPr lang="en-US" sz="2600" dirty="0">
                <a:latin typeface="Levenim MT" panose="02010502060101010101" pitchFamily="2" charset="-79"/>
                <a:cs typeface="Levenim MT" panose="02010502060101010101" pitchFamily="2" charset="-79"/>
              </a:rPr>
              <a:t>										</a:t>
            </a:r>
          </a:p>
          <a:p>
            <a:pPr marL="658368" lvl="2" indent="0" fontAlgn="base">
              <a:spcBef>
                <a:spcPts val="0"/>
              </a:spcBef>
              <a:buNone/>
            </a:pPr>
            <a:r>
              <a:rPr lang="en-US" sz="26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987239"/>
            <a:ext cx="2358526" cy="15723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818" y="5715000"/>
            <a:ext cx="1608582" cy="87922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242" y="5458870"/>
            <a:ext cx="1037364" cy="9002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768" y="5223732"/>
            <a:ext cx="1888053" cy="1370493"/>
          </a:xfrm>
          <a:prstGeom prst="rect">
            <a:avLst/>
          </a:prstGeom>
        </p:spPr>
      </p:pic>
      <p:pic>
        <p:nvPicPr>
          <p:cNvPr id="21" name="Picture 7" descr="sealfront2"/>
          <p:cNvPicPr>
            <a:picLocks noChangeAspect="1" noChangeArrowheads="1"/>
          </p:cNvPicPr>
          <p:nvPr/>
        </p:nvPicPr>
        <p:blipFill>
          <a:blip r:embed="rId7" cstate="print"/>
          <a:srcRect/>
          <a:stretch>
            <a:fillRect/>
          </a:stretch>
        </p:blipFill>
        <p:spPr bwMode="auto">
          <a:xfrm>
            <a:off x="990600" y="304800"/>
            <a:ext cx="1523999" cy="1554684"/>
          </a:xfrm>
          <a:prstGeom prst="rect">
            <a:avLst/>
          </a:prstGeom>
          <a:noFill/>
          <a:ln w="9525">
            <a:noFill/>
            <a:miter lim="800000"/>
            <a:headEnd/>
            <a:tailEnd/>
          </a:ln>
        </p:spPr>
      </p:pic>
      <p:sp>
        <p:nvSpPr>
          <p:cNvPr id="12" name="Rectangle 2"/>
          <p:cNvSpPr>
            <a:spLocks noGrp="1" noChangeArrowheads="1"/>
          </p:cNvSpPr>
          <p:nvPr>
            <p:ph type="title"/>
          </p:nvPr>
        </p:nvSpPr>
        <p:spPr>
          <a:xfrm>
            <a:off x="2133600" y="408648"/>
            <a:ext cx="7010400" cy="914400"/>
          </a:xfrm>
        </p:spPr>
        <p:txBody>
          <a:bodyPr>
            <a:normAutofit fontScale="90000"/>
          </a:bodyPr>
          <a:lstStyle/>
          <a:p>
            <a:br>
              <a:rPr lang="en-US" sz="4400" dirty="0">
                <a:solidFill>
                  <a:schemeClr val="accent1">
                    <a:lumMod val="50000"/>
                  </a:schemeClr>
                </a:solidFill>
                <a:latin typeface="Book Antiqua" panose="02040602050305030304" pitchFamily="18" charset="0"/>
              </a:rPr>
            </a:br>
            <a:br>
              <a:rPr lang="en-US" sz="4400"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Public Official’s Name or Likeness</a:t>
            </a:r>
            <a:br>
              <a:rPr lang="en-US" sz="4400" dirty="0">
                <a:solidFill>
                  <a:schemeClr val="accent1">
                    <a:lumMod val="50000"/>
                  </a:schemeClr>
                </a:solidFill>
              </a:rPr>
            </a:br>
            <a:br>
              <a:rPr lang="en-US" sz="3200" dirty="0"/>
            </a:br>
            <a:endParaRPr lang="en-US" sz="2200" b="1" dirty="0">
              <a:solidFill>
                <a:schemeClr val="accent1">
                  <a:lumMod val="50000"/>
                </a:schemeClr>
              </a:solidFill>
              <a:cs typeface="Levenim MT" panose="02010502060101010101" pitchFamily="2" charset="-79"/>
            </a:endParaRPr>
          </a:p>
        </p:txBody>
      </p:sp>
    </p:spTree>
    <p:extLst>
      <p:ext uri="{BB962C8B-B14F-4D97-AF65-F5344CB8AC3E}">
        <p14:creationId xmlns:p14="http://schemas.microsoft.com/office/powerpoint/2010/main" val="2374074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1611162"/>
            <a:ext cx="8077200"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D8B25C">
                  <a:lumMod val="75000"/>
                </a:srgbClr>
              </a:buClr>
              <a:buSzTx/>
              <a:buFontTx/>
              <a:buNone/>
              <a:tabLst/>
              <a:defRPr/>
            </a:pPr>
            <a:r>
              <a:rPr kumimoji="0" lang="en-US" sz="2800" b="1" i="0" u="sng" strike="noStrike" kern="1200" cap="none" spc="0" normalizeH="0" baseline="0" noProof="0" dirty="0">
                <a:ln>
                  <a:noFill/>
                </a:ln>
                <a:solidFill>
                  <a:prstClr val="black"/>
                </a:solidFill>
                <a:effectLst/>
                <a:uLnTx/>
                <a:uFillTx/>
                <a:latin typeface="Corbel" panose="020B0503020204020204"/>
                <a:ea typeface="+mn-ea"/>
                <a:cs typeface="Arial" panose="020B0604020202020204" pitchFamily="34" charset="0"/>
              </a:rPr>
              <a:t>Websites &amp; Social Media </a:t>
            </a:r>
            <a:endParaRPr kumimoji="0" lang="en-US" sz="2800" b="1" i="0" u="sng"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D8B25C">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D8B25C">
                  <a:lumMod val="75000"/>
                </a:srgbClr>
              </a:solidFill>
              <a:effectLst/>
              <a:uLnTx/>
              <a:uFillTx/>
              <a:latin typeface="Corbel" panose="020B0503020204020204"/>
              <a:ea typeface="+mn-ea"/>
              <a:cs typeface="+mn-cs"/>
            </a:endParaRPr>
          </a:p>
          <a:p>
            <a:pPr marL="285750" marR="0" lvl="0" indent="-285750" algn="l" defTabSz="914400" rtl="0" eaLnBrk="1" fontAlgn="auto" latinLnBrk="0" hangingPunct="1">
              <a:lnSpc>
                <a:spcPct val="15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May appear on the agency’s website or social media so long as it is reasonable and has a primary purpose to promote the agency’s mission and services rather than to promote the public official. </a:t>
            </a:r>
          </a:p>
          <a:p>
            <a:pPr marL="285750" marR="0" lvl="0" indent="-285750" algn="l" defTabSz="914400" rtl="0" eaLnBrk="1" fontAlgn="auto" latinLnBrk="0" hangingPunct="1">
              <a:lnSpc>
                <a:spcPct val="100000"/>
              </a:lnSpc>
              <a:spcBef>
                <a:spcPts val="0"/>
              </a:spcBef>
              <a:spcAft>
                <a:spcPts val="0"/>
              </a:spcAft>
              <a:buClr>
                <a:srgbClr val="D8B25C">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23"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
        <p:nvSpPr>
          <p:cNvPr id="11" name="Rectangle 2"/>
          <p:cNvSpPr>
            <a:spLocks noGrp="1" noChangeArrowheads="1"/>
          </p:cNvSpPr>
          <p:nvPr>
            <p:ph type="title"/>
          </p:nvPr>
        </p:nvSpPr>
        <p:spPr>
          <a:xfrm>
            <a:off x="2133600" y="408648"/>
            <a:ext cx="7010400" cy="914400"/>
          </a:xfrm>
        </p:spPr>
        <p:txBody>
          <a:bodyPr>
            <a:normAutofit fontScale="90000"/>
          </a:bodyPr>
          <a:lstStyle/>
          <a:p>
            <a:br>
              <a:rPr lang="en-US" sz="4400"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Public Official’s Name or Likeness</a:t>
            </a:r>
            <a:br>
              <a:rPr lang="en-US" sz="4400" dirty="0">
                <a:solidFill>
                  <a:schemeClr val="accent1">
                    <a:lumMod val="50000"/>
                  </a:schemeClr>
                </a:solidFill>
              </a:rPr>
            </a:br>
            <a:br>
              <a:rPr lang="en-US" sz="3200" dirty="0"/>
            </a:br>
            <a:endParaRPr lang="en-US" sz="2200" b="1" dirty="0">
              <a:solidFill>
                <a:schemeClr val="accent1">
                  <a:lumMod val="50000"/>
                </a:schemeClr>
              </a:solidFill>
              <a:cs typeface="Levenim MT" panose="02010502060101010101" pitchFamily="2" charset="-79"/>
            </a:endParaRPr>
          </a:p>
        </p:txBody>
      </p:sp>
      <p:pic>
        <p:nvPicPr>
          <p:cNvPr id="8" name="Picture 7">
            <a:extLst>
              <a:ext uri="{FF2B5EF4-FFF2-40B4-BE49-F238E27FC236}">
                <a16:creationId xmlns:a16="http://schemas.microsoft.com/office/drawing/2014/main" id="{6B76ED5C-2215-4D57-80AA-5740ECD9F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399282"/>
            <a:ext cx="1260448" cy="1260448"/>
          </a:xfrm>
          <a:prstGeom prst="rect">
            <a:avLst/>
          </a:prstGeom>
        </p:spPr>
      </p:pic>
      <p:pic>
        <p:nvPicPr>
          <p:cNvPr id="9" name="Picture 8">
            <a:extLst>
              <a:ext uri="{FF2B5EF4-FFF2-40B4-BE49-F238E27FC236}">
                <a16:creationId xmlns:a16="http://schemas.microsoft.com/office/drawing/2014/main" id="{36DAF545-4D32-4202-9024-90D1C5DB0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1546" y="5361038"/>
            <a:ext cx="1280907" cy="1260448"/>
          </a:xfrm>
          <a:prstGeom prst="rect">
            <a:avLst/>
          </a:prstGeom>
        </p:spPr>
      </p:pic>
      <p:pic>
        <p:nvPicPr>
          <p:cNvPr id="13" name="Picture 12">
            <a:extLst>
              <a:ext uri="{FF2B5EF4-FFF2-40B4-BE49-F238E27FC236}">
                <a16:creationId xmlns:a16="http://schemas.microsoft.com/office/drawing/2014/main" id="{8D3BFB7D-4130-4388-89B3-3708DD8227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4847" y="5361038"/>
            <a:ext cx="1260448" cy="1260448"/>
          </a:xfrm>
          <a:prstGeom prst="rect">
            <a:avLst/>
          </a:prstGeom>
        </p:spPr>
      </p:pic>
      <p:pic>
        <p:nvPicPr>
          <p:cNvPr id="14" name="Picture 13">
            <a:extLst>
              <a:ext uri="{FF2B5EF4-FFF2-40B4-BE49-F238E27FC236}">
                <a16:creationId xmlns:a16="http://schemas.microsoft.com/office/drawing/2014/main" id="{223C7828-16C9-46A2-8777-3116383B8D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7689" y="5308159"/>
            <a:ext cx="1313327" cy="1313327"/>
          </a:xfrm>
          <a:prstGeom prst="rect">
            <a:avLst/>
          </a:prstGeom>
        </p:spPr>
      </p:pic>
    </p:spTree>
    <p:extLst>
      <p:ext uri="{BB962C8B-B14F-4D97-AF65-F5344CB8AC3E}">
        <p14:creationId xmlns:p14="http://schemas.microsoft.com/office/powerpoint/2010/main" val="43705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752598" y="228600"/>
            <a:ext cx="7010402" cy="1414090"/>
          </a:xfrm>
        </p:spPr>
        <p:txBody>
          <a:bodyPr>
            <a:noAutofit/>
          </a:bodyPr>
          <a:lstStyle/>
          <a:p>
            <a:pPr algn="ctr" eaLnBrk="1" hangingPunct="1"/>
            <a:r>
              <a:rPr lang="en-US" dirty="0">
                <a:solidFill>
                  <a:schemeClr val="accent1">
                    <a:lumMod val="50000"/>
                  </a:schemeClr>
                </a:solidFill>
                <a:latin typeface="Book Antiqua" panose="02040602050305030304" pitchFamily="18" charset="0"/>
              </a:rPr>
              <a:t>Prohibited Interest in Agency Contracts</a:t>
            </a:r>
          </a:p>
        </p:txBody>
      </p:sp>
      <p:sp>
        <p:nvSpPr>
          <p:cNvPr id="15364" name="Rectangle 3"/>
          <p:cNvSpPr>
            <a:spLocks noGrp="1" noChangeArrowheads="1"/>
          </p:cNvSpPr>
          <p:nvPr>
            <p:ph idx="1"/>
          </p:nvPr>
        </p:nvSpPr>
        <p:spPr>
          <a:xfrm>
            <a:off x="975361" y="2117482"/>
            <a:ext cx="8168639" cy="4724400"/>
          </a:xfrm>
        </p:spPr>
        <p:txBody>
          <a:bodyPr>
            <a:normAutofit/>
          </a:bodyPr>
          <a:lstStyle/>
          <a:p>
            <a:pPr eaLnBrk="1" hangingPunct="1"/>
            <a:endParaRPr lang="en-US" b="1" dirty="0">
              <a:latin typeface="Arial" charset="0"/>
            </a:endParaRPr>
          </a:p>
          <a:p>
            <a:pPr marL="0" indent="0" eaLnBrk="1" hangingPunct="1">
              <a:buClr>
                <a:schemeClr val="accent4">
                  <a:lumMod val="75000"/>
                </a:schemeClr>
              </a:buClr>
              <a:buNone/>
            </a:pPr>
            <a:r>
              <a:rPr lang="en-US" sz="3500" dirty="0">
                <a:solidFill>
                  <a:schemeClr val="tx1"/>
                </a:solidFill>
                <a:latin typeface="+mj-lt"/>
              </a:rPr>
              <a:t>Elected public officials and employees may not have a financial interest in a public contract under their authority or control.</a:t>
            </a:r>
          </a:p>
          <a:p>
            <a:pPr marL="0" indent="0">
              <a:buClr>
                <a:schemeClr val="accent4">
                  <a:lumMod val="75000"/>
                </a:schemeClr>
              </a:buClr>
              <a:buNone/>
            </a:pPr>
            <a:r>
              <a:rPr lang="en-US" sz="3500" dirty="0">
                <a:latin typeface="+mj-lt"/>
              </a:rPr>
              <a:t> </a:t>
            </a:r>
          </a:p>
          <a:p>
            <a:pPr eaLnBrk="1" hangingPunct="1">
              <a:buClr>
                <a:schemeClr val="accent4">
                  <a:lumMod val="75000"/>
                </a:schemeClr>
              </a:buClr>
              <a:buFont typeface="Arial" panose="020B0604020202020204" pitchFamily="34" charset="0"/>
              <a:buChar char="•"/>
            </a:pPr>
            <a:endParaRPr lang="en-US" sz="2800" dirty="0">
              <a:solidFill>
                <a:schemeClr val="tx1"/>
              </a:solidFill>
              <a:latin typeface="+mj-lt"/>
            </a:endParaRPr>
          </a:p>
          <a:p>
            <a:pPr eaLnBrk="1" hangingPunct="1"/>
            <a:endParaRPr lang="en-US" b="1" dirty="0">
              <a:latin typeface="Arial" charset="0"/>
            </a:endParaRPr>
          </a:p>
          <a:p>
            <a:pPr eaLnBrk="1" hangingPunct="1"/>
            <a:endParaRPr lang="en-US" b="1" dirty="0">
              <a:latin typeface="Arial" charset="0"/>
            </a:endParaRPr>
          </a:p>
        </p:txBody>
      </p:sp>
      <p:sp>
        <p:nvSpPr>
          <p:cNvPr id="6" name="TextBox 5"/>
          <p:cNvSpPr txBox="1"/>
          <p:nvPr/>
        </p:nvSpPr>
        <p:spPr>
          <a:xfrm>
            <a:off x="3238499" y="1580918"/>
            <a:ext cx="4038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8B25C">
                    <a:lumMod val="75000"/>
                  </a:srgbClr>
                </a:solidFill>
                <a:effectLst/>
                <a:uLnTx/>
                <a:uFillTx/>
                <a:latin typeface="Corbel" panose="020B0503020204020204"/>
                <a:ea typeface="+mn-ea"/>
                <a:cs typeface="+mn-cs"/>
              </a:rPr>
              <a:t>W. Va. Code § 6B-2-5(d)</a:t>
            </a:r>
          </a:p>
        </p:txBody>
      </p:sp>
      <p:pic>
        <p:nvPicPr>
          <p:cNvPr id="8" name="Picture 7" descr="sealfront2"/>
          <p:cNvPicPr>
            <a:picLocks noChangeAspect="1" noChangeArrowheads="1"/>
          </p:cNvPicPr>
          <p:nvPr/>
        </p:nvPicPr>
        <p:blipFill>
          <a:blip r:embed="rId3" cstate="print"/>
          <a:srcRect/>
          <a:stretch>
            <a:fillRect/>
          </a:stretch>
        </p:blipFill>
        <p:spPr bwMode="auto">
          <a:xfrm>
            <a:off x="152400" y="228600"/>
            <a:ext cx="1344529" cy="1371600"/>
          </a:xfrm>
          <a:prstGeom prst="rect">
            <a:avLst/>
          </a:prstGeom>
          <a:noFill/>
          <a:ln w="9525">
            <a:noFill/>
            <a:miter lim="800000"/>
            <a:headEnd/>
            <a:tailEnd/>
          </a:ln>
        </p:spPr>
      </p:pic>
    </p:spTree>
    <p:extLst>
      <p:ext uri="{BB962C8B-B14F-4D97-AF65-F5344CB8AC3E}">
        <p14:creationId xmlns:p14="http://schemas.microsoft.com/office/powerpoint/2010/main" val="612844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752598" y="228600"/>
            <a:ext cx="7010402" cy="1414090"/>
          </a:xfrm>
        </p:spPr>
        <p:txBody>
          <a:bodyPr>
            <a:noAutofit/>
          </a:bodyPr>
          <a:lstStyle/>
          <a:p>
            <a:pPr algn="ctr" eaLnBrk="1" hangingPunct="1"/>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Prohibited Contracts</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Exceptions</a:t>
            </a:r>
            <a:br>
              <a:rPr lang="en-US" dirty="0">
                <a:solidFill>
                  <a:schemeClr val="accent1">
                    <a:lumMod val="50000"/>
                  </a:schemeClr>
                </a:solidFill>
                <a:latin typeface="Book Antiqua" panose="02040602050305030304" pitchFamily="18" charset="0"/>
              </a:rPr>
            </a:br>
            <a:endParaRPr lang="en-US" dirty="0">
              <a:solidFill>
                <a:schemeClr val="accent1">
                  <a:lumMod val="50000"/>
                </a:schemeClr>
              </a:solidFill>
              <a:latin typeface="Book Antiqua" panose="02040602050305030304" pitchFamily="18" charset="0"/>
            </a:endParaRPr>
          </a:p>
        </p:txBody>
      </p:sp>
      <p:sp>
        <p:nvSpPr>
          <p:cNvPr id="15364" name="Rectangle 3"/>
          <p:cNvSpPr>
            <a:spLocks noGrp="1" noChangeArrowheads="1"/>
          </p:cNvSpPr>
          <p:nvPr>
            <p:ph idx="1"/>
          </p:nvPr>
        </p:nvSpPr>
        <p:spPr>
          <a:xfrm>
            <a:off x="1219200" y="1947490"/>
            <a:ext cx="7696200" cy="2624510"/>
          </a:xfrm>
        </p:spPr>
        <p:txBody>
          <a:bodyPr>
            <a:normAutofit fontScale="70000" lnSpcReduction="20000"/>
          </a:bodyPr>
          <a:lstStyle/>
          <a:p>
            <a:pPr eaLnBrk="1" hangingPunct="1"/>
            <a:endParaRPr lang="en-US" b="1" dirty="0">
              <a:latin typeface="Arial" charset="0"/>
            </a:endParaRPr>
          </a:p>
          <a:p>
            <a:pPr marL="82296" indent="0">
              <a:buNone/>
            </a:pPr>
            <a:endParaRPr lang="en-US" sz="3600" b="1" dirty="0">
              <a:latin typeface="+mj-lt"/>
            </a:endParaRPr>
          </a:p>
          <a:p>
            <a:pPr>
              <a:lnSpc>
                <a:spcPct val="90000"/>
              </a:lnSpc>
              <a:buClr>
                <a:schemeClr val="accent4">
                  <a:lumMod val="75000"/>
                </a:schemeClr>
              </a:buClr>
              <a:buFont typeface="Arial" panose="020B0604020202020204" pitchFamily="34" charset="0"/>
              <a:buChar char="•"/>
            </a:pPr>
            <a:r>
              <a:rPr lang="en-US" sz="3600" dirty="0">
                <a:solidFill>
                  <a:schemeClr val="tx1"/>
                </a:solidFill>
              </a:rPr>
              <a:t>$1,000 threshold </a:t>
            </a:r>
          </a:p>
          <a:p>
            <a:pPr>
              <a:lnSpc>
                <a:spcPct val="90000"/>
              </a:lnSpc>
              <a:buClr>
                <a:schemeClr val="accent4">
                  <a:lumMod val="75000"/>
                </a:schemeClr>
              </a:buClr>
              <a:buFont typeface="Arial" panose="020B0604020202020204" pitchFamily="34" charset="0"/>
              <a:buChar char="•"/>
            </a:pPr>
            <a:r>
              <a:rPr lang="en-US" sz="3600" dirty="0">
                <a:solidFill>
                  <a:schemeClr val="tx1"/>
                </a:solidFill>
              </a:rPr>
              <a:t>Part-time appointed officials</a:t>
            </a:r>
            <a:r>
              <a:rPr lang="en-US" sz="3600" dirty="0"/>
              <a:t> and </a:t>
            </a:r>
            <a:r>
              <a:rPr lang="en-US" sz="3600" dirty="0">
                <a:solidFill>
                  <a:schemeClr val="tx1"/>
                </a:solidFill>
              </a:rPr>
              <a:t>legislators are not subject to prohibition</a:t>
            </a:r>
            <a:r>
              <a:rPr lang="en-US" sz="3600" dirty="0"/>
              <a:t> </a:t>
            </a:r>
            <a:r>
              <a:rPr lang="en-US" sz="3600" dirty="0">
                <a:solidFill>
                  <a:schemeClr val="tx1"/>
                </a:solidFill>
              </a:rPr>
              <a:t>but must recuse themselves if a conflict arises. </a:t>
            </a:r>
          </a:p>
          <a:p>
            <a:pPr>
              <a:lnSpc>
                <a:spcPct val="90000"/>
              </a:lnSpc>
              <a:buClr>
                <a:schemeClr val="accent4">
                  <a:lumMod val="75000"/>
                </a:schemeClr>
              </a:buClr>
              <a:buFont typeface="Arial" panose="020B0604020202020204" pitchFamily="34" charset="0"/>
              <a:buChar char="•"/>
            </a:pPr>
            <a:r>
              <a:rPr lang="en-US" sz="3600" dirty="0">
                <a:solidFill>
                  <a:schemeClr val="tx1"/>
                </a:solidFill>
              </a:rPr>
              <a:t>Public employment.</a:t>
            </a:r>
          </a:p>
          <a:p>
            <a:pPr marL="82296" indent="0">
              <a:lnSpc>
                <a:spcPct val="90000"/>
              </a:lnSpc>
              <a:buClr>
                <a:srgbClr val="3891A7"/>
              </a:buClr>
              <a:buNone/>
            </a:pPr>
            <a:endParaRPr lang="en-US" sz="2800" dirty="0">
              <a:solidFill>
                <a:prstClr val="black"/>
              </a:solidFill>
            </a:endParaRPr>
          </a:p>
          <a:p>
            <a:endParaRPr lang="en-US" dirty="0">
              <a:latin typeface="Arial" charset="0"/>
            </a:endParaRPr>
          </a:p>
          <a:p>
            <a:pPr eaLnBrk="1" hangingPunct="1"/>
            <a:endParaRPr lang="en-US" b="1" dirty="0">
              <a:latin typeface="Arial" charset="0"/>
            </a:endParaRPr>
          </a:p>
        </p:txBody>
      </p:sp>
      <p:sp>
        <p:nvSpPr>
          <p:cNvPr id="10" name="TextBox 9"/>
          <p:cNvSpPr txBox="1"/>
          <p:nvPr/>
        </p:nvSpPr>
        <p:spPr>
          <a:xfrm>
            <a:off x="3238499" y="1580918"/>
            <a:ext cx="4038600" cy="369332"/>
          </a:xfrm>
          <a:prstGeom prst="rect">
            <a:avLst/>
          </a:prstGeom>
          <a:noFill/>
        </p:spPr>
        <p:txBody>
          <a:bodyPr wrap="square" rtlCol="0">
            <a:spAutoFit/>
          </a:bodyPr>
          <a:lstStyle/>
          <a:p>
            <a:pPr algn="ctr"/>
            <a:r>
              <a:rPr lang="en-US" b="1" dirty="0">
                <a:solidFill>
                  <a:schemeClr val="accent4">
                    <a:lumMod val="75000"/>
                  </a:schemeClr>
                </a:solidFill>
                <a:latin typeface="+mj-lt"/>
              </a:rPr>
              <a:t>W. Va. Code § 6B-2-5(d)</a:t>
            </a:r>
          </a:p>
        </p:txBody>
      </p:sp>
      <p:pic>
        <p:nvPicPr>
          <p:cNvPr id="12" name="Picture 7" descr="sealfront2"/>
          <p:cNvPicPr>
            <a:picLocks noChangeAspect="1" noChangeArrowheads="1"/>
          </p:cNvPicPr>
          <p:nvPr/>
        </p:nvPicPr>
        <p:blipFill>
          <a:blip r:embed="rId3" cstate="print"/>
          <a:srcRect/>
          <a:stretch>
            <a:fillRect/>
          </a:stretch>
        </p:blipFill>
        <p:spPr bwMode="auto">
          <a:xfrm>
            <a:off x="914400" y="533400"/>
            <a:ext cx="1523999" cy="1554684"/>
          </a:xfrm>
          <a:prstGeom prst="rect">
            <a:avLst/>
          </a:prstGeom>
          <a:noFill/>
          <a:ln w="9525">
            <a:noFill/>
            <a:miter lim="800000"/>
            <a:headEnd/>
            <a:tailEnd/>
          </a:ln>
        </p:spPr>
      </p:pic>
      <p:pic>
        <p:nvPicPr>
          <p:cNvPr id="3" name="Picture 2" descr="A close up of a sign&#10;&#10;Description automatically generated">
            <a:extLst>
              <a:ext uri="{FF2B5EF4-FFF2-40B4-BE49-F238E27FC236}">
                <a16:creationId xmlns:a16="http://schemas.microsoft.com/office/drawing/2014/main" id="{1B0B4489-84EB-470A-BFD3-950578B8752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14800" y="3967370"/>
            <a:ext cx="2857500" cy="2857500"/>
          </a:xfrm>
          <a:prstGeom prst="rect">
            <a:avLst/>
          </a:prstGeom>
        </p:spPr>
      </p:pic>
      <p:sp>
        <p:nvSpPr>
          <p:cNvPr id="4" name="TextBox 3">
            <a:extLst>
              <a:ext uri="{FF2B5EF4-FFF2-40B4-BE49-F238E27FC236}">
                <a16:creationId xmlns:a16="http://schemas.microsoft.com/office/drawing/2014/main" id="{2BDB98C9-C8BD-45FF-B388-FD6A57EF381F}"/>
              </a:ext>
            </a:extLst>
          </p:cNvPr>
          <p:cNvSpPr txBox="1"/>
          <p:nvPr/>
        </p:nvSpPr>
        <p:spPr>
          <a:xfrm>
            <a:off x="5410200" y="6362700"/>
            <a:ext cx="2857500" cy="369332"/>
          </a:xfrm>
          <a:prstGeom prst="rect">
            <a:avLst/>
          </a:prstGeom>
          <a:noFill/>
        </p:spPr>
        <p:txBody>
          <a:bodyPr wrap="square" rtlCol="0">
            <a:spAutoFit/>
          </a:bodyPr>
          <a:lstStyle/>
          <a:p>
            <a:r>
              <a:rPr lang="en-US" sz="900">
                <a:hlinkClick r:id="rId5" tooltip="http://picnicwithants.wordpress.com/tag/blogs/"/>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3126701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54684"/>
          </a:xfrm>
        </p:spPr>
        <p:txBody>
          <a:bodyPr>
            <a:normAutofit/>
          </a:bodyPr>
          <a:lstStyle/>
          <a:p>
            <a:pPr lvl="0" defTabSz="914400">
              <a:spcBef>
                <a:spcPts val="0"/>
              </a:spcBef>
            </a:pPr>
            <a:r>
              <a:rPr lang="en-US" sz="3600" dirty="0">
                <a:solidFill>
                  <a:schemeClr val="accent1">
                    <a:lumMod val="50000"/>
                  </a:schemeClr>
                </a:solidFill>
                <a:latin typeface="Book Antiqua" panose="02040602050305030304" pitchFamily="18" charset="0"/>
              </a:rPr>
              <a:t>Prohibited County </a:t>
            </a:r>
            <a:br>
              <a:rPr lang="en-US" sz="3600" dirty="0">
                <a:solidFill>
                  <a:schemeClr val="accent1">
                    <a:lumMod val="50000"/>
                  </a:schemeClr>
                </a:solidFill>
                <a:latin typeface="Book Antiqua" panose="02040602050305030304" pitchFamily="18" charset="0"/>
              </a:rPr>
            </a:br>
            <a:r>
              <a:rPr lang="en-US" sz="3600" dirty="0">
                <a:solidFill>
                  <a:schemeClr val="accent1">
                    <a:lumMod val="50000"/>
                  </a:schemeClr>
                </a:solidFill>
                <a:latin typeface="Book Antiqua" panose="02040602050305030304" pitchFamily="18" charset="0"/>
              </a:rPr>
              <a:t>Contracts</a:t>
            </a:r>
            <a:br>
              <a:rPr lang="en-US" sz="3600" b="1" dirty="0">
                <a:solidFill>
                  <a:schemeClr val="accent1">
                    <a:lumMod val="50000"/>
                  </a:schemeClr>
                </a:solidFill>
              </a:rPr>
            </a:br>
            <a:endParaRPr lang="en-US" sz="1800" b="1" dirty="0">
              <a:ln>
                <a:noFill/>
              </a:ln>
              <a:solidFill>
                <a:srgbClr val="D8B25C">
                  <a:lumMod val="75000"/>
                </a:srgbClr>
              </a:solidFill>
              <a:ea typeface="+mn-ea"/>
              <a:cs typeface="+mn-cs"/>
            </a:endParaRPr>
          </a:p>
        </p:txBody>
      </p:sp>
      <p:sp>
        <p:nvSpPr>
          <p:cNvPr id="3" name="Content Placeholder 2"/>
          <p:cNvSpPr>
            <a:spLocks noGrp="1"/>
          </p:cNvSpPr>
          <p:nvPr>
            <p:ph idx="1"/>
          </p:nvPr>
        </p:nvSpPr>
        <p:spPr>
          <a:xfrm>
            <a:off x="982133" y="2438400"/>
            <a:ext cx="7704667" cy="2713193"/>
          </a:xfrm>
        </p:spPr>
        <p:txBody>
          <a:bodyPr>
            <a:normAutofit/>
          </a:bodyPr>
          <a:lstStyle/>
          <a:p>
            <a:r>
              <a:rPr lang="en-US" dirty="0"/>
              <a:t>W. Va. Code § 61-10-15 prohibits some county officials, including school officers and employees, from having personal financial interests, directly or indirectly, in a contract, purchase or sale over which their public position gives them voice, influence or control. </a:t>
            </a:r>
          </a:p>
          <a:p>
            <a:pPr marL="0" indent="0">
              <a:buNone/>
            </a:pPr>
            <a:endParaRPr lang="en-US" dirty="0"/>
          </a:p>
        </p:txBody>
      </p:sp>
      <p:pic>
        <p:nvPicPr>
          <p:cNvPr id="4" name="Picture 7" descr="sealfront2"/>
          <p:cNvPicPr>
            <a:picLocks noChangeAspect="1" noChangeArrowheads="1"/>
          </p:cNvPicPr>
          <p:nvPr/>
        </p:nvPicPr>
        <p:blipFill>
          <a:blip r:embed="rId3" cstate="print"/>
          <a:srcRect/>
          <a:stretch>
            <a:fillRect/>
          </a:stretch>
        </p:blipFill>
        <p:spPr bwMode="auto">
          <a:xfrm>
            <a:off x="958069" y="336389"/>
            <a:ext cx="1523999" cy="1554684"/>
          </a:xfrm>
          <a:prstGeom prst="rect">
            <a:avLst/>
          </a:prstGeom>
          <a:noFill/>
          <a:ln w="9525">
            <a:noFill/>
            <a:miter lim="800000"/>
            <a:headEnd/>
            <a:tailEnd/>
          </a:ln>
        </p:spPr>
      </p:pic>
      <p:sp>
        <p:nvSpPr>
          <p:cNvPr id="5" name="TextBox 4">
            <a:extLst>
              <a:ext uri="{FF2B5EF4-FFF2-40B4-BE49-F238E27FC236}">
                <a16:creationId xmlns:a16="http://schemas.microsoft.com/office/drawing/2014/main" id="{53FE41DE-F289-444D-B446-D40071908F59}"/>
              </a:ext>
            </a:extLst>
          </p:cNvPr>
          <p:cNvSpPr txBox="1"/>
          <p:nvPr/>
        </p:nvSpPr>
        <p:spPr>
          <a:xfrm>
            <a:off x="2815166" y="1706407"/>
            <a:ext cx="4038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8B25C">
                    <a:lumMod val="75000"/>
                  </a:srgbClr>
                </a:solidFill>
                <a:effectLst/>
                <a:uLnTx/>
                <a:uFillTx/>
                <a:latin typeface="Corbel" panose="020B0503020204020204"/>
                <a:ea typeface="+mn-ea"/>
                <a:cs typeface="+mn-cs"/>
              </a:rPr>
              <a:t>W. Va. Code § 61-10-15</a:t>
            </a:r>
          </a:p>
        </p:txBody>
      </p:sp>
      <p:pic>
        <p:nvPicPr>
          <p:cNvPr id="6" name="Picture 5" descr="A drawing of a person&#10;&#10;Description automatically generated">
            <a:extLst>
              <a:ext uri="{FF2B5EF4-FFF2-40B4-BE49-F238E27FC236}">
                <a16:creationId xmlns:a16="http://schemas.microsoft.com/office/drawing/2014/main" id="{89EBDDF3-B63B-4847-9229-6A6BBCD944C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62401" y="4800600"/>
            <a:ext cx="2514600" cy="1980492"/>
          </a:xfrm>
          <a:prstGeom prst="rect">
            <a:avLst/>
          </a:prstGeom>
        </p:spPr>
      </p:pic>
    </p:spTree>
    <p:extLst>
      <p:ext uri="{BB962C8B-B14F-4D97-AF65-F5344CB8AC3E}">
        <p14:creationId xmlns:p14="http://schemas.microsoft.com/office/powerpoint/2010/main" val="1360263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54684"/>
          </a:xfrm>
        </p:spPr>
        <p:txBody>
          <a:bodyPr>
            <a:normAutofit/>
          </a:bodyPr>
          <a:lstStyle/>
          <a:p>
            <a:pPr lvl="0" defTabSz="914400">
              <a:spcBef>
                <a:spcPts val="0"/>
              </a:spcBef>
            </a:pPr>
            <a:r>
              <a:rPr lang="en-US" sz="3600" dirty="0">
                <a:solidFill>
                  <a:schemeClr val="accent1">
                    <a:lumMod val="50000"/>
                  </a:schemeClr>
                </a:solidFill>
                <a:latin typeface="Book Antiqua" panose="02040602050305030304" pitchFamily="18" charset="0"/>
              </a:rPr>
              <a:t>Prohibited County </a:t>
            </a:r>
            <a:br>
              <a:rPr lang="en-US" sz="3600" dirty="0">
                <a:solidFill>
                  <a:schemeClr val="accent1">
                    <a:lumMod val="50000"/>
                  </a:schemeClr>
                </a:solidFill>
                <a:latin typeface="Book Antiqua" panose="02040602050305030304" pitchFamily="18" charset="0"/>
              </a:rPr>
            </a:br>
            <a:r>
              <a:rPr lang="en-US" sz="3600" dirty="0">
                <a:solidFill>
                  <a:schemeClr val="accent1">
                    <a:lumMod val="50000"/>
                  </a:schemeClr>
                </a:solidFill>
                <a:latin typeface="Book Antiqua" panose="02040602050305030304" pitchFamily="18" charset="0"/>
              </a:rPr>
              <a:t>Contracts</a:t>
            </a:r>
            <a:br>
              <a:rPr lang="en-US" sz="3600" b="1" dirty="0">
                <a:solidFill>
                  <a:schemeClr val="accent1">
                    <a:lumMod val="50000"/>
                  </a:schemeClr>
                </a:solidFill>
              </a:rPr>
            </a:br>
            <a:endParaRPr lang="en-US" sz="1800" b="1" dirty="0">
              <a:ln>
                <a:noFill/>
              </a:ln>
              <a:solidFill>
                <a:srgbClr val="D8B25C">
                  <a:lumMod val="75000"/>
                </a:srgbClr>
              </a:solidFill>
              <a:ea typeface="+mn-ea"/>
              <a:cs typeface="+mn-cs"/>
            </a:endParaRPr>
          </a:p>
        </p:txBody>
      </p:sp>
      <p:sp>
        <p:nvSpPr>
          <p:cNvPr id="3" name="Content Placeholder 2"/>
          <p:cNvSpPr>
            <a:spLocks noGrp="1"/>
          </p:cNvSpPr>
          <p:nvPr>
            <p:ph idx="1"/>
          </p:nvPr>
        </p:nvSpPr>
        <p:spPr>
          <a:xfrm>
            <a:off x="982133" y="2438400"/>
            <a:ext cx="7704667" cy="2713193"/>
          </a:xfrm>
        </p:spPr>
        <p:txBody>
          <a:bodyPr>
            <a:normAutofit/>
          </a:bodyPr>
          <a:lstStyle/>
          <a:p>
            <a:pPr marL="0" indent="0">
              <a:buNone/>
            </a:pPr>
            <a:r>
              <a:rPr lang="en-US" dirty="0"/>
              <a:t>School officers and employees include:</a:t>
            </a:r>
          </a:p>
          <a:p>
            <a:pPr marL="0" indent="0">
              <a:buNone/>
            </a:pPr>
            <a:r>
              <a:rPr lang="en-US" dirty="0"/>
              <a:t>“District school officer, secretary of a Board of Education, supervisor or superintendent, principal or teacher of public schools or any member of any other county or district board or any county or district officer.” </a:t>
            </a:r>
          </a:p>
        </p:txBody>
      </p:sp>
      <p:pic>
        <p:nvPicPr>
          <p:cNvPr id="4" name="Picture 7" descr="sealfront2"/>
          <p:cNvPicPr>
            <a:picLocks noChangeAspect="1" noChangeArrowheads="1"/>
          </p:cNvPicPr>
          <p:nvPr/>
        </p:nvPicPr>
        <p:blipFill>
          <a:blip r:embed="rId3" cstate="print"/>
          <a:srcRect/>
          <a:stretch>
            <a:fillRect/>
          </a:stretch>
        </p:blipFill>
        <p:spPr bwMode="auto">
          <a:xfrm>
            <a:off x="958069" y="336389"/>
            <a:ext cx="1523999" cy="1554684"/>
          </a:xfrm>
          <a:prstGeom prst="rect">
            <a:avLst/>
          </a:prstGeom>
          <a:noFill/>
          <a:ln w="9525">
            <a:noFill/>
            <a:miter lim="800000"/>
            <a:headEnd/>
            <a:tailEnd/>
          </a:ln>
        </p:spPr>
      </p:pic>
      <p:sp>
        <p:nvSpPr>
          <p:cNvPr id="5" name="TextBox 4">
            <a:extLst>
              <a:ext uri="{FF2B5EF4-FFF2-40B4-BE49-F238E27FC236}">
                <a16:creationId xmlns:a16="http://schemas.microsoft.com/office/drawing/2014/main" id="{53FE41DE-F289-444D-B446-D40071908F59}"/>
              </a:ext>
            </a:extLst>
          </p:cNvPr>
          <p:cNvSpPr txBox="1"/>
          <p:nvPr/>
        </p:nvSpPr>
        <p:spPr>
          <a:xfrm>
            <a:off x="2815166" y="1706407"/>
            <a:ext cx="4038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8B25C">
                    <a:lumMod val="75000"/>
                  </a:srgbClr>
                </a:solidFill>
                <a:effectLst/>
                <a:uLnTx/>
                <a:uFillTx/>
                <a:latin typeface="Corbel" panose="020B0503020204020204"/>
                <a:ea typeface="+mn-ea"/>
                <a:cs typeface="+mn-cs"/>
              </a:rPr>
              <a:t>W. Va. Code § 61-10-15</a:t>
            </a:r>
          </a:p>
        </p:txBody>
      </p:sp>
    </p:spTree>
    <p:extLst>
      <p:ext uri="{BB962C8B-B14F-4D97-AF65-F5344CB8AC3E}">
        <p14:creationId xmlns:p14="http://schemas.microsoft.com/office/powerpoint/2010/main" val="278618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54684"/>
          </a:xfrm>
        </p:spPr>
        <p:txBody>
          <a:bodyPr>
            <a:normAutofit/>
          </a:bodyPr>
          <a:lstStyle/>
          <a:p>
            <a:pPr lvl="0" defTabSz="914400">
              <a:spcBef>
                <a:spcPts val="0"/>
              </a:spcBef>
            </a:pPr>
            <a:r>
              <a:rPr lang="en-US" sz="3600" dirty="0">
                <a:solidFill>
                  <a:schemeClr val="accent1">
                    <a:lumMod val="50000"/>
                  </a:schemeClr>
                </a:solidFill>
                <a:latin typeface="Book Antiqua" panose="02040602050305030304" pitchFamily="18" charset="0"/>
              </a:rPr>
              <a:t>Prohibited County </a:t>
            </a:r>
            <a:br>
              <a:rPr lang="en-US" sz="3600" dirty="0">
                <a:solidFill>
                  <a:schemeClr val="accent1">
                    <a:lumMod val="50000"/>
                  </a:schemeClr>
                </a:solidFill>
                <a:latin typeface="Book Antiqua" panose="02040602050305030304" pitchFamily="18" charset="0"/>
              </a:rPr>
            </a:br>
            <a:r>
              <a:rPr lang="en-US" sz="3600" dirty="0">
                <a:solidFill>
                  <a:schemeClr val="accent1">
                    <a:lumMod val="50000"/>
                  </a:schemeClr>
                </a:solidFill>
                <a:latin typeface="Book Antiqua" panose="02040602050305030304" pitchFamily="18" charset="0"/>
              </a:rPr>
              <a:t>Contracts</a:t>
            </a:r>
            <a:br>
              <a:rPr lang="en-US" sz="3600" b="1" dirty="0">
                <a:solidFill>
                  <a:schemeClr val="accent1">
                    <a:lumMod val="50000"/>
                  </a:schemeClr>
                </a:solidFill>
              </a:rPr>
            </a:br>
            <a:endParaRPr lang="en-US" sz="1800" b="1" dirty="0">
              <a:ln>
                <a:noFill/>
              </a:ln>
              <a:solidFill>
                <a:srgbClr val="D8B25C">
                  <a:lumMod val="75000"/>
                </a:srgbClr>
              </a:solidFill>
              <a:ea typeface="+mn-ea"/>
              <a:cs typeface="+mn-cs"/>
            </a:endParaRPr>
          </a:p>
        </p:txBody>
      </p:sp>
      <p:sp>
        <p:nvSpPr>
          <p:cNvPr id="3" name="Content Placeholder 2"/>
          <p:cNvSpPr>
            <a:spLocks noGrp="1"/>
          </p:cNvSpPr>
          <p:nvPr>
            <p:ph idx="1"/>
          </p:nvPr>
        </p:nvSpPr>
        <p:spPr>
          <a:xfrm>
            <a:off x="982133" y="2038388"/>
            <a:ext cx="7704667" cy="4629861"/>
          </a:xfrm>
        </p:spPr>
        <p:txBody>
          <a:bodyPr>
            <a:normAutofit fontScale="92500" lnSpcReduction="10000"/>
          </a:bodyPr>
          <a:lstStyle/>
          <a:p>
            <a:pPr marL="0" indent="0">
              <a:buNone/>
            </a:pPr>
            <a:r>
              <a:rPr lang="en-US" dirty="0"/>
              <a:t>General Rules:</a:t>
            </a:r>
          </a:p>
          <a:p>
            <a:pPr marL="0" indent="0">
              <a:buNone/>
            </a:pPr>
            <a:r>
              <a:rPr lang="en-US" dirty="0"/>
              <a:t>School Board members can’t have contracts with or be employed by the BOE.</a:t>
            </a:r>
          </a:p>
          <a:p>
            <a:pPr marL="0" marR="0" lvl="0" indent="0" algn="l" defTabSz="457200" rtl="0" eaLnBrk="1" fontAlgn="auto" latinLnBrk="0" hangingPunct="1">
              <a:lnSpc>
                <a:spcPct val="100000"/>
              </a:lnSpc>
              <a:spcBef>
                <a:spcPct val="20000"/>
              </a:spcBef>
              <a:spcAft>
                <a:spcPts val="600"/>
              </a:spcAft>
              <a:buClr>
                <a:srgbClr val="94B6D2">
                  <a:lumMod val="75000"/>
                </a:srgbClr>
              </a:buClr>
              <a:buSzPct val="145000"/>
              <a:buFont typeface="Arial"/>
              <a:buNone/>
              <a:tabLst/>
              <a:defRPr/>
            </a:pPr>
            <a:r>
              <a:rPr lang="en-US" dirty="0"/>
              <a:t>If a School Board appoints another entity’s board members or makes appropriations to an entity, a BOE member (or spouse) should not work for the entity or have a contract with it w/o contacting us.</a:t>
            </a: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ct val="20000"/>
              </a:spcBef>
              <a:spcAft>
                <a:spcPts val="600"/>
              </a:spcAft>
              <a:buClr>
                <a:srgbClr val="94B6D2">
                  <a:lumMod val="75000"/>
                </a:srgbClr>
              </a:buClr>
              <a:buSzPct val="145000"/>
              <a:buFont typeface="Arial"/>
              <a:buNone/>
              <a:tabLst/>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Appointment power and appropriations:</a:t>
            </a:r>
          </a:p>
          <a:p>
            <a:pPr marL="0" marR="0" lvl="0" indent="0" algn="l" defTabSz="457200" rtl="0" eaLnBrk="1" fontAlgn="auto" latinLnBrk="0" hangingPunct="1">
              <a:lnSpc>
                <a:spcPct val="100000"/>
              </a:lnSpc>
              <a:spcBef>
                <a:spcPct val="20000"/>
              </a:spcBef>
              <a:spcAft>
                <a:spcPts val="600"/>
              </a:spcAft>
              <a:buClr>
                <a:srgbClr val="94B6D2">
                  <a:lumMod val="75000"/>
                </a:srgbClr>
              </a:buClr>
              <a:buSzPct val="145000"/>
              <a:buFont typeface="Arial"/>
              <a:buNone/>
              <a:tabLst/>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2018-05 (BOE member may work for WVU extension because BOE made only limited appropriations.)  But not, </a:t>
            </a:r>
            <a:r>
              <a:rPr lang="en-US" sz="2600" dirty="0">
                <a:solidFill>
                  <a:prstClr val="black"/>
                </a:solidFill>
                <a:latin typeface="Corbel" panose="020B0503020204020204"/>
              </a:rPr>
              <a:t>in AO99-29-member could not contract w training center partially supported by the BOE.)</a:t>
            </a:r>
            <a:endPar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indent="0">
              <a:buNone/>
            </a:pPr>
            <a:endParaRPr lang="en-US" dirty="0"/>
          </a:p>
        </p:txBody>
      </p:sp>
      <p:pic>
        <p:nvPicPr>
          <p:cNvPr id="4" name="Picture 7" descr="sealfront2"/>
          <p:cNvPicPr>
            <a:picLocks noChangeAspect="1" noChangeArrowheads="1"/>
          </p:cNvPicPr>
          <p:nvPr/>
        </p:nvPicPr>
        <p:blipFill>
          <a:blip r:embed="rId3" cstate="print"/>
          <a:srcRect/>
          <a:stretch>
            <a:fillRect/>
          </a:stretch>
        </p:blipFill>
        <p:spPr bwMode="auto">
          <a:xfrm>
            <a:off x="958069" y="336389"/>
            <a:ext cx="1523999" cy="1554684"/>
          </a:xfrm>
          <a:prstGeom prst="rect">
            <a:avLst/>
          </a:prstGeom>
          <a:noFill/>
          <a:ln w="9525">
            <a:noFill/>
            <a:miter lim="800000"/>
            <a:headEnd/>
            <a:tailEnd/>
          </a:ln>
        </p:spPr>
      </p:pic>
      <p:sp>
        <p:nvSpPr>
          <p:cNvPr id="5" name="TextBox 4">
            <a:extLst>
              <a:ext uri="{FF2B5EF4-FFF2-40B4-BE49-F238E27FC236}">
                <a16:creationId xmlns:a16="http://schemas.microsoft.com/office/drawing/2014/main" id="{53FE41DE-F289-444D-B446-D40071908F59}"/>
              </a:ext>
            </a:extLst>
          </p:cNvPr>
          <p:cNvSpPr txBox="1"/>
          <p:nvPr/>
        </p:nvSpPr>
        <p:spPr>
          <a:xfrm>
            <a:off x="2815166" y="1706407"/>
            <a:ext cx="4038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8B25C">
                    <a:lumMod val="75000"/>
                  </a:srgbClr>
                </a:solidFill>
                <a:effectLst/>
                <a:uLnTx/>
                <a:uFillTx/>
                <a:latin typeface="Corbel" panose="020B0503020204020204"/>
                <a:ea typeface="+mn-ea"/>
                <a:cs typeface="+mn-cs"/>
              </a:rPr>
              <a:t>Voice, Influence, and Control</a:t>
            </a:r>
          </a:p>
        </p:txBody>
      </p:sp>
    </p:spTree>
    <p:extLst>
      <p:ext uri="{BB962C8B-B14F-4D97-AF65-F5344CB8AC3E}">
        <p14:creationId xmlns:p14="http://schemas.microsoft.com/office/powerpoint/2010/main" val="412413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400300" y="216297"/>
            <a:ext cx="5715000" cy="1143000"/>
          </a:xfrm>
        </p:spPr>
        <p:txBody>
          <a:bodyPr>
            <a:noAutofit/>
          </a:bodyPr>
          <a:lstStyle/>
          <a:p>
            <a:pPr algn="ct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Use of </a:t>
            </a:r>
            <a:r>
              <a:rPr lang="en-US" dirty="0">
                <a:solidFill>
                  <a:schemeClr val="accent1">
                    <a:lumMod val="50000"/>
                  </a:schemeClr>
                </a:solidFill>
                <a:latin typeface="Book Antiqua" panose="02040602050305030304" pitchFamily="18" charset="0"/>
                <a:cs typeface="Levenim MT" panose="02010502060101010101" pitchFamily="2" charset="-79"/>
              </a:rPr>
              <a:t>Public </a:t>
            </a:r>
            <a:r>
              <a:rPr lang="en-US" sz="4000" dirty="0">
                <a:solidFill>
                  <a:schemeClr val="accent1">
                    <a:lumMod val="50000"/>
                  </a:schemeClr>
                </a:solidFill>
                <a:latin typeface="Book Antiqua" panose="02040602050305030304" pitchFamily="18" charset="0"/>
                <a:cs typeface="Levenim MT" panose="02010502060101010101" pitchFamily="2" charset="-79"/>
              </a:rPr>
              <a:t>Office for </a:t>
            </a: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Private </a:t>
            </a:r>
            <a:r>
              <a:rPr lang="en-US" dirty="0">
                <a:solidFill>
                  <a:schemeClr val="accent1">
                    <a:lumMod val="50000"/>
                  </a:schemeClr>
                </a:solidFill>
                <a:latin typeface="Book Antiqua" panose="02040602050305030304" pitchFamily="18" charset="0"/>
                <a:cs typeface="Levenim MT" panose="02010502060101010101" pitchFamily="2" charset="-79"/>
              </a:rPr>
              <a:t>G</a:t>
            </a:r>
            <a:r>
              <a:rPr lang="en-US" sz="4000" dirty="0">
                <a:solidFill>
                  <a:schemeClr val="accent1">
                    <a:lumMod val="50000"/>
                  </a:schemeClr>
                </a:solidFill>
                <a:latin typeface="Book Antiqua" panose="02040602050305030304" pitchFamily="18" charset="0"/>
                <a:cs typeface="Levenim MT" panose="02010502060101010101" pitchFamily="2" charset="-79"/>
              </a:rPr>
              <a:t>ain</a:t>
            </a:r>
          </a:p>
        </p:txBody>
      </p:sp>
      <p:sp>
        <p:nvSpPr>
          <p:cNvPr id="17414" name="Rectangle 6"/>
          <p:cNvSpPr>
            <a:spLocks noGrp="1" noChangeArrowheads="1"/>
          </p:cNvSpPr>
          <p:nvPr>
            <p:ph type="body" sz="half" idx="2"/>
          </p:nvPr>
        </p:nvSpPr>
        <p:spPr>
          <a:xfrm>
            <a:off x="3505201" y="1066800"/>
            <a:ext cx="5486400" cy="5973763"/>
          </a:xfrm>
        </p:spPr>
        <p:txBody>
          <a:bodyPr>
            <a:normAutofit/>
          </a:bodyPr>
          <a:lstStyle/>
          <a:p>
            <a:pPr marL="539496" indent="-457200">
              <a:buClr>
                <a:schemeClr val="accent2"/>
              </a:buClr>
              <a:buSzPct val="100000"/>
              <a:buFont typeface="Arial" panose="020B0604020202020204" pitchFamily="34" charset="0"/>
              <a:buChar char="•"/>
            </a:pPr>
            <a:endParaRPr lang="en-US" sz="2800" dirty="0">
              <a:solidFill>
                <a:schemeClr val="tx1"/>
              </a:solidFill>
              <a:latin typeface="Levenim MT" panose="02010502060101010101" pitchFamily="2" charset="-79"/>
              <a:cs typeface="Levenim MT" panose="02010502060101010101" pitchFamily="2" charset="-79"/>
            </a:endParaRPr>
          </a:p>
          <a:p>
            <a:pPr marL="539496" indent="-457200">
              <a:lnSpc>
                <a:spcPct val="150000"/>
              </a:lnSpc>
              <a:buClr>
                <a:schemeClr val="accent4">
                  <a:lumMod val="75000"/>
                </a:schemeClr>
              </a:buClr>
              <a:buSzPct val="100000"/>
              <a:buFont typeface="Arial" panose="020B0604020202020204" pitchFamily="34" charset="0"/>
              <a:buChar char="•"/>
            </a:pPr>
            <a:r>
              <a:rPr lang="en-US" dirty="0">
                <a:solidFill>
                  <a:schemeClr val="tx1"/>
                </a:solidFill>
                <a:cs typeface="Levenim MT" panose="02010502060101010101" pitchFamily="2" charset="-79"/>
              </a:rPr>
              <a:t>May not use public resources, including time and subordinate staff, for someone’s personal benefit. </a:t>
            </a:r>
          </a:p>
          <a:p>
            <a:pPr marL="539496" indent="-457200">
              <a:lnSpc>
                <a:spcPct val="150000"/>
              </a:lnSpc>
              <a:buClr>
                <a:schemeClr val="accent4">
                  <a:lumMod val="75000"/>
                </a:schemeClr>
              </a:buClr>
              <a:buSzPct val="100000"/>
              <a:buFont typeface="Arial" panose="020B0604020202020204" pitchFamily="34" charset="0"/>
              <a:buChar char="•"/>
            </a:pPr>
            <a:r>
              <a:rPr lang="en-US" dirty="0">
                <a:cs typeface="Levenim MT" panose="02010502060101010101" pitchFamily="2" charset="-79"/>
              </a:rPr>
              <a:t>Ethics Act prohibits more than a </a:t>
            </a:r>
            <a:r>
              <a:rPr lang="en-US" i="1" dirty="0">
                <a:cs typeface="Levenim MT" panose="02010502060101010101" pitchFamily="2" charset="-79"/>
              </a:rPr>
              <a:t>de minimis</a:t>
            </a:r>
            <a:r>
              <a:rPr lang="en-US" dirty="0">
                <a:cs typeface="Levenim MT" panose="02010502060101010101" pitchFamily="2" charset="-79"/>
              </a:rPr>
              <a:t> use for personal purposes. </a:t>
            </a:r>
          </a:p>
          <a:p>
            <a:pPr marL="539496" indent="-457200">
              <a:lnSpc>
                <a:spcPct val="150000"/>
              </a:lnSpc>
              <a:buClr>
                <a:schemeClr val="accent4">
                  <a:lumMod val="75000"/>
                </a:schemeClr>
              </a:buClr>
              <a:buSzPct val="100000"/>
              <a:buFont typeface="Arial" panose="020B0604020202020204" pitchFamily="34" charset="0"/>
              <a:buChar char="•"/>
            </a:pPr>
            <a:endParaRPr lang="en-US" dirty="0">
              <a:solidFill>
                <a:schemeClr val="tx1"/>
              </a:solidFill>
              <a:cs typeface="Levenim MT" panose="02010502060101010101" pitchFamily="2" charset="-79"/>
            </a:endParaRPr>
          </a:p>
        </p:txBody>
      </p:sp>
      <p:pic>
        <p:nvPicPr>
          <p:cNvPr id="14" name="Picture 7" descr="sealfront2"/>
          <p:cNvPicPr>
            <a:picLocks noChangeAspect="1" noChangeArrowheads="1"/>
          </p:cNvPicPr>
          <p:nvPr/>
        </p:nvPicPr>
        <p:blipFill>
          <a:blip r:embed="rId3" cstate="print"/>
          <a:srcRect/>
          <a:stretch>
            <a:fillRect/>
          </a:stretch>
        </p:blipFill>
        <p:spPr bwMode="auto">
          <a:xfrm>
            <a:off x="880312" y="418366"/>
            <a:ext cx="1523999" cy="1554684"/>
          </a:xfrm>
          <a:prstGeom prst="rect">
            <a:avLst/>
          </a:prstGeom>
          <a:noFill/>
          <a:ln w="9525">
            <a:noFill/>
            <a:miter lim="800000"/>
            <a:headEnd/>
            <a:tailEnd/>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524882"/>
            <a:ext cx="2895600" cy="213741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76032">
            <a:off x="1300854" y="3664960"/>
            <a:ext cx="903490" cy="903490"/>
          </a:xfrm>
          <a:prstGeom prst="rect">
            <a:avLst/>
          </a:prstGeom>
          <a:scene3d>
            <a:camera prst="isometricRightUp">
              <a:rot lat="600000" lon="19800000" rev="0"/>
            </a:camera>
            <a:lightRig rig="threePt" dir="t"/>
          </a:scene3d>
        </p:spPr>
      </p:pic>
      <p:sp>
        <p:nvSpPr>
          <p:cNvPr id="8" name="TextBox 7">
            <a:extLst>
              <a:ext uri="{FF2B5EF4-FFF2-40B4-BE49-F238E27FC236}">
                <a16:creationId xmlns:a16="http://schemas.microsoft.com/office/drawing/2014/main" id="{E02F9134-0B37-4039-9A09-C21AA3AA3611}"/>
              </a:ext>
            </a:extLst>
          </p:cNvPr>
          <p:cNvSpPr txBox="1"/>
          <p:nvPr/>
        </p:nvSpPr>
        <p:spPr>
          <a:xfrm>
            <a:off x="3790949" y="1568288"/>
            <a:ext cx="3048000" cy="646331"/>
          </a:xfrm>
          <a:prstGeom prst="rect">
            <a:avLst/>
          </a:prstGeom>
          <a:noFill/>
        </p:spPr>
        <p:txBody>
          <a:bodyPr wrap="square" rtlCol="0">
            <a:spAutoFit/>
          </a:bodyPr>
          <a:lstStyle/>
          <a:p>
            <a:endParaRPr lang="en-US" b="1" dirty="0">
              <a:solidFill>
                <a:schemeClr val="accent4">
                  <a:lumMod val="75000"/>
                </a:schemeClr>
              </a:solidFill>
            </a:endParaRPr>
          </a:p>
          <a:p>
            <a:r>
              <a:rPr lang="en-US" b="1" dirty="0">
                <a:solidFill>
                  <a:schemeClr val="accent4">
                    <a:lumMod val="75000"/>
                  </a:schemeClr>
                </a:solidFill>
              </a:rPr>
              <a:t>W. Va. Code § 6B-2-5(b)</a:t>
            </a:r>
          </a:p>
        </p:txBody>
      </p:sp>
    </p:spTree>
    <p:extLst>
      <p:ext uri="{BB962C8B-B14F-4D97-AF65-F5344CB8AC3E}">
        <p14:creationId xmlns:p14="http://schemas.microsoft.com/office/powerpoint/2010/main" val="2946552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54684"/>
          </a:xfrm>
        </p:spPr>
        <p:txBody>
          <a:bodyPr>
            <a:normAutofit/>
          </a:bodyPr>
          <a:lstStyle/>
          <a:p>
            <a:pPr lvl="0" defTabSz="914400">
              <a:spcBef>
                <a:spcPts val="0"/>
              </a:spcBef>
            </a:pPr>
            <a:r>
              <a:rPr lang="en-US" sz="3600" dirty="0">
                <a:solidFill>
                  <a:schemeClr val="accent1">
                    <a:lumMod val="50000"/>
                  </a:schemeClr>
                </a:solidFill>
                <a:latin typeface="Book Antiqua" panose="02040602050305030304" pitchFamily="18" charset="0"/>
              </a:rPr>
              <a:t>Prohibited County </a:t>
            </a:r>
            <a:br>
              <a:rPr lang="en-US" sz="3600" dirty="0">
                <a:solidFill>
                  <a:schemeClr val="accent1">
                    <a:lumMod val="50000"/>
                  </a:schemeClr>
                </a:solidFill>
                <a:latin typeface="Book Antiqua" panose="02040602050305030304" pitchFamily="18" charset="0"/>
              </a:rPr>
            </a:br>
            <a:r>
              <a:rPr lang="en-US" sz="3600" dirty="0">
                <a:solidFill>
                  <a:schemeClr val="accent1">
                    <a:lumMod val="50000"/>
                  </a:schemeClr>
                </a:solidFill>
                <a:latin typeface="Book Antiqua" panose="02040602050305030304" pitchFamily="18" charset="0"/>
              </a:rPr>
              <a:t>Contracts</a:t>
            </a:r>
            <a:br>
              <a:rPr lang="en-US" sz="3600" b="1" dirty="0">
                <a:solidFill>
                  <a:schemeClr val="accent1">
                    <a:lumMod val="50000"/>
                  </a:schemeClr>
                </a:solidFill>
              </a:rPr>
            </a:br>
            <a:endParaRPr lang="en-US" sz="1800" b="1" dirty="0">
              <a:ln>
                <a:noFill/>
              </a:ln>
              <a:solidFill>
                <a:srgbClr val="D8B25C">
                  <a:lumMod val="75000"/>
                </a:srgbClr>
              </a:solidFill>
              <a:ea typeface="+mn-ea"/>
              <a:cs typeface="+mn-cs"/>
            </a:endParaRPr>
          </a:p>
        </p:txBody>
      </p:sp>
      <p:sp>
        <p:nvSpPr>
          <p:cNvPr id="3" name="Content Placeholder 2"/>
          <p:cNvSpPr>
            <a:spLocks noGrp="1"/>
          </p:cNvSpPr>
          <p:nvPr>
            <p:ph idx="1"/>
          </p:nvPr>
        </p:nvSpPr>
        <p:spPr>
          <a:xfrm>
            <a:off x="982133" y="2209800"/>
            <a:ext cx="7704667" cy="2941793"/>
          </a:xfrm>
        </p:spPr>
        <p:txBody>
          <a:bodyPr>
            <a:normAutofit fontScale="77500" lnSpcReduction="20000"/>
          </a:bodyPr>
          <a:lstStyle/>
          <a:p>
            <a:endParaRPr lang="en-US" sz="3400" dirty="0"/>
          </a:p>
          <a:p>
            <a:r>
              <a:rPr lang="en-US" sz="3400" dirty="0"/>
              <a:t>May a school official be paid to serve as a referee at baseball games for the school system?</a:t>
            </a:r>
          </a:p>
          <a:p>
            <a:endParaRPr lang="en-US" sz="3400" dirty="0"/>
          </a:p>
          <a:p>
            <a:r>
              <a:rPr lang="en-US" sz="3400" dirty="0"/>
              <a:t>Answer:  See A.O.s 2005-03, 2005-18 and 2010-15</a:t>
            </a:r>
          </a:p>
          <a:p>
            <a:pPr marL="0" indent="0">
              <a:buNone/>
            </a:pPr>
            <a:endParaRPr lang="en-US" dirty="0"/>
          </a:p>
        </p:txBody>
      </p:sp>
      <p:pic>
        <p:nvPicPr>
          <p:cNvPr id="4" name="Picture 7" descr="sealfront2"/>
          <p:cNvPicPr>
            <a:picLocks noChangeAspect="1" noChangeArrowheads="1"/>
          </p:cNvPicPr>
          <p:nvPr/>
        </p:nvPicPr>
        <p:blipFill>
          <a:blip r:embed="rId3" cstate="print"/>
          <a:srcRect/>
          <a:stretch>
            <a:fillRect/>
          </a:stretch>
        </p:blipFill>
        <p:spPr bwMode="auto">
          <a:xfrm>
            <a:off x="958069" y="336389"/>
            <a:ext cx="1523999" cy="1554684"/>
          </a:xfrm>
          <a:prstGeom prst="rect">
            <a:avLst/>
          </a:prstGeom>
          <a:noFill/>
          <a:ln w="9525">
            <a:noFill/>
            <a:miter lim="800000"/>
            <a:headEnd/>
            <a:tailEnd/>
          </a:ln>
        </p:spPr>
      </p:pic>
      <p:sp>
        <p:nvSpPr>
          <p:cNvPr id="5" name="TextBox 4">
            <a:extLst>
              <a:ext uri="{FF2B5EF4-FFF2-40B4-BE49-F238E27FC236}">
                <a16:creationId xmlns:a16="http://schemas.microsoft.com/office/drawing/2014/main" id="{53FE41DE-F289-444D-B446-D40071908F59}"/>
              </a:ext>
            </a:extLst>
          </p:cNvPr>
          <p:cNvSpPr txBox="1"/>
          <p:nvPr/>
        </p:nvSpPr>
        <p:spPr>
          <a:xfrm>
            <a:off x="2815166" y="1706407"/>
            <a:ext cx="4038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8B25C">
                    <a:lumMod val="75000"/>
                  </a:srgbClr>
                </a:solidFill>
                <a:effectLst/>
                <a:uLnTx/>
                <a:uFillTx/>
                <a:latin typeface="Corbel" panose="020B0503020204020204"/>
                <a:ea typeface="+mn-ea"/>
                <a:cs typeface="+mn-cs"/>
              </a:rPr>
              <a:t>W. Va. Code § 61-10-15</a:t>
            </a:r>
          </a:p>
        </p:txBody>
      </p:sp>
      <p:pic>
        <p:nvPicPr>
          <p:cNvPr id="8" name="Picture 7">
            <a:extLst>
              <a:ext uri="{FF2B5EF4-FFF2-40B4-BE49-F238E27FC236}">
                <a16:creationId xmlns:a16="http://schemas.microsoft.com/office/drawing/2014/main" id="{CADFFCB8-BF87-4BE9-81CF-C6985846F3C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57600" y="4966928"/>
            <a:ext cx="2895600" cy="1554683"/>
          </a:xfrm>
          <a:prstGeom prst="rect">
            <a:avLst/>
          </a:prstGeom>
        </p:spPr>
      </p:pic>
    </p:spTree>
    <p:extLst>
      <p:ext uri="{BB962C8B-B14F-4D97-AF65-F5344CB8AC3E}">
        <p14:creationId xmlns:p14="http://schemas.microsoft.com/office/powerpoint/2010/main" val="1671841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54684"/>
          </a:xfrm>
        </p:spPr>
        <p:txBody>
          <a:bodyPr>
            <a:normAutofit/>
          </a:bodyPr>
          <a:lstStyle/>
          <a:p>
            <a:pPr lvl="0" defTabSz="914400">
              <a:spcBef>
                <a:spcPts val="0"/>
              </a:spcBef>
            </a:pPr>
            <a:r>
              <a:rPr lang="en-US" sz="3600" dirty="0">
                <a:solidFill>
                  <a:schemeClr val="accent1">
                    <a:lumMod val="50000"/>
                  </a:schemeClr>
                </a:solidFill>
                <a:latin typeface="Book Antiqua" panose="02040602050305030304" pitchFamily="18" charset="0"/>
              </a:rPr>
              <a:t>Prohibited County </a:t>
            </a:r>
            <a:br>
              <a:rPr lang="en-US" sz="3600" dirty="0">
                <a:solidFill>
                  <a:schemeClr val="accent1">
                    <a:lumMod val="50000"/>
                  </a:schemeClr>
                </a:solidFill>
                <a:latin typeface="Book Antiqua" panose="02040602050305030304" pitchFamily="18" charset="0"/>
              </a:rPr>
            </a:br>
            <a:r>
              <a:rPr lang="en-US" sz="3600" dirty="0">
                <a:solidFill>
                  <a:schemeClr val="accent1">
                    <a:lumMod val="50000"/>
                  </a:schemeClr>
                </a:solidFill>
                <a:latin typeface="Book Antiqua" panose="02040602050305030304" pitchFamily="18" charset="0"/>
              </a:rPr>
              <a:t>Contracts</a:t>
            </a:r>
            <a:br>
              <a:rPr lang="en-US" sz="3600" b="1" dirty="0">
                <a:solidFill>
                  <a:schemeClr val="accent1">
                    <a:lumMod val="50000"/>
                  </a:schemeClr>
                </a:solidFill>
              </a:rPr>
            </a:br>
            <a:endParaRPr lang="en-US" sz="1800" b="1" dirty="0">
              <a:ln>
                <a:noFill/>
              </a:ln>
              <a:solidFill>
                <a:srgbClr val="D8B25C">
                  <a:lumMod val="75000"/>
                </a:srgbClr>
              </a:solidFill>
              <a:ea typeface="+mn-ea"/>
              <a:cs typeface="+mn-cs"/>
            </a:endParaRPr>
          </a:p>
        </p:txBody>
      </p:sp>
      <p:sp>
        <p:nvSpPr>
          <p:cNvPr id="3" name="Content Placeholder 2"/>
          <p:cNvSpPr>
            <a:spLocks noGrp="1"/>
          </p:cNvSpPr>
          <p:nvPr>
            <p:ph idx="1"/>
          </p:nvPr>
        </p:nvSpPr>
        <p:spPr>
          <a:xfrm>
            <a:off x="982133" y="2895600"/>
            <a:ext cx="7704667" cy="2255993"/>
          </a:xfrm>
        </p:spPr>
        <p:txBody>
          <a:bodyPr>
            <a:normAutofit/>
          </a:bodyPr>
          <a:lstStyle/>
          <a:p>
            <a:pPr marL="0" indent="0">
              <a:buNone/>
            </a:pPr>
            <a:endParaRPr lang="en-US" sz="3400" dirty="0"/>
          </a:p>
          <a:p>
            <a:pPr marL="0" indent="0">
              <a:buNone/>
            </a:pPr>
            <a:r>
              <a:rPr lang="en-US" sz="3400" dirty="0"/>
              <a:t>2017-15  (BOE may not contract with a member’s spouse’s tenant.)</a:t>
            </a:r>
          </a:p>
          <a:p>
            <a:pPr marL="0" indent="0">
              <a:buNone/>
            </a:pPr>
            <a:endParaRPr lang="en-US" sz="3400" dirty="0"/>
          </a:p>
          <a:p>
            <a:pPr marL="0" indent="0">
              <a:buNone/>
            </a:pPr>
            <a:endParaRPr lang="en-US" sz="3400" dirty="0"/>
          </a:p>
          <a:p>
            <a:pPr marL="0" indent="0">
              <a:buNone/>
            </a:pPr>
            <a:endParaRPr lang="en-US" sz="3400" dirty="0"/>
          </a:p>
          <a:p>
            <a:pPr marL="0" indent="0">
              <a:buNone/>
            </a:pPr>
            <a:endParaRPr lang="en-US" dirty="0"/>
          </a:p>
        </p:txBody>
      </p:sp>
      <p:pic>
        <p:nvPicPr>
          <p:cNvPr id="4" name="Picture 7" descr="sealfront2"/>
          <p:cNvPicPr>
            <a:picLocks noChangeAspect="1" noChangeArrowheads="1"/>
          </p:cNvPicPr>
          <p:nvPr/>
        </p:nvPicPr>
        <p:blipFill>
          <a:blip r:embed="rId3" cstate="print"/>
          <a:srcRect/>
          <a:stretch>
            <a:fillRect/>
          </a:stretch>
        </p:blipFill>
        <p:spPr bwMode="auto">
          <a:xfrm>
            <a:off x="958069" y="336389"/>
            <a:ext cx="1523999" cy="1554684"/>
          </a:xfrm>
          <a:prstGeom prst="rect">
            <a:avLst/>
          </a:prstGeom>
          <a:noFill/>
          <a:ln w="9525">
            <a:noFill/>
            <a:miter lim="800000"/>
            <a:headEnd/>
            <a:tailEnd/>
          </a:ln>
        </p:spPr>
      </p:pic>
      <p:sp>
        <p:nvSpPr>
          <p:cNvPr id="5" name="TextBox 4">
            <a:extLst>
              <a:ext uri="{FF2B5EF4-FFF2-40B4-BE49-F238E27FC236}">
                <a16:creationId xmlns:a16="http://schemas.microsoft.com/office/drawing/2014/main" id="{53FE41DE-F289-444D-B446-D40071908F59}"/>
              </a:ext>
            </a:extLst>
          </p:cNvPr>
          <p:cNvSpPr txBox="1"/>
          <p:nvPr/>
        </p:nvSpPr>
        <p:spPr>
          <a:xfrm>
            <a:off x="2815166" y="1706407"/>
            <a:ext cx="4038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8B25C">
                    <a:lumMod val="75000"/>
                  </a:srgbClr>
                </a:solidFill>
                <a:effectLst/>
                <a:uLnTx/>
                <a:uFillTx/>
                <a:latin typeface="Corbel" panose="020B0503020204020204"/>
                <a:ea typeface="+mn-ea"/>
                <a:cs typeface="+mn-cs"/>
              </a:rPr>
              <a:t>W. Va. Code § 61-10-15</a:t>
            </a:r>
          </a:p>
        </p:txBody>
      </p:sp>
    </p:spTree>
    <p:extLst>
      <p:ext uri="{BB962C8B-B14F-4D97-AF65-F5344CB8AC3E}">
        <p14:creationId xmlns:p14="http://schemas.microsoft.com/office/powerpoint/2010/main" val="3782566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943098" y="467247"/>
            <a:ext cx="7010402" cy="1414090"/>
          </a:xfrm>
        </p:spPr>
        <p:txBody>
          <a:bodyPr>
            <a:noAutofit/>
          </a:bodyPr>
          <a:lstStyle/>
          <a:p>
            <a:pPr algn="ctr" eaLnBrk="1" hangingPunct="1"/>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Prohibited County </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Contracts</a:t>
            </a:r>
            <a:br>
              <a:rPr lang="en-US" dirty="0">
                <a:solidFill>
                  <a:schemeClr val="accent1">
                    <a:lumMod val="50000"/>
                  </a:schemeClr>
                </a:solidFill>
                <a:latin typeface="Book Antiqua" panose="02040602050305030304" pitchFamily="18" charset="0"/>
              </a:rPr>
            </a:br>
            <a:endParaRPr lang="en-US" dirty="0">
              <a:solidFill>
                <a:schemeClr val="accent1">
                  <a:lumMod val="50000"/>
                </a:schemeClr>
              </a:solidFill>
              <a:latin typeface="Book Antiqua" panose="02040602050305030304" pitchFamily="18" charset="0"/>
            </a:endParaRPr>
          </a:p>
        </p:txBody>
      </p:sp>
      <p:sp>
        <p:nvSpPr>
          <p:cNvPr id="15364" name="Rectangle 3"/>
          <p:cNvSpPr>
            <a:spLocks noGrp="1" noChangeArrowheads="1"/>
          </p:cNvSpPr>
          <p:nvPr>
            <p:ph idx="1"/>
          </p:nvPr>
        </p:nvSpPr>
        <p:spPr>
          <a:xfrm>
            <a:off x="762000" y="2438400"/>
            <a:ext cx="7931150" cy="4267200"/>
          </a:xfrm>
        </p:spPr>
        <p:txBody>
          <a:bodyPr>
            <a:normAutofit fontScale="62500" lnSpcReduction="20000"/>
          </a:bodyPr>
          <a:lstStyle/>
          <a:p>
            <a:pPr eaLnBrk="1" hangingPunct="1"/>
            <a:endParaRPr lang="en-US" b="1" dirty="0">
              <a:latin typeface="Arial" charset="0"/>
            </a:endParaRPr>
          </a:p>
          <a:p>
            <a:pPr marL="82296" indent="0">
              <a:buNone/>
            </a:pPr>
            <a:endParaRPr lang="en-US" sz="2800" b="1" dirty="0">
              <a:latin typeface="+mj-lt"/>
            </a:endParaRPr>
          </a:p>
          <a:p>
            <a:pPr>
              <a:lnSpc>
                <a:spcPct val="90000"/>
              </a:lnSpc>
              <a:buClr>
                <a:schemeClr val="accent4">
                  <a:lumMod val="75000"/>
                </a:schemeClr>
              </a:buClr>
              <a:buFont typeface="Arial" panose="020B0604020202020204" pitchFamily="34" charset="0"/>
              <a:buChar char="•"/>
            </a:pPr>
            <a:r>
              <a:rPr lang="en-US" sz="3800" dirty="0">
                <a:solidFill>
                  <a:schemeClr val="tx1"/>
                </a:solidFill>
              </a:rPr>
              <a:t>Nothing prevents or makes unlawful the employment of a spouse as a principal or teacher or auxiliary or service employee in the public schools of any county.</a:t>
            </a:r>
          </a:p>
          <a:p>
            <a:pPr>
              <a:lnSpc>
                <a:spcPct val="90000"/>
              </a:lnSpc>
              <a:buClr>
                <a:schemeClr val="accent4">
                  <a:lumMod val="75000"/>
                </a:schemeClr>
              </a:buClr>
              <a:buFont typeface="Arial" panose="020B0604020202020204" pitchFamily="34" charset="0"/>
              <a:buChar char="•"/>
            </a:pPr>
            <a:r>
              <a:rPr lang="en-US" sz="3800" dirty="0"/>
              <a:t>Does not apply to any person who is a salaried employee of a vendor or supplier if the employee meets the five criteria found in W. Va. Code § 61-10-15(e). (No commission, not owner, etc.) </a:t>
            </a:r>
          </a:p>
          <a:p>
            <a:pPr>
              <a:lnSpc>
                <a:spcPct val="90000"/>
              </a:lnSpc>
              <a:buClr>
                <a:schemeClr val="accent4">
                  <a:lumMod val="75000"/>
                </a:schemeClr>
              </a:buClr>
              <a:buFont typeface="Arial" panose="020B0604020202020204" pitchFamily="34" charset="0"/>
              <a:buChar char="•"/>
            </a:pPr>
            <a:r>
              <a:rPr lang="en-US" sz="4000" dirty="0"/>
              <a:t>For example, A.O. 2018-10 (</a:t>
            </a:r>
            <a:r>
              <a:rPr lang="en-US" sz="4000" dirty="0">
                <a:solidFill>
                  <a:prstClr val="black"/>
                </a:solidFill>
              </a:rPr>
              <a:t>BOE member may work for business that markets for textbook company that sells to BOE.)</a:t>
            </a:r>
            <a:endParaRPr lang="en-US" sz="4000" dirty="0"/>
          </a:p>
          <a:p>
            <a:pPr>
              <a:lnSpc>
                <a:spcPct val="90000"/>
              </a:lnSpc>
              <a:buClr>
                <a:schemeClr val="accent4">
                  <a:lumMod val="75000"/>
                </a:schemeClr>
              </a:buClr>
              <a:buFont typeface="Arial" panose="020B0604020202020204" pitchFamily="34" charset="0"/>
              <a:buChar char="•"/>
            </a:pPr>
            <a:endParaRPr lang="en-US" sz="3800" dirty="0"/>
          </a:p>
          <a:p>
            <a:pPr marL="82296" indent="0">
              <a:lnSpc>
                <a:spcPct val="90000"/>
              </a:lnSpc>
              <a:buClr>
                <a:srgbClr val="3891A7"/>
              </a:buClr>
              <a:buNone/>
            </a:pPr>
            <a:endParaRPr lang="en-US" sz="2800" dirty="0">
              <a:solidFill>
                <a:prstClr val="black"/>
              </a:solidFill>
            </a:endParaRPr>
          </a:p>
          <a:p>
            <a:endParaRPr lang="en-US" b="1" dirty="0">
              <a:latin typeface="Arial" charset="0"/>
            </a:endParaRPr>
          </a:p>
          <a:p>
            <a:pPr eaLnBrk="1" hangingPunct="1"/>
            <a:endParaRPr lang="en-US" b="1" dirty="0">
              <a:latin typeface="Arial" charset="0"/>
            </a:endParaRPr>
          </a:p>
        </p:txBody>
      </p:sp>
      <p:pic>
        <p:nvPicPr>
          <p:cNvPr id="12" name="Picture 7" descr="sealfront2"/>
          <p:cNvPicPr>
            <a:picLocks noChangeAspect="1" noChangeArrowheads="1"/>
          </p:cNvPicPr>
          <p:nvPr/>
        </p:nvPicPr>
        <p:blipFill>
          <a:blip r:embed="rId3" cstate="print"/>
          <a:srcRect/>
          <a:stretch>
            <a:fillRect/>
          </a:stretch>
        </p:blipFill>
        <p:spPr bwMode="auto">
          <a:xfrm>
            <a:off x="1092534" y="246719"/>
            <a:ext cx="1523999" cy="1554684"/>
          </a:xfrm>
          <a:prstGeom prst="rect">
            <a:avLst/>
          </a:prstGeom>
          <a:noFill/>
          <a:ln w="9525">
            <a:noFill/>
            <a:miter lim="800000"/>
            <a:headEnd/>
            <a:tailEnd/>
          </a:ln>
        </p:spPr>
      </p:pic>
      <p:sp>
        <p:nvSpPr>
          <p:cNvPr id="6" name="Rectangle 3">
            <a:extLst>
              <a:ext uri="{FF2B5EF4-FFF2-40B4-BE49-F238E27FC236}">
                <a16:creationId xmlns:a16="http://schemas.microsoft.com/office/drawing/2014/main" id="{63A5FE03-47F9-437B-B4A9-5AFAB725A2F9}"/>
              </a:ext>
            </a:extLst>
          </p:cNvPr>
          <p:cNvSpPr txBox="1">
            <a:spLocks noChangeArrowheads="1"/>
          </p:cNvSpPr>
          <p:nvPr/>
        </p:nvSpPr>
        <p:spPr>
          <a:xfrm>
            <a:off x="1060450" y="1801403"/>
            <a:ext cx="7632700" cy="1554684"/>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94B6D2">
                  <a:lumMod val="75000"/>
                </a:srgbClr>
              </a:buClr>
              <a:buSzPct val="145000"/>
              <a:buFont typeface="Arial"/>
              <a:buChar char="•"/>
              <a:tabLst/>
              <a:defRPr/>
            </a:pPr>
            <a:endParaRPr kumimoji="0" lang="en-US" sz="2400" b="1" i="0" u="sng" strike="noStrike" kern="1200" cap="none" spc="0" normalizeH="0" baseline="0" noProof="0" dirty="0">
              <a:ln>
                <a:noFill/>
              </a:ln>
              <a:solidFill>
                <a:prstClr val="black"/>
              </a:solidFill>
              <a:effectLst/>
              <a:uLnTx/>
              <a:uFillTx/>
              <a:latin typeface="Arial" charset="0"/>
              <a:ea typeface="+mn-ea"/>
              <a:cs typeface="+mn-cs"/>
            </a:endParaRPr>
          </a:p>
          <a:p>
            <a:pPr marL="82296" marR="0" lvl="0" indent="0" algn="l" defTabSz="457200" rtl="0" eaLnBrk="1" fontAlgn="auto" latinLnBrk="0" hangingPunct="1">
              <a:lnSpc>
                <a:spcPct val="100000"/>
              </a:lnSpc>
              <a:spcBef>
                <a:spcPct val="20000"/>
              </a:spcBef>
              <a:spcAft>
                <a:spcPts val="600"/>
              </a:spcAft>
              <a:buClr>
                <a:srgbClr val="94B6D2">
                  <a:lumMod val="75000"/>
                </a:srgbClr>
              </a:buClr>
              <a:buSzPct val="145000"/>
              <a:buFont typeface="Arial"/>
              <a:buNone/>
              <a:tabLst/>
              <a:defRPr/>
            </a:pPr>
            <a:r>
              <a:rPr kumimoji="0" lang="en-US" sz="2800" b="1"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457200" rtl="0" eaLnBrk="1" fontAlgn="auto" latinLnBrk="0" hangingPunct="1">
              <a:lnSpc>
                <a:spcPct val="90000"/>
              </a:lnSpc>
              <a:spcBef>
                <a:spcPct val="20000"/>
              </a:spcBef>
              <a:spcAft>
                <a:spcPts val="600"/>
              </a:spcAft>
              <a:buClr>
                <a:srgbClr val="D8B25C">
                  <a:lumMod val="75000"/>
                </a:srgbClr>
              </a:buClr>
              <a:buSzPct val="145000"/>
              <a:buFont typeface="Arial"/>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000" b="0" i="0" u="none" strike="noStrike" kern="1200" cap="none" spc="0" normalizeH="0" baseline="0" noProof="0" dirty="0">
                <a:ln>
                  <a:noFill/>
                </a:ln>
                <a:solidFill>
                  <a:srgbClr val="CD9D31"/>
                </a:solidFill>
                <a:effectLst/>
                <a:uLnTx/>
                <a:uFillTx/>
                <a:latin typeface="Corbel" panose="020B0503020204020204"/>
                <a:ea typeface="+mn-ea"/>
                <a:cs typeface="+mn-cs"/>
              </a:rPr>
              <a:t>Exceptions</a:t>
            </a:r>
          </a:p>
          <a:p>
            <a:pPr marL="82296" marR="0" lvl="0" indent="0" algn="l" defTabSz="457200" rtl="0" eaLnBrk="1" fontAlgn="auto" latinLnBrk="0" hangingPunct="1">
              <a:lnSpc>
                <a:spcPct val="90000"/>
              </a:lnSpc>
              <a:spcBef>
                <a:spcPct val="20000"/>
              </a:spcBef>
              <a:spcAft>
                <a:spcPts val="600"/>
              </a:spcAft>
              <a:buClr>
                <a:srgbClr val="3891A7"/>
              </a:buClr>
              <a:buSzPct val="145000"/>
              <a:buFont typeface="Arial"/>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94B6D2">
                  <a:lumMod val="75000"/>
                </a:srgbClr>
              </a:buClr>
              <a:buSzPct val="145000"/>
              <a:buFont typeface="Arial"/>
              <a:buChar char="•"/>
              <a:tabLst/>
              <a:defRPr/>
            </a:pPr>
            <a:endParaRPr kumimoji="0" lang="en-US" sz="2400" b="1" i="0" u="none" strike="noStrike" kern="1200" cap="none" spc="0" normalizeH="0" baseline="0" noProof="0" dirty="0">
              <a:ln>
                <a:noFill/>
              </a:ln>
              <a:solidFill>
                <a:prstClr val="black"/>
              </a:solidFill>
              <a:effectLst/>
              <a:uLnTx/>
              <a:uFillTx/>
              <a:latin typeface="Arial" charset="0"/>
              <a:ea typeface="+mn-ea"/>
              <a:cs typeface="+mn-cs"/>
            </a:endParaRPr>
          </a:p>
          <a:p>
            <a:pPr lvl="1">
              <a:buClr>
                <a:srgbClr val="94B6D2">
                  <a:lumMod val="75000"/>
                </a:srgbClr>
              </a:buClr>
              <a:defRPr/>
            </a:pPr>
            <a:endParaRPr kumimoji="0" lang="en-US"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67188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28600" y="467247"/>
            <a:ext cx="8724900" cy="1414090"/>
          </a:xfrm>
        </p:spPr>
        <p:txBody>
          <a:bodyPr>
            <a:noAutofit/>
          </a:bodyPr>
          <a:lstStyle/>
          <a:p>
            <a:pPr eaLnBrk="1" hangingPunct="1"/>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Public </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Contract</a:t>
            </a:r>
            <a:br>
              <a:rPr lang="en-US" dirty="0">
                <a:solidFill>
                  <a:schemeClr val="accent1">
                    <a:lumMod val="50000"/>
                  </a:schemeClr>
                </a:solidFill>
                <a:latin typeface="Book Antiqua" panose="02040602050305030304" pitchFamily="18" charset="0"/>
              </a:rPr>
            </a:br>
            <a:endParaRPr lang="en-US" dirty="0">
              <a:solidFill>
                <a:schemeClr val="accent1">
                  <a:lumMod val="50000"/>
                </a:schemeClr>
              </a:solidFill>
              <a:latin typeface="Book Antiqua" panose="02040602050305030304" pitchFamily="18" charset="0"/>
            </a:endParaRPr>
          </a:p>
        </p:txBody>
      </p:sp>
      <p:sp>
        <p:nvSpPr>
          <p:cNvPr id="15364" name="Rectangle 3"/>
          <p:cNvSpPr>
            <a:spLocks noGrp="1" noChangeArrowheads="1"/>
          </p:cNvSpPr>
          <p:nvPr>
            <p:ph idx="1"/>
          </p:nvPr>
        </p:nvSpPr>
        <p:spPr>
          <a:xfrm>
            <a:off x="762000" y="1600200"/>
            <a:ext cx="7931150" cy="4572000"/>
          </a:xfrm>
        </p:spPr>
        <p:txBody>
          <a:bodyPr>
            <a:normAutofit/>
          </a:bodyPr>
          <a:lstStyle/>
          <a:p>
            <a:pPr eaLnBrk="1" hangingPunct="1"/>
            <a:endParaRPr lang="en-US" b="1" dirty="0">
              <a:latin typeface="Arial" charset="0"/>
            </a:endParaRPr>
          </a:p>
          <a:p>
            <a:pPr marL="82296" indent="0">
              <a:lnSpc>
                <a:spcPct val="90000"/>
              </a:lnSpc>
              <a:buClr>
                <a:srgbClr val="3891A7"/>
              </a:buClr>
              <a:buNone/>
            </a:pPr>
            <a:r>
              <a:rPr lang="en-US" dirty="0">
                <a:solidFill>
                  <a:prstClr val="black"/>
                </a:solidFill>
              </a:rPr>
              <a:t>Ethics Commission has discretion to grant an exemption to public entity based upon undue hardship or excessive cost.</a:t>
            </a:r>
            <a:endParaRPr lang="en-US" sz="2800" dirty="0">
              <a:solidFill>
                <a:prstClr val="black"/>
              </a:solidFill>
            </a:endParaRPr>
          </a:p>
          <a:p>
            <a:endParaRPr lang="en-US" b="1" dirty="0">
              <a:latin typeface="Arial" charset="0"/>
            </a:endParaRPr>
          </a:p>
          <a:p>
            <a:pPr eaLnBrk="1" hangingPunct="1"/>
            <a:endParaRPr lang="en-US" b="1" dirty="0">
              <a:latin typeface="Arial" charset="0"/>
            </a:endParaRPr>
          </a:p>
        </p:txBody>
      </p:sp>
      <p:pic>
        <p:nvPicPr>
          <p:cNvPr id="12" name="Picture 7" descr="sealfront2"/>
          <p:cNvPicPr>
            <a:picLocks noChangeAspect="1" noChangeArrowheads="1"/>
          </p:cNvPicPr>
          <p:nvPr/>
        </p:nvPicPr>
        <p:blipFill>
          <a:blip r:embed="rId3" cstate="print"/>
          <a:srcRect/>
          <a:stretch>
            <a:fillRect/>
          </a:stretch>
        </p:blipFill>
        <p:spPr bwMode="auto">
          <a:xfrm>
            <a:off x="1092534" y="246719"/>
            <a:ext cx="1523999" cy="1554684"/>
          </a:xfrm>
          <a:prstGeom prst="rect">
            <a:avLst/>
          </a:prstGeom>
          <a:noFill/>
          <a:ln w="9525">
            <a:noFill/>
            <a:miter lim="800000"/>
            <a:headEnd/>
            <a:tailEnd/>
          </a:ln>
        </p:spPr>
      </p:pic>
      <p:sp>
        <p:nvSpPr>
          <p:cNvPr id="6" name="Rectangle 3">
            <a:extLst>
              <a:ext uri="{FF2B5EF4-FFF2-40B4-BE49-F238E27FC236}">
                <a16:creationId xmlns:a16="http://schemas.microsoft.com/office/drawing/2014/main" id="{63A5FE03-47F9-437B-B4A9-5AFAB725A2F9}"/>
              </a:ext>
            </a:extLst>
          </p:cNvPr>
          <p:cNvSpPr txBox="1">
            <a:spLocks noChangeArrowheads="1"/>
          </p:cNvSpPr>
          <p:nvPr/>
        </p:nvSpPr>
        <p:spPr>
          <a:xfrm>
            <a:off x="1060450" y="1801403"/>
            <a:ext cx="7632700" cy="1554684"/>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b="1" u="sng" dirty="0">
              <a:latin typeface="Arial" charset="0"/>
            </a:endParaRPr>
          </a:p>
          <a:p>
            <a:pPr marL="82296" indent="0">
              <a:buFont typeface="Arial"/>
              <a:buNone/>
            </a:pPr>
            <a:r>
              <a:rPr lang="en-US" sz="2800" b="1" dirty="0">
                <a:latin typeface="+mj-lt"/>
              </a:rPr>
              <a:t>	</a:t>
            </a:r>
          </a:p>
          <a:p>
            <a:pPr marL="0" indent="0">
              <a:lnSpc>
                <a:spcPct val="90000"/>
              </a:lnSpc>
              <a:buClr>
                <a:schemeClr val="accent4">
                  <a:lumMod val="75000"/>
                </a:schemeClr>
              </a:buClr>
              <a:buNone/>
            </a:pPr>
            <a:r>
              <a:rPr lang="en-US" sz="2800" dirty="0"/>
              <a:t>						</a:t>
            </a:r>
            <a:r>
              <a:rPr lang="en-US" sz="3000" dirty="0">
                <a:solidFill>
                  <a:srgbClr val="CD9D31"/>
                </a:solidFill>
                <a:latin typeface="+mj-lt"/>
              </a:rPr>
              <a:t>Exemptions</a:t>
            </a:r>
          </a:p>
          <a:p>
            <a:pPr marL="82296" indent="0">
              <a:lnSpc>
                <a:spcPct val="90000"/>
              </a:lnSpc>
              <a:buClr>
                <a:srgbClr val="3891A7"/>
              </a:buClr>
              <a:buFont typeface="Arial"/>
              <a:buNone/>
            </a:pPr>
            <a:endParaRPr lang="en-US" sz="2800" dirty="0">
              <a:solidFill>
                <a:prstClr val="black"/>
              </a:solidFill>
            </a:endParaRPr>
          </a:p>
          <a:p>
            <a:endParaRPr lang="en-US" b="1" dirty="0">
              <a:latin typeface="Arial" charset="0"/>
            </a:endParaRPr>
          </a:p>
          <a:p>
            <a:endParaRPr lang="en-US" b="1" dirty="0">
              <a:latin typeface="Arial" charset="0"/>
            </a:endParaRPr>
          </a:p>
        </p:txBody>
      </p:sp>
      <p:pic>
        <p:nvPicPr>
          <p:cNvPr id="3" name="Picture 2" descr="A close up of a sign&#10;&#10;Description automatically generated">
            <a:extLst>
              <a:ext uri="{FF2B5EF4-FFF2-40B4-BE49-F238E27FC236}">
                <a16:creationId xmlns:a16="http://schemas.microsoft.com/office/drawing/2014/main" id="{DEB4D69C-C8AE-4EDB-B8B2-EBCCB2A08D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24200" y="4191000"/>
            <a:ext cx="4491991" cy="2199752"/>
          </a:xfrm>
          <a:prstGeom prst="rect">
            <a:avLst/>
          </a:prstGeom>
        </p:spPr>
      </p:pic>
    </p:spTree>
    <p:extLst>
      <p:ext uri="{BB962C8B-B14F-4D97-AF65-F5344CB8AC3E}">
        <p14:creationId xmlns:p14="http://schemas.microsoft.com/office/powerpoint/2010/main" val="572403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39323"/>
            <a:ext cx="1828800" cy="1828800"/>
          </a:xfrm>
          <a:prstGeom prst="rect">
            <a:avLst/>
          </a:prstGeom>
        </p:spPr>
      </p:pic>
      <p:sp>
        <p:nvSpPr>
          <p:cNvPr id="16386" name="Rectangle 2"/>
          <p:cNvSpPr>
            <a:spLocks noGrp="1" noChangeArrowheads="1"/>
          </p:cNvSpPr>
          <p:nvPr>
            <p:ph type="title"/>
          </p:nvPr>
        </p:nvSpPr>
        <p:spPr>
          <a:xfrm>
            <a:off x="3758564" y="398735"/>
            <a:ext cx="2270759" cy="762000"/>
          </a:xfrm>
        </p:spPr>
        <p:txBody>
          <a:bodyPr>
            <a:normAutofit/>
          </a:bodyPr>
          <a:lstStyle/>
          <a:p>
            <a:r>
              <a:rPr lang="en-US" dirty="0">
                <a:solidFill>
                  <a:schemeClr val="accent1">
                    <a:lumMod val="50000"/>
                  </a:schemeClr>
                </a:solidFill>
                <a:latin typeface="Book Antiqua" panose="02040602050305030304" pitchFamily="18" charset="0"/>
              </a:rPr>
              <a:t>Voting</a:t>
            </a:r>
            <a:r>
              <a:rPr lang="en-US" dirty="0">
                <a:solidFill>
                  <a:schemeClr val="accent1">
                    <a:lumMod val="50000"/>
                  </a:schemeClr>
                </a:solidFill>
              </a:rPr>
              <a:t> </a:t>
            </a:r>
          </a:p>
        </p:txBody>
      </p:sp>
      <p:sp>
        <p:nvSpPr>
          <p:cNvPr id="16387" name="Rectangle 3"/>
          <p:cNvSpPr>
            <a:spLocks noGrp="1" noChangeArrowheads="1"/>
          </p:cNvSpPr>
          <p:nvPr>
            <p:ph idx="1"/>
          </p:nvPr>
        </p:nvSpPr>
        <p:spPr>
          <a:xfrm>
            <a:off x="1276348" y="2016815"/>
            <a:ext cx="7200900" cy="4346194"/>
          </a:xfrm>
        </p:spPr>
        <p:txBody>
          <a:bodyPr>
            <a:normAutofit fontScale="85000" lnSpcReduction="20000"/>
          </a:bodyPr>
          <a:lstStyle/>
          <a:p>
            <a:pPr marL="82296" indent="0" algn="ctr" eaLnBrk="1" hangingPunct="1">
              <a:buNone/>
            </a:pPr>
            <a:endParaRPr lang="en-US" sz="2600" b="1" dirty="0">
              <a:solidFill>
                <a:schemeClr val="accent6"/>
              </a:solidFill>
            </a:endParaRPr>
          </a:p>
          <a:p>
            <a:pPr>
              <a:buClr>
                <a:schemeClr val="accent4">
                  <a:lumMod val="75000"/>
                </a:schemeClr>
              </a:buClr>
              <a:buSzPct val="150000"/>
              <a:buFont typeface="Arial" panose="020B0604020202020204" pitchFamily="34" charset="0"/>
              <a:buChar char="•"/>
            </a:pPr>
            <a:r>
              <a:rPr lang="en-US" sz="3600" dirty="0">
                <a:solidFill>
                  <a:schemeClr val="tx1"/>
                </a:solidFill>
                <a:cs typeface="Arial" panose="020B0604020202020204" pitchFamily="34" charset="0"/>
              </a:rPr>
              <a:t>May not vote if public official or employee, or an immediate family member, or a business with </a:t>
            </a:r>
            <a:r>
              <a:rPr lang="en-US" sz="3600" dirty="0">
                <a:cs typeface="Arial" panose="020B0604020202020204" pitchFamily="34" charset="0"/>
              </a:rPr>
              <a:t>which </a:t>
            </a:r>
            <a:r>
              <a:rPr lang="en-US" sz="3600" dirty="0">
                <a:solidFill>
                  <a:schemeClr val="tx1"/>
                </a:solidFill>
                <a:cs typeface="Arial" panose="020B0604020202020204" pitchFamily="34" charset="0"/>
              </a:rPr>
              <a:t>they or a family member is associated, has a financial interest.  </a:t>
            </a:r>
          </a:p>
          <a:p>
            <a:pPr>
              <a:buClr>
                <a:schemeClr val="accent4">
                  <a:lumMod val="75000"/>
                </a:schemeClr>
              </a:buClr>
              <a:buSzPct val="150000"/>
              <a:buFont typeface="Arial" panose="020B0604020202020204" pitchFamily="34" charset="0"/>
              <a:buChar char="•"/>
            </a:pPr>
            <a:r>
              <a:rPr lang="en-US" sz="3600" dirty="0">
                <a:cs typeface="Arial" panose="020B0604020202020204" pitchFamily="34" charset="0"/>
              </a:rPr>
              <a:t>Public officials may not vote on a personnel matter involving a relative.</a:t>
            </a:r>
          </a:p>
          <a:p>
            <a:pPr marL="0" indent="0">
              <a:buNone/>
            </a:pPr>
            <a:r>
              <a:rPr kumimoji="0" lang="en-US" sz="3300" b="0" i="0" u="none" strike="noStrike" kern="1200" cap="none" spc="0" normalizeH="0" baseline="0" noProof="0" dirty="0">
                <a:ln>
                  <a:noFill/>
                </a:ln>
                <a:solidFill>
                  <a:prstClr val="black"/>
                </a:solidFill>
                <a:effectLst/>
                <a:uLnTx/>
                <a:uFillTx/>
                <a:latin typeface="Corbel" panose="020B0503020204020204"/>
                <a:ea typeface="+mn-ea"/>
                <a:cs typeface="Arial" panose="020B0604020202020204" pitchFamily="34" charset="0"/>
              </a:rPr>
              <a:t>(Class exception - five similarly situated)</a:t>
            </a:r>
            <a:endParaRPr lang="en-US" sz="2600" dirty="0"/>
          </a:p>
          <a:p>
            <a:pPr marL="82296" indent="0" eaLnBrk="1" hangingPunct="1">
              <a:buNone/>
            </a:pPr>
            <a:r>
              <a:rPr lang="en-US" sz="2600" dirty="0"/>
              <a:t>2019-08 hotel development in mayor’s neighborhood</a:t>
            </a:r>
          </a:p>
          <a:p>
            <a:pPr lvl="1" eaLnBrk="1" hangingPunct="1"/>
            <a:endParaRPr lang="en-US" sz="2200" dirty="0"/>
          </a:p>
        </p:txBody>
      </p:sp>
      <p:sp>
        <p:nvSpPr>
          <p:cNvPr id="7" name="TextBox 6"/>
          <p:cNvSpPr txBox="1"/>
          <p:nvPr/>
        </p:nvSpPr>
        <p:spPr>
          <a:xfrm>
            <a:off x="1447800" y="1160735"/>
            <a:ext cx="73037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BDDC3">
                    <a:lumMod val="75000"/>
                  </a:srgbClr>
                </a:solidFill>
                <a:effectLst/>
                <a:uLnTx/>
                <a:uFillTx/>
                <a:latin typeface="Corbel" panose="020B0503020204020204"/>
                <a:ea typeface="+mn-ea"/>
                <a:cs typeface="Arial" panose="020B0604020202020204" pitchFamily="34" charset="0"/>
              </a:rPr>
              <a:t>W. Va. Code § 6B-2-5(j)</a:t>
            </a:r>
          </a:p>
        </p:txBody>
      </p:sp>
      <p:pic>
        <p:nvPicPr>
          <p:cNvPr id="10" name="Picture 7" descr="sealfront2"/>
          <p:cNvPicPr>
            <a:picLocks noChangeAspect="1" noChangeArrowheads="1"/>
          </p:cNvPicPr>
          <p:nvPr/>
        </p:nvPicPr>
        <p:blipFill>
          <a:blip r:embed="rId4"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3454773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39323"/>
            <a:ext cx="1828800" cy="1828800"/>
          </a:xfrm>
          <a:prstGeom prst="rect">
            <a:avLst/>
          </a:prstGeom>
        </p:spPr>
      </p:pic>
      <p:sp>
        <p:nvSpPr>
          <p:cNvPr id="16386" name="Rectangle 2"/>
          <p:cNvSpPr>
            <a:spLocks noGrp="1" noChangeArrowheads="1"/>
          </p:cNvSpPr>
          <p:nvPr>
            <p:ph type="title"/>
          </p:nvPr>
        </p:nvSpPr>
        <p:spPr>
          <a:xfrm>
            <a:off x="3758564" y="398735"/>
            <a:ext cx="2270759" cy="762000"/>
          </a:xfrm>
        </p:spPr>
        <p:txBody>
          <a:bodyPr>
            <a:normAutofit/>
          </a:bodyPr>
          <a:lstStyle/>
          <a:p>
            <a:r>
              <a:rPr lang="en-US" dirty="0">
                <a:solidFill>
                  <a:schemeClr val="accent1">
                    <a:lumMod val="50000"/>
                  </a:schemeClr>
                </a:solidFill>
                <a:latin typeface="Book Antiqua" panose="02040602050305030304" pitchFamily="18" charset="0"/>
              </a:rPr>
              <a:t>Voting</a:t>
            </a:r>
            <a:r>
              <a:rPr lang="en-US" dirty="0">
                <a:solidFill>
                  <a:schemeClr val="accent1">
                    <a:lumMod val="50000"/>
                  </a:schemeClr>
                </a:solidFill>
              </a:rPr>
              <a:t> </a:t>
            </a:r>
          </a:p>
        </p:txBody>
      </p:sp>
      <p:sp>
        <p:nvSpPr>
          <p:cNvPr id="16387" name="Rectangle 3"/>
          <p:cNvSpPr>
            <a:spLocks noGrp="1" noChangeArrowheads="1"/>
          </p:cNvSpPr>
          <p:nvPr>
            <p:ph idx="1"/>
          </p:nvPr>
        </p:nvSpPr>
        <p:spPr>
          <a:xfrm>
            <a:off x="1276348" y="2514953"/>
            <a:ext cx="7200900" cy="3848055"/>
          </a:xfrm>
        </p:spPr>
        <p:txBody>
          <a:bodyPr>
            <a:normAutofit/>
          </a:bodyPr>
          <a:lstStyle/>
          <a:p>
            <a:pPr marL="82296" indent="0" algn="just" eaLnBrk="1" hangingPunct="1">
              <a:buNone/>
            </a:pPr>
            <a:r>
              <a:rPr lang="en-US" sz="2800" dirty="0">
                <a:effectLst/>
                <a:latin typeface="+mj-lt"/>
                <a:ea typeface="Calibri" panose="020F0502020204030204" pitchFamily="34" charset="0"/>
                <a:cs typeface="Times New Roman" panose="02020603050405020304" pitchFamily="18" charset="0"/>
              </a:rPr>
              <a:t>The Ethics Act does not require a member of a BOE to recuse herself from hearing updates on a lawsuit filed against the BOE by her brother who is a former employee of the BOE, when there is no financial relationship between the siblings and the lawsuit does not relate to the sibling’s prior employment with the BOE.  </a:t>
            </a:r>
            <a:r>
              <a:rPr lang="en-US" sz="2800" dirty="0">
                <a:latin typeface="+mj-lt"/>
                <a:ea typeface="Calibri" panose="020F0502020204030204" pitchFamily="34" charset="0"/>
                <a:cs typeface="Times New Roman" panose="02020603050405020304" pitchFamily="18" charset="0"/>
              </a:rPr>
              <a:t>A.O. 2021-08</a:t>
            </a:r>
            <a:endParaRPr lang="en-US" sz="2800" b="1" dirty="0">
              <a:solidFill>
                <a:schemeClr val="accent6"/>
              </a:solidFill>
              <a:latin typeface="+mj-lt"/>
            </a:endParaRPr>
          </a:p>
          <a:p>
            <a:pPr marL="0" indent="0">
              <a:buNone/>
            </a:pPr>
            <a:endParaRPr lang="en-US" sz="2600" dirty="0"/>
          </a:p>
          <a:p>
            <a:pPr lvl="1" eaLnBrk="1" hangingPunct="1"/>
            <a:endParaRPr lang="en-US" sz="2200" dirty="0"/>
          </a:p>
        </p:txBody>
      </p:sp>
      <p:sp>
        <p:nvSpPr>
          <p:cNvPr id="7" name="TextBox 6"/>
          <p:cNvSpPr txBox="1"/>
          <p:nvPr/>
        </p:nvSpPr>
        <p:spPr>
          <a:xfrm>
            <a:off x="1447800" y="1160735"/>
            <a:ext cx="73037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BDDC3">
                    <a:lumMod val="75000"/>
                  </a:srgbClr>
                </a:solidFill>
                <a:effectLst/>
                <a:uLnTx/>
                <a:uFillTx/>
                <a:latin typeface="Corbel" panose="020B0503020204020204"/>
                <a:ea typeface="+mn-ea"/>
                <a:cs typeface="Arial" panose="020B0604020202020204" pitchFamily="34" charset="0"/>
              </a:rPr>
              <a:t>W. Va. Code § 6B-2-5(j)</a:t>
            </a:r>
          </a:p>
        </p:txBody>
      </p:sp>
      <p:pic>
        <p:nvPicPr>
          <p:cNvPr id="10" name="Picture 7" descr="sealfront2"/>
          <p:cNvPicPr>
            <a:picLocks noChangeAspect="1" noChangeArrowheads="1"/>
          </p:cNvPicPr>
          <p:nvPr/>
        </p:nvPicPr>
        <p:blipFill>
          <a:blip r:embed="rId4"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2944373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58564" y="398735"/>
            <a:ext cx="2270759" cy="762000"/>
          </a:xfrm>
        </p:spPr>
        <p:txBody>
          <a:bodyPr>
            <a:normAutofit/>
          </a:bodyPr>
          <a:lstStyle/>
          <a:p>
            <a:r>
              <a:rPr lang="en-US" dirty="0">
                <a:solidFill>
                  <a:schemeClr val="accent1">
                    <a:lumMod val="50000"/>
                  </a:schemeClr>
                </a:solidFill>
                <a:latin typeface="Book Antiqua" panose="02040602050305030304" pitchFamily="18" charset="0"/>
              </a:rPr>
              <a:t>Voting</a:t>
            </a:r>
            <a:r>
              <a:rPr lang="en-US" dirty="0">
                <a:solidFill>
                  <a:schemeClr val="accent1">
                    <a:lumMod val="50000"/>
                  </a:schemeClr>
                </a:solidFill>
              </a:rPr>
              <a:t> </a:t>
            </a:r>
          </a:p>
        </p:txBody>
      </p:sp>
      <p:sp>
        <p:nvSpPr>
          <p:cNvPr id="16387" name="Rectangle 3"/>
          <p:cNvSpPr>
            <a:spLocks noGrp="1" noChangeArrowheads="1"/>
          </p:cNvSpPr>
          <p:nvPr>
            <p:ph idx="1"/>
          </p:nvPr>
        </p:nvSpPr>
        <p:spPr>
          <a:xfrm>
            <a:off x="1276348" y="1905001"/>
            <a:ext cx="7200900" cy="2992046"/>
          </a:xfrm>
        </p:spPr>
        <p:txBody>
          <a:bodyPr>
            <a:normAutofit fontScale="40000" lnSpcReduction="20000"/>
          </a:bodyPr>
          <a:lstStyle/>
          <a:p>
            <a:pPr marL="82296" indent="0" algn="ctr" eaLnBrk="1" hangingPunct="1">
              <a:buNone/>
            </a:pPr>
            <a:endParaRPr lang="en-US" sz="2600" b="1" dirty="0">
              <a:solidFill>
                <a:schemeClr val="accent6"/>
              </a:solidFill>
            </a:endParaRPr>
          </a:p>
          <a:p>
            <a:pPr>
              <a:buClr>
                <a:schemeClr val="accent4">
                  <a:lumMod val="75000"/>
                </a:schemeClr>
              </a:buClr>
              <a:buSzPct val="150000"/>
              <a:buFont typeface="Arial" panose="020B0604020202020204" pitchFamily="34" charset="0"/>
              <a:buChar char="•"/>
            </a:pPr>
            <a:r>
              <a:rPr lang="en-US" sz="6000" dirty="0">
                <a:cs typeface="Arial" panose="020B0604020202020204" pitchFamily="34" charset="0"/>
              </a:rPr>
              <a:t>2017 Amendment:  If member also serves on a non-profit, the agency may still make appropriations to the non-profit.  </a:t>
            </a:r>
          </a:p>
          <a:p>
            <a:pPr>
              <a:buClr>
                <a:schemeClr val="accent4">
                  <a:lumMod val="75000"/>
                </a:schemeClr>
              </a:buClr>
              <a:buSzPct val="150000"/>
              <a:buFont typeface="Arial" panose="020B0604020202020204" pitchFamily="34" charset="0"/>
              <a:buChar char="•"/>
            </a:pPr>
            <a:r>
              <a:rPr lang="en-US" sz="6000" dirty="0">
                <a:cs typeface="Arial" panose="020B0604020202020204" pitchFamily="34" charset="0"/>
              </a:rPr>
              <a:t>Member or spouse may not vote if either is employed by non-profit.</a:t>
            </a:r>
          </a:p>
          <a:p>
            <a:pPr>
              <a:buClr>
                <a:schemeClr val="accent4">
                  <a:lumMod val="75000"/>
                </a:schemeClr>
              </a:buClr>
              <a:buSzPct val="150000"/>
              <a:buFont typeface="Arial" panose="020B0604020202020204" pitchFamily="34" charset="0"/>
              <a:buChar char="•"/>
            </a:pPr>
            <a:r>
              <a:rPr lang="en-US" sz="6000" dirty="0">
                <a:solidFill>
                  <a:schemeClr val="tx1"/>
                </a:solidFill>
                <a:cs typeface="Arial" panose="020B0604020202020204" pitchFamily="34" charset="0"/>
              </a:rPr>
              <a:t>If Board member is unpaid, he/she may vote only </a:t>
            </a:r>
            <a:r>
              <a:rPr lang="en-US" sz="6000" dirty="0">
                <a:cs typeface="Arial" panose="020B0604020202020204" pitchFamily="34" charset="0"/>
              </a:rPr>
              <a:t>if</a:t>
            </a:r>
            <a:r>
              <a:rPr lang="en-US" sz="6000" dirty="0">
                <a:solidFill>
                  <a:schemeClr val="tx1"/>
                </a:solidFill>
                <a:cs typeface="Arial" panose="020B0604020202020204" pitchFamily="34" charset="0"/>
              </a:rPr>
              <a:t> disclosed on agenda and at the meeting.</a:t>
            </a:r>
          </a:p>
          <a:p>
            <a:endParaRPr lang="en-US" sz="2600" dirty="0"/>
          </a:p>
          <a:p>
            <a:pPr marL="82296" indent="0" eaLnBrk="1" hangingPunct="1">
              <a:buNone/>
            </a:pPr>
            <a:endParaRPr lang="en-US" sz="2600" dirty="0"/>
          </a:p>
          <a:p>
            <a:pPr lvl="1" eaLnBrk="1" hangingPunct="1"/>
            <a:endParaRPr lang="en-US" sz="2200" dirty="0"/>
          </a:p>
        </p:txBody>
      </p:sp>
      <p:sp>
        <p:nvSpPr>
          <p:cNvPr id="7" name="TextBox 6"/>
          <p:cNvSpPr txBox="1"/>
          <p:nvPr/>
        </p:nvSpPr>
        <p:spPr>
          <a:xfrm>
            <a:off x="1447800" y="1160735"/>
            <a:ext cx="730377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chemeClr val="bg2">
                    <a:lumMod val="75000"/>
                  </a:schemeClr>
                </a:solidFill>
                <a:effectLst/>
                <a:uLnTx/>
                <a:uFillTx/>
                <a:latin typeface="+mj-lt"/>
                <a:ea typeface="+mn-ea"/>
                <a:cs typeface="Arial" panose="020B0604020202020204" pitchFamily="34" charset="0"/>
              </a:rPr>
              <a:t>W. Va. Code § 6B-2-5(j)</a:t>
            </a:r>
          </a:p>
        </p:txBody>
      </p:sp>
      <p:pic>
        <p:nvPicPr>
          <p:cNvPr id="10"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pic>
        <p:nvPicPr>
          <p:cNvPr id="8" name="Picture 7" descr="A close up of a street sign on a pole&#10;&#10;Description automatically generated">
            <a:extLst>
              <a:ext uri="{FF2B5EF4-FFF2-40B4-BE49-F238E27FC236}">
                <a16:creationId xmlns:a16="http://schemas.microsoft.com/office/drawing/2014/main" id="{FC3585F6-3FD9-4E92-B406-D1D342F9BA4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15000" y="4953000"/>
            <a:ext cx="2895600" cy="1092200"/>
          </a:xfrm>
          <a:prstGeom prst="rect">
            <a:avLst/>
          </a:prstGeom>
        </p:spPr>
      </p:pic>
    </p:spTree>
    <p:extLst>
      <p:ext uri="{BB962C8B-B14F-4D97-AF65-F5344CB8AC3E}">
        <p14:creationId xmlns:p14="http://schemas.microsoft.com/office/powerpoint/2010/main" val="2950985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720" y="525209"/>
            <a:ext cx="6952488" cy="556696"/>
          </a:xfrm>
        </p:spPr>
        <p:txBody>
          <a:bodyPr>
            <a:normAutofit fontScale="90000"/>
          </a:bodyPr>
          <a:lstStyle/>
          <a:p>
            <a:br>
              <a:rPr lang="en-US" dirty="0">
                <a:solidFill>
                  <a:schemeClr val="accent1">
                    <a:lumMod val="50000"/>
                  </a:schemeClr>
                </a:solidFill>
                <a:latin typeface="Book Antiqua" panose="02040602050305030304" pitchFamily="18" charset="0"/>
              </a:rPr>
            </a:br>
            <a:br>
              <a:rPr lang="en-US"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Voting</a:t>
            </a:r>
            <a:br>
              <a:rPr lang="en-US" dirty="0">
                <a:solidFill>
                  <a:schemeClr val="accent1">
                    <a:lumMod val="50000"/>
                  </a:schemeClr>
                </a:solidFill>
                <a:latin typeface="Book Antiqua" panose="02040602050305030304" pitchFamily="18" charset="0"/>
              </a:rPr>
            </a:br>
            <a:br>
              <a:rPr lang="en-US" dirty="0">
                <a:solidFill>
                  <a:schemeClr val="accent1">
                    <a:lumMod val="50000"/>
                  </a:schemeClr>
                </a:solidFill>
                <a:latin typeface="Book Antiqua" panose="02040602050305030304" pitchFamily="18" charset="0"/>
              </a:rPr>
            </a:br>
            <a:endParaRPr lang="en-US" sz="3100" dirty="0">
              <a:solidFill>
                <a:schemeClr val="accent1">
                  <a:lumMod val="50000"/>
                </a:schemeClr>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endParaRPr lang="en-US" dirty="0"/>
          </a:p>
          <a:p>
            <a:pPr marL="82296" indent="0">
              <a:buNone/>
            </a:pPr>
            <a:endParaRPr lang="en-US" b="1" dirty="0"/>
          </a:p>
          <a:p>
            <a:endParaRPr lang="en-US" b="1" dirty="0"/>
          </a:p>
          <a:p>
            <a:endParaRPr lang="en-US" b="1" dirty="0"/>
          </a:p>
          <a:p>
            <a:endParaRPr lang="en-US" b="1" dirty="0"/>
          </a:p>
          <a:p>
            <a:endParaRPr lang="en-US" dirty="0"/>
          </a:p>
        </p:txBody>
      </p:sp>
      <p:pic>
        <p:nvPicPr>
          <p:cNvPr id="5" name="Picture 7" descr="sealfront2"/>
          <p:cNvPicPr>
            <a:picLocks noChangeAspect="1" noChangeArrowheads="1"/>
          </p:cNvPicPr>
          <p:nvPr/>
        </p:nvPicPr>
        <p:blipFill>
          <a:blip r:embed="rId3" cstate="print"/>
          <a:srcRect/>
          <a:stretch>
            <a:fillRect/>
          </a:stretch>
        </p:blipFill>
        <p:spPr bwMode="auto">
          <a:xfrm>
            <a:off x="1013177" y="381000"/>
            <a:ext cx="1523999" cy="1554684"/>
          </a:xfrm>
          <a:prstGeom prst="rect">
            <a:avLst/>
          </a:prstGeom>
          <a:noFill/>
          <a:ln w="9525">
            <a:noFill/>
            <a:miter lim="800000"/>
            <a:headEnd/>
            <a:tailEnd/>
          </a:ln>
        </p:spPr>
      </p:pic>
      <p:sp>
        <p:nvSpPr>
          <p:cNvPr id="4" name="TextBox 3"/>
          <p:cNvSpPr txBox="1"/>
          <p:nvPr/>
        </p:nvSpPr>
        <p:spPr>
          <a:xfrm>
            <a:off x="1453564" y="1840474"/>
            <a:ext cx="7162801" cy="4616648"/>
          </a:xfrm>
          <a:prstGeom prst="rect">
            <a:avLst/>
          </a:prstGeom>
          <a:noFill/>
        </p:spPr>
        <p:txBody>
          <a:bodyPr wrap="square" rtlCol="0">
            <a:spAutoFit/>
          </a:bodyPr>
          <a:lstStyle/>
          <a:p>
            <a:endParaRPr lang="en-US" sz="2400" dirty="0">
              <a:solidFill>
                <a:prstClr val="black"/>
              </a:solidFill>
            </a:endParaRPr>
          </a:p>
          <a:p>
            <a:r>
              <a:rPr lang="en-US" sz="2400" dirty="0">
                <a:solidFill>
                  <a:prstClr val="black"/>
                </a:solidFill>
              </a:rPr>
              <a:t>A public servant who is required to recuse himself or herself must:</a:t>
            </a:r>
          </a:p>
          <a:p>
            <a:endParaRPr lang="en-US" sz="2400" dirty="0">
              <a:solidFill>
                <a:prstClr val="black"/>
              </a:solidFill>
            </a:endParaRPr>
          </a:p>
          <a:p>
            <a:pPr marL="285750" indent="-285750">
              <a:buClr>
                <a:schemeClr val="accent1"/>
              </a:buClr>
              <a:buFont typeface="Arial" panose="020B0604020202020204" pitchFamily="34" charset="0"/>
              <a:buChar char="•"/>
            </a:pPr>
            <a:r>
              <a:rPr lang="en-US" sz="2400" dirty="0">
                <a:solidFill>
                  <a:prstClr val="black"/>
                </a:solidFill>
              </a:rPr>
              <a:t>Fully disclose his or her interest</a:t>
            </a:r>
          </a:p>
          <a:p>
            <a:pPr marL="285750" indent="-285750">
              <a:buClr>
                <a:schemeClr val="accent1"/>
              </a:buClr>
              <a:buFont typeface="Arial" panose="020B0604020202020204" pitchFamily="34" charset="0"/>
              <a:buChar char="•"/>
            </a:pPr>
            <a:endParaRPr lang="en-US" sz="2400" dirty="0">
              <a:solidFill>
                <a:prstClr val="black"/>
              </a:solidFill>
            </a:endParaRPr>
          </a:p>
          <a:p>
            <a:pPr marL="285750" indent="-285750">
              <a:buClr>
                <a:schemeClr val="accent1"/>
              </a:buClr>
              <a:buFont typeface="Arial" panose="020B0604020202020204" pitchFamily="34" charset="0"/>
              <a:buChar char="•"/>
            </a:pPr>
            <a:r>
              <a:rPr lang="en-US" sz="2400" dirty="0">
                <a:solidFill>
                  <a:prstClr val="black"/>
                </a:solidFill>
              </a:rPr>
              <a:t>Leave the room during both the discussion of, and the vote on, the issue</a:t>
            </a:r>
          </a:p>
          <a:p>
            <a:pPr marL="285750" indent="-285750">
              <a:buClr>
                <a:schemeClr val="accent1"/>
              </a:buClr>
              <a:buFont typeface="Arial" panose="020B0604020202020204" pitchFamily="34" charset="0"/>
              <a:buChar char="•"/>
            </a:pPr>
            <a:endParaRPr lang="en-US" sz="2400" dirty="0">
              <a:solidFill>
                <a:prstClr val="black"/>
              </a:solidFill>
            </a:endParaRPr>
          </a:p>
          <a:p>
            <a:pPr marL="285750" indent="-285750">
              <a:buClr>
                <a:schemeClr val="accent1"/>
              </a:buClr>
              <a:buFont typeface="Arial" panose="020B0604020202020204" pitchFamily="34" charset="0"/>
              <a:buChar char="•"/>
            </a:pPr>
            <a:r>
              <a:rPr lang="en-US" sz="2400" dirty="0">
                <a:solidFill>
                  <a:prstClr val="black"/>
                </a:solidFill>
              </a:rPr>
              <a:t>Minutes must reflect recusal</a:t>
            </a: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7" name="TextBox 6"/>
          <p:cNvSpPr txBox="1"/>
          <p:nvPr/>
        </p:nvSpPr>
        <p:spPr>
          <a:xfrm>
            <a:off x="1436999" y="1299002"/>
            <a:ext cx="7315201" cy="830997"/>
          </a:xfrm>
          <a:prstGeom prst="rect">
            <a:avLst/>
          </a:prstGeom>
          <a:noFill/>
        </p:spPr>
        <p:txBody>
          <a:bodyPr wrap="square" rtlCol="0">
            <a:spAutoFit/>
          </a:bodyPr>
          <a:lstStyle/>
          <a:p>
            <a:pPr lvl="0" algn="ctr">
              <a:defRPr/>
            </a:pPr>
            <a:endParaRPr lang="en-US" sz="2400" dirty="0">
              <a:solidFill>
                <a:schemeClr val="accent1">
                  <a:lumMod val="50000"/>
                </a:schemeClr>
              </a:solidFill>
              <a:latin typeface="Book Antiqua" panose="02040602050305030304" pitchFamily="18" charset="0"/>
            </a:endParaRPr>
          </a:p>
          <a:p>
            <a:pPr lvl="0" algn="ctr">
              <a:defRPr/>
            </a:pPr>
            <a:r>
              <a:rPr lang="en-US" sz="2400" dirty="0">
                <a:solidFill>
                  <a:schemeClr val="accent1">
                    <a:lumMod val="50000"/>
                  </a:schemeClr>
                </a:solidFill>
                <a:latin typeface="Book Antiqua" panose="02040602050305030304" pitchFamily="18" charset="0"/>
              </a:rPr>
              <a:t>Proper Recusal</a:t>
            </a:r>
          </a:p>
        </p:txBody>
      </p:sp>
      <p:pic>
        <p:nvPicPr>
          <p:cNvPr id="2050" name="Picture 2" descr="C:\Users\E031195\AppData\Local\Microsoft\Windows\Temporary Internet Files\Content.IE5\Z7555W6Q\MP9003860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776" y="4704469"/>
            <a:ext cx="21336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88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49" y="178450"/>
            <a:ext cx="7200900" cy="1485900"/>
          </a:xfrm>
        </p:spPr>
        <p:txBody>
          <a:bodyPr>
            <a:normAutofit/>
          </a:bodyPr>
          <a:lstStyle/>
          <a:p>
            <a:pPr algn="ctr"/>
            <a:r>
              <a:rPr lang="en-US" dirty="0">
                <a:solidFill>
                  <a:schemeClr val="accent1">
                    <a:lumMod val="50000"/>
                  </a:schemeClr>
                </a:solidFill>
                <a:latin typeface="Book Antiqua" panose="02040602050305030304" pitchFamily="18" charset="0"/>
              </a:rPr>
              <a:t>Employment Restrictions</a:t>
            </a:r>
          </a:p>
        </p:txBody>
      </p:sp>
      <p:sp>
        <p:nvSpPr>
          <p:cNvPr id="3" name="Content Placeholder 2"/>
          <p:cNvSpPr>
            <a:spLocks noGrp="1"/>
          </p:cNvSpPr>
          <p:nvPr>
            <p:ph sz="half" idx="1"/>
          </p:nvPr>
        </p:nvSpPr>
        <p:spPr>
          <a:xfrm>
            <a:off x="902208" y="1260280"/>
            <a:ext cx="5727192" cy="5334000"/>
          </a:xfrm>
        </p:spPr>
        <p:txBody>
          <a:bodyPr>
            <a:normAutofit fontScale="77500" lnSpcReduction="20000"/>
          </a:bodyPr>
          <a:lstStyle/>
          <a:p>
            <a:pPr marL="82296" indent="0">
              <a:buNone/>
            </a:pPr>
            <a:endParaRPr lang="en-US" dirty="0"/>
          </a:p>
          <a:p>
            <a:pPr marL="82296" indent="0">
              <a:buNone/>
            </a:pPr>
            <a:endParaRPr lang="en-US" dirty="0"/>
          </a:p>
          <a:p>
            <a:pPr marL="82296" indent="0">
              <a:buClr>
                <a:schemeClr val="accent4">
                  <a:lumMod val="75000"/>
                </a:schemeClr>
              </a:buClr>
              <a:buNone/>
            </a:pPr>
            <a:endParaRPr lang="en-US" sz="2600" dirty="0">
              <a:solidFill>
                <a:schemeClr val="tx1"/>
              </a:solidFill>
            </a:endParaRPr>
          </a:p>
          <a:p>
            <a:pPr marL="82296" indent="0">
              <a:buClr>
                <a:schemeClr val="accent4">
                  <a:lumMod val="75000"/>
                </a:schemeClr>
              </a:buClr>
              <a:buNone/>
            </a:pPr>
            <a:r>
              <a:rPr lang="en-US" sz="2900" dirty="0">
                <a:solidFill>
                  <a:srgbClr val="FF0000"/>
                </a:solidFill>
              </a:rPr>
              <a:t>Full-time</a:t>
            </a:r>
            <a:r>
              <a:rPr lang="en-US" sz="2900" dirty="0">
                <a:solidFill>
                  <a:schemeClr val="tx1"/>
                </a:solidFill>
              </a:rPr>
              <a:t> public employees may not seek employment with, or buy, sell or lease property to or from, any person who:</a:t>
            </a:r>
          </a:p>
          <a:p>
            <a:pPr>
              <a:buClr>
                <a:schemeClr val="accent4">
                  <a:lumMod val="75000"/>
                </a:schemeClr>
              </a:buClr>
              <a:buFont typeface="Arial" panose="020B0604020202020204" pitchFamily="34" charset="0"/>
              <a:buChar char="•"/>
            </a:pPr>
            <a:r>
              <a:rPr lang="en-US" sz="2900" dirty="0">
                <a:solidFill>
                  <a:schemeClr val="tx1"/>
                </a:solidFill>
              </a:rPr>
              <a:t>Had a matter on which they or their subordinate took regulatory action within the past 12 </a:t>
            </a:r>
            <a:r>
              <a:rPr lang="en-US" sz="2900" dirty="0"/>
              <a:t>months, </a:t>
            </a:r>
            <a:r>
              <a:rPr lang="en-US" sz="2900" dirty="0">
                <a:solidFill>
                  <a:schemeClr val="tx1"/>
                </a:solidFill>
              </a:rPr>
              <a:t>or</a:t>
            </a:r>
          </a:p>
          <a:p>
            <a:pPr>
              <a:buClr>
                <a:schemeClr val="accent4">
                  <a:lumMod val="75000"/>
                </a:schemeClr>
              </a:buClr>
              <a:buFont typeface="Arial" panose="020B0604020202020204" pitchFamily="34" charset="0"/>
              <a:buChar char="•"/>
            </a:pPr>
            <a:r>
              <a:rPr lang="en-US" sz="2900" dirty="0">
                <a:solidFill>
                  <a:schemeClr val="tx1"/>
                </a:solidFill>
              </a:rPr>
              <a:t>Currently has a matter before their agency on which they or a subordinate is working</a:t>
            </a:r>
            <a:r>
              <a:rPr lang="en-US" sz="2900" dirty="0"/>
              <a:t>, </a:t>
            </a:r>
            <a:r>
              <a:rPr lang="en-US" sz="2900" dirty="0">
                <a:solidFill>
                  <a:schemeClr val="tx1"/>
                </a:solidFill>
              </a:rPr>
              <a:t>or</a:t>
            </a:r>
          </a:p>
          <a:p>
            <a:pPr>
              <a:buClr>
                <a:schemeClr val="accent4">
                  <a:lumMod val="75000"/>
                </a:schemeClr>
              </a:buClr>
              <a:buFont typeface="Arial" panose="020B0604020202020204" pitchFamily="34" charset="0"/>
              <a:buChar char="•"/>
            </a:pPr>
            <a:r>
              <a:rPr lang="en-US" sz="2900" dirty="0">
                <a:solidFill>
                  <a:schemeClr val="tx1"/>
                </a:solidFill>
              </a:rPr>
              <a:t>Is a vendor over which they exercise control</a:t>
            </a:r>
          </a:p>
          <a:p>
            <a:pPr marL="82296" indent="0">
              <a:buNone/>
            </a:pPr>
            <a:r>
              <a:rPr lang="en-US" dirty="0">
                <a:solidFill>
                  <a:srgbClr val="FF0000"/>
                </a:solidFill>
              </a:rPr>
              <a:t>	Employment Exemptions available</a:t>
            </a:r>
          </a:p>
          <a:p>
            <a:pPr marL="82296" indent="0">
              <a:buNone/>
            </a:pPr>
            <a:endParaRPr lang="en-US" dirty="0">
              <a:solidFill>
                <a:srgbClr val="FF0000"/>
              </a:solidFill>
            </a:endParaRPr>
          </a:p>
          <a:p>
            <a:pPr marL="82296" indent="0">
              <a:buNone/>
            </a:pPr>
            <a:r>
              <a:rPr lang="en-US" dirty="0"/>
              <a:t>2019-17 and 2020-05</a:t>
            </a:r>
          </a:p>
          <a:p>
            <a:pPr marL="596646" indent="-514350">
              <a:buAutoNum type="arabicParenBoth"/>
            </a:pPr>
            <a:endParaRPr lang="en-US" dirty="0"/>
          </a:p>
        </p:txBody>
      </p:sp>
      <p:pic>
        <p:nvPicPr>
          <p:cNvPr id="1026" name="Picture 2" descr="C:\Users\E031195\AppData\Local\Microsoft\Windows\Temporary Internet Files\Content.IE5\EGXZMNH2\MM90025449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700176"/>
            <a:ext cx="2261009"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699" y="1260280"/>
            <a:ext cx="731520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4">
                    <a:lumMod val="75000"/>
                  </a:schemeClr>
                </a:solidFill>
                <a:effectLst/>
                <a:uLnTx/>
                <a:uFillTx/>
              </a:rPr>
              <a:t>W. Va. Code § 6B-2-5(h)</a:t>
            </a:r>
          </a:p>
        </p:txBody>
      </p:sp>
      <p:pic>
        <p:nvPicPr>
          <p:cNvPr id="9" name="Picture 7" descr="sealfront2"/>
          <p:cNvPicPr>
            <a:picLocks noChangeAspect="1" noChangeArrowheads="1"/>
          </p:cNvPicPr>
          <p:nvPr/>
        </p:nvPicPr>
        <p:blipFill>
          <a:blip r:embed="rId4" cstate="print"/>
          <a:srcRect/>
          <a:stretch>
            <a:fillRect/>
          </a:stretch>
        </p:blipFill>
        <p:spPr bwMode="auto">
          <a:xfrm>
            <a:off x="990600" y="197916"/>
            <a:ext cx="1523999" cy="1554684"/>
          </a:xfrm>
          <a:prstGeom prst="rect">
            <a:avLst/>
          </a:prstGeom>
          <a:noFill/>
          <a:ln w="9525">
            <a:noFill/>
            <a:miter lim="800000"/>
            <a:headEnd/>
            <a:tailEnd/>
          </a:ln>
        </p:spPr>
      </p:pic>
    </p:spTree>
    <p:extLst>
      <p:ext uri="{BB962C8B-B14F-4D97-AF65-F5344CB8AC3E}">
        <p14:creationId xmlns:p14="http://schemas.microsoft.com/office/powerpoint/2010/main" val="2240259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133599" y="777240"/>
            <a:ext cx="6376555" cy="838200"/>
          </a:xfrm>
        </p:spPr>
        <p:txBody>
          <a:bodyPr>
            <a:normAutofit fontScale="90000"/>
          </a:bodyPr>
          <a:lstStyle/>
          <a:p>
            <a:r>
              <a:rPr lang="en-US" dirty="0">
                <a:solidFill>
                  <a:schemeClr val="accent1">
                    <a:lumMod val="50000"/>
                  </a:schemeClr>
                </a:solidFill>
                <a:latin typeface="Book Antiqua" panose="02040602050305030304" pitchFamily="18" charset="0"/>
              </a:rPr>
              <a:t>	</a:t>
            </a:r>
            <a:br>
              <a:rPr lang="en-US" dirty="0">
                <a:solidFill>
                  <a:schemeClr val="accent1">
                    <a:lumMod val="50000"/>
                  </a:schemeClr>
                </a:solidFill>
                <a:latin typeface="Book Antiqua" panose="02040602050305030304" pitchFamily="18" charset="0"/>
              </a:rPr>
            </a:br>
            <a:r>
              <a:rPr lang="en-US" sz="4400" dirty="0">
                <a:solidFill>
                  <a:schemeClr val="accent1">
                    <a:lumMod val="50000"/>
                  </a:schemeClr>
                </a:solidFill>
                <a:latin typeface="Book Antiqua" panose="02040602050305030304" pitchFamily="18" charset="0"/>
              </a:rPr>
              <a:t>Post-employment restrictions</a:t>
            </a:r>
            <a:br>
              <a:rPr lang="en-US" dirty="0">
                <a:solidFill>
                  <a:schemeClr val="accent1">
                    <a:lumMod val="50000"/>
                  </a:schemeClr>
                </a:solidFill>
                <a:latin typeface="Book Antiqua" panose="02040602050305030304" pitchFamily="18" charset="0"/>
              </a:rPr>
            </a:br>
            <a:br>
              <a:rPr lang="en-US" dirty="0">
                <a:solidFill>
                  <a:schemeClr val="accent1">
                    <a:lumMod val="50000"/>
                  </a:schemeClr>
                </a:solidFill>
                <a:latin typeface="Book Antiqua" panose="02040602050305030304" pitchFamily="18" charset="0"/>
              </a:rPr>
            </a:br>
            <a:br>
              <a:rPr lang="en-US" dirty="0">
                <a:solidFill>
                  <a:schemeClr val="accent1">
                    <a:lumMod val="50000"/>
                  </a:schemeClr>
                </a:solidFill>
                <a:latin typeface="Book Antiqua" panose="02040602050305030304" pitchFamily="18" charset="0"/>
              </a:rPr>
            </a:br>
            <a:endParaRPr lang="en-US" sz="3100" dirty="0">
              <a:solidFill>
                <a:schemeClr val="accent1">
                  <a:lumMod val="50000"/>
                </a:schemeClr>
              </a:solidFill>
              <a:latin typeface="Book Antiqua" panose="02040602050305030304" pitchFamily="18" charset="0"/>
            </a:endParaRPr>
          </a:p>
        </p:txBody>
      </p:sp>
      <p:sp>
        <p:nvSpPr>
          <p:cNvPr id="123907" name="Rectangle 3"/>
          <p:cNvSpPr>
            <a:spLocks noGrp="1" noChangeArrowheads="1"/>
          </p:cNvSpPr>
          <p:nvPr>
            <p:ph type="body" sz="half" idx="1"/>
          </p:nvPr>
        </p:nvSpPr>
        <p:spPr>
          <a:xfrm>
            <a:off x="1313247" y="1417340"/>
            <a:ext cx="7652762" cy="5267960"/>
          </a:xfrm>
        </p:spPr>
        <p:txBody>
          <a:bodyPr anchor="t">
            <a:normAutofit/>
          </a:bodyPr>
          <a:lstStyle/>
          <a:p>
            <a:pPr>
              <a:spcAft>
                <a:spcPts val="0"/>
              </a:spcAft>
              <a:buFont typeface="Wingdings" pitchFamily="2" charset="2"/>
              <a:buNone/>
            </a:pPr>
            <a:endParaRPr lang="en-US" sz="2600" b="1" dirty="0">
              <a:latin typeface="Arial" panose="020B0604020202020204" pitchFamily="34" charset="0"/>
              <a:cs typeface="Arial" panose="020B0604020202020204" pitchFamily="34" charset="0"/>
            </a:endParaRPr>
          </a:p>
          <a:p>
            <a:endParaRPr lang="en-US" dirty="0"/>
          </a:p>
          <a:p>
            <a:endParaRPr lang="en-US" dirty="0"/>
          </a:p>
          <a:p>
            <a:r>
              <a:rPr lang="en-US" sz="2600" dirty="0"/>
              <a:t>Public official or employee may not represent a client in a matter in which he or she is or was substantially involved on behalf of the agency.  </a:t>
            </a:r>
          </a:p>
          <a:p>
            <a:r>
              <a:rPr lang="en-US" sz="2600" dirty="0"/>
              <a:t>Prohibition applies forever.    </a:t>
            </a:r>
          </a:p>
          <a:p>
            <a:r>
              <a:rPr lang="en-US" sz="2600" dirty="0"/>
              <a:t>Agency can waive.</a:t>
            </a:r>
          </a:p>
          <a:p>
            <a:pPr marL="658368" lvl="2" indent="0" fontAlgn="base">
              <a:spcBef>
                <a:spcPts val="0"/>
              </a:spcBef>
              <a:buNone/>
            </a:pPr>
            <a:r>
              <a:rPr lang="en-US" sz="2600" dirty="0"/>
              <a:t>										</a:t>
            </a:r>
          </a:p>
          <a:p>
            <a:pPr marL="658368" lvl="2" indent="0" fontAlgn="base">
              <a:spcBef>
                <a:spcPts val="0"/>
              </a:spcBef>
              <a:buNone/>
            </a:pPr>
            <a:r>
              <a:rPr lang="en-US" sz="2600" dirty="0"/>
              <a:t>					</a:t>
            </a:r>
          </a:p>
        </p:txBody>
      </p:sp>
      <p:sp>
        <p:nvSpPr>
          <p:cNvPr id="2" name="TextBox 1">
            <a:extLst>
              <a:ext uri="{FF2B5EF4-FFF2-40B4-BE49-F238E27FC236}">
                <a16:creationId xmlns:a16="http://schemas.microsoft.com/office/drawing/2014/main" id="{95AACB6F-BF95-472E-92F3-27FB2C2E3EB9}"/>
              </a:ext>
            </a:extLst>
          </p:cNvPr>
          <p:cNvSpPr txBox="1"/>
          <p:nvPr/>
        </p:nvSpPr>
        <p:spPr>
          <a:xfrm>
            <a:off x="2976621" y="1394470"/>
            <a:ext cx="5690755" cy="954107"/>
          </a:xfrm>
          <a:prstGeom prst="rect">
            <a:avLst/>
          </a:prstGeom>
          <a:noFill/>
        </p:spPr>
        <p:txBody>
          <a:bodyPr wrap="square" rtlCol="0">
            <a:spAutoFit/>
          </a:bodyPr>
          <a:lstStyle/>
          <a:p>
            <a:endParaRPr lang="en-US" sz="2800" dirty="0">
              <a:solidFill>
                <a:schemeClr val="accent1">
                  <a:lumMod val="50000"/>
                </a:schemeClr>
              </a:solidFill>
              <a:latin typeface="Book Antiqua" panose="02040602050305030304" pitchFamily="18" charset="0"/>
            </a:endParaRPr>
          </a:p>
          <a:p>
            <a:r>
              <a:rPr lang="en-US" sz="2800" dirty="0">
                <a:solidFill>
                  <a:schemeClr val="accent1">
                    <a:lumMod val="50000"/>
                  </a:schemeClr>
                </a:solidFill>
                <a:latin typeface="+mj-lt"/>
              </a:rPr>
              <a:t>Prohibited Representation</a:t>
            </a:r>
            <a:endParaRPr lang="en-US" sz="2800" dirty="0">
              <a:latin typeface="+mj-lt"/>
            </a:endParaRPr>
          </a:p>
        </p:txBody>
      </p:sp>
      <p:pic>
        <p:nvPicPr>
          <p:cNvPr id="8" name="Picture 7" descr="sealfront2">
            <a:extLst>
              <a:ext uri="{FF2B5EF4-FFF2-40B4-BE49-F238E27FC236}">
                <a16:creationId xmlns:a16="http://schemas.microsoft.com/office/drawing/2014/main" id="{6355B6E9-C511-4D79-B82B-80EAC6346647}"/>
              </a:ext>
            </a:extLst>
          </p:cNvPr>
          <p:cNvPicPr>
            <a:picLocks noChangeAspect="1" noChangeArrowheads="1"/>
          </p:cNvPicPr>
          <p:nvPr/>
        </p:nvPicPr>
        <p:blipFill>
          <a:blip r:embed="rId3" cstate="print"/>
          <a:srcRect/>
          <a:stretch>
            <a:fillRect/>
          </a:stretch>
        </p:blipFill>
        <p:spPr bwMode="auto">
          <a:xfrm>
            <a:off x="838200" y="581304"/>
            <a:ext cx="1523999" cy="1554684"/>
          </a:xfrm>
          <a:prstGeom prst="rect">
            <a:avLst/>
          </a:prstGeom>
          <a:noFill/>
          <a:ln w="9525">
            <a:noFill/>
            <a:miter lim="800000"/>
            <a:headEnd/>
            <a:tailEnd/>
          </a:ln>
        </p:spPr>
      </p:pic>
    </p:spTree>
    <p:extLst>
      <p:ext uri="{BB962C8B-B14F-4D97-AF65-F5344CB8AC3E}">
        <p14:creationId xmlns:p14="http://schemas.microsoft.com/office/powerpoint/2010/main" val="138027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E76C4BF-0DAB-459B-8F37-A12A78008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298" y="857250"/>
            <a:ext cx="5909404" cy="5143500"/>
          </a:xfrm>
          <a:prstGeom prst="rect">
            <a:avLst/>
          </a:prstGeom>
        </p:spPr>
      </p:pic>
    </p:spTree>
    <p:extLst>
      <p:ext uri="{BB962C8B-B14F-4D97-AF65-F5344CB8AC3E}">
        <p14:creationId xmlns:p14="http://schemas.microsoft.com/office/powerpoint/2010/main" val="854435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71601" y="213262"/>
            <a:ext cx="7315201" cy="914400"/>
          </a:xfrm>
        </p:spPr>
        <p:txBody>
          <a:bodyPr>
            <a:normAutofit fontScale="90000"/>
          </a:bodyPr>
          <a:lstStyle/>
          <a:p>
            <a:r>
              <a:rPr lang="en-US" dirty="0">
                <a:solidFill>
                  <a:schemeClr val="accent1">
                    <a:lumMod val="50000"/>
                  </a:schemeClr>
                </a:solidFill>
                <a:latin typeface="Book Antiqua" panose="02040602050305030304" pitchFamily="18" charset="0"/>
              </a:rPr>
              <a:t>	Post-employment Restrictions</a:t>
            </a:r>
          </a:p>
        </p:txBody>
      </p:sp>
      <p:sp>
        <p:nvSpPr>
          <p:cNvPr id="123907" name="Rectangle 3"/>
          <p:cNvSpPr>
            <a:spLocks noGrp="1" noChangeArrowheads="1"/>
          </p:cNvSpPr>
          <p:nvPr>
            <p:ph type="body" sz="half" idx="1"/>
          </p:nvPr>
        </p:nvSpPr>
        <p:spPr>
          <a:xfrm>
            <a:off x="1066800" y="914400"/>
            <a:ext cx="7900554" cy="5715000"/>
          </a:xfrm>
        </p:spPr>
        <p:txBody>
          <a:bodyPr anchor="t">
            <a:normAutofit fontScale="85000" lnSpcReduction="20000"/>
          </a:bodyPr>
          <a:lstStyle/>
          <a:p>
            <a:pPr algn="ctr">
              <a:spcAft>
                <a:spcPts val="0"/>
              </a:spcAft>
              <a:buFont typeface="Wingdings" pitchFamily="2" charset="2"/>
              <a:buNone/>
            </a:pPr>
            <a:r>
              <a:rPr lang="en-US" b="1" dirty="0"/>
              <a:t>			</a:t>
            </a:r>
          </a:p>
          <a:p>
            <a:pPr>
              <a:spcAft>
                <a:spcPts val="0"/>
              </a:spcAft>
              <a:buFont typeface="Wingdings" pitchFamily="2" charset="2"/>
              <a:buNone/>
            </a:pPr>
            <a:r>
              <a:rPr lang="en-US" sz="2600" b="1" dirty="0">
                <a:latin typeface="Arial" panose="020B0604020202020204" pitchFamily="34" charset="0"/>
                <a:cs typeface="Arial" panose="020B0604020202020204" pitchFamily="34" charset="0"/>
              </a:rPr>
              <a:t>	</a:t>
            </a:r>
          </a:p>
          <a:p>
            <a:pPr marL="2286000" lvl="5" indent="0">
              <a:buNone/>
            </a:pPr>
            <a:r>
              <a:rPr lang="en-US" sz="2000" dirty="0"/>
              <a:t>	</a:t>
            </a:r>
          </a:p>
          <a:p>
            <a:pPr marL="2286000" lvl="5" indent="0">
              <a:buNone/>
            </a:pPr>
            <a:r>
              <a:rPr lang="en-US" sz="2000" dirty="0">
                <a:solidFill>
                  <a:schemeClr val="accent1">
                    <a:lumMod val="50000"/>
                  </a:schemeClr>
                </a:solidFill>
              </a:rPr>
              <a:t>	</a:t>
            </a:r>
            <a:r>
              <a:rPr lang="en-US" sz="3300" dirty="0">
                <a:solidFill>
                  <a:schemeClr val="accent1">
                    <a:lumMod val="50000"/>
                  </a:schemeClr>
                </a:solidFill>
              </a:rPr>
              <a:t>Revolving Door</a:t>
            </a:r>
          </a:p>
          <a:p>
            <a:endParaRPr lang="en-US" dirty="0"/>
          </a:p>
          <a:p>
            <a:r>
              <a:rPr lang="en-US" dirty="0"/>
              <a:t>No elected or appointed public official or full-time staff attorney or accountant, shall:</a:t>
            </a:r>
          </a:p>
          <a:p>
            <a:r>
              <a:rPr lang="en-US" dirty="0"/>
              <a:t>for ONE YEAR after the termination of that service, appear in a representative capacity before the entity he or she served in:</a:t>
            </a:r>
          </a:p>
          <a:p>
            <a:pPr lvl="1"/>
            <a:r>
              <a:rPr lang="en-US" dirty="0"/>
              <a:t>A contested administrative matter,</a:t>
            </a:r>
          </a:p>
          <a:p>
            <a:pPr lvl="1"/>
            <a:r>
              <a:rPr lang="en-US" dirty="0"/>
              <a:t>To support or oppose a proposed rule,</a:t>
            </a:r>
          </a:p>
          <a:p>
            <a:pPr lvl="1"/>
            <a:r>
              <a:rPr lang="en-US" dirty="0"/>
              <a:t>To support or oppose issuance of a license or permit,</a:t>
            </a:r>
          </a:p>
          <a:p>
            <a:pPr lvl="1"/>
            <a:r>
              <a:rPr lang="en-US" dirty="0"/>
              <a:t>Rate-making proceedings, or</a:t>
            </a:r>
          </a:p>
          <a:p>
            <a:pPr lvl="1"/>
            <a:r>
              <a:rPr lang="en-US" dirty="0"/>
              <a:t>To influence the expenditure of public funds</a:t>
            </a:r>
          </a:p>
          <a:p>
            <a:pPr marL="658368" lvl="2" indent="0" fontAlgn="base">
              <a:spcBef>
                <a:spcPts val="0"/>
              </a:spcBef>
              <a:buNone/>
            </a:pPr>
            <a:r>
              <a:rPr lang="en-US" sz="2600" dirty="0"/>
              <a:t>										</a:t>
            </a:r>
          </a:p>
          <a:p>
            <a:pPr marL="658368" lvl="2" indent="0" fontAlgn="base">
              <a:spcBef>
                <a:spcPts val="0"/>
              </a:spcBef>
              <a:buNone/>
            </a:pPr>
            <a:r>
              <a:rPr lang="en-US" sz="2600" dirty="0"/>
              <a:t>					</a:t>
            </a:r>
          </a:p>
        </p:txBody>
      </p:sp>
      <p:sp>
        <p:nvSpPr>
          <p:cNvPr id="6" name="TextBox 5">
            <a:extLst>
              <a:ext uri="{FF2B5EF4-FFF2-40B4-BE49-F238E27FC236}">
                <a16:creationId xmlns:a16="http://schemas.microsoft.com/office/drawing/2014/main" id="{6B7FA381-C545-464C-BCD0-BA9B33626DEC}"/>
              </a:ext>
            </a:extLst>
          </p:cNvPr>
          <p:cNvSpPr txBox="1"/>
          <p:nvPr/>
        </p:nvSpPr>
        <p:spPr>
          <a:xfrm>
            <a:off x="1219200" y="1232361"/>
            <a:ext cx="731520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chemeClr val="accent4">
                    <a:lumMod val="75000"/>
                  </a:schemeClr>
                </a:solidFill>
                <a:effectLst/>
                <a:uLnTx/>
                <a:uFillTx/>
                <a:latin typeface="+mj-lt"/>
              </a:rPr>
              <a:t>W. Va. Code § 6B-2-5(g)</a:t>
            </a:r>
          </a:p>
        </p:txBody>
      </p:sp>
      <p:pic>
        <p:nvPicPr>
          <p:cNvPr id="8" name="Picture 7" descr="sealfront2">
            <a:extLst>
              <a:ext uri="{FF2B5EF4-FFF2-40B4-BE49-F238E27FC236}">
                <a16:creationId xmlns:a16="http://schemas.microsoft.com/office/drawing/2014/main" id="{51E40AB5-152D-47BC-B8BB-757E3AF746F9}"/>
              </a:ext>
            </a:extLst>
          </p:cNvPr>
          <p:cNvPicPr>
            <a:picLocks noChangeAspect="1" noChangeArrowheads="1"/>
          </p:cNvPicPr>
          <p:nvPr/>
        </p:nvPicPr>
        <p:blipFill>
          <a:blip r:embed="rId3" cstate="print"/>
          <a:srcRect/>
          <a:stretch>
            <a:fillRect/>
          </a:stretch>
        </p:blipFill>
        <p:spPr bwMode="auto">
          <a:xfrm>
            <a:off x="786247" y="914400"/>
            <a:ext cx="1523999" cy="1554684"/>
          </a:xfrm>
          <a:prstGeom prst="rect">
            <a:avLst/>
          </a:prstGeom>
          <a:noFill/>
          <a:ln w="9525">
            <a:noFill/>
            <a:miter lim="800000"/>
            <a:headEnd/>
            <a:tailEnd/>
          </a:ln>
        </p:spPr>
      </p:pic>
      <p:pic>
        <p:nvPicPr>
          <p:cNvPr id="3" name="Picture 2">
            <a:extLst>
              <a:ext uri="{FF2B5EF4-FFF2-40B4-BE49-F238E27FC236}">
                <a16:creationId xmlns:a16="http://schemas.microsoft.com/office/drawing/2014/main" id="{F966A1DD-60EF-4B5B-ADD6-C3D4B3F1425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51182" y="4136125"/>
            <a:ext cx="1499616" cy="1950720"/>
          </a:xfrm>
          <a:prstGeom prst="rect">
            <a:avLst/>
          </a:prstGeom>
        </p:spPr>
      </p:pic>
      <p:sp>
        <p:nvSpPr>
          <p:cNvPr id="4" name="TextBox 3">
            <a:extLst>
              <a:ext uri="{FF2B5EF4-FFF2-40B4-BE49-F238E27FC236}">
                <a16:creationId xmlns:a16="http://schemas.microsoft.com/office/drawing/2014/main" id="{D54CD6F4-C10D-4B34-9E1E-FA56221B7E3A}"/>
              </a:ext>
            </a:extLst>
          </p:cNvPr>
          <p:cNvSpPr txBox="1"/>
          <p:nvPr/>
        </p:nvSpPr>
        <p:spPr>
          <a:xfrm>
            <a:off x="7051182" y="6086845"/>
            <a:ext cx="1499616" cy="507831"/>
          </a:xfrm>
          <a:prstGeom prst="rect">
            <a:avLst/>
          </a:prstGeom>
          <a:noFill/>
        </p:spPr>
        <p:txBody>
          <a:bodyPr wrap="square" rtlCol="0">
            <a:spAutoFit/>
          </a:bodyPr>
          <a:lstStyle/>
          <a:p>
            <a:r>
              <a:rPr lang="en-US" sz="900">
                <a:hlinkClick r:id="rId5" tooltip="http://www.flickr.com/photos/63316539@N03/6145170066"/>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79852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752598" y="228600"/>
            <a:ext cx="7010402" cy="2438400"/>
          </a:xfrm>
        </p:spPr>
        <p:txBody>
          <a:bodyPr>
            <a:noAutofit/>
          </a:bodyPr>
          <a:lstStyle/>
          <a:p>
            <a:pPr algn="ctr" eaLnBrk="1" hangingPunct="1"/>
            <a:r>
              <a:rPr lang="en-US" dirty="0">
                <a:solidFill>
                  <a:schemeClr val="accent1">
                    <a:lumMod val="50000"/>
                  </a:schemeClr>
                </a:solidFill>
                <a:latin typeface="Book Antiqua" panose="02040602050305030304" pitchFamily="18" charset="0"/>
              </a:rPr>
              <a:t>State Contracts</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$1,000,000</a:t>
            </a:r>
          </a:p>
        </p:txBody>
      </p:sp>
      <p:sp>
        <p:nvSpPr>
          <p:cNvPr id="15364" name="Rectangle 3"/>
          <p:cNvSpPr>
            <a:spLocks noGrp="1" noChangeArrowheads="1"/>
          </p:cNvSpPr>
          <p:nvPr>
            <p:ph idx="1"/>
          </p:nvPr>
        </p:nvSpPr>
        <p:spPr>
          <a:xfrm>
            <a:off x="975361" y="2454080"/>
            <a:ext cx="8168639" cy="4387802"/>
          </a:xfrm>
        </p:spPr>
        <p:txBody>
          <a:bodyPr>
            <a:normAutofit/>
          </a:bodyPr>
          <a:lstStyle/>
          <a:p>
            <a:pPr marL="0" indent="0" eaLnBrk="1" hangingPunct="1">
              <a:buClr>
                <a:schemeClr val="accent4">
                  <a:lumMod val="75000"/>
                </a:schemeClr>
              </a:buClr>
              <a:buNone/>
            </a:pPr>
            <a:endParaRPr lang="en-US" dirty="0">
              <a:solidFill>
                <a:schemeClr val="tx1"/>
              </a:solidFill>
            </a:endParaRPr>
          </a:p>
          <a:p>
            <a:pPr>
              <a:buClr>
                <a:schemeClr val="accent4">
                  <a:lumMod val="75000"/>
                </a:schemeClr>
              </a:buClr>
              <a:buFont typeface="Arial" panose="020B0604020202020204" pitchFamily="34" charset="0"/>
              <a:buChar char="•"/>
            </a:pPr>
            <a:r>
              <a:rPr lang="en-US" dirty="0"/>
              <a:t>NEW (2018) for state agency contracts of $1 million, the state agency must file the disclosure of interested parties form with the Ethics Commission - before the contract may be entered into. </a:t>
            </a:r>
          </a:p>
          <a:p>
            <a:pPr eaLnBrk="1" hangingPunct="1">
              <a:buClr>
                <a:schemeClr val="accent4">
                  <a:lumMod val="75000"/>
                </a:schemeClr>
              </a:buClr>
              <a:buFont typeface="Arial" panose="020B0604020202020204" pitchFamily="34" charset="0"/>
              <a:buChar char="•"/>
            </a:pPr>
            <a:endParaRPr lang="en-US" sz="2800" dirty="0">
              <a:solidFill>
                <a:schemeClr val="tx1"/>
              </a:solidFill>
              <a:latin typeface="+mj-lt"/>
            </a:endParaRPr>
          </a:p>
          <a:p>
            <a:pPr eaLnBrk="1" hangingPunct="1"/>
            <a:endParaRPr lang="en-US" b="1" dirty="0">
              <a:latin typeface="Arial" charset="0"/>
            </a:endParaRPr>
          </a:p>
          <a:p>
            <a:pPr eaLnBrk="1" hangingPunct="1"/>
            <a:endParaRPr lang="en-US" b="1" dirty="0">
              <a:latin typeface="Arial" charset="0"/>
            </a:endParaRPr>
          </a:p>
        </p:txBody>
      </p:sp>
      <p:pic>
        <p:nvPicPr>
          <p:cNvPr id="8" name="Picture 7" descr="sealfront2"/>
          <p:cNvPicPr>
            <a:picLocks noChangeAspect="1" noChangeArrowheads="1"/>
          </p:cNvPicPr>
          <p:nvPr/>
        </p:nvPicPr>
        <p:blipFill>
          <a:blip r:embed="rId3" cstate="print"/>
          <a:srcRect/>
          <a:stretch>
            <a:fillRect/>
          </a:stretch>
        </p:blipFill>
        <p:spPr bwMode="auto">
          <a:xfrm>
            <a:off x="838200" y="648814"/>
            <a:ext cx="1344529" cy="1385052"/>
          </a:xfrm>
          <a:prstGeom prst="rect">
            <a:avLst/>
          </a:prstGeom>
          <a:noFill/>
          <a:ln w="9525">
            <a:noFill/>
            <a:miter lim="800000"/>
            <a:headEnd/>
            <a:tailEnd/>
          </a:ln>
        </p:spPr>
      </p:pic>
    </p:spTree>
    <p:extLst>
      <p:ext uri="{BB962C8B-B14F-4D97-AF65-F5344CB8AC3E}">
        <p14:creationId xmlns:p14="http://schemas.microsoft.com/office/powerpoint/2010/main" val="1437376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5000" y="274638"/>
            <a:ext cx="7028688" cy="1143000"/>
          </a:xfrm>
        </p:spPr>
        <p:txBody>
          <a:bodyPr>
            <a:normAutofit/>
          </a:bodyPr>
          <a:lstStyle/>
          <a:p>
            <a:pPr algn="ctr" eaLnBrk="1" hangingPunct="1"/>
            <a:r>
              <a:rPr lang="en-US" dirty="0">
                <a:solidFill>
                  <a:schemeClr val="accent1">
                    <a:lumMod val="50000"/>
                  </a:schemeClr>
                </a:solidFill>
                <a:latin typeface="Book Antiqua" panose="02040602050305030304" pitchFamily="18" charset="0"/>
              </a:rPr>
              <a:t>Financial Disclosures</a:t>
            </a:r>
          </a:p>
        </p:txBody>
      </p:sp>
      <p:sp>
        <p:nvSpPr>
          <p:cNvPr id="33795" name="Rectangle 3"/>
          <p:cNvSpPr>
            <a:spLocks noGrp="1" noChangeArrowheads="1"/>
          </p:cNvSpPr>
          <p:nvPr>
            <p:ph idx="1"/>
          </p:nvPr>
        </p:nvSpPr>
        <p:spPr>
          <a:xfrm>
            <a:off x="990599" y="1642690"/>
            <a:ext cx="7943089" cy="5062910"/>
          </a:xfrm>
        </p:spPr>
        <p:txBody>
          <a:bodyPr>
            <a:normAutofit fontScale="25000" lnSpcReduction="20000"/>
          </a:bodyPr>
          <a:lstStyle/>
          <a:p>
            <a:endParaRPr lang="en-US" dirty="0"/>
          </a:p>
          <a:p>
            <a:endParaRPr lang="en-US" sz="2800" dirty="0"/>
          </a:p>
          <a:p>
            <a:r>
              <a:rPr lang="en-US" sz="8000" dirty="0"/>
              <a:t>Elected and certain appointed officials and employees in state government and elected county officials must file by February 1 annually.  </a:t>
            </a:r>
          </a:p>
          <a:p>
            <a:r>
              <a:rPr lang="en-US" sz="8000" dirty="0"/>
              <a:t>File within 30 days of taking office or employment; and candidates or elected officer must also file within 10 days after filing their candidacy papers with Secretary of State.</a:t>
            </a:r>
          </a:p>
          <a:p>
            <a:r>
              <a:rPr lang="en-US" sz="8000" dirty="0"/>
              <a:t>Must report business interests, sources of income and contracts with public agencies in the state. </a:t>
            </a:r>
          </a:p>
          <a:p>
            <a:r>
              <a:rPr lang="en-US" sz="8000" dirty="0"/>
              <a:t>Must report receiving gifts over $100 from a person or entity who has direct and immediate interest in the outcome of the public official’s work.</a:t>
            </a:r>
          </a:p>
          <a:p>
            <a:pPr marL="0" indent="0">
              <a:buNone/>
            </a:pPr>
            <a:endParaRPr lang="en-US" dirty="0"/>
          </a:p>
          <a:p>
            <a:endParaRPr lang="en-US" dirty="0"/>
          </a:p>
          <a:p>
            <a:r>
              <a:rPr lang="en-US" dirty="0"/>
              <a:t>       </a:t>
            </a:r>
          </a:p>
        </p:txBody>
      </p:sp>
      <p:pic>
        <p:nvPicPr>
          <p:cNvPr id="4" name="Picture 7" descr="sealfront2"/>
          <p:cNvPicPr>
            <a:picLocks noChangeAspect="1" noChangeArrowheads="1"/>
          </p:cNvPicPr>
          <p:nvPr/>
        </p:nvPicPr>
        <p:blipFill>
          <a:blip r:embed="rId3" cstate="print"/>
          <a:srcRect/>
          <a:stretch>
            <a:fillRect/>
          </a:stretch>
        </p:blipFill>
        <p:spPr bwMode="auto">
          <a:xfrm>
            <a:off x="999744" y="115997"/>
            <a:ext cx="1523999" cy="1554684"/>
          </a:xfrm>
          <a:prstGeom prst="rect">
            <a:avLst/>
          </a:prstGeom>
          <a:noFill/>
          <a:ln w="9525">
            <a:noFill/>
            <a:miter lim="800000"/>
            <a:headEnd/>
            <a:tailEnd/>
          </a:ln>
        </p:spPr>
      </p:pic>
      <p:sp>
        <p:nvSpPr>
          <p:cNvPr id="6" name="TextBox 5">
            <a:extLst>
              <a:ext uri="{FF2B5EF4-FFF2-40B4-BE49-F238E27FC236}">
                <a16:creationId xmlns:a16="http://schemas.microsoft.com/office/drawing/2014/main" id="{22067749-D919-48A6-A519-9AADA169C603}"/>
              </a:ext>
            </a:extLst>
          </p:cNvPr>
          <p:cNvSpPr txBox="1"/>
          <p:nvPr/>
        </p:nvSpPr>
        <p:spPr>
          <a:xfrm>
            <a:off x="1618487" y="1130054"/>
            <a:ext cx="731520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4">
                    <a:lumMod val="75000"/>
                  </a:schemeClr>
                </a:solidFill>
                <a:effectLst/>
                <a:uLnTx/>
                <a:uFillTx/>
              </a:rPr>
              <a:t>W. Va. Code § 6B-2-6</a:t>
            </a:r>
          </a:p>
        </p:txBody>
      </p:sp>
      <p:pic>
        <p:nvPicPr>
          <p:cNvPr id="3" name="Picture 2">
            <a:extLst>
              <a:ext uri="{FF2B5EF4-FFF2-40B4-BE49-F238E27FC236}">
                <a16:creationId xmlns:a16="http://schemas.microsoft.com/office/drawing/2014/main" id="{64516BE8-B00E-4E57-837D-68E0D7384B3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53200" y="5753989"/>
            <a:ext cx="609601" cy="609601"/>
          </a:xfrm>
          <a:prstGeom prst="rect">
            <a:avLst/>
          </a:prstGeom>
        </p:spPr>
      </p:pic>
    </p:spTree>
    <p:extLst>
      <p:ext uri="{BB962C8B-B14F-4D97-AF65-F5344CB8AC3E}">
        <p14:creationId xmlns:p14="http://schemas.microsoft.com/office/powerpoint/2010/main" val="2482115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B06B-D88C-48BD-BD61-66247BD7CCB7}"/>
              </a:ext>
            </a:extLst>
          </p:cNvPr>
          <p:cNvSpPr>
            <a:spLocks noGrp="1"/>
          </p:cNvSpPr>
          <p:nvPr>
            <p:ph type="title"/>
          </p:nvPr>
        </p:nvSpPr>
        <p:spPr/>
        <p:txBody>
          <a:bodyPr/>
          <a:lstStyle/>
          <a:p>
            <a:r>
              <a:rPr lang="en-US" dirty="0">
                <a:solidFill>
                  <a:schemeClr val="accent1">
                    <a:lumMod val="50000"/>
                  </a:schemeClr>
                </a:solidFill>
              </a:rPr>
              <a:t>Financial Disclosures:</a:t>
            </a:r>
            <a:br>
              <a:rPr lang="en-US" dirty="0">
                <a:solidFill>
                  <a:schemeClr val="accent1">
                    <a:lumMod val="50000"/>
                  </a:schemeClr>
                </a:solidFill>
              </a:rPr>
            </a:br>
            <a:r>
              <a:rPr lang="en-US" sz="2800" dirty="0">
                <a:solidFill>
                  <a:schemeClr val="accent1">
                    <a:lumMod val="50000"/>
                  </a:schemeClr>
                </a:solidFill>
              </a:rPr>
              <a:t>Executive Branch filers</a:t>
            </a:r>
          </a:p>
        </p:txBody>
      </p:sp>
      <p:sp>
        <p:nvSpPr>
          <p:cNvPr id="3" name="Content Placeholder 2">
            <a:extLst>
              <a:ext uri="{FF2B5EF4-FFF2-40B4-BE49-F238E27FC236}">
                <a16:creationId xmlns:a16="http://schemas.microsoft.com/office/drawing/2014/main" id="{12E9D8A4-FD9A-4BC2-8609-BE5704BAF61A}"/>
              </a:ext>
            </a:extLst>
          </p:cNvPr>
          <p:cNvSpPr>
            <a:spLocks noGrp="1"/>
          </p:cNvSpPr>
          <p:nvPr>
            <p:ph idx="1"/>
          </p:nvPr>
        </p:nvSpPr>
        <p:spPr>
          <a:xfrm>
            <a:off x="982133" y="2209800"/>
            <a:ext cx="7704667" cy="3124200"/>
          </a:xfrm>
        </p:spPr>
        <p:txBody>
          <a:bodyPr>
            <a:normAutofit fontScale="92500" lnSpcReduction="10000"/>
          </a:bodyPr>
          <a:lstStyle/>
          <a:p>
            <a:pPr marL="0" indent="0">
              <a:buNone/>
            </a:pPr>
            <a:endParaRPr lang="en-US" dirty="0"/>
          </a:p>
          <a:p>
            <a:r>
              <a:rPr lang="en-US" dirty="0"/>
              <a:t>All members of state boards, commissions and agencies appointed by the governor; and</a:t>
            </a:r>
          </a:p>
          <a:p>
            <a:r>
              <a:rPr lang="en-US" dirty="0"/>
              <a:t> Secretaries of departments, commissioners, deputy commissioners, assistant commissioners, directors, deputy directors, assistant directors, department heads, deputy department heads and assistant department heads.  This category is for only the executive branch, but not to those in state colleges and universities.</a:t>
            </a:r>
          </a:p>
        </p:txBody>
      </p:sp>
      <p:pic>
        <p:nvPicPr>
          <p:cNvPr id="4" name="Picture 7" descr="sealfront2">
            <a:extLst>
              <a:ext uri="{FF2B5EF4-FFF2-40B4-BE49-F238E27FC236}">
                <a16:creationId xmlns:a16="http://schemas.microsoft.com/office/drawing/2014/main" id="{9BAC2689-2C01-486D-93C2-9726853E83E1}"/>
              </a:ext>
            </a:extLst>
          </p:cNvPr>
          <p:cNvPicPr>
            <a:picLocks noChangeAspect="1" noChangeArrowheads="1"/>
          </p:cNvPicPr>
          <p:nvPr/>
        </p:nvPicPr>
        <p:blipFill>
          <a:blip r:embed="rId3" cstate="print"/>
          <a:srcRect/>
          <a:stretch>
            <a:fillRect/>
          </a:stretch>
        </p:blipFill>
        <p:spPr bwMode="auto">
          <a:xfrm>
            <a:off x="944527" y="465238"/>
            <a:ext cx="1523999" cy="1554684"/>
          </a:xfrm>
          <a:prstGeom prst="rect">
            <a:avLst/>
          </a:prstGeom>
          <a:noFill/>
          <a:ln w="9525">
            <a:noFill/>
            <a:miter lim="800000"/>
            <a:headEnd/>
            <a:tailEnd/>
          </a:ln>
        </p:spPr>
      </p:pic>
    </p:spTree>
    <p:extLst>
      <p:ext uri="{BB962C8B-B14F-4D97-AF65-F5344CB8AC3E}">
        <p14:creationId xmlns:p14="http://schemas.microsoft.com/office/powerpoint/2010/main" val="2322166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71601" y="213262"/>
            <a:ext cx="7315201" cy="914400"/>
          </a:xfrm>
        </p:spPr>
        <p:txBody>
          <a:bodyPr>
            <a:normAutofit/>
          </a:bodyPr>
          <a:lstStyle/>
          <a:p>
            <a:r>
              <a:rPr lang="en-US" dirty="0">
                <a:solidFill>
                  <a:schemeClr val="accent1">
                    <a:lumMod val="50000"/>
                  </a:schemeClr>
                </a:solidFill>
                <a:latin typeface="Book Antiqua" panose="02040602050305030304" pitchFamily="18" charset="0"/>
              </a:rPr>
              <a:t>	BOE Eligibility</a:t>
            </a:r>
          </a:p>
        </p:txBody>
      </p:sp>
      <p:sp>
        <p:nvSpPr>
          <p:cNvPr id="123907" name="Rectangle 3"/>
          <p:cNvSpPr>
            <a:spLocks noGrp="1" noChangeArrowheads="1"/>
          </p:cNvSpPr>
          <p:nvPr>
            <p:ph type="body" sz="half" idx="1"/>
          </p:nvPr>
        </p:nvSpPr>
        <p:spPr>
          <a:xfrm>
            <a:off x="777387" y="901995"/>
            <a:ext cx="7900554" cy="5715000"/>
          </a:xfrm>
        </p:spPr>
        <p:txBody>
          <a:bodyPr anchor="t">
            <a:normAutofit/>
          </a:bodyPr>
          <a:lstStyle/>
          <a:p>
            <a:pPr algn="ctr">
              <a:spcAft>
                <a:spcPts val="0"/>
              </a:spcAft>
              <a:buFont typeface="Wingdings" pitchFamily="2" charset="2"/>
              <a:buNone/>
            </a:pPr>
            <a:r>
              <a:rPr lang="en-US" b="1" dirty="0"/>
              <a:t>		</a:t>
            </a:r>
            <a:r>
              <a:rPr lang="en-US" sz="2000" dirty="0"/>
              <a:t>	</a:t>
            </a:r>
          </a:p>
          <a:p>
            <a:pPr marL="2286000" lvl="5" indent="0">
              <a:buNone/>
            </a:pPr>
            <a:r>
              <a:rPr lang="en-US" sz="2000" dirty="0">
                <a:solidFill>
                  <a:schemeClr val="accent1">
                    <a:lumMod val="50000"/>
                  </a:schemeClr>
                </a:solidFill>
              </a:rPr>
              <a:t>	</a:t>
            </a:r>
            <a:endParaRPr lang="en-US" sz="3300" dirty="0">
              <a:solidFill>
                <a:schemeClr val="accent1">
                  <a:lumMod val="50000"/>
                </a:schemeClr>
              </a:solidFill>
            </a:endParaRPr>
          </a:p>
          <a:p>
            <a:pPr marL="0" indent="0">
              <a:buNone/>
            </a:pPr>
            <a:r>
              <a:rPr lang="en-US" sz="2600" dirty="0"/>
              <a:t>				</a:t>
            </a:r>
            <a:r>
              <a:rPr lang="en-US" sz="3300" dirty="0"/>
              <a:t>W.Va. Code § 18-5-1a</a:t>
            </a:r>
          </a:p>
          <a:p>
            <a:pPr marL="0" indent="0">
              <a:buNone/>
            </a:pPr>
            <a:endParaRPr lang="en-US" b="1" dirty="0"/>
          </a:p>
          <a:p>
            <a:pPr marL="0" indent="0">
              <a:buNone/>
            </a:pPr>
            <a:r>
              <a:rPr lang="en-US" b="1" dirty="0"/>
              <a:t>BOE member may not become a candidate for or hold any other public office</a:t>
            </a:r>
            <a:r>
              <a:rPr lang="en-US" dirty="0"/>
              <a:t>, unless:</a:t>
            </a:r>
          </a:p>
          <a:p>
            <a:pPr marL="0" indent="0">
              <a:buNone/>
            </a:pPr>
            <a:r>
              <a:rPr lang="en-US" dirty="0"/>
              <a:t>The member does not receive compensation; and the primary scope of the board is not related to public schools. </a:t>
            </a:r>
            <a:endParaRPr lang="en-US" sz="2000" dirty="0"/>
          </a:p>
          <a:p>
            <a:pPr marL="658368" lvl="2" indent="0" fontAlgn="base">
              <a:spcBef>
                <a:spcPts val="0"/>
              </a:spcBef>
              <a:buNone/>
            </a:pPr>
            <a:r>
              <a:rPr lang="en-US" sz="2600" dirty="0"/>
              <a:t>						</a:t>
            </a:r>
          </a:p>
          <a:p>
            <a:pPr marL="658368" lvl="2" indent="0" fontAlgn="base">
              <a:spcBef>
                <a:spcPts val="0"/>
              </a:spcBef>
              <a:buNone/>
            </a:pPr>
            <a:r>
              <a:rPr lang="en-US" sz="2600" dirty="0"/>
              <a:t>SBAO 2017-01 (Resign from BOE before candidacy for county commission.)</a:t>
            </a:r>
          </a:p>
        </p:txBody>
      </p:sp>
      <p:pic>
        <p:nvPicPr>
          <p:cNvPr id="8" name="Picture 7" descr="sealfront2">
            <a:extLst>
              <a:ext uri="{FF2B5EF4-FFF2-40B4-BE49-F238E27FC236}">
                <a16:creationId xmlns:a16="http://schemas.microsoft.com/office/drawing/2014/main" id="{51E40AB5-152D-47BC-B8BB-757E3AF746F9}"/>
              </a:ext>
            </a:extLst>
          </p:cNvPr>
          <p:cNvPicPr>
            <a:picLocks noChangeAspect="1" noChangeArrowheads="1"/>
          </p:cNvPicPr>
          <p:nvPr/>
        </p:nvPicPr>
        <p:blipFill>
          <a:blip r:embed="rId3" cstate="print"/>
          <a:srcRect/>
          <a:stretch>
            <a:fillRect/>
          </a:stretch>
        </p:blipFill>
        <p:spPr bwMode="auto">
          <a:xfrm>
            <a:off x="786247" y="914400"/>
            <a:ext cx="1523999" cy="1554684"/>
          </a:xfrm>
          <a:prstGeom prst="rect">
            <a:avLst/>
          </a:prstGeom>
          <a:noFill/>
          <a:ln w="9525">
            <a:noFill/>
            <a:miter lim="800000"/>
            <a:headEnd/>
            <a:tailEnd/>
          </a:ln>
        </p:spPr>
      </p:pic>
    </p:spTree>
    <p:extLst>
      <p:ext uri="{BB962C8B-B14F-4D97-AF65-F5344CB8AC3E}">
        <p14:creationId xmlns:p14="http://schemas.microsoft.com/office/powerpoint/2010/main" val="3379367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599" y="255840"/>
            <a:ext cx="6172201" cy="724742"/>
          </a:xfrm>
        </p:spPr>
        <p:txBody>
          <a:bodyPr>
            <a:noAutofit/>
          </a:bodyPr>
          <a:lstStyle/>
          <a:p>
            <a:pPr algn="ctr" eaLnBrk="1" hangingPunct="1"/>
            <a:r>
              <a:rPr lang="en-US" dirty="0">
                <a:solidFill>
                  <a:schemeClr val="accent1">
                    <a:lumMod val="50000"/>
                  </a:schemeClr>
                </a:solidFill>
                <a:latin typeface="Book Antiqua" panose="02040602050305030304" pitchFamily="18" charset="0"/>
              </a:rPr>
              <a:t>Sanctions</a:t>
            </a:r>
          </a:p>
        </p:txBody>
      </p:sp>
      <p:sp>
        <p:nvSpPr>
          <p:cNvPr id="29699" name="Rectangle 3"/>
          <p:cNvSpPr>
            <a:spLocks noGrp="1" noChangeArrowheads="1"/>
          </p:cNvSpPr>
          <p:nvPr>
            <p:ph idx="1"/>
          </p:nvPr>
        </p:nvSpPr>
        <p:spPr>
          <a:xfrm>
            <a:off x="1905000" y="1600200"/>
            <a:ext cx="6934200" cy="5638800"/>
          </a:xfrm>
        </p:spPr>
        <p:txBody>
          <a:bodyPr>
            <a:normAutofit fontScale="92500" lnSpcReduction="20000"/>
          </a:bodyPr>
          <a:lstStyle/>
          <a:p>
            <a:endParaRPr lang="en-US" sz="2800" dirty="0"/>
          </a:p>
          <a:p>
            <a:pPr lvl="1">
              <a:lnSpc>
                <a:spcPct val="170000"/>
              </a:lnSpc>
              <a:buClr>
                <a:schemeClr val="accent4">
                  <a:lumMod val="75000"/>
                </a:schemeClr>
              </a:buClr>
              <a:buFont typeface="Franklin Gothic Book" panose="020B0503020102020204" pitchFamily="34" charset="0"/>
              <a:buChar char="◦"/>
            </a:pPr>
            <a:r>
              <a:rPr lang="en-US" sz="2900" i="0" dirty="0">
                <a:solidFill>
                  <a:schemeClr val="tx1"/>
                </a:solidFill>
              </a:rPr>
              <a:t>Public reprimand</a:t>
            </a:r>
          </a:p>
          <a:p>
            <a:pPr lvl="1">
              <a:lnSpc>
                <a:spcPct val="170000"/>
              </a:lnSpc>
              <a:buClr>
                <a:schemeClr val="accent4">
                  <a:lumMod val="75000"/>
                </a:schemeClr>
              </a:buClr>
              <a:buFont typeface="Franklin Gothic Book" panose="020B0503020102020204" pitchFamily="34" charset="0"/>
              <a:buChar char="◦"/>
            </a:pPr>
            <a:r>
              <a:rPr lang="en-US" sz="2900" i="0" dirty="0">
                <a:solidFill>
                  <a:schemeClr val="tx1"/>
                </a:solidFill>
              </a:rPr>
              <a:t>Restitution</a:t>
            </a:r>
          </a:p>
          <a:p>
            <a:pPr lvl="1">
              <a:lnSpc>
                <a:spcPct val="170000"/>
              </a:lnSpc>
              <a:buClr>
                <a:schemeClr val="accent4">
                  <a:lumMod val="75000"/>
                </a:schemeClr>
              </a:buClr>
              <a:buFont typeface="Franklin Gothic Book" panose="020B0503020102020204" pitchFamily="34" charset="0"/>
              <a:buChar char="◦"/>
            </a:pPr>
            <a:r>
              <a:rPr lang="en-US" sz="2900" i="0" dirty="0">
                <a:solidFill>
                  <a:schemeClr val="tx1"/>
                </a:solidFill>
              </a:rPr>
              <a:t>Fines of $5,000 per violation</a:t>
            </a:r>
          </a:p>
          <a:p>
            <a:pPr lvl="1">
              <a:lnSpc>
                <a:spcPct val="170000"/>
              </a:lnSpc>
              <a:buClr>
                <a:schemeClr val="accent4">
                  <a:lumMod val="75000"/>
                </a:schemeClr>
              </a:buClr>
              <a:buFont typeface="Franklin Gothic Book" panose="020B0503020102020204" pitchFamily="34" charset="0"/>
              <a:buChar char="◦"/>
            </a:pPr>
            <a:r>
              <a:rPr lang="en-US" sz="2900" i="0" dirty="0">
                <a:solidFill>
                  <a:schemeClr val="tx1"/>
                </a:solidFill>
              </a:rPr>
              <a:t>Reimbursement to the Commission</a:t>
            </a:r>
          </a:p>
          <a:p>
            <a:pPr lvl="1">
              <a:lnSpc>
                <a:spcPct val="170000"/>
              </a:lnSpc>
              <a:buClr>
                <a:schemeClr val="accent4">
                  <a:lumMod val="75000"/>
                </a:schemeClr>
              </a:buClr>
              <a:buFont typeface="Franklin Gothic Book" panose="020B0503020102020204" pitchFamily="34" charset="0"/>
              <a:buChar char="◦"/>
            </a:pPr>
            <a:r>
              <a:rPr lang="en-US" sz="2900" i="0" dirty="0">
                <a:solidFill>
                  <a:schemeClr val="tx1"/>
                </a:solidFill>
              </a:rPr>
              <a:t>Recommendation that a Respondent be terminated from employment or removed from office.</a:t>
            </a:r>
          </a:p>
          <a:p>
            <a:pPr lvl="1"/>
            <a:endParaRPr lang="en-US" sz="2400" dirty="0"/>
          </a:p>
          <a:p>
            <a:pPr lvl="1"/>
            <a:endParaRPr lang="en-US" sz="2400" dirty="0"/>
          </a:p>
          <a:p>
            <a:pPr marL="82296" indent="0">
              <a:buNone/>
            </a:pPr>
            <a:endParaRPr lang="en-US" sz="2400" dirty="0"/>
          </a:p>
        </p:txBody>
      </p:sp>
      <p:sp>
        <p:nvSpPr>
          <p:cNvPr id="5" name="TextBox 4"/>
          <p:cNvSpPr txBox="1"/>
          <p:nvPr/>
        </p:nvSpPr>
        <p:spPr>
          <a:xfrm>
            <a:off x="3200403" y="1069277"/>
            <a:ext cx="3429001" cy="369332"/>
          </a:xfrm>
          <a:prstGeom prst="rect">
            <a:avLst/>
          </a:prstGeom>
          <a:noFill/>
        </p:spPr>
        <p:txBody>
          <a:bodyPr wrap="square" rtlCol="0">
            <a:spAutoFit/>
          </a:bodyPr>
          <a:lstStyle/>
          <a:p>
            <a:pPr algn="ctr">
              <a:defRPr/>
            </a:pPr>
            <a:r>
              <a:rPr lang="en-US" b="1" kern="0" dirty="0">
                <a:solidFill>
                  <a:schemeClr val="accent4">
                    <a:lumMod val="75000"/>
                  </a:schemeClr>
                </a:solidFill>
              </a:rPr>
              <a:t>W. Va. Code § 6B-2-4(s)(1)</a:t>
            </a:r>
          </a:p>
        </p:txBody>
      </p:sp>
      <p:pic>
        <p:nvPicPr>
          <p:cNvPr id="7" name="Picture 7" descr="sealfront2"/>
          <p:cNvPicPr>
            <a:picLocks noChangeAspect="1" noChangeArrowheads="1"/>
          </p:cNvPicPr>
          <p:nvPr/>
        </p:nvPicPr>
        <p:blipFill>
          <a:blip r:embed="rId3" cstate="print"/>
          <a:srcRect/>
          <a:stretch>
            <a:fillRect/>
          </a:stretch>
        </p:blipFill>
        <p:spPr bwMode="auto">
          <a:xfrm>
            <a:off x="990599" y="255840"/>
            <a:ext cx="1523999" cy="1554684"/>
          </a:xfrm>
          <a:prstGeom prst="rect">
            <a:avLst/>
          </a:prstGeom>
          <a:noFill/>
          <a:ln w="9525">
            <a:noFill/>
            <a:miter lim="800000"/>
            <a:headEnd/>
            <a:tailEnd/>
          </a:ln>
        </p:spPr>
      </p:pic>
    </p:spTree>
    <p:extLst>
      <p:ext uri="{BB962C8B-B14F-4D97-AF65-F5344CB8AC3E}">
        <p14:creationId xmlns:p14="http://schemas.microsoft.com/office/powerpoint/2010/main" val="3283062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630416"/>
            <a:ext cx="723900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94B6D2"/>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Enacted in 1975 </a:t>
            </a:r>
          </a:p>
          <a:p>
            <a:pPr marL="342900" marR="0" lvl="0" indent="-342900" algn="l" defTabSz="914400" rtl="0" eaLnBrk="1" fontAlgn="auto" latinLnBrk="0" hangingPunct="1">
              <a:lnSpc>
                <a:spcPct val="100000"/>
              </a:lnSpc>
              <a:spcBef>
                <a:spcPts val="0"/>
              </a:spcBef>
              <a:spcAft>
                <a:spcPts val="0"/>
              </a:spcAft>
              <a:buClr>
                <a:srgbClr val="94B6D2"/>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94B6D2"/>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State, county, and municipal administrative and legislative bodies, and any bodies that meet the definition of ‘public agency,’ are subject to the 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Title 4"/>
          <p:cNvSpPr>
            <a:spLocks noGrp="1"/>
          </p:cNvSpPr>
          <p:nvPr>
            <p:ph type="title"/>
          </p:nvPr>
        </p:nvSpPr>
        <p:spPr>
          <a:xfrm>
            <a:off x="1727658" y="267819"/>
            <a:ext cx="7467600" cy="1173480"/>
          </a:xfrm>
        </p:spPr>
        <p:txBody>
          <a:bodyPr>
            <a:normAutofit/>
          </a:bodyPr>
          <a:lstStyle/>
          <a:p>
            <a:pPr algn="ctr"/>
            <a:r>
              <a:rPr lang="en-US" dirty="0">
                <a:solidFill>
                  <a:schemeClr val="accent1">
                    <a:lumMod val="50000"/>
                  </a:schemeClr>
                </a:solidFill>
                <a:latin typeface="+mn-lt"/>
              </a:rPr>
              <a:t>Open Meetings Act</a:t>
            </a:r>
          </a:p>
        </p:txBody>
      </p:sp>
      <p:pic>
        <p:nvPicPr>
          <p:cNvPr id="7" name="Picture 7" descr="sealfront2"/>
          <p:cNvPicPr>
            <a:picLocks noChangeAspect="1" noChangeArrowheads="1"/>
          </p:cNvPicPr>
          <p:nvPr/>
        </p:nvPicPr>
        <p:blipFill>
          <a:blip r:embed="rId2" cstate="print"/>
          <a:srcRect/>
          <a:stretch>
            <a:fillRect/>
          </a:stretch>
        </p:blipFill>
        <p:spPr bwMode="auto">
          <a:xfrm>
            <a:off x="990600" y="198270"/>
            <a:ext cx="1523999" cy="1554684"/>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2428875" y="4114800"/>
            <a:ext cx="4286250" cy="2590800"/>
          </a:xfrm>
          <a:prstGeom prst="rect">
            <a:avLst/>
          </a:prstGeom>
        </p:spPr>
      </p:pic>
    </p:spTree>
    <p:extLst>
      <p:ext uri="{BB962C8B-B14F-4D97-AF65-F5344CB8AC3E}">
        <p14:creationId xmlns:p14="http://schemas.microsoft.com/office/powerpoint/2010/main" val="2099060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8" y="274638"/>
            <a:ext cx="7181089" cy="1143000"/>
          </a:xfrm>
        </p:spPr>
        <p:txBody>
          <a:bodyPr>
            <a:noAutofit/>
          </a:bodyPr>
          <a:lstStyle/>
          <a:p>
            <a:r>
              <a:rPr lang="en-US" dirty="0">
                <a:solidFill>
                  <a:schemeClr val="accent1">
                    <a:lumMod val="50000"/>
                  </a:schemeClr>
                </a:solidFill>
              </a:rPr>
              <a:t>Coronavirus</a:t>
            </a:r>
          </a:p>
        </p:txBody>
      </p:sp>
      <p:sp>
        <p:nvSpPr>
          <p:cNvPr id="6" name="TextBox 5"/>
          <p:cNvSpPr txBox="1"/>
          <p:nvPr/>
        </p:nvSpPr>
        <p:spPr>
          <a:xfrm>
            <a:off x="1299971" y="1585542"/>
            <a:ext cx="6544058"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3" name="Picture 7" descr="sealfront2"/>
          <p:cNvPicPr>
            <a:picLocks noChangeAspect="1" noChangeArrowheads="1"/>
          </p:cNvPicPr>
          <p:nvPr/>
        </p:nvPicPr>
        <p:blipFill>
          <a:blip r:embed="rId3" cstate="print"/>
          <a:srcRect/>
          <a:stretch>
            <a:fillRect/>
          </a:stretch>
        </p:blipFill>
        <p:spPr bwMode="auto">
          <a:xfrm>
            <a:off x="618743" y="274638"/>
            <a:ext cx="1523999" cy="1554162"/>
          </a:xfrm>
          <a:prstGeom prst="rect">
            <a:avLst/>
          </a:prstGeom>
          <a:noFill/>
          <a:ln w="9525">
            <a:noFill/>
            <a:miter lim="800000"/>
            <a:headEnd/>
            <a:tailEnd/>
          </a:ln>
        </p:spPr>
      </p:pic>
      <p:sp>
        <p:nvSpPr>
          <p:cNvPr id="4" name="Rectangle 3">
            <a:extLst>
              <a:ext uri="{FF2B5EF4-FFF2-40B4-BE49-F238E27FC236}">
                <a16:creationId xmlns:a16="http://schemas.microsoft.com/office/drawing/2014/main" id="{AE3C076A-BE8D-45B5-93B6-8B29600DA2F5}"/>
              </a:ext>
            </a:extLst>
          </p:cNvPr>
          <p:cNvSpPr/>
          <p:nvPr/>
        </p:nvSpPr>
        <p:spPr>
          <a:xfrm>
            <a:off x="1066800" y="609600"/>
            <a:ext cx="7458457" cy="4862870"/>
          </a:xfrm>
          <a:prstGeom prst="rect">
            <a:avLst/>
          </a:prstGeom>
        </p:spPr>
        <p:txBody>
          <a:bodyPr wrap="square">
            <a:spAutoFit/>
          </a:bodyPr>
          <a:lstStyle/>
          <a:p>
            <a:endParaRPr lang="en-US" dirty="0"/>
          </a:p>
          <a:p>
            <a:endParaRPr lang="en-US" dirty="0"/>
          </a:p>
          <a:p>
            <a:endParaRPr lang="en-US" dirty="0"/>
          </a:p>
          <a:p>
            <a:endParaRPr lang="en-US" dirty="0"/>
          </a:p>
          <a:p>
            <a:endParaRPr lang="en-US" dirty="0"/>
          </a:p>
          <a:p>
            <a:r>
              <a:rPr lang="en-US" sz="2000" dirty="0">
                <a:hlinkClick r:id="rId4"/>
              </a:rPr>
              <a:t>https://ethics.wv.gov/Pages/default.aspx</a:t>
            </a:r>
            <a:endParaRPr lang="en-US" sz="2000" dirty="0"/>
          </a:p>
          <a:p>
            <a:endParaRPr lang="en-US" sz="2000" dirty="0"/>
          </a:p>
          <a:p>
            <a:r>
              <a:rPr lang="en-US" sz="2000" dirty="0">
                <a:latin typeface="Arial" panose="020B0604020202020204" pitchFamily="34" charset="0"/>
              </a:rPr>
              <a:t>Staff opines that allowing citizens to attend a meeting in person is not required if the governing body determines, based upon guidance issued by the federal government, the state of West Virginia, the Centers for Disease Control and Prevention or other government agencies authorized to make these types of decisions, that it constitutes a public health risk to allow citizens to attend in person.  The governing body may instead provide citizens with a call-in number for a telephonic meeting or provide access via web link to a livestream of the meeting. </a:t>
            </a:r>
            <a:endParaRPr lang="en-US" sz="2000" dirty="0"/>
          </a:p>
        </p:txBody>
      </p:sp>
    </p:spTree>
    <p:extLst>
      <p:ext uri="{BB962C8B-B14F-4D97-AF65-F5344CB8AC3E}">
        <p14:creationId xmlns:p14="http://schemas.microsoft.com/office/powerpoint/2010/main" val="487575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8" y="274638"/>
            <a:ext cx="7181089" cy="1143000"/>
          </a:xfrm>
        </p:spPr>
        <p:txBody>
          <a:bodyPr>
            <a:noAutofit/>
          </a:bodyPr>
          <a:lstStyle/>
          <a:p>
            <a:pPr algn="ctr"/>
            <a:r>
              <a:rPr lang="en-US" dirty="0">
                <a:solidFill>
                  <a:schemeClr val="accent1">
                    <a:lumMod val="50000"/>
                  </a:schemeClr>
                </a:solidFill>
              </a:rPr>
              <a:t>Topics of Open Meetings Act</a:t>
            </a:r>
          </a:p>
        </p:txBody>
      </p:sp>
      <p:sp>
        <p:nvSpPr>
          <p:cNvPr id="6" name="TextBox 5"/>
          <p:cNvSpPr txBox="1"/>
          <p:nvPr/>
        </p:nvSpPr>
        <p:spPr>
          <a:xfrm>
            <a:off x="1380742" y="1519760"/>
            <a:ext cx="4486657" cy="53860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Definition of meeting</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Exceptions to having an open meeting</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Notice of meeting</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Agenda for meeting</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Executive session</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Meeting minutes</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200000"/>
              </a:lnSpc>
              <a:spcBef>
                <a:spcPts val="0"/>
              </a:spcBef>
              <a:spcAft>
                <a:spcPts val="0"/>
              </a:spcAft>
              <a:buClr>
                <a:srgbClr val="D8B25C">
                  <a:lumMod val="75000"/>
                </a:srgbClr>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Violations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066" y="3429000"/>
            <a:ext cx="2535021" cy="2535021"/>
          </a:xfrm>
          <a:prstGeom prst="rect">
            <a:avLst/>
          </a:prstGeom>
        </p:spPr>
      </p:pic>
      <p:pic>
        <p:nvPicPr>
          <p:cNvPr id="13" name="Picture 7" descr="sealfront2"/>
          <p:cNvPicPr>
            <a:picLocks noChangeAspect="1" noChangeArrowheads="1"/>
          </p:cNvPicPr>
          <p:nvPr/>
        </p:nvPicPr>
        <p:blipFill>
          <a:blip r:embed="rId3" cstate="print"/>
          <a:srcRect/>
          <a:stretch>
            <a:fillRect/>
          </a:stretch>
        </p:blipFill>
        <p:spPr bwMode="auto">
          <a:xfrm>
            <a:off x="618743" y="274638"/>
            <a:ext cx="1523999" cy="1554162"/>
          </a:xfrm>
          <a:prstGeom prst="rect">
            <a:avLst/>
          </a:prstGeom>
          <a:noFill/>
          <a:ln w="9525">
            <a:noFill/>
            <a:miter lim="800000"/>
            <a:headEnd/>
            <a:tailEnd/>
          </a:ln>
        </p:spPr>
      </p:pic>
    </p:spTree>
    <p:extLst>
      <p:ext uri="{BB962C8B-B14F-4D97-AF65-F5344CB8AC3E}">
        <p14:creationId xmlns:p14="http://schemas.microsoft.com/office/powerpoint/2010/main" val="1050098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828799" y="304800"/>
            <a:ext cx="6746875" cy="1216025"/>
          </a:xfrm>
        </p:spPr>
        <p:txBody>
          <a:bodyPr>
            <a:normAutofit/>
          </a:bodyPr>
          <a:lstStyle/>
          <a:p>
            <a:pPr algn="ctr" eaLnBrk="1" hangingPunct="1"/>
            <a:r>
              <a:rPr lang="en-US" cap="none" dirty="0">
                <a:solidFill>
                  <a:schemeClr val="accent1">
                    <a:lumMod val="50000"/>
                  </a:schemeClr>
                </a:solidFill>
                <a:latin typeface="Corbel heading"/>
                <a:cs typeface="Arial" panose="020B0604020202020204" pitchFamily="34" charset="0"/>
              </a:rPr>
              <a:t>Meeting defined</a:t>
            </a:r>
          </a:p>
        </p:txBody>
      </p:sp>
      <p:sp>
        <p:nvSpPr>
          <p:cNvPr id="46084" name="Rectangle 3"/>
          <p:cNvSpPr>
            <a:spLocks noGrp="1" noChangeArrowheads="1"/>
          </p:cNvSpPr>
          <p:nvPr>
            <p:ph type="body" sz="half" idx="1"/>
          </p:nvPr>
        </p:nvSpPr>
        <p:spPr>
          <a:xfrm>
            <a:off x="3962400" y="1647821"/>
            <a:ext cx="4191000" cy="3886200"/>
          </a:xfrm>
        </p:spPr>
        <p:txBody>
          <a:bodyPr>
            <a:normAutofit/>
          </a:bodyPr>
          <a:lstStyle/>
          <a:p>
            <a:pPr marL="0" lvl="1" indent="0" eaLnBrk="1" hangingPunct="1">
              <a:spcBef>
                <a:spcPts val="0"/>
              </a:spcBef>
              <a:spcAft>
                <a:spcPts val="0"/>
              </a:spcAft>
              <a:buFont typeface="Wingdings" pitchFamily="2" charset="2"/>
              <a:buNone/>
            </a:pPr>
            <a:endParaRPr lang="en-US" sz="2600" dirty="0"/>
          </a:p>
          <a:p>
            <a:pPr lvl="3" eaLnBrk="1" hangingPunct="1">
              <a:lnSpc>
                <a:spcPct val="90000"/>
              </a:lnSpc>
              <a:buFont typeface="Wingdings" pitchFamily="2" charset="2"/>
              <a:buNone/>
            </a:pPr>
            <a:endParaRPr lang="en-US" b="1" dirty="0"/>
          </a:p>
          <a:p>
            <a:pPr lvl="3" eaLnBrk="1" hangingPunct="1">
              <a:lnSpc>
                <a:spcPct val="90000"/>
              </a:lnSpc>
            </a:pPr>
            <a:endParaRPr lang="en-US" sz="1800" dirty="0"/>
          </a:p>
        </p:txBody>
      </p:sp>
      <p:sp>
        <p:nvSpPr>
          <p:cNvPr id="2" name="Content Placeholder 1"/>
          <p:cNvSpPr>
            <a:spLocks noGrp="1"/>
          </p:cNvSpPr>
          <p:nvPr>
            <p:ph sz="half" idx="2"/>
          </p:nvPr>
        </p:nvSpPr>
        <p:spPr>
          <a:xfrm>
            <a:off x="1374220" y="2895600"/>
            <a:ext cx="7272338" cy="2057400"/>
          </a:xfrm>
        </p:spPr>
        <p:txBody>
          <a:bodyPr>
            <a:normAutofit lnSpcReduction="10000"/>
          </a:bodyPr>
          <a:lstStyle/>
          <a:p>
            <a:pPr marL="0" indent="0">
              <a:buClr>
                <a:schemeClr val="accent4">
                  <a:lumMod val="75000"/>
                </a:schemeClr>
              </a:buClr>
              <a:buSzPct val="150000"/>
              <a:buNone/>
            </a:pPr>
            <a:r>
              <a:rPr lang="en-US" dirty="0">
                <a:solidFill>
                  <a:schemeClr val="tx1">
                    <a:lumMod val="95000"/>
                    <a:lumOff val="5000"/>
                  </a:schemeClr>
                </a:solidFill>
              </a:rPr>
              <a:t>A meeting is defined by the Act as:</a:t>
            </a:r>
          </a:p>
          <a:p>
            <a:pPr lvl="1">
              <a:buClr>
                <a:schemeClr val="accent4">
                  <a:lumMod val="75000"/>
                </a:schemeClr>
              </a:buClr>
              <a:buSzPct val="150000"/>
              <a:buFont typeface="Arial" panose="020B0604020202020204" pitchFamily="34" charset="0"/>
              <a:buChar char="•"/>
            </a:pPr>
            <a:r>
              <a:rPr lang="en-US" dirty="0">
                <a:solidFill>
                  <a:schemeClr val="tx1">
                    <a:lumMod val="95000"/>
                    <a:lumOff val="5000"/>
                  </a:schemeClr>
                </a:solidFill>
              </a:rPr>
              <a:t>The convening of a governing body of a public agency</a:t>
            </a:r>
          </a:p>
          <a:p>
            <a:pPr lvl="1">
              <a:buClr>
                <a:schemeClr val="accent4">
                  <a:lumMod val="75000"/>
                </a:schemeClr>
              </a:buClr>
              <a:buSzPct val="150000"/>
              <a:buFont typeface="Arial" panose="020B0604020202020204" pitchFamily="34" charset="0"/>
              <a:buChar char="•"/>
            </a:pPr>
            <a:r>
              <a:rPr lang="en-US" dirty="0">
                <a:solidFill>
                  <a:schemeClr val="tx1">
                    <a:lumMod val="95000"/>
                    <a:lumOff val="5000"/>
                  </a:schemeClr>
                </a:solidFill>
              </a:rPr>
              <a:t>For which a quorum is required in order to make, or deliberate toward, a decision</a:t>
            </a:r>
          </a:p>
          <a:p>
            <a:pPr lvl="1">
              <a:buClr>
                <a:schemeClr val="accent4">
                  <a:lumMod val="75000"/>
                </a:schemeClr>
              </a:buClr>
              <a:buSzPct val="150000"/>
              <a:buFont typeface="Arial" panose="020B0604020202020204" pitchFamily="34" charset="0"/>
              <a:buChar char="•"/>
            </a:pPr>
            <a:r>
              <a:rPr lang="en-US" dirty="0">
                <a:solidFill>
                  <a:schemeClr val="tx1">
                    <a:lumMod val="95000"/>
                    <a:lumOff val="5000"/>
                  </a:schemeClr>
                </a:solidFill>
              </a:rPr>
              <a:t>On a matter which results or will result in official action.</a:t>
            </a:r>
          </a:p>
          <a:p>
            <a:pPr marL="82296" indent="0">
              <a:buNone/>
            </a:pPr>
            <a:endParaRPr lang="en-US" dirty="0"/>
          </a:p>
          <a:p>
            <a:pPr marL="82296" indent="0">
              <a:buNone/>
            </a:pPr>
            <a:endParaRPr lang="en-US" dirty="0"/>
          </a:p>
          <a:p>
            <a:pPr marL="82296" indent="0">
              <a:buNone/>
            </a:pPr>
            <a:endParaRPr lang="en-US" dirty="0"/>
          </a:p>
        </p:txBody>
      </p:sp>
      <p:pic>
        <p:nvPicPr>
          <p:cNvPr id="10"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322285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39931" y="1203007"/>
            <a:ext cx="7904069" cy="4451988"/>
          </a:xfrm>
        </p:spPr>
        <p:txBody>
          <a:bodyPr wrap="square">
            <a:spAutoFit/>
          </a:bodyPr>
          <a:lstStyle/>
          <a:p>
            <a:pPr marL="0" lvl="2" indent="0" algn="ctr">
              <a:buClr>
                <a:schemeClr val="tx2"/>
              </a:buClr>
              <a:buNone/>
            </a:pPr>
            <a:r>
              <a:rPr lang="en-US" sz="2800" dirty="0">
                <a:solidFill>
                  <a:schemeClr val="accent1">
                    <a:lumMod val="50000"/>
                  </a:schemeClr>
                </a:solidFill>
                <a:latin typeface="Book Antiqua" panose="02040602050305030304" pitchFamily="18" charset="0"/>
                <a:cs typeface="Levenim MT" panose="02010502060101010101" pitchFamily="2" charset="-79"/>
              </a:rPr>
              <a:t>Nepotism</a:t>
            </a:r>
            <a:endParaRPr lang="en-US" sz="2800" dirty="0">
              <a:solidFill>
                <a:schemeClr val="tx1"/>
              </a:solidFill>
              <a:latin typeface="+mj-lt"/>
            </a:endParaRPr>
          </a:p>
          <a:p>
            <a:pPr marL="342900" lvl="2" indent="-342900">
              <a:lnSpc>
                <a:spcPct val="150000"/>
              </a:lnSpc>
              <a:buClr>
                <a:schemeClr val="accent1"/>
              </a:buClr>
            </a:pPr>
            <a:r>
              <a:rPr lang="en-US" sz="2200" dirty="0"/>
              <a:t>“</a:t>
            </a:r>
            <a:r>
              <a:rPr lang="en-US" sz="2000" dirty="0"/>
              <a:t>Nepotism" means favoritism shown or patronage granted in employment or working conditions by a public official or public employee to relatives or persons with whom the public official or public employee resides. </a:t>
            </a:r>
          </a:p>
          <a:p>
            <a:pPr lvl="0">
              <a:buClr>
                <a:srgbClr val="94B6D2">
                  <a:lumMod val="75000"/>
                </a:srgbClr>
              </a:buClr>
            </a:pPr>
            <a:r>
              <a:rPr lang="en-US" sz="2000" dirty="0">
                <a:solidFill>
                  <a:prstClr val="black"/>
                </a:solidFill>
              </a:rPr>
              <a:t>"Relative" means spouse, mother, father, sister, brother, son, daughter, </a:t>
            </a:r>
          </a:p>
          <a:p>
            <a:pPr marL="0" lvl="0" indent="0">
              <a:buClr>
                <a:srgbClr val="94B6D2">
                  <a:lumMod val="75000"/>
                </a:srgbClr>
              </a:buClr>
              <a:buNone/>
            </a:pPr>
            <a:r>
              <a:rPr lang="en-US" sz="2000" dirty="0">
                <a:solidFill>
                  <a:prstClr val="black"/>
                </a:solidFill>
              </a:rPr>
              <a:t>      grandmother, grandfather, grandchild, mother-in-law, father-in-law, </a:t>
            </a:r>
          </a:p>
          <a:p>
            <a:pPr marL="0" lvl="0" indent="0">
              <a:buClr>
                <a:srgbClr val="94B6D2">
                  <a:lumMod val="75000"/>
                </a:srgbClr>
              </a:buClr>
              <a:buNone/>
            </a:pPr>
            <a:r>
              <a:rPr lang="en-US" sz="2000" dirty="0">
                <a:solidFill>
                  <a:prstClr val="black"/>
                </a:solidFill>
              </a:rPr>
              <a:t>      sister-in-law, brother-in-law, son-in-law or daughter-in-law.</a:t>
            </a:r>
          </a:p>
          <a:p>
            <a:pPr marL="342900" lvl="2" indent="-342900">
              <a:lnSpc>
                <a:spcPct val="150000"/>
              </a:lnSpc>
              <a:buClr>
                <a:schemeClr val="accent1"/>
              </a:buClr>
            </a:pPr>
            <a:endParaRPr lang="en-US" sz="2000" dirty="0"/>
          </a:p>
        </p:txBody>
      </p:sp>
      <p:pic>
        <p:nvPicPr>
          <p:cNvPr id="8" name="Picture 7" descr="sealfront2"/>
          <p:cNvPicPr>
            <a:picLocks noChangeAspect="1" noChangeArrowheads="1"/>
          </p:cNvPicPr>
          <p:nvPr/>
        </p:nvPicPr>
        <p:blipFill>
          <a:blip r:embed="rId3" cstate="print"/>
          <a:srcRect/>
          <a:stretch>
            <a:fillRect/>
          </a:stretch>
        </p:blipFill>
        <p:spPr bwMode="auto">
          <a:xfrm>
            <a:off x="1028700" y="51307"/>
            <a:ext cx="1523999" cy="1554684"/>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5419323"/>
            <a:ext cx="2438400" cy="1438677"/>
          </a:xfrm>
          <a:prstGeom prst="rect">
            <a:avLst/>
          </a:prstGeom>
        </p:spPr>
      </p:pic>
      <p:sp>
        <p:nvSpPr>
          <p:cNvPr id="9" name="Rectangle 4"/>
          <p:cNvSpPr>
            <a:spLocks noGrp="1" noChangeArrowheads="1"/>
          </p:cNvSpPr>
          <p:nvPr>
            <p:ph type="title"/>
          </p:nvPr>
        </p:nvSpPr>
        <p:spPr>
          <a:xfrm>
            <a:off x="2400300" y="838200"/>
            <a:ext cx="5715000" cy="1696353"/>
          </a:xfrm>
        </p:spPr>
        <p:txBody>
          <a:bodyPr>
            <a:noAutofit/>
          </a:bodyPr>
          <a:lstStyle/>
          <a:p>
            <a:pPr algn="ct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Private </a:t>
            </a:r>
            <a:r>
              <a:rPr lang="en-US" dirty="0">
                <a:solidFill>
                  <a:schemeClr val="accent1">
                    <a:lumMod val="50000"/>
                  </a:schemeClr>
                </a:solidFill>
                <a:latin typeface="Book Antiqua" panose="02040602050305030304" pitchFamily="18" charset="0"/>
                <a:cs typeface="Levenim MT" panose="02010502060101010101" pitchFamily="2" charset="-79"/>
              </a:rPr>
              <a:t>G</a:t>
            </a:r>
            <a:r>
              <a:rPr lang="en-US" sz="4000" dirty="0">
                <a:solidFill>
                  <a:schemeClr val="accent1">
                    <a:lumMod val="50000"/>
                  </a:schemeClr>
                </a:solidFill>
                <a:latin typeface="Book Antiqua" panose="02040602050305030304" pitchFamily="18" charset="0"/>
                <a:cs typeface="Levenim MT" panose="02010502060101010101" pitchFamily="2" charset="-79"/>
              </a:rPr>
              <a:t>ain</a:t>
            </a: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spTree>
    <p:extLst>
      <p:ext uri="{BB962C8B-B14F-4D97-AF65-F5344CB8AC3E}">
        <p14:creationId xmlns:p14="http://schemas.microsoft.com/office/powerpoint/2010/main" val="2968842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304800"/>
            <a:ext cx="6975475" cy="1216025"/>
          </a:xfrm>
        </p:spPr>
        <p:txBody>
          <a:bodyPr>
            <a:normAutofit/>
          </a:bodyPr>
          <a:lstStyle/>
          <a:p>
            <a:pPr algn="ctr"/>
            <a:r>
              <a:rPr lang="en-US" dirty="0">
                <a:solidFill>
                  <a:schemeClr val="accent1">
                    <a:lumMod val="50000"/>
                  </a:schemeClr>
                </a:solidFill>
                <a:latin typeface="+mn-lt"/>
                <a:cs typeface="Arial" panose="020B0604020202020204" pitchFamily="34" charset="0"/>
              </a:rPr>
              <a:t>Exceptions</a:t>
            </a:r>
            <a:endParaRPr lang="en-US" dirty="0">
              <a:solidFill>
                <a:schemeClr val="accent1">
                  <a:lumMod val="50000"/>
                </a:schemeClr>
              </a:solidFill>
              <a:latin typeface="+mn-lt"/>
            </a:endParaRPr>
          </a:p>
        </p:txBody>
      </p:sp>
      <p:sp>
        <p:nvSpPr>
          <p:cNvPr id="4" name="Content Placeholder 3"/>
          <p:cNvSpPr>
            <a:spLocks noGrp="1"/>
          </p:cNvSpPr>
          <p:nvPr>
            <p:ph sz="half" idx="2"/>
          </p:nvPr>
        </p:nvSpPr>
        <p:spPr>
          <a:xfrm>
            <a:off x="998535" y="3581400"/>
            <a:ext cx="7577139" cy="4572000"/>
          </a:xfrm>
        </p:spPr>
        <p:txBody>
          <a:bodyPr>
            <a:normAutofit/>
          </a:bodyPr>
          <a:lstStyle/>
          <a:p>
            <a:pPr>
              <a:buClr>
                <a:schemeClr val="accent4">
                  <a:lumMod val="75000"/>
                </a:schemeClr>
              </a:buClr>
            </a:pPr>
            <a:r>
              <a:rPr lang="en-US" sz="2800" dirty="0">
                <a:solidFill>
                  <a:schemeClr val="tx1"/>
                </a:solidFill>
              </a:rPr>
              <a:t>Adjudicatory </a:t>
            </a:r>
          </a:p>
          <a:p>
            <a:pPr marL="0" indent="0">
              <a:buClr>
                <a:schemeClr val="accent4">
                  <a:lumMod val="75000"/>
                </a:schemeClr>
              </a:buClr>
              <a:buNone/>
            </a:pPr>
            <a:endParaRPr lang="en-US" sz="2800" dirty="0">
              <a:solidFill>
                <a:schemeClr val="tx1"/>
              </a:solidFill>
            </a:endParaRPr>
          </a:p>
          <a:p>
            <a:pPr>
              <a:buClr>
                <a:schemeClr val="accent4">
                  <a:lumMod val="75000"/>
                </a:schemeClr>
              </a:buClr>
            </a:pPr>
            <a:r>
              <a:rPr lang="en-US" sz="2800" dirty="0">
                <a:solidFill>
                  <a:schemeClr val="tx1"/>
                </a:solidFill>
              </a:rPr>
              <a:t>On-site inspection</a:t>
            </a:r>
          </a:p>
          <a:p>
            <a:pPr lvl="1">
              <a:buClr>
                <a:schemeClr val="accent4">
                  <a:lumMod val="75000"/>
                </a:schemeClr>
              </a:buClr>
            </a:pPr>
            <a:r>
              <a:rPr lang="en-US" sz="2800" dirty="0">
                <a:solidFill>
                  <a:schemeClr val="tx1"/>
                </a:solidFill>
              </a:rPr>
              <a:t>Construction site</a:t>
            </a:r>
          </a:p>
          <a:p>
            <a:pPr marL="0" indent="0">
              <a:buClr>
                <a:schemeClr val="accent4">
                  <a:lumMod val="75000"/>
                </a:schemeClr>
              </a:buClr>
              <a:buNone/>
            </a:pPr>
            <a:endParaRPr lang="en-US" sz="2800" dirty="0">
              <a:solidFill>
                <a:schemeClr val="tx1"/>
              </a:solidFill>
            </a:endParaRPr>
          </a:p>
          <a:p>
            <a:pPr>
              <a:buClr>
                <a:schemeClr val="accent4">
                  <a:lumMod val="75000"/>
                </a:schemeClr>
              </a:buClr>
            </a:pPr>
            <a:r>
              <a:rPr lang="en-US" sz="2800" dirty="0">
                <a:solidFill>
                  <a:schemeClr val="tx1"/>
                </a:solidFill>
              </a:rPr>
              <a:t>Political party caucus</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p>
          <a:p>
            <a:pPr lvl="1"/>
            <a:endParaRPr lang="en-US" dirty="0"/>
          </a:p>
          <a:p>
            <a:pPr marL="82296" indent="0">
              <a:buNone/>
            </a:pP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5207620" y="2678432"/>
            <a:ext cx="3380951" cy="2256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ealfront2"/>
          <p:cNvPicPr>
            <a:picLocks noChangeAspect="1" noChangeArrowheads="1"/>
          </p:cNvPicPr>
          <p:nvPr/>
        </p:nvPicPr>
        <p:blipFill>
          <a:blip r:embed="rId4" cstate="print"/>
          <a:srcRect/>
          <a:stretch>
            <a:fillRect/>
          </a:stretch>
        </p:blipFill>
        <p:spPr bwMode="auto">
          <a:xfrm>
            <a:off x="990600" y="198270"/>
            <a:ext cx="1523999" cy="1554684"/>
          </a:xfrm>
          <a:prstGeom prst="rect">
            <a:avLst/>
          </a:prstGeom>
          <a:noFill/>
          <a:ln w="9525">
            <a:noFill/>
            <a:miter lim="800000"/>
            <a:headEnd/>
            <a:tailEnd/>
          </a:ln>
        </p:spPr>
      </p:pic>
      <p:sp>
        <p:nvSpPr>
          <p:cNvPr id="3" name="TextBox 2">
            <a:extLst>
              <a:ext uri="{FF2B5EF4-FFF2-40B4-BE49-F238E27FC236}">
                <a16:creationId xmlns:a16="http://schemas.microsoft.com/office/drawing/2014/main" id="{DFB4234E-3C82-429A-B933-5D2279C96427}"/>
              </a:ext>
            </a:extLst>
          </p:cNvPr>
          <p:cNvSpPr txBox="1"/>
          <p:nvPr/>
        </p:nvSpPr>
        <p:spPr>
          <a:xfrm>
            <a:off x="5207620" y="4935217"/>
            <a:ext cx="3380951" cy="230832"/>
          </a:xfrm>
          <a:prstGeom prst="rect">
            <a:avLst/>
          </a:prstGeom>
          <a:noFill/>
        </p:spPr>
        <p:txBody>
          <a:bodyPr wrap="square" rtlCol="0">
            <a:spAutoFit/>
          </a:bodyPr>
          <a:lstStyle/>
          <a:p>
            <a:r>
              <a:rPr lang="en-US" sz="900">
                <a:hlinkClick r:id="rId3" tooltip="https://en.wikipedia.org/wiki/Judge"/>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9506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41462" y="475532"/>
            <a:ext cx="6975475" cy="857452"/>
          </a:xfrm>
        </p:spPr>
        <p:txBody>
          <a:bodyPr>
            <a:normAutofit/>
          </a:bodyPr>
          <a:lstStyle/>
          <a:p>
            <a:pPr algn="ctr"/>
            <a:r>
              <a:rPr lang="en-US" dirty="0">
                <a:solidFill>
                  <a:schemeClr val="accent1">
                    <a:lumMod val="50000"/>
                  </a:schemeClr>
                </a:solidFill>
                <a:latin typeface="+mn-lt"/>
                <a:cs typeface="Arial" panose="020B0604020202020204" pitchFamily="34" charset="0"/>
              </a:rPr>
              <a:t>Exceptions</a:t>
            </a:r>
            <a:endParaRPr lang="en-US" dirty="0">
              <a:solidFill>
                <a:schemeClr val="accent1">
                  <a:lumMod val="50000"/>
                </a:schemeClr>
              </a:solidFill>
              <a:latin typeface="+mn-lt"/>
            </a:endParaRPr>
          </a:p>
        </p:txBody>
      </p:sp>
      <p:sp>
        <p:nvSpPr>
          <p:cNvPr id="3" name="Text Placeholder 2"/>
          <p:cNvSpPr>
            <a:spLocks noGrp="1"/>
          </p:cNvSpPr>
          <p:nvPr>
            <p:ph type="body" sz="half" idx="1"/>
          </p:nvPr>
        </p:nvSpPr>
        <p:spPr>
          <a:xfrm>
            <a:off x="838200" y="1752954"/>
            <a:ext cx="4495802" cy="5181600"/>
          </a:xfrm>
        </p:spPr>
        <p:txBody>
          <a:bodyPr>
            <a:normAutofit fontScale="92500" lnSpcReduction="10000"/>
          </a:bodyPr>
          <a:lstStyle/>
          <a:p>
            <a:pPr>
              <a:lnSpc>
                <a:spcPct val="170000"/>
              </a:lnSpc>
              <a:buClr>
                <a:schemeClr val="accent4">
                  <a:lumMod val="75000"/>
                </a:schemeClr>
              </a:buClr>
            </a:pPr>
            <a:r>
              <a:rPr lang="en-US" sz="2200" dirty="0">
                <a:solidFill>
                  <a:schemeClr val="tx1"/>
                </a:solidFill>
              </a:rPr>
              <a:t>General Discussion</a:t>
            </a:r>
          </a:p>
          <a:p>
            <a:pPr lvl="1">
              <a:lnSpc>
                <a:spcPct val="170000"/>
              </a:lnSpc>
              <a:buClr>
                <a:schemeClr val="accent4">
                  <a:lumMod val="75000"/>
                </a:schemeClr>
              </a:buClr>
            </a:pPr>
            <a:r>
              <a:rPr lang="en-US" sz="2200" dirty="0">
                <a:solidFill>
                  <a:schemeClr val="tx1"/>
                </a:solidFill>
              </a:rPr>
              <a:t>Planned or unplanned </a:t>
            </a:r>
          </a:p>
          <a:p>
            <a:pPr lvl="1">
              <a:lnSpc>
                <a:spcPct val="170000"/>
              </a:lnSpc>
              <a:buClr>
                <a:schemeClr val="accent4">
                  <a:lumMod val="75000"/>
                </a:schemeClr>
              </a:buClr>
            </a:pPr>
            <a:r>
              <a:rPr lang="en-US" sz="2200" dirty="0">
                <a:solidFill>
                  <a:schemeClr val="tx1"/>
                </a:solidFill>
              </a:rPr>
              <a:t>Social, educational, training, informal, ceremonial or similar setting</a:t>
            </a:r>
          </a:p>
          <a:p>
            <a:pPr lvl="1">
              <a:lnSpc>
                <a:spcPct val="170000"/>
              </a:lnSpc>
              <a:buClr>
                <a:schemeClr val="accent4">
                  <a:lumMod val="75000"/>
                </a:schemeClr>
              </a:buClr>
            </a:pPr>
            <a:r>
              <a:rPr lang="en-US" sz="2200" dirty="0"/>
              <a:t>W</a:t>
            </a:r>
            <a:r>
              <a:rPr lang="en-US" sz="2200" dirty="0">
                <a:solidFill>
                  <a:schemeClr val="tx1"/>
                </a:solidFill>
              </a:rPr>
              <a:t>ithout intent to conduct public business</a:t>
            </a:r>
          </a:p>
          <a:p>
            <a:pPr lvl="1">
              <a:lnSpc>
                <a:spcPct val="170000"/>
              </a:lnSpc>
              <a:buClr>
                <a:schemeClr val="accent4">
                  <a:lumMod val="75000"/>
                </a:schemeClr>
              </a:buClr>
            </a:pPr>
            <a:r>
              <a:rPr lang="en-US" sz="2200" dirty="0"/>
              <a:t>N</a:t>
            </a:r>
            <a:r>
              <a:rPr lang="en-US" sz="2200" dirty="0">
                <a:solidFill>
                  <a:schemeClr val="tx1"/>
                </a:solidFill>
              </a:rPr>
              <a:t>o intention for the discussion to lead to an official action</a:t>
            </a:r>
          </a:p>
          <a:p>
            <a:endParaRPr lang="en-US" dirty="0"/>
          </a:p>
        </p:txBody>
      </p:sp>
      <p:pic>
        <p:nvPicPr>
          <p:cNvPr id="9" name="Picture 7" descr="sealfront2"/>
          <p:cNvPicPr>
            <a:picLocks noChangeAspect="1" noChangeArrowheads="1"/>
          </p:cNvPicPr>
          <p:nvPr/>
        </p:nvPicPr>
        <p:blipFill>
          <a:blip r:embed="rId2" cstate="print"/>
          <a:srcRect/>
          <a:stretch>
            <a:fillRect/>
          </a:stretch>
        </p:blipFill>
        <p:spPr bwMode="auto">
          <a:xfrm>
            <a:off x="990600" y="198270"/>
            <a:ext cx="1523999" cy="1554684"/>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987" y="2467329"/>
            <a:ext cx="3409950" cy="1876425"/>
          </a:xfrm>
          <a:prstGeom prst="rect">
            <a:avLst/>
          </a:prstGeom>
        </p:spPr>
      </p:pic>
    </p:spTree>
    <p:extLst>
      <p:ext uri="{BB962C8B-B14F-4D97-AF65-F5344CB8AC3E}">
        <p14:creationId xmlns:p14="http://schemas.microsoft.com/office/powerpoint/2010/main" val="4317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311548"/>
            <a:ext cx="6975475" cy="1143000"/>
          </a:xfrm>
        </p:spPr>
        <p:txBody>
          <a:bodyPr>
            <a:normAutofit/>
          </a:bodyPr>
          <a:lstStyle/>
          <a:p>
            <a:pPr algn="ctr"/>
            <a:r>
              <a:rPr lang="en-US" dirty="0">
                <a:solidFill>
                  <a:schemeClr val="accent1">
                    <a:lumMod val="50000"/>
                  </a:schemeClr>
                </a:solidFill>
                <a:latin typeface="+mn-lt"/>
                <a:cs typeface="Arial" panose="020B0604020202020204" pitchFamily="34" charset="0"/>
              </a:rPr>
              <a:t>Exceptions</a:t>
            </a:r>
            <a:endParaRPr lang="en-US" dirty="0">
              <a:solidFill>
                <a:schemeClr val="accent1">
                  <a:lumMod val="50000"/>
                </a:schemeClr>
              </a:solidFill>
              <a:latin typeface="+mn-lt"/>
            </a:endParaRPr>
          </a:p>
        </p:txBody>
      </p:sp>
      <p:sp>
        <p:nvSpPr>
          <p:cNvPr id="4" name="Content Placeholder 3"/>
          <p:cNvSpPr>
            <a:spLocks noGrp="1"/>
          </p:cNvSpPr>
          <p:nvPr>
            <p:ph sz="half" idx="2"/>
          </p:nvPr>
        </p:nvSpPr>
        <p:spPr>
          <a:xfrm>
            <a:off x="990600" y="1825698"/>
            <a:ext cx="7577139" cy="5181600"/>
          </a:xfrm>
          <a:noFill/>
        </p:spPr>
        <p:txBody>
          <a:bodyPr>
            <a:normAutofit lnSpcReduction="10000"/>
          </a:bodyPr>
          <a:lstStyle/>
          <a:p>
            <a:pPr marL="0" indent="0">
              <a:buClr>
                <a:schemeClr val="accent4">
                  <a:lumMod val="75000"/>
                </a:schemeClr>
              </a:buClr>
              <a:buNone/>
            </a:pPr>
            <a:r>
              <a:rPr lang="en-US" sz="2800" dirty="0">
                <a:solidFill>
                  <a:schemeClr val="tx1"/>
                </a:solidFill>
              </a:rPr>
              <a:t>The ‘general </a:t>
            </a:r>
            <a:r>
              <a:rPr lang="en-US" sz="2800" dirty="0"/>
              <a:t>d</a:t>
            </a:r>
            <a:r>
              <a:rPr lang="en-US" sz="2800" dirty="0">
                <a:solidFill>
                  <a:schemeClr val="tx1"/>
                </a:solidFill>
              </a:rPr>
              <a:t>iscussion’ exception is most difficult to follow.  Some guidelines:</a:t>
            </a:r>
          </a:p>
          <a:p>
            <a:pPr marL="253746" indent="-171450">
              <a:buClr>
                <a:schemeClr val="accent4">
                  <a:lumMod val="75000"/>
                </a:schemeClr>
              </a:buClr>
            </a:pPr>
            <a:endParaRPr lang="en-US" sz="800" dirty="0">
              <a:solidFill>
                <a:schemeClr val="tx1"/>
              </a:solidFill>
            </a:endParaRPr>
          </a:p>
          <a:p>
            <a:pPr lvl="1">
              <a:buClr>
                <a:schemeClr val="accent4">
                  <a:lumMod val="75000"/>
                </a:schemeClr>
              </a:buClr>
            </a:pPr>
            <a:r>
              <a:rPr lang="en-US" sz="2400" dirty="0">
                <a:solidFill>
                  <a:schemeClr val="tx1"/>
                </a:solidFill>
              </a:rPr>
              <a:t>If discussion is about something that will lead to official action, either right then or later, the meeting must be noticed.</a:t>
            </a:r>
          </a:p>
          <a:p>
            <a:pPr marL="573786" lvl="1" indent="-171450">
              <a:buClr>
                <a:schemeClr val="accent4">
                  <a:lumMod val="75000"/>
                </a:schemeClr>
              </a:buClr>
            </a:pPr>
            <a:endParaRPr lang="en-US" sz="800" dirty="0">
              <a:solidFill>
                <a:schemeClr val="tx1"/>
              </a:solidFill>
            </a:endParaRPr>
          </a:p>
          <a:p>
            <a:pPr lvl="1">
              <a:buClr>
                <a:schemeClr val="accent4">
                  <a:lumMod val="75000"/>
                </a:schemeClr>
              </a:buClr>
            </a:pPr>
            <a:r>
              <a:rPr lang="en-US" sz="2400" dirty="0">
                <a:solidFill>
                  <a:schemeClr val="tx1"/>
                </a:solidFill>
              </a:rPr>
              <a:t>Does not prevent a quorum of members of the governing body from going to the mayor’s house for barbecue.</a:t>
            </a:r>
          </a:p>
          <a:p>
            <a:pPr lvl="1">
              <a:buClr>
                <a:schemeClr val="accent4">
                  <a:lumMod val="75000"/>
                </a:schemeClr>
              </a:buClr>
            </a:pPr>
            <a:endParaRPr lang="en-US" sz="800" dirty="0">
              <a:solidFill>
                <a:schemeClr val="tx1"/>
              </a:solidFill>
            </a:endParaRPr>
          </a:p>
          <a:p>
            <a:pPr lvl="1">
              <a:buClr>
                <a:schemeClr val="accent4">
                  <a:lumMod val="75000"/>
                </a:schemeClr>
              </a:buClr>
            </a:pPr>
            <a:r>
              <a:rPr lang="en-US" sz="2400" dirty="0">
                <a:solidFill>
                  <a:schemeClr val="tx1"/>
                </a:solidFill>
              </a:rPr>
              <a:t>Does prevent a quorum of members of the governing body from going to the mayor’s house for barbecue and a discussion about the new budget.</a:t>
            </a:r>
          </a:p>
          <a:p>
            <a:pPr>
              <a:buClr>
                <a:schemeClr val="accent4">
                  <a:lumMod val="75000"/>
                </a:schemeClr>
              </a:buClr>
            </a:pPr>
            <a:endParaRPr lang="en-US" dirty="0">
              <a:solidFill>
                <a:schemeClr val="tx1"/>
              </a:solidFill>
            </a:endParaRPr>
          </a:p>
        </p:txBody>
      </p:sp>
      <p:pic>
        <p:nvPicPr>
          <p:cNvPr id="8"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2547836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311548"/>
            <a:ext cx="6975475" cy="1143000"/>
          </a:xfrm>
        </p:spPr>
        <p:txBody>
          <a:bodyPr>
            <a:normAutofit/>
          </a:bodyPr>
          <a:lstStyle/>
          <a:p>
            <a:pPr algn="ctr"/>
            <a:r>
              <a:rPr lang="en-US" dirty="0">
                <a:solidFill>
                  <a:schemeClr val="accent1">
                    <a:lumMod val="50000"/>
                  </a:schemeClr>
                </a:solidFill>
                <a:latin typeface="+mn-lt"/>
                <a:cs typeface="Arial" panose="020B0604020202020204" pitchFamily="34" charset="0"/>
              </a:rPr>
              <a:t>Exceptions</a:t>
            </a:r>
            <a:endParaRPr lang="en-US" dirty="0">
              <a:solidFill>
                <a:schemeClr val="accent1">
                  <a:lumMod val="50000"/>
                </a:schemeClr>
              </a:solidFill>
              <a:latin typeface="+mn-lt"/>
            </a:endParaRPr>
          </a:p>
        </p:txBody>
      </p:sp>
      <p:sp>
        <p:nvSpPr>
          <p:cNvPr id="4" name="Content Placeholder 3"/>
          <p:cNvSpPr>
            <a:spLocks noGrp="1"/>
          </p:cNvSpPr>
          <p:nvPr>
            <p:ph sz="half" idx="2"/>
          </p:nvPr>
        </p:nvSpPr>
        <p:spPr>
          <a:xfrm>
            <a:off x="990600" y="1825698"/>
            <a:ext cx="7577139" cy="5181600"/>
          </a:xfrm>
          <a:noFill/>
        </p:spPr>
        <p:txBody>
          <a:bodyPr anchor="t">
            <a:normAutofit/>
          </a:bodyPr>
          <a:lstStyle/>
          <a:p>
            <a:pPr>
              <a:buClr>
                <a:schemeClr val="accent4">
                  <a:lumMod val="75000"/>
                </a:schemeClr>
              </a:buClr>
            </a:pPr>
            <a:r>
              <a:rPr lang="en-US" dirty="0">
                <a:solidFill>
                  <a:schemeClr val="tx1"/>
                </a:solidFill>
              </a:rPr>
              <a:t>May a quorum of school board members visit a school and observe building conditions, educational programs, teaching strategies and other school activities?</a:t>
            </a:r>
          </a:p>
          <a:p>
            <a:pPr>
              <a:buClr>
                <a:schemeClr val="accent4">
                  <a:lumMod val="75000"/>
                </a:schemeClr>
              </a:buClr>
            </a:pPr>
            <a:r>
              <a:rPr lang="en-US" dirty="0"/>
              <a:t>OMAO 2001-03</a:t>
            </a:r>
            <a:endParaRPr lang="en-US" dirty="0">
              <a:solidFill>
                <a:schemeClr val="tx1"/>
              </a:solidFill>
            </a:endParaRPr>
          </a:p>
        </p:txBody>
      </p:sp>
      <p:pic>
        <p:nvPicPr>
          <p:cNvPr id="8"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994270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905000"/>
            <a:ext cx="4991293" cy="3493905"/>
          </a:xfrm>
          <a:prstGeom prst="rect">
            <a:avLst/>
          </a:prstGeom>
          <a:effectLst>
            <a:outerShdw blurRad="50800" dist="50800" dir="5400000" algn="ctr" rotWithShape="0">
              <a:srgbClr val="000000"/>
            </a:outerShdw>
          </a:effectLst>
        </p:spPr>
      </p:pic>
      <p:sp>
        <p:nvSpPr>
          <p:cNvPr id="46083" name="Rectangle 2"/>
          <p:cNvSpPr>
            <a:spLocks noGrp="1" noChangeArrowheads="1"/>
          </p:cNvSpPr>
          <p:nvPr>
            <p:ph type="title"/>
          </p:nvPr>
        </p:nvSpPr>
        <p:spPr>
          <a:xfrm>
            <a:off x="1828799" y="304800"/>
            <a:ext cx="6746875" cy="1216025"/>
          </a:xfrm>
        </p:spPr>
        <p:txBody>
          <a:bodyPr>
            <a:normAutofit/>
          </a:bodyPr>
          <a:lstStyle/>
          <a:p>
            <a:pPr algn="ctr" eaLnBrk="1" hangingPunct="1"/>
            <a:r>
              <a:rPr lang="en-US" cap="none" dirty="0">
                <a:solidFill>
                  <a:schemeClr val="accent1">
                    <a:lumMod val="50000"/>
                  </a:schemeClr>
                </a:solidFill>
                <a:latin typeface="+mn-lt"/>
                <a:cs typeface="Arial" panose="020B0604020202020204" pitchFamily="34" charset="0"/>
              </a:rPr>
              <a:t>Notice  </a:t>
            </a:r>
          </a:p>
        </p:txBody>
      </p:sp>
      <p:sp>
        <p:nvSpPr>
          <p:cNvPr id="46084" name="Rectangle 3"/>
          <p:cNvSpPr>
            <a:spLocks noGrp="1" noChangeArrowheads="1"/>
          </p:cNvSpPr>
          <p:nvPr>
            <p:ph type="body" sz="half" idx="1"/>
          </p:nvPr>
        </p:nvSpPr>
        <p:spPr>
          <a:xfrm>
            <a:off x="4362546" y="1981200"/>
            <a:ext cx="4191000" cy="3508375"/>
          </a:xfrm>
        </p:spPr>
        <p:txBody>
          <a:bodyPr>
            <a:normAutofit/>
          </a:bodyPr>
          <a:lstStyle/>
          <a:p>
            <a:pPr marL="0" lvl="1" indent="0" eaLnBrk="1" hangingPunct="1">
              <a:spcBef>
                <a:spcPts val="0"/>
              </a:spcBef>
              <a:spcAft>
                <a:spcPts val="0"/>
              </a:spcAft>
              <a:buFont typeface="Wingdings" pitchFamily="2" charset="2"/>
              <a:buNone/>
            </a:pPr>
            <a:endParaRPr lang="en-US" sz="2600" dirty="0"/>
          </a:p>
          <a:p>
            <a:pPr marL="0" lvl="1" indent="0" algn="ctr" eaLnBrk="1" hangingPunct="1">
              <a:lnSpc>
                <a:spcPct val="100000"/>
              </a:lnSpc>
              <a:spcBef>
                <a:spcPts val="0"/>
              </a:spcBef>
              <a:spcAft>
                <a:spcPts val="0"/>
              </a:spcAft>
              <a:buFont typeface="Wingdings" pitchFamily="2" charset="2"/>
              <a:buNone/>
            </a:pPr>
            <a:r>
              <a:rPr lang="en-US" sz="2400" b="1" i="0" dirty="0">
                <a:solidFill>
                  <a:schemeClr val="tx1">
                    <a:lumMod val="95000"/>
                    <a:lumOff val="5000"/>
                  </a:schemeClr>
                </a:solidFill>
                <a:cs typeface="Arial" panose="020B0604020202020204" pitchFamily="34" charset="0"/>
              </a:rPr>
              <a:t>The </a:t>
            </a:r>
            <a:r>
              <a:rPr lang="en-US" sz="2400" b="1" i="0" dirty="0">
                <a:solidFill>
                  <a:schemeClr val="accent1">
                    <a:lumMod val="50000"/>
                  </a:schemeClr>
                </a:solidFill>
                <a:cs typeface="Arial" panose="020B0604020202020204" pitchFamily="34" charset="0"/>
              </a:rPr>
              <a:t>Open Meetings Act </a:t>
            </a:r>
            <a:r>
              <a:rPr lang="en-US" sz="2400" b="1" i="0" dirty="0">
                <a:solidFill>
                  <a:schemeClr val="tx1">
                    <a:lumMod val="95000"/>
                    <a:lumOff val="5000"/>
                  </a:schemeClr>
                </a:solidFill>
                <a:cs typeface="Arial" panose="020B0604020202020204" pitchFamily="34" charset="0"/>
              </a:rPr>
              <a:t>requires advance notice of the date, time, and place of the meeting, including any committee meeting, and an agenda of all matters to be considered and/or discussed.</a:t>
            </a:r>
          </a:p>
          <a:p>
            <a:pPr lvl="3" eaLnBrk="1" hangingPunct="1">
              <a:lnSpc>
                <a:spcPct val="90000"/>
              </a:lnSpc>
              <a:buFont typeface="Wingdings" pitchFamily="2" charset="2"/>
              <a:buNone/>
            </a:pPr>
            <a:endParaRPr lang="en-US" b="1" dirty="0"/>
          </a:p>
          <a:p>
            <a:pPr lvl="3" eaLnBrk="1" hangingPunct="1">
              <a:lnSpc>
                <a:spcPct val="90000"/>
              </a:lnSpc>
            </a:pPr>
            <a:endParaRPr lang="en-US" sz="1800" dirty="0"/>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14328" y="2703927"/>
            <a:ext cx="2952652" cy="1896050"/>
          </a:xfrm>
        </p:spPr>
      </p:pic>
      <p:pic>
        <p:nvPicPr>
          <p:cNvPr id="6" name="Picture 7" descr="sealfront2"/>
          <p:cNvPicPr>
            <a:picLocks noChangeAspect="1" noChangeArrowheads="1"/>
          </p:cNvPicPr>
          <p:nvPr/>
        </p:nvPicPr>
        <p:blipFill>
          <a:blip r:embed="rId5" cstate="print"/>
          <a:srcRect/>
          <a:stretch>
            <a:fillRect/>
          </a:stretch>
        </p:blipFill>
        <p:spPr bwMode="auto">
          <a:xfrm>
            <a:off x="716137" y="135470"/>
            <a:ext cx="1523999" cy="1554684"/>
          </a:xfrm>
          <a:prstGeom prst="rect">
            <a:avLst/>
          </a:prstGeom>
          <a:noFill/>
          <a:ln w="9525">
            <a:noFill/>
            <a:miter lim="800000"/>
            <a:headEnd/>
            <a:tailEnd/>
          </a:ln>
        </p:spPr>
      </p:pic>
    </p:spTree>
    <p:extLst>
      <p:ext uri="{BB962C8B-B14F-4D97-AF65-F5344CB8AC3E}">
        <p14:creationId xmlns:p14="http://schemas.microsoft.com/office/powerpoint/2010/main" val="39780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676399" y="304800"/>
            <a:ext cx="6899275" cy="1216025"/>
          </a:xfrm>
        </p:spPr>
        <p:txBody>
          <a:bodyPr>
            <a:normAutofit/>
          </a:bodyPr>
          <a:lstStyle/>
          <a:p>
            <a:pPr algn="ctr" eaLnBrk="1" hangingPunct="1"/>
            <a:r>
              <a:rPr lang="en-US" cap="none" dirty="0">
                <a:solidFill>
                  <a:schemeClr val="accent1">
                    <a:lumMod val="50000"/>
                  </a:schemeClr>
                </a:solidFill>
                <a:latin typeface="Book Antiqua" panose="02040602050305030304" pitchFamily="18" charset="0"/>
                <a:cs typeface="Arial" panose="020B0604020202020204" pitchFamily="34" charset="0"/>
              </a:rPr>
              <a:t>Meeting Notice</a:t>
            </a:r>
          </a:p>
        </p:txBody>
      </p:sp>
      <p:sp>
        <p:nvSpPr>
          <p:cNvPr id="48132" name="Rectangle 3"/>
          <p:cNvSpPr>
            <a:spLocks noGrp="1" noChangeArrowheads="1"/>
          </p:cNvSpPr>
          <p:nvPr>
            <p:ph type="body" sz="half" idx="1"/>
          </p:nvPr>
        </p:nvSpPr>
        <p:spPr>
          <a:xfrm>
            <a:off x="1260474" y="1923518"/>
            <a:ext cx="7315200" cy="4267200"/>
          </a:xfrm>
        </p:spPr>
        <p:txBody>
          <a:bodyPr>
            <a:noAutofit/>
          </a:bodyPr>
          <a:lstStyle/>
          <a:p>
            <a:pPr>
              <a:buClr>
                <a:schemeClr val="accent4">
                  <a:lumMod val="75000"/>
                </a:schemeClr>
              </a:buClr>
            </a:pPr>
            <a:r>
              <a:rPr lang="en-US" sz="2600" dirty="0">
                <a:cs typeface="Arial" panose="020B0604020202020204" pitchFamily="34" charset="0"/>
              </a:rPr>
              <a:t>‘Regular meeting’ notice must be posted and agendas made available THREE business days in advance (unless you meet every week, then two days).   </a:t>
            </a:r>
          </a:p>
          <a:p>
            <a:pPr>
              <a:buClr>
                <a:schemeClr val="accent4">
                  <a:lumMod val="75000"/>
                </a:schemeClr>
              </a:buClr>
            </a:pPr>
            <a:r>
              <a:rPr lang="en-US" sz="2600" dirty="0">
                <a:cs typeface="Arial" panose="020B0604020202020204" pitchFamily="34" charset="0"/>
              </a:rPr>
              <a:t>‘Special meeting’ notice must be posted and agendas must be made available TWO  business days in advance.</a:t>
            </a:r>
          </a:p>
          <a:p>
            <a:pPr>
              <a:buClr>
                <a:schemeClr val="accent4">
                  <a:lumMod val="75000"/>
                </a:schemeClr>
              </a:buClr>
            </a:pPr>
            <a:r>
              <a:rPr lang="en-US" sz="2600" dirty="0">
                <a:highlight>
                  <a:srgbClr val="FF0000"/>
                </a:highlight>
                <a:cs typeface="Arial" panose="020B0604020202020204" pitchFamily="34" charset="0"/>
              </a:rPr>
              <a:t>But</a:t>
            </a:r>
            <a:r>
              <a:rPr lang="en-US" sz="2600" dirty="0">
                <a:cs typeface="Arial" panose="020B0604020202020204" pitchFamily="34" charset="0"/>
              </a:rPr>
              <a:t> – state agency = FIVE business days notice.  </a:t>
            </a:r>
          </a:p>
        </p:txBody>
      </p:sp>
      <p:pic>
        <p:nvPicPr>
          <p:cNvPr id="7" name="Picture 7" descr="sealfront2"/>
          <p:cNvPicPr>
            <a:picLocks noChangeAspect="1" noChangeArrowheads="1"/>
          </p:cNvPicPr>
          <p:nvPr/>
        </p:nvPicPr>
        <p:blipFill>
          <a:blip r:embed="rId3" cstate="print"/>
          <a:srcRect/>
          <a:stretch>
            <a:fillRect/>
          </a:stretch>
        </p:blipFill>
        <p:spPr bwMode="auto">
          <a:xfrm>
            <a:off x="647700" y="105706"/>
            <a:ext cx="1523999" cy="1554684"/>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18094" y="5486400"/>
            <a:ext cx="1394460" cy="1394460"/>
          </a:xfrm>
          <a:prstGeom prst="rect">
            <a:avLst/>
          </a:prstGeom>
        </p:spPr>
      </p:pic>
    </p:spTree>
    <p:extLst>
      <p:ext uri="{BB962C8B-B14F-4D97-AF65-F5344CB8AC3E}">
        <p14:creationId xmlns:p14="http://schemas.microsoft.com/office/powerpoint/2010/main" val="3860612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Notice: Ethics Commission website</a:t>
            </a:r>
            <a:br>
              <a:rPr lang="en-US" dirty="0"/>
            </a:br>
            <a:endParaRPr lang="en-US" dirty="0"/>
          </a:p>
        </p:txBody>
      </p:sp>
      <p:sp>
        <p:nvSpPr>
          <p:cNvPr id="4" name="Content Placeholder 3"/>
          <p:cNvSpPr>
            <a:spLocks noGrp="1"/>
          </p:cNvSpPr>
          <p:nvPr>
            <p:ph sz="half" idx="2"/>
          </p:nvPr>
        </p:nvSpPr>
        <p:spPr>
          <a:xfrm>
            <a:off x="4800600" y="1752600"/>
            <a:ext cx="3767138" cy="4267200"/>
          </a:xfrm>
        </p:spPr>
        <p:txBody>
          <a:bodyPr/>
          <a:lstStyle/>
          <a:p>
            <a:pPr marL="0" indent="0">
              <a:buNone/>
            </a:pPr>
            <a:r>
              <a:rPr lang="en-US" dirty="0"/>
              <a:t> </a:t>
            </a:r>
          </a:p>
        </p:txBody>
      </p:sp>
      <p:pic>
        <p:nvPicPr>
          <p:cNvPr id="5" name="Picture 4">
            <a:extLst>
              <a:ext uri="{FF2B5EF4-FFF2-40B4-BE49-F238E27FC236}">
                <a16:creationId xmlns:a16="http://schemas.microsoft.com/office/drawing/2014/main" id="{ED1D4791-B3A6-4CC1-B10B-F04F985BF49C}"/>
              </a:ext>
            </a:extLst>
          </p:cNvPr>
          <p:cNvPicPr>
            <a:picLocks noChangeAspect="1"/>
          </p:cNvPicPr>
          <p:nvPr/>
        </p:nvPicPr>
        <p:blipFill>
          <a:blip r:embed="rId3"/>
          <a:stretch>
            <a:fillRect/>
          </a:stretch>
        </p:blipFill>
        <p:spPr>
          <a:xfrm>
            <a:off x="1929988" y="906120"/>
            <a:ext cx="5994811" cy="5647080"/>
          </a:xfrm>
          <a:prstGeom prst="rect">
            <a:avLst/>
          </a:prstGeom>
        </p:spPr>
      </p:pic>
    </p:spTree>
    <p:extLst>
      <p:ext uri="{BB962C8B-B14F-4D97-AF65-F5344CB8AC3E}">
        <p14:creationId xmlns:p14="http://schemas.microsoft.com/office/powerpoint/2010/main" val="891185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676399" y="304800"/>
            <a:ext cx="6899275" cy="1216025"/>
          </a:xfrm>
        </p:spPr>
        <p:txBody>
          <a:bodyPr>
            <a:normAutofit/>
          </a:bodyPr>
          <a:lstStyle/>
          <a:p>
            <a:pPr algn="ctr" eaLnBrk="1" hangingPunct="1"/>
            <a:r>
              <a:rPr lang="en-US" dirty="0">
                <a:solidFill>
                  <a:schemeClr val="accent1">
                    <a:lumMod val="50000"/>
                  </a:schemeClr>
                </a:solidFill>
                <a:latin typeface="+mn-lt"/>
                <a:cs typeface="Arial" panose="020B0604020202020204" pitchFamily="34" charset="0"/>
              </a:rPr>
              <a:t>Agenda</a:t>
            </a:r>
            <a:endParaRPr lang="en-US" cap="none" dirty="0">
              <a:solidFill>
                <a:schemeClr val="accent1">
                  <a:lumMod val="50000"/>
                </a:schemeClr>
              </a:solidFill>
              <a:latin typeface="+mn-lt"/>
              <a:cs typeface="Arial" panose="020B0604020202020204" pitchFamily="34" charset="0"/>
            </a:endParaRPr>
          </a:p>
        </p:txBody>
      </p:sp>
      <p:sp>
        <p:nvSpPr>
          <p:cNvPr id="48132" name="Rectangle 3"/>
          <p:cNvSpPr>
            <a:spLocks noGrp="1" noChangeArrowheads="1"/>
          </p:cNvSpPr>
          <p:nvPr>
            <p:ph type="body" sz="half" idx="1"/>
          </p:nvPr>
        </p:nvSpPr>
        <p:spPr>
          <a:xfrm>
            <a:off x="1260474" y="2057400"/>
            <a:ext cx="7315200" cy="3897630"/>
          </a:xfrm>
        </p:spPr>
        <p:txBody>
          <a:bodyPr>
            <a:noAutofit/>
          </a:bodyPr>
          <a:lstStyle/>
          <a:p>
            <a:pPr eaLnBrk="1" hangingPunct="1">
              <a:buClr>
                <a:schemeClr val="accent4">
                  <a:lumMod val="75000"/>
                </a:schemeClr>
              </a:buClr>
            </a:pPr>
            <a:r>
              <a:rPr lang="en-US" sz="2600" dirty="0">
                <a:solidFill>
                  <a:schemeClr val="tx1"/>
                </a:solidFill>
                <a:cs typeface="Arial" panose="020B0604020202020204" pitchFamily="34" charset="0"/>
              </a:rPr>
              <a:t>Regular meeting agenda must be posted and agendas made available THREE business days in advance (unless you meet every week, then </a:t>
            </a:r>
            <a:r>
              <a:rPr lang="en-US" sz="2600" dirty="0">
                <a:cs typeface="Arial" panose="020B0604020202020204" pitchFamily="34" charset="0"/>
              </a:rPr>
              <a:t>two </a:t>
            </a:r>
            <a:r>
              <a:rPr lang="en-US" sz="2600" dirty="0">
                <a:solidFill>
                  <a:schemeClr val="tx1"/>
                </a:solidFill>
                <a:cs typeface="Arial" panose="020B0604020202020204" pitchFamily="34" charset="0"/>
              </a:rPr>
              <a:t>days).   </a:t>
            </a:r>
          </a:p>
          <a:p>
            <a:pPr eaLnBrk="1" hangingPunct="1">
              <a:buClr>
                <a:schemeClr val="accent4">
                  <a:lumMod val="75000"/>
                </a:schemeClr>
              </a:buClr>
            </a:pPr>
            <a:r>
              <a:rPr lang="en-US" sz="2600" dirty="0">
                <a:solidFill>
                  <a:schemeClr val="tx1"/>
                </a:solidFill>
                <a:cs typeface="Arial" panose="020B0604020202020204" pitchFamily="34" charset="0"/>
              </a:rPr>
              <a:t>Special </a:t>
            </a:r>
            <a:r>
              <a:rPr lang="en-US" sz="2600" dirty="0">
                <a:cs typeface="Arial" panose="020B0604020202020204" pitchFamily="34" charset="0"/>
              </a:rPr>
              <a:t>m</a:t>
            </a:r>
            <a:r>
              <a:rPr lang="en-US" sz="2600" dirty="0">
                <a:solidFill>
                  <a:schemeClr val="tx1"/>
                </a:solidFill>
                <a:cs typeface="Arial" panose="020B0604020202020204" pitchFamily="34" charset="0"/>
              </a:rPr>
              <a:t>eeting – TWO business days</a:t>
            </a:r>
          </a:p>
        </p:txBody>
      </p:sp>
      <p:pic>
        <p:nvPicPr>
          <p:cNvPr id="7" name="Picture 7" descr="sealfront2"/>
          <p:cNvPicPr>
            <a:picLocks noChangeAspect="1" noChangeArrowheads="1"/>
          </p:cNvPicPr>
          <p:nvPr/>
        </p:nvPicPr>
        <p:blipFill>
          <a:blip r:embed="rId3" cstate="print"/>
          <a:srcRect/>
          <a:stretch>
            <a:fillRect/>
          </a:stretch>
        </p:blipFill>
        <p:spPr bwMode="auto">
          <a:xfrm>
            <a:off x="647700" y="105706"/>
            <a:ext cx="1523999" cy="1554684"/>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1400" y="5151255"/>
            <a:ext cx="1662430" cy="1662430"/>
          </a:xfrm>
          <a:prstGeom prst="rect">
            <a:avLst/>
          </a:prstGeom>
        </p:spPr>
      </p:pic>
    </p:spTree>
    <p:extLst>
      <p:ext uri="{BB962C8B-B14F-4D97-AF65-F5344CB8AC3E}">
        <p14:creationId xmlns:p14="http://schemas.microsoft.com/office/powerpoint/2010/main" val="4056379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457200"/>
            <a:ext cx="7200900" cy="1485900"/>
          </a:xfrm>
        </p:spPr>
        <p:txBody>
          <a:bodyPr>
            <a:normAutofit/>
          </a:bodyPr>
          <a:lstStyle/>
          <a:p>
            <a:pPr algn="ctr"/>
            <a:r>
              <a:rPr lang="en-US" dirty="0">
                <a:solidFill>
                  <a:schemeClr val="accent1">
                    <a:lumMod val="50000"/>
                  </a:schemeClr>
                </a:solidFill>
                <a:latin typeface="+mn-lt"/>
                <a:cs typeface="Arial" panose="020B0604020202020204" pitchFamily="34" charset="0"/>
              </a:rPr>
              <a:t>Meeting Agenda</a:t>
            </a:r>
          </a:p>
        </p:txBody>
      </p:sp>
      <p:sp>
        <p:nvSpPr>
          <p:cNvPr id="3" name="Content Placeholder 2"/>
          <p:cNvSpPr>
            <a:spLocks noGrp="1"/>
          </p:cNvSpPr>
          <p:nvPr>
            <p:ph idx="1"/>
          </p:nvPr>
        </p:nvSpPr>
        <p:spPr>
          <a:xfrm>
            <a:off x="1162049" y="1920240"/>
            <a:ext cx="7543801" cy="4876800"/>
          </a:xfrm>
          <a:prstGeom prst="rect">
            <a:avLst/>
          </a:prstGeom>
        </p:spPr>
        <p:txBody>
          <a:bodyPr>
            <a:noAutofit/>
          </a:bodyPr>
          <a:lstStyle/>
          <a:p>
            <a:pPr indent="0">
              <a:lnSpc>
                <a:spcPct val="100000"/>
              </a:lnSpc>
              <a:spcBef>
                <a:spcPts val="0"/>
              </a:spcBef>
              <a:spcAft>
                <a:spcPts val="0"/>
              </a:spcAft>
              <a:buClr>
                <a:schemeClr val="accent4">
                  <a:lumMod val="75000"/>
                </a:schemeClr>
              </a:buClr>
            </a:pPr>
            <a:r>
              <a:rPr 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cs typeface="Arial" panose="020B0604020202020204" pitchFamily="34" charset="0"/>
              </a:rPr>
              <a:t>Agendas must give reasonable notice to the public of every issue to be discussed.</a:t>
            </a:r>
          </a:p>
          <a:p>
            <a:pPr indent="0">
              <a:lnSpc>
                <a:spcPct val="100000"/>
              </a:lnSpc>
              <a:spcBef>
                <a:spcPts val="0"/>
              </a:spcBef>
              <a:spcAft>
                <a:spcPts val="0"/>
              </a:spcAft>
              <a:buClr>
                <a:schemeClr val="accent4">
                  <a:lumMod val="75000"/>
                </a:schemeClr>
              </a:buClr>
            </a:pPr>
            <a:endParaRPr lang="en-US" sz="2400" dirty="0">
              <a:solidFill>
                <a:schemeClr val="tx1"/>
              </a:solidFill>
              <a:cs typeface="Arial" panose="020B0604020202020204" pitchFamily="34" charset="0"/>
            </a:endParaRPr>
          </a:p>
          <a:p>
            <a:pPr indent="0">
              <a:lnSpc>
                <a:spcPct val="100000"/>
              </a:lnSpc>
              <a:spcBef>
                <a:spcPts val="0"/>
              </a:spcBef>
              <a:spcAft>
                <a:spcPts val="0"/>
              </a:spcAft>
              <a:buClr>
                <a:schemeClr val="accent4">
                  <a:lumMod val="75000"/>
                </a:schemeClr>
              </a:buClr>
            </a:pPr>
            <a:r>
              <a:rPr lang="en-US" sz="2400" dirty="0">
                <a:solidFill>
                  <a:schemeClr val="tx1"/>
                </a:solidFill>
                <a:cs typeface="Arial" panose="020B0604020202020204" pitchFamily="34" charset="0"/>
              </a:rPr>
              <a:t> Items must be specific enough to put the public on notice of intended action.</a:t>
            </a:r>
          </a:p>
          <a:p>
            <a:pPr indent="0">
              <a:lnSpc>
                <a:spcPct val="100000"/>
              </a:lnSpc>
              <a:spcBef>
                <a:spcPts val="0"/>
              </a:spcBef>
              <a:spcAft>
                <a:spcPts val="0"/>
              </a:spcAft>
              <a:buClr>
                <a:schemeClr val="accent4">
                  <a:lumMod val="75000"/>
                </a:schemeClr>
              </a:buClr>
            </a:pPr>
            <a:endParaRPr lang="en-US" sz="2400" dirty="0">
              <a:solidFill>
                <a:schemeClr val="tx1"/>
              </a:solidFill>
              <a:cs typeface="Arial" panose="020B0604020202020204" pitchFamily="34" charset="0"/>
            </a:endParaRPr>
          </a:p>
          <a:p>
            <a:pPr indent="0">
              <a:lnSpc>
                <a:spcPct val="100000"/>
              </a:lnSpc>
              <a:spcBef>
                <a:spcPts val="0"/>
              </a:spcBef>
              <a:spcAft>
                <a:spcPts val="0"/>
              </a:spcAft>
              <a:buClr>
                <a:schemeClr val="accent4">
                  <a:lumMod val="75000"/>
                </a:schemeClr>
              </a:buClr>
            </a:pPr>
            <a:r>
              <a:rPr lang="en-US" sz="2400" dirty="0">
                <a:solidFill>
                  <a:schemeClr val="tx1"/>
                </a:solidFill>
                <a:cs typeface="Arial" panose="020B0604020202020204" pitchFamily="34" charset="0"/>
              </a:rPr>
              <a:t> Vague headings are insufficient, </a:t>
            </a:r>
            <a:r>
              <a:rPr lang="en-US" sz="2400" i="1" dirty="0">
                <a:solidFill>
                  <a:schemeClr val="tx1"/>
                </a:solidFill>
                <a:cs typeface="Arial" panose="020B0604020202020204" pitchFamily="34" charset="0"/>
              </a:rPr>
              <a:t>e.g.,</a:t>
            </a:r>
          </a:p>
          <a:p>
            <a:pPr marL="1097280" lvl="1" indent="-457200">
              <a:lnSpc>
                <a:spcPct val="100000"/>
              </a:lnSpc>
              <a:spcBef>
                <a:spcPts val="0"/>
              </a:spcBef>
              <a:buClr>
                <a:schemeClr val="accent4">
                  <a:lumMod val="75000"/>
                </a:schemeClr>
              </a:buClr>
            </a:pPr>
            <a:r>
              <a:rPr lang="en-US" sz="2400" b="1" dirty="0">
                <a:solidFill>
                  <a:schemeClr val="tx1"/>
                </a:solidFill>
                <a:cs typeface="Arial" panose="020B0604020202020204" pitchFamily="34" charset="0"/>
              </a:rPr>
              <a:t> </a:t>
            </a:r>
            <a:r>
              <a:rPr lang="en-US" sz="2400" dirty="0">
                <a:solidFill>
                  <a:schemeClr val="tx1"/>
                </a:solidFill>
                <a:cs typeface="Arial" panose="020B0604020202020204" pitchFamily="34" charset="0"/>
              </a:rPr>
              <a:t>Old Business</a:t>
            </a:r>
          </a:p>
          <a:p>
            <a:pPr marL="1097280" lvl="1" indent="-457200">
              <a:lnSpc>
                <a:spcPct val="100000"/>
              </a:lnSpc>
              <a:spcBef>
                <a:spcPts val="0"/>
              </a:spcBef>
              <a:buClr>
                <a:schemeClr val="accent4">
                  <a:lumMod val="75000"/>
                </a:schemeClr>
              </a:buClr>
            </a:pPr>
            <a:r>
              <a:rPr lang="en-US" sz="2400" b="1" dirty="0">
                <a:solidFill>
                  <a:schemeClr val="tx1"/>
                </a:solidFill>
                <a:cs typeface="Arial" panose="020B0604020202020204" pitchFamily="34" charset="0"/>
              </a:rPr>
              <a:t> </a:t>
            </a:r>
            <a:r>
              <a:rPr lang="en-US" sz="2400" dirty="0">
                <a:solidFill>
                  <a:schemeClr val="tx1"/>
                </a:solidFill>
                <a:cs typeface="Arial" panose="020B0604020202020204" pitchFamily="34" charset="0"/>
              </a:rPr>
              <a:t>New Business</a:t>
            </a:r>
          </a:p>
          <a:p>
            <a:pPr marL="1097280" lvl="1" indent="-457200">
              <a:lnSpc>
                <a:spcPct val="100000"/>
              </a:lnSpc>
              <a:spcBef>
                <a:spcPts val="0"/>
              </a:spcBef>
              <a:buClr>
                <a:schemeClr val="accent4">
                  <a:lumMod val="75000"/>
                </a:schemeClr>
              </a:buClr>
            </a:pPr>
            <a:endParaRPr lang="en-US" sz="2400" b="1" dirty="0">
              <a:solidFill>
                <a:schemeClr val="tx1"/>
              </a:solidFill>
              <a:cs typeface="Arial" panose="020B0604020202020204" pitchFamily="34" charset="0"/>
            </a:endParaRPr>
          </a:p>
          <a:p>
            <a:pPr indent="0">
              <a:lnSpc>
                <a:spcPct val="100000"/>
              </a:lnSpc>
              <a:spcBef>
                <a:spcPts val="0"/>
              </a:spcBef>
              <a:buClr>
                <a:schemeClr val="accent4">
                  <a:lumMod val="75000"/>
                </a:schemeClr>
              </a:buClr>
            </a:pPr>
            <a:r>
              <a:rPr lang="en-US" sz="2400" dirty="0">
                <a:solidFill>
                  <a:schemeClr val="tx1"/>
                </a:solidFill>
                <a:cs typeface="Arial" panose="020B0604020202020204" pitchFamily="34" charset="0"/>
              </a:rPr>
              <a:t> Open Meetings Advisory Opinion 2008-17</a:t>
            </a:r>
          </a:p>
          <a:p>
            <a:pPr lvl="1" indent="0">
              <a:spcBef>
                <a:spcPts val="0"/>
              </a:spcBef>
              <a:spcAft>
                <a:spcPts val="0"/>
              </a:spcAft>
              <a:buClr>
                <a:schemeClr val="accent4"/>
              </a:buClr>
            </a:pPr>
            <a:endParaRPr lang="en-US" dirty="0">
              <a:cs typeface="Arial" panose="020B0604020202020204" pitchFamily="34" charset="0"/>
            </a:endParaRPr>
          </a:p>
        </p:txBody>
      </p:sp>
      <p:pic>
        <p:nvPicPr>
          <p:cNvPr id="7"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1286048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7268" y="304800"/>
            <a:ext cx="4669749" cy="1485900"/>
          </a:xfrm>
        </p:spPr>
        <p:txBody>
          <a:bodyPr/>
          <a:lstStyle/>
          <a:p>
            <a:r>
              <a:rPr lang="en-US" dirty="0">
                <a:solidFill>
                  <a:schemeClr val="accent1">
                    <a:lumMod val="50000"/>
                  </a:schemeClr>
                </a:solidFill>
                <a:latin typeface="Book Antiqua" panose="02040602050305030304" pitchFamily="18" charset="0"/>
              </a:rPr>
              <a:t>Meeting Agenda</a:t>
            </a:r>
          </a:p>
        </p:txBody>
      </p:sp>
      <p:sp>
        <p:nvSpPr>
          <p:cNvPr id="3" name="Content Placeholder 2"/>
          <p:cNvSpPr>
            <a:spLocks noGrp="1"/>
          </p:cNvSpPr>
          <p:nvPr>
            <p:ph idx="1"/>
          </p:nvPr>
        </p:nvSpPr>
        <p:spPr>
          <a:xfrm>
            <a:off x="990600" y="1183849"/>
            <a:ext cx="7943089" cy="4490301"/>
          </a:xfrm>
        </p:spPr>
        <p:txBody>
          <a:bodyPr>
            <a:normAutofit/>
          </a:bodyPr>
          <a:lstStyle/>
          <a:p>
            <a:pPr lvl="1" indent="0">
              <a:spcBef>
                <a:spcPts val="0"/>
              </a:spcBef>
              <a:spcAft>
                <a:spcPts val="0"/>
              </a:spcAft>
              <a:buClr>
                <a:schemeClr val="accent4"/>
              </a:buClr>
              <a:buNone/>
            </a:pPr>
            <a:endParaRPr lang="en-US" sz="2600" b="1" dirty="0">
              <a:cs typeface="Arial" panose="020B0604020202020204" pitchFamily="34" charset="0"/>
            </a:endParaRPr>
          </a:p>
          <a:p>
            <a:pPr marL="365760" indent="0">
              <a:spcBef>
                <a:spcPts val="0"/>
              </a:spcBef>
              <a:buClr>
                <a:schemeClr val="accent4">
                  <a:lumMod val="75000"/>
                </a:schemeClr>
              </a:buClr>
              <a:buNone/>
            </a:pPr>
            <a:r>
              <a:rPr lang="en-US" sz="3000" dirty="0">
                <a:cs typeface="Arial" panose="020B0604020202020204" pitchFamily="34" charset="0"/>
              </a:rPr>
              <a:t>‘</a:t>
            </a:r>
            <a:r>
              <a:rPr lang="en-US" sz="3000" dirty="0">
                <a:solidFill>
                  <a:schemeClr val="tx1"/>
                </a:solidFill>
                <a:cs typeface="Arial" panose="020B0604020202020204" pitchFamily="34" charset="0"/>
              </a:rPr>
              <a:t>Personnel” is also too vague a description</a:t>
            </a:r>
            <a:endParaRPr lang="en-US" sz="3000" b="1" dirty="0">
              <a:solidFill>
                <a:schemeClr val="tx1"/>
              </a:solidFill>
              <a:cs typeface="Arial" panose="020B0604020202020204" pitchFamily="34" charset="0"/>
            </a:endParaRPr>
          </a:p>
          <a:p>
            <a:pPr lvl="1" indent="0">
              <a:spcBef>
                <a:spcPts val="0"/>
              </a:spcBef>
              <a:spcAft>
                <a:spcPts val="0"/>
              </a:spcAft>
              <a:buClr>
                <a:schemeClr val="accent4">
                  <a:lumMod val="75000"/>
                </a:schemeClr>
              </a:buClr>
            </a:pPr>
            <a:endParaRPr lang="en-US" sz="2600" b="1" dirty="0">
              <a:solidFill>
                <a:schemeClr val="tx1"/>
              </a:solidFill>
              <a:cs typeface="Arial" panose="020B0604020202020204" pitchFamily="34" charset="0"/>
            </a:endParaRPr>
          </a:p>
          <a:p>
            <a:pPr indent="0">
              <a:spcBef>
                <a:spcPts val="0"/>
              </a:spcBef>
              <a:spcAft>
                <a:spcPts val="0"/>
              </a:spcAft>
              <a:buClr>
                <a:schemeClr val="accent4">
                  <a:lumMod val="75000"/>
                </a:schemeClr>
              </a:buClr>
              <a:buNone/>
            </a:pPr>
            <a:r>
              <a:rPr lang="en-US" sz="2600" dirty="0">
                <a:solidFill>
                  <a:schemeClr val="tx1"/>
                </a:solidFill>
                <a:cs typeface="Arial" panose="020B0604020202020204" pitchFamily="34" charset="0"/>
              </a:rPr>
              <a:t>	Instead, use ”f</a:t>
            </a:r>
            <a:r>
              <a:rPr lang="en-US" sz="2600" i="1" dirty="0">
                <a:solidFill>
                  <a:schemeClr val="tx1"/>
                </a:solidFill>
                <a:cs typeface="Arial" panose="020B0604020202020204" pitchFamily="34" charset="0"/>
              </a:rPr>
              <a:t>illing position of office manager</a:t>
            </a:r>
            <a:r>
              <a:rPr lang="en-US" sz="2600" dirty="0">
                <a:solidFill>
                  <a:schemeClr val="tx1"/>
                </a:solidFill>
                <a:cs typeface="Arial" panose="020B0604020202020204" pitchFamily="34" charset="0"/>
              </a:rPr>
              <a:t>,” or</a:t>
            </a:r>
          </a:p>
          <a:p>
            <a:pPr indent="0">
              <a:spcBef>
                <a:spcPts val="0"/>
              </a:spcBef>
              <a:spcAft>
                <a:spcPts val="0"/>
              </a:spcAft>
              <a:buClr>
                <a:schemeClr val="accent4">
                  <a:lumMod val="75000"/>
                </a:schemeClr>
              </a:buClr>
              <a:buNone/>
            </a:pPr>
            <a:r>
              <a:rPr lang="en-US" sz="2600" dirty="0">
                <a:cs typeface="Arial" panose="020B0604020202020204" pitchFamily="34" charset="0"/>
              </a:rPr>
              <a:t>       “</a:t>
            </a:r>
            <a:r>
              <a:rPr lang="en-US" sz="2600" dirty="0">
                <a:solidFill>
                  <a:schemeClr val="tx1"/>
                </a:solidFill>
                <a:cs typeface="Arial" panose="020B0604020202020204" pitchFamily="34" charset="0"/>
              </a:rPr>
              <a:t>‘</a:t>
            </a:r>
            <a:r>
              <a:rPr lang="en-US" sz="2600" i="1" dirty="0">
                <a:solidFill>
                  <a:schemeClr val="tx1"/>
                </a:solidFill>
                <a:cs typeface="Arial" panose="020B0604020202020204" pitchFamily="34" charset="0"/>
              </a:rPr>
              <a:t>open sealed bids for XYZ project.”</a:t>
            </a:r>
          </a:p>
          <a:p>
            <a:pPr indent="0">
              <a:spcBef>
                <a:spcPts val="0"/>
              </a:spcBef>
              <a:spcAft>
                <a:spcPts val="0"/>
              </a:spcAft>
              <a:buClr>
                <a:schemeClr val="accent4">
                  <a:lumMod val="75000"/>
                </a:schemeClr>
              </a:buClr>
              <a:buNone/>
            </a:pPr>
            <a:endParaRPr lang="en-US" sz="2600" i="1" dirty="0">
              <a:cs typeface="Arial" panose="020B0604020202020204" pitchFamily="34" charset="0"/>
            </a:endParaRPr>
          </a:p>
          <a:p>
            <a:pPr lvl="1" indent="0">
              <a:spcBef>
                <a:spcPts val="0"/>
              </a:spcBef>
              <a:spcAft>
                <a:spcPts val="0"/>
              </a:spcAft>
              <a:buClr>
                <a:srgbClr val="D8B25C"/>
              </a:buClr>
              <a:buNone/>
            </a:pPr>
            <a:r>
              <a:rPr lang="en-US" sz="2600" dirty="0">
                <a:solidFill>
                  <a:prstClr val="black"/>
                </a:solidFill>
                <a:cs typeface="Arial" panose="020B0604020202020204" pitchFamily="34" charset="0"/>
              </a:rPr>
              <a:t>OMAO 99-10:  Marshall Co BOE.  Employee grievance:  ”Level III grievance” is sufficient.</a:t>
            </a:r>
          </a:p>
          <a:p>
            <a:pPr lvl="1" indent="0">
              <a:spcBef>
                <a:spcPts val="0"/>
              </a:spcBef>
              <a:spcAft>
                <a:spcPts val="0"/>
              </a:spcAft>
              <a:buClr>
                <a:srgbClr val="D8B25C"/>
              </a:buClr>
              <a:buNone/>
            </a:pPr>
            <a:endParaRPr lang="en-US" sz="2600" dirty="0">
              <a:solidFill>
                <a:prstClr val="black"/>
              </a:solidFill>
              <a:cs typeface="Arial" panose="020B0604020202020204" pitchFamily="34" charset="0"/>
            </a:endParaRPr>
          </a:p>
          <a:p>
            <a:pPr indent="0">
              <a:spcBef>
                <a:spcPts val="0"/>
              </a:spcBef>
              <a:spcAft>
                <a:spcPts val="0"/>
              </a:spcAft>
              <a:buClr>
                <a:schemeClr val="accent4">
                  <a:lumMod val="75000"/>
                </a:schemeClr>
              </a:buClr>
              <a:buNone/>
            </a:pPr>
            <a:endParaRPr lang="en-US"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5715001" y="4800600"/>
            <a:ext cx="2879470" cy="1575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sealfront2"/>
          <p:cNvPicPr>
            <a:picLocks noChangeAspect="1" noChangeArrowheads="1"/>
          </p:cNvPicPr>
          <p:nvPr/>
        </p:nvPicPr>
        <p:blipFill>
          <a:blip r:embed="rId4"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9229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2870" y="553871"/>
            <a:ext cx="7904069" cy="6356805"/>
          </a:xfrm>
        </p:spPr>
        <p:txBody>
          <a:bodyPr wrap="square">
            <a:spAutoFit/>
          </a:bodyPr>
          <a:lstStyle/>
          <a:p>
            <a:pPr marL="0" lvl="2" indent="0" algn="ctr">
              <a:buClr>
                <a:schemeClr val="tx2"/>
              </a:buClr>
              <a:buNone/>
            </a:pPr>
            <a:r>
              <a:rPr lang="en-US" sz="2800" dirty="0">
                <a:solidFill>
                  <a:schemeClr val="accent1">
                    <a:lumMod val="50000"/>
                  </a:schemeClr>
                </a:solidFill>
                <a:latin typeface="Book Antiqua" panose="02040602050305030304" pitchFamily="18" charset="0"/>
                <a:cs typeface="Levenim MT" panose="02010502060101010101" pitchFamily="2" charset="-79"/>
              </a:rPr>
              <a:t>Nepotism</a:t>
            </a:r>
            <a:endParaRPr lang="en-US" sz="2800" dirty="0">
              <a:solidFill>
                <a:schemeClr val="tx1"/>
              </a:solidFill>
              <a:latin typeface="+mj-lt"/>
            </a:endParaRPr>
          </a:p>
          <a:p>
            <a:pPr marL="342900" lvl="2" indent="-342900">
              <a:lnSpc>
                <a:spcPct val="150000"/>
              </a:lnSpc>
              <a:buClr>
                <a:schemeClr val="accent1"/>
              </a:buClr>
            </a:pPr>
            <a:endParaRPr lang="en-US" sz="2400" dirty="0"/>
          </a:p>
          <a:p>
            <a:pPr marL="342900" lvl="2" indent="-342900">
              <a:lnSpc>
                <a:spcPct val="150000"/>
              </a:lnSpc>
              <a:buClr>
                <a:schemeClr val="accent1"/>
              </a:buClr>
            </a:pPr>
            <a:r>
              <a:rPr lang="en-US" sz="2400" dirty="0"/>
              <a:t>To the extent possible, a public official or employee may not directly supervise or participate in decisions affecting the employment and working conditions of his or her relative or a person with whom he or she resides.</a:t>
            </a:r>
          </a:p>
          <a:p>
            <a:pPr marL="342900" lvl="2" indent="-342900">
              <a:lnSpc>
                <a:spcPct val="150000"/>
              </a:lnSpc>
              <a:buClr>
                <a:schemeClr val="accent1"/>
              </a:buClr>
            </a:pPr>
            <a:r>
              <a:rPr lang="en-US" sz="2400" dirty="0"/>
              <a:t>Else need independent third party</a:t>
            </a:r>
          </a:p>
          <a:p>
            <a:pPr marL="0" lvl="2" indent="0">
              <a:lnSpc>
                <a:spcPct val="150000"/>
              </a:lnSpc>
              <a:buClr>
                <a:schemeClr val="accent1"/>
              </a:buClr>
              <a:buNone/>
            </a:pPr>
            <a:r>
              <a:rPr lang="en-US" sz="2400" dirty="0"/>
              <a:t>Legislative Rule at 158 C.S.R. § 6.</a:t>
            </a:r>
          </a:p>
          <a:p>
            <a:pPr marL="342900" lvl="2" indent="-342900">
              <a:lnSpc>
                <a:spcPct val="150000"/>
              </a:lnSpc>
              <a:buClr>
                <a:schemeClr val="accent1"/>
              </a:buClr>
            </a:pPr>
            <a:endParaRPr lang="en-US" sz="2400" dirty="0"/>
          </a:p>
          <a:p>
            <a:pPr marL="342900" lvl="2" indent="-342900">
              <a:lnSpc>
                <a:spcPct val="150000"/>
              </a:lnSpc>
              <a:buClr>
                <a:schemeClr val="accent1"/>
              </a:buClr>
            </a:pPr>
            <a:endParaRPr lang="en-US" sz="2400" dirty="0"/>
          </a:p>
        </p:txBody>
      </p:sp>
      <p:pic>
        <p:nvPicPr>
          <p:cNvPr id="8" name="Picture 7" descr="sealfront2"/>
          <p:cNvPicPr>
            <a:picLocks noChangeAspect="1" noChangeArrowheads="1"/>
          </p:cNvPicPr>
          <p:nvPr/>
        </p:nvPicPr>
        <p:blipFill>
          <a:blip r:embed="rId3" cstate="print"/>
          <a:srcRect/>
          <a:stretch>
            <a:fillRect/>
          </a:stretch>
        </p:blipFill>
        <p:spPr bwMode="auto">
          <a:xfrm>
            <a:off x="1056774" y="73283"/>
            <a:ext cx="1523999" cy="1554684"/>
          </a:xfrm>
          <a:prstGeom prst="rect">
            <a:avLst/>
          </a:prstGeom>
          <a:noFill/>
          <a:ln w="9525">
            <a:noFill/>
            <a:miter lim="800000"/>
            <a:headEnd/>
            <a:tailEnd/>
          </a:ln>
        </p:spPr>
      </p:pic>
      <p:sp>
        <p:nvSpPr>
          <p:cNvPr id="9" name="Rectangle 4"/>
          <p:cNvSpPr>
            <a:spLocks noGrp="1" noChangeArrowheads="1"/>
          </p:cNvSpPr>
          <p:nvPr>
            <p:ph type="title"/>
          </p:nvPr>
        </p:nvSpPr>
        <p:spPr>
          <a:xfrm>
            <a:off x="2743200" y="655116"/>
            <a:ext cx="5105400" cy="1326084"/>
          </a:xfrm>
        </p:spPr>
        <p:txBody>
          <a:bodyPr>
            <a:noAutofit/>
          </a:bodyPr>
          <a:lstStyle/>
          <a:p>
            <a:pPr algn="ct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Use of Public Office </a:t>
            </a: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Private </a:t>
            </a:r>
            <a:r>
              <a:rPr lang="en-US" dirty="0">
                <a:solidFill>
                  <a:schemeClr val="accent1">
                    <a:lumMod val="50000"/>
                  </a:schemeClr>
                </a:solidFill>
                <a:latin typeface="Book Antiqua" panose="02040602050305030304" pitchFamily="18" charset="0"/>
                <a:cs typeface="Levenim MT" panose="02010502060101010101" pitchFamily="2" charset="-79"/>
              </a:rPr>
              <a:t>G</a:t>
            </a:r>
            <a:r>
              <a:rPr lang="en-US" sz="4000" dirty="0">
                <a:solidFill>
                  <a:schemeClr val="accent1">
                    <a:lumMod val="50000"/>
                  </a:schemeClr>
                </a:solidFill>
                <a:latin typeface="Book Antiqua" panose="02040602050305030304" pitchFamily="18" charset="0"/>
                <a:cs typeface="Levenim MT" panose="02010502060101010101" pitchFamily="2" charset="-79"/>
              </a:rPr>
              <a:t>ain</a:t>
            </a: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spTree>
    <p:extLst>
      <p:ext uri="{BB962C8B-B14F-4D97-AF65-F5344CB8AC3E}">
        <p14:creationId xmlns:p14="http://schemas.microsoft.com/office/powerpoint/2010/main" val="1284985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743200"/>
            <a:ext cx="3581400" cy="1119125"/>
          </a:xfrm>
        </p:spPr>
        <p:txBody>
          <a:bodyPr>
            <a:normAutofit/>
          </a:bodyPr>
          <a:lstStyle/>
          <a:p>
            <a:r>
              <a:rPr lang="en-US" sz="2800" dirty="0"/>
              <a:t>Sample Combined Notice and Agenda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1" y="103699"/>
            <a:ext cx="4630882" cy="6373301"/>
          </a:xfrm>
          <a:prstGeom prst="rect">
            <a:avLst/>
          </a:prstGeom>
        </p:spPr>
      </p:pic>
      <p:pic>
        <p:nvPicPr>
          <p:cNvPr id="8" name="Picture 7" descr="sealfront2"/>
          <p:cNvPicPr>
            <a:picLocks noChangeAspect="1" noChangeArrowheads="1"/>
          </p:cNvPicPr>
          <p:nvPr/>
        </p:nvPicPr>
        <p:blipFill>
          <a:blip r:embed="rId4" cstate="print"/>
          <a:srcRect/>
          <a:stretch>
            <a:fillRect/>
          </a:stretch>
        </p:blipFill>
        <p:spPr bwMode="auto">
          <a:xfrm>
            <a:off x="990600" y="152400"/>
            <a:ext cx="1523999" cy="1554684"/>
          </a:xfrm>
          <a:prstGeom prst="rect">
            <a:avLst/>
          </a:prstGeom>
          <a:noFill/>
          <a:ln w="9525">
            <a:noFill/>
            <a:miter lim="800000"/>
            <a:headEnd/>
            <a:tailEnd/>
          </a:ln>
        </p:spPr>
      </p:pic>
    </p:spTree>
    <p:extLst>
      <p:ext uri="{BB962C8B-B14F-4D97-AF65-F5344CB8AC3E}">
        <p14:creationId xmlns:p14="http://schemas.microsoft.com/office/powerpoint/2010/main" val="1567192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1895474" y="76200"/>
            <a:ext cx="6553200" cy="990600"/>
          </a:xfrm>
        </p:spPr>
        <p:txBody>
          <a:bodyPr>
            <a:normAutofit/>
          </a:bodyPr>
          <a:lstStyle/>
          <a:p>
            <a:pPr algn="ctr" eaLnBrk="1" hangingPunct="1"/>
            <a:r>
              <a:rPr lang="en-US" cap="none" dirty="0">
                <a:solidFill>
                  <a:schemeClr val="accent1">
                    <a:lumMod val="50000"/>
                  </a:schemeClr>
                </a:solidFill>
                <a:cs typeface="Arial" panose="020B0604020202020204" pitchFamily="34" charset="0"/>
              </a:rPr>
              <a:t>Executive Session</a:t>
            </a:r>
          </a:p>
        </p:txBody>
      </p:sp>
      <p:sp>
        <p:nvSpPr>
          <p:cNvPr id="55300" name="Rectangle 3"/>
          <p:cNvSpPr>
            <a:spLocks noGrp="1" noChangeArrowheads="1"/>
          </p:cNvSpPr>
          <p:nvPr>
            <p:ph type="body" sz="half" idx="1"/>
          </p:nvPr>
        </p:nvSpPr>
        <p:spPr>
          <a:xfrm>
            <a:off x="1514473" y="1145452"/>
            <a:ext cx="7315200" cy="4800600"/>
          </a:xfrm>
        </p:spPr>
        <p:txBody>
          <a:bodyPr>
            <a:normAutofit fontScale="62500" lnSpcReduction="20000"/>
          </a:bodyPr>
          <a:lstStyle/>
          <a:p>
            <a:pPr eaLnBrk="1" hangingPunct="1"/>
            <a:endParaRPr lang="en-US" sz="2600" dirty="0"/>
          </a:p>
          <a:p>
            <a:pPr eaLnBrk="1" hangingPunct="1">
              <a:lnSpc>
                <a:spcPct val="120000"/>
              </a:lnSpc>
              <a:buClr>
                <a:schemeClr val="accent4">
                  <a:lumMod val="75000"/>
                </a:schemeClr>
              </a:buClr>
            </a:pPr>
            <a:r>
              <a:rPr lang="en-US" sz="4200" dirty="0">
                <a:solidFill>
                  <a:schemeClr val="tx1"/>
                </a:solidFill>
              </a:rPr>
              <a:t>May only go into executive session for reasons permitted by the Open Meetings Act.</a:t>
            </a:r>
          </a:p>
          <a:p>
            <a:pPr eaLnBrk="1" hangingPunct="1">
              <a:lnSpc>
                <a:spcPct val="120000"/>
              </a:lnSpc>
              <a:buClr>
                <a:schemeClr val="accent4">
                  <a:lumMod val="75000"/>
                </a:schemeClr>
              </a:buClr>
            </a:pPr>
            <a:r>
              <a:rPr lang="en-US" sz="4200" dirty="0">
                <a:solidFill>
                  <a:schemeClr val="tx1"/>
                </a:solidFill>
              </a:rPr>
              <a:t>There must be a corresponding agenda item.</a:t>
            </a:r>
          </a:p>
          <a:p>
            <a:pPr eaLnBrk="1" hangingPunct="1">
              <a:lnSpc>
                <a:spcPct val="120000"/>
              </a:lnSpc>
              <a:buClr>
                <a:schemeClr val="accent4">
                  <a:lumMod val="75000"/>
                </a:schemeClr>
              </a:buClr>
            </a:pPr>
            <a:r>
              <a:rPr lang="en-US" sz="4200" dirty="0">
                <a:solidFill>
                  <a:schemeClr val="tx1"/>
                </a:solidFill>
              </a:rPr>
              <a:t>The motion to go into </a:t>
            </a:r>
            <a:r>
              <a:rPr lang="en-US" sz="4200" dirty="0"/>
              <a:t>e</a:t>
            </a:r>
            <a:r>
              <a:rPr lang="en-US" sz="4200" dirty="0">
                <a:solidFill>
                  <a:schemeClr val="tx1"/>
                </a:solidFill>
              </a:rPr>
              <a:t>xecutive session must identify the reason for entering the session.</a:t>
            </a:r>
          </a:p>
          <a:p>
            <a:pPr eaLnBrk="1" hangingPunct="1">
              <a:lnSpc>
                <a:spcPct val="120000"/>
              </a:lnSpc>
              <a:buClr>
                <a:schemeClr val="accent4">
                  <a:lumMod val="75000"/>
                </a:schemeClr>
              </a:buClr>
            </a:pPr>
            <a:r>
              <a:rPr lang="en-US" sz="4200" dirty="0">
                <a:solidFill>
                  <a:schemeClr val="tx1"/>
                </a:solidFill>
              </a:rPr>
              <a:t>Majority vote of those present is required.</a:t>
            </a:r>
          </a:p>
          <a:p>
            <a:pPr eaLnBrk="1" hangingPunct="1">
              <a:lnSpc>
                <a:spcPct val="120000"/>
              </a:lnSpc>
              <a:buClr>
                <a:schemeClr val="accent4">
                  <a:lumMod val="75000"/>
                </a:schemeClr>
              </a:buClr>
            </a:pPr>
            <a:r>
              <a:rPr lang="en-US" sz="4200" dirty="0"/>
              <a:t>No vote may be made in the executive session (except for student matters).</a:t>
            </a:r>
            <a:endParaRPr lang="en-US" sz="4200" dirty="0">
              <a:solidFill>
                <a:schemeClr val="tx1"/>
              </a:solidFill>
            </a:endParaRPr>
          </a:p>
        </p:txBody>
      </p:sp>
      <p:sp>
        <p:nvSpPr>
          <p:cNvPr id="6" name="TextBox 5"/>
          <p:cNvSpPr txBox="1"/>
          <p:nvPr/>
        </p:nvSpPr>
        <p:spPr>
          <a:xfrm>
            <a:off x="1514473" y="1055520"/>
            <a:ext cx="73152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rPr>
              <a:t>W.Va. Code § 6-9A-4</a:t>
            </a:r>
          </a:p>
        </p:txBody>
      </p:sp>
      <p:pic>
        <p:nvPicPr>
          <p:cNvPr id="9"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1194751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Executive Session</a:t>
            </a:r>
            <a:br>
              <a:rPr lang="en-US" dirty="0">
                <a:solidFill>
                  <a:schemeClr val="accent1">
                    <a:lumMod val="50000"/>
                  </a:schemeClr>
                </a:solidFill>
              </a:rPr>
            </a:br>
            <a:r>
              <a:rPr lang="en-US" dirty="0">
                <a:solidFill>
                  <a:schemeClr val="accent1">
                    <a:lumMod val="50000"/>
                  </a:schemeClr>
                </a:solidFill>
              </a:rPr>
              <a:t>reasons include - </a:t>
            </a:r>
            <a:br>
              <a:rPr lang="en-US" dirty="0">
                <a:solidFill>
                  <a:schemeClr val="accent1">
                    <a:lumMod val="50000"/>
                  </a:schemeClr>
                </a:solidFill>
              </a:rPr>
            </a:br>
            <a:endParaRPr lang="en-US" sz="2400" dirty="0">
              <a:solidFill>
                <a:schemeClr val="accent1">
                  <a:lumMod val="50000"/>
                </a:schemeClr>
              </a:solidFill>
            </a:endParaRPr>
          </a:p>
        </p:txBody>
      </p:sp>
      <p:sp>
        <p:nvSpPr>
          <p:cNvPr id="3" name="Text Placeholder 2"/>
          <p:cNvSpPr>
            <a:spLocks noGrp="1"/>
          </p:cNvSpPr>
          <p:nvPr>
            <p:ph type="body" sz="half" idx="1"/>
          </p:nvPr>
        </p:nvSpPr>
        <p:spPr>
          <a:xfrm>
            <a:off x="685800" y="1519053"/>
            <a:ext cx="8008937" cy="4267200"/>
          </a:xfrm>
        </p:spPr>
        <p:txBody>
          <a:bodyPr>
            <a:normAutofit/>
          </a:bodyPr>
          <a:lstStyle/>
          <a:p>
            <a:r>
              <a:rPr lang="en-US" dirty="0"/>
              <a:t>To consider personnel matters of a particular public official or employee.  But must v</a:t>
            </a:r>
            <a:r>
              <a:rPr lang="en-US" dirty="0">
                <a:solidFill>
                  <a:prstClr val="black"/>
                </a:solidFill>
                <a:cs typeface="Arial" panose="020B0604020202020204" pitchFamily="34" charset="0"/>
              </a:rPr>
              <a:t>ote in public and announce employee’s name.</a:t>
            </a:r>
            <a:r>
              <a:rPr lang="en-US" dirty="0"/>
              <a:t> OMAO 99-10 </a:t>
            </a:r>
          </a:p>
          <a:p>
            <a:r>
              <a:rPr lang="en-US" dirty="0"/>
              <a:t>To issue, effect, deny, suspend or revoke a license, certificate or registration…, unless the licensee requests an open meeting;</a:t>
            </a:r>
          </a:p>
          <a:p>
            <a:r>
              <a:rPr lang="en-US" dirty="0"/>
              <a:t>To discuss matters which, by express provision of federal law or state statute or rule of court is rendered confidential. OMAO 2017-02.</a:t>
            </a:r>
          </a:p>
          <a:p>
            <a:r>
              <a:rPr lang="en-US" dirty="0"/>
              <a:t>W.  Va. Code § 6-9A-4 (contains complete list)</a:t>
            </a:r>
          </a:p>
        </p:txBody>
      </p:sp>
    </p:spTree>
    <p:extLst>
      <p:ext uri="{BB962C8B-B14F-4D97-AF65-F5344CB8AC3E}">
        <p14:creationId xmlns:p14="http://schemas.microsoft.com/office/powerpoint/2010/main" val="3878058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6149"/>
          <a:stretch/>
        </p:blipFill>
        <p:spPr>
          <a:xfrm>
            <a:off x="3756316" y="4009092"/>
            <a:ext cx="3352800" cy="2495529"/>
          </a:xfrm>
          <a:prstGeom prst="rect">
            <a:avLst/>
          </a:prstGeom>
        </p:spPr>
      </p:pic>
      <p:sp>
        <p:nvSpPr>
          <p:cNvPr id="61443" name="Rectangle 2"/>
          <p:cNvSpPr>
            <a:spLocks noGrp="1" noChangeArrowheads="1"/>
          </p:cNvSpPr>
          <p:nvPr>
            <p:ph type="title"/>
          </p:nvPr>
        </p:nvSpPr>
        <p:spPr>
          <a:xfrm>
            <a:off x="1828800" y="228600"/>
            <a:ext cx="6381750" cy="914400"/>
          </a:xfrm>
        </p:spPr>
        <p:txBody>
          <a:bodyPr>
            <a:normAutofit/>
          </a:bodyPr>
          <a:lstStyle/>
          <a:p>
            <a:pPr algn="ctr" eaLnBrk="1" hangingPunct="1"/>
            <a:r>
              <a:rPr lang="en-US" cap="none" dirty="0">
                <a:solidFill>
                  <a:schemeClr val="accent1">
                    <a:lumMod val="50000"/>
                  </a:schemeClr>
                </a:solidFill>
                <a:cs typeface="Arial" panose="020B0604020202020204" pitchFamily="34" charset="0"/>
              </a:rPr>
              <a:t>Meeting Minutes</a:t>
            </a:r>
          </a:p>
        </p:txBody>
      </p:sp>
      <p:sp>
        <p:nvSpPr>
          <p:cNvPr id="61444" name="Rectangle 3"/>
          <p:cNvSpPr>
            <a:spLocks noGrp="1" noChangeArrowheads="1"/>
          </p:cNvSpPr>
          <p:nvPr>
            <p:ph type="body" sz="half" idx="1"/>
          </p:nvPr>
        </p:nvSpPr>
        <p:spPr>
          <a:xfrm>
            <a:off x="1504951" y="1127437"/>
            <a:ext cx="7162800" cy="4572000"/>
          </a:xfrm>
        </p:spPr>
        <p:txBody>
          <a:bodyPr>
            <a:normAutofit/>
          </a:bodyPr>
          <a:lstStyle/>
          <a:p>
            <a:pPr marL="0" indent="0">
              <a:buClr>
                <a:schemeClr val="accent4">
                  <a:lumMod val="75000"/>
                </a:schemeClr>
              </a:buClr>
              <a:buNone/>
            </a:pPr>
            <a:endParaRPr lang="en-US" sz="2600" dirty="0">
              <a:solidFill>
                <a:schemeClr val="tx1"/>
              </a:solidFill>
              <a:cs typeface="Arial" pitchFamily="34" charset="0"/>
            </a:endParaRPr>
          </a:p>
          <a:p>
            <a:pPr marL="0" indent="0">
              <a:buClr>
                <a:schemeClr val="accent4">
                  <a:lumMod val="75000"/>
                </a:schemeClr>
              </a:buClr>
              <a:buNone/>
            </a:pPr>
            <a:r>
              <a:rPr lang="en-US" sz="2600" dirty="0">
                <a:solidFill>
                  <a:schemeClr val="tx1"/>
                </a:solidFill>
                <a:cs typeface="Arial" pitchFamily="34" charset="0"/>
              </a:rPr>
              <a:t>Minutes required for all meetings, including committee and sub-committee meetings, but not executive sessions</a:t>
            </a:r>
          </a:p>
          <a:p>
            <a:pPr algn="ctr"/>
            <a:r>
              <a:rPr lang="en-US" sz="2400" dirty="0">
                <a:solidFill>
                  <a:schemeClr val="accent1">
                    <a:lumMod val="50000"/>
                  </a:schemeClr>
                </a:solidFill>
                <a:cs typeface="Arial" pitchFamily="34" charset="0"/>
              </a:rPr>
              <a:t>OMAO 99-09</a:t>
            </a:r>
          </a:p>
          <a:p>
            <a:pPr marL="0" indent="0" eaLnBrk="1" hangingPunct="1">
              <a:buNone/>
            </a:pPr>
            <a:endParaRPr lang="en-US" sz="2600" dirty="0">
              <a:latin typeface="Arial" pitchFamily="34" charset="0"/>
              <a:cs typeface="Arial" pitchFamily="34" charset="0"/>
            </a:endParaRPr>
          </a:p>
          <a:p>
            <a:pPr marL="0" indent="0" eaLnBrk="1" hangingPunct="1">
              <a:buNone/>
            </a:pPr>
            <a:endParaRPr lang="en-US" sz="2600" dirty="0">
              <a:latin typeface="Arial" pitchFamily="34" charset="0"/>
              <a:cs typeface="Arial" pitchFamily="34" charset="0"/>
            </a:endParaRPr>
          </a:p>
          <a:p>
            <a:pPr eaLnBrk="1" hangingPunct="1"/>
            <a:endParaRPr lang="en-US" sz="2600" b="1" dirty="0">
              <a:latin typeface="Arial" pitchFamily="34" charset="0"/>
              <a:cs typeface="Arial" pitchFamily="34" charset="0"/>
            </a:endParaRPr>
          </a:p>
        </p:txBody>
      </p:sp>
      <p:sp>
        <p:nvSpPr>
          <p:cNvPr id="6" name="TextBox 5"/>
          <p:cNvSpPr txBox="1"/>
          <p:nvPr/>
        </p:nvSpPr>
        <p:spPr>
          <a:xfrm>
            <a:off x="1371600" y="990600"/>
            <a:ext cx="73152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rPr>
              <a:t>W.Va. Code § 6-9A-5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77657">
            <a:off x="2482400" y="4580370"/>
            <a:ext cx="2033481" cy="2015687"/>
          </a:xfrm>
          <a:prstGeom prst="rect">
            <a:avLst/>
          </a:prstGeom>
        </p:spPr>
      </p:pic>
      <p:pic>
        <p:nvPicPr>
          <p:cNvPr id="12" name="Picture 7" descr="sealfront2"/>
          <p:cNvPicPr>
            <a:picLocks noChangeAspect="1" noChangeArrowheads="1"/>
          </p:cNvPicPr>
          <p:nvPr/>
        </p:nvPicPr>
        <p:blipFill>
          <a:blip r:embed="rId4"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1858191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89" y="311548"/>
            <a:ext cx="8610600" cy="1143000"/>
          </a:xfrm>
        </p:spPr>
        <p:txBody>
          <a:bodyPr>
            <a:noAutofit/>
          </a:bodyPr>
          <a:lstStyle/>
          <a:p>
            <a:pPr algn="ctr"/>
            <a:r>
              <a:rPr lang="en-US" sz="4000" dirty="0">
                <a:solidFill>
                  <a:schemeClr val="accent1">
                    <a:lumMod val="50000"/>
                  </a:schemeClr>
                </a:solidFill>
                <a:latin typeface="+mn-lt"/>
              </a:rPr>
              <a:t>Minutes</a:t>
            </a:r>
          </a:p>
        </p:txBody>
      </p:sp>
      <p:sp>
        <p:nvSpPr>
          <p:cNvPr id="3" name="Content Placeholder 2"/>
          <p:cNvSpPr>
            <a:spLocks noGrp="1"/>
          </p:cNvSpPr>
          <p:nvPr>
            <p:ph idx="1"/>
          </p:nvPr>
        </p:nvSpPr>
        <p:spPr>
          <a:xfrm>
            <a:off x="1336839" y="1545143"/>
            <a:ext cx="7200900" cy="4915568"/>
          </a:xfrm>
        </p:spPr>
        <p:txBody>
          <a:bodyPr>
            <a:normAutofit fontScale="70000" lnSpcReduction="20000"/>
          </a:bodyPr>
          <a:lstStyle/>
          <a:p>
            <a:pPr marL="82296" indent="0">
              <a:buNone/>
            </a:pPr>
            <a:r>
              <a:rPr lang="en-US" sz="2600" dirty="0">
                <a:solidFill>
                  <a:schemeClr val="tx1"/>
                </a:solidFill>
              </a:rPr>
              <a:t>The Open Meetings Act specifies the information required to be in the minutes:</a:t>
            </a:r>
            <a:endParaRPr lang="en-US" dirty="0"/>
          </a:p>
          <a:p>
            <a:pPr>
              <a:lnSpc>
                <a:spcPct val="170000"/>
              </a:lnSpc>
              <a:buClr>
                <a:schemeClr val="accent4">
                  <a:lumMod val="75000"/>
                </a:schemeClr>
              </a:buClr>
            </a:pPr>
            <a:r>
              <a:rPr lang="en-US" dirty="0">
                <a:solidFill>
                  <a:srgbClr val="000000"/>
                </a:solidFill>
              </a:rPr>
              <a:t>The date, time and place of the meeting;</a:t>
            </a:r>
          </a:p>
          <a:p>
            <a:pPr>
              <a:lnSpc>
                <a:spcPct val="170000"/>
              </a:lnSpc>
              <a:buClr>
                <a:schemeClr val="accent4">
                  <a:lumMod val="75000"/>
                </a:schemeClr>
              </a:buClr>
            </a:pPr>
            <a:r>
              <a:rPr lang="en-US" dirty="0">
                <a:solidFill>
                  <a:srgbClr val="000000"/>
                </a:solidFill>
              </a:rPr>
              <a:t>The name of each member of the governing body present and absent;</a:t>
            </a:r>
          </a:p>
          <a:p>
            <a:pPr>
              <a:lnSpc>
                <a:spcPct val="170000"/>
              </a:lnSpc>
              <a:buClr>
                <a:schemeClr val="accent4">
                  <a:lumMod val="75000"/>
                </a:schemeClr>
              </a:buClr>
            </a:pPr>
            <a:r>
              <a:rPr lang="en-US" dirty="0">
                <a:solidFill>
                  <a:srgbClr val="000000"/>
                </a:solidFill>
              </a:rPr>
              <a:t>All motions, proposals, resolutions, orders, ordinances and measures proposed, the name of the person proposing the same and their disposition, and</a:t>
            </a:r>
          </a:p>
          <a:p>
            <a:pPr>
              <a:lnSpc>
                <a:spcPct val="170000"/>
              </a:lnSpc>
              <a:buClr>
                <a:schemeClr val="accent4">
                  <a:lumMod val="75000"/>
                </a:schemeClr>
              </a:buClr>
            </a:pPr>
            <a:r>
              <a:rPr lang="en-US" dirty="0">
                <a:solidFill>
                  <a:srgbClr val="000000"/>
                </a:solidFill>
              </a:rPr>
              <a:t>The results of all votes and, upon the request of a member, pursuant to the rules, policies or procedures of the governing board for recording roll call votes, the vote of each member by name</a:t>
            </a:r>
            <a:r>
              <a:rPr lang="en-US" dirty="0"/>
              <a:t>.</a:t>
            </a:r>
          </a:p>
        </p:txBody>
      </p:sp>
      <p:pic>
        <p:nvPicPr>
          <p:cNvPr id="6" name="Picture 7" descr="sealfront2"/>
          <p:cNvPicPr>
            <a:picLocks noChangeAspect="1" noChangeArrowheads="1"/>
          </p:cNvPicPr>
          <p:nvPr/>
        </p:nvPicPr>
        <p:blipFill>
          <a:blip r:embed="rId2"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44595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14600"/>
            <a:ext cx="4114800" cy="762000"/>
          </a:xfrm>
        </p:spPr>
        <p:txBody>
          <a:bodyPr>
            <a:normAutofit/>
          </a:bodyPr>
          <a:lstStyle/>
          <a:p>
            <a:r>
              <a:rPr lang="en-US" sz="3200" dirty="0"/>
              <a:t>Sample Minutes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413" t="7204" r="11045" b="4583"/>
          <a:stretch/>
        </p:blipFill>
        <p:spPr>
          <a:xfrm>
            <a:off x="4038600" y="198270"/>
            <a:ext cx="4735286" cy="6629400"/>
          </a:xfrm>
          <a:prstGeom prst="rect">
            <a:avLst/>
          </a:prstGeom>
        </p:spPr>
      </p:pic>
      <p:pic>
        <p:nvPicPr>
          <p:cNvPr id="7" name="Picture 7" descr="sealfront2"/>
          <p:cNvPicPr>
            <a:picLocks noChangeAspect="1" noChangeArrowheads="1"/>
          </p:cNvPicPr>
          <p:nvPr/>
        </p:nvPicPr>
        <p:blipFill>
          <a:blip r:embed="rId3"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964134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381750" cy="914400"/>
          </a:xfrm>
        </p:spPr>
        <p:txBody>
          <a:bodyPr>
            <a:normAutofit/>
          </a:bodyPr>
          <a:lstStyle/>
          <a:p>
            <a:pPr algn="ctr"/>
            <a:r>
              <a:rPr lang="en-US" dirty="0">
                <a:solidFill>
                  <a:schemeClr val="accent1">
                    <a:lumMod val="50000"/>
                  </a:schemeClr>
                </a:solidFill>
                <a:latin typeface="+mn-lt"/>
                <a:cs typeface="Arial" panose="020B0604020202020204" pitchFamily="34" charset="0"/>
              </a:rPr>
              <a:t>Minutes</a:t>
            </a:r>
          </a:p>
        </p:txBody>
      </p:sp>
      <p:sp>
        <p:nvSpPr>
          <p:cNvPr id="3" name="Text Placeholder 2"/>
          <p:cNvSpPr>
            <a:spLocks noGrp="1"/>
          </p:cNvSpPr>
          <p:nvPr>
            <p:ph type="body" sz="half" idx="1"/>
          </p:nvPr>
        </p:nvSpPr>
        <p:spPr>
          <a:xfrm>
            <a:off x="942974" y="1325642"/>
            <a:ext cx="8153401" cy="5029200"/>
          </a:xfrm>
        </p:spPr>
        <p:txBody>
          <a:bodyPr>
            <a:noAutofit/>
          </a:bodyPr>
          <a:lstStyle/>
          <a:p>
            <a:pPr>
              <a:buClr>
                <a:schemeClr val="accent4">
                  <a:lumMod val="75000"/>
                </a:schemeClr>
              </a:buClr>
            </a:pPr>
            <a:r>
              <a:rPr lang="en-US" sz="2000" dirty="0">
                <a:solidFill>
                  <a:schemeClr val="tx1"/>
                </a:solidFill>
                <a:cs typeface="Arial" panose="020B0604020202020204" pitchFamily="34" charset="0"/>
              </a:rPr>
              <a:t>Meeting minutes must be made available within a ‘reasonable time.’</a:t>
            </a:r>
          </a:p>
          <a:p>
            <a:pPr marL="82296" indent="0">
              <a:buClr>
                <a:schemeClr val="accent4">
                  <a:lumMod val="75000"/>
                </a:schemeClr>
              </a:buClr>
              <a:buNone/>
            </a:pPr>
            <a:endParaRPr lang="en-US" sz="900" dirty="0">
              <a:solidFill>
                <a:schemeClr val="tx1"/>
              </a:solidFill>
              <a:cs typeface="Arial" panose="020B0604020202020204" pitchFamily="34" charset="0"/>
            </a:endParaRPr>
          </a:p>
          <a:p>
            <a:pPr>
              <a:buClr>
                <a:schemeClr val="accent4">
                  <a:lumMod val="75000"/>
                </a:schemeClr>
              </a:buClr>
            </a:pPr>
            <a:r>
              <a:rPr lang="en-US" sz="2000" dirty="0">
                <a:cs typeface="Arial" panose="020B0604020202020204" pitchFamily="34" charset="0"/>
              </a:rPr>
              <a:t>‘</a:t>
            </a:r>
            <a:r>
              <a:rPr lang="en-US" sz="2000" dirty="0">
                <a:solidFill>
                  <a:schemeClr val="tx1"/>
                </a:solidFill>
                <a:cs typeface="Arial" panose="020B0604020202020204" pitchFamily="34" charset="0"/>
              </a:rPr>
              <a:t>Reasonable time’ defined by OMAO 2010-04 as ‘close of business on the next </a:t>
            </a:r>
            <a:r>
              <a:rPr lang="en-US" sz="2000" b="1" dirty="0">
                <a:solidFill>
                  <a:schemeClr val="tx1"/>
                </a:solidFill>
                <a:cs typeface="Arial" panose="020B0604020202020204" pitchFamily="34" charset="0"/>
              </a:rPr>
              <a:t>business day </a:t>
            </a:r>
            <a:r>
              <a:rPr lang="en-US" sz="2000" dirty="0">
                <a:solidFill>
                  <a:schemeClr val="tx1"/>
                </a:solidFill>
                <a:cs typeface="Arial" panose="020B0604020202020204" pitchFamily="34" charset="0"/>
              </a:rPr>
              <a:t>following [the next meeting].’ </a:t>
            </a:r>
          </a:p>
          <a:p>
            <a:pPr marL="82296" indent="0">
              <a:buClr>
                <a:schemeClr val="accent4">
                  <a:lumMod val="75000"/>
                </a:schemeClr>
              </a:buClr>
              <a:buNone/>
            </a:pPr>
            <a:endParaRPr lang="en-US" sz="900" dirty="0">
              <a:solidFill>
                <a:schemeClr val="tx1"/>
              </a:solidFill>
              <a:cs typeface="Arial" panose="020B0604020202020204" pitchFamily="34" charset="0"/>
            </a:endParaRPr>
          </a:p>
          <a:p>
            <a:pPr>
              <a:buClr>
                <a:schemeClr val="accent4">
                  <a:lumMod val="75000"/>
                </a:schemeClr>
              </a:buClr>
            </a:pPr>
            <a:r>
              <a:rPr lang="en-US" sz="2000" dirty="0">
                <a:solidFill>
                  <a:schemeClr val="tx1"/>
                </a:solidFill>
                <a:cs typeface="Arial" panose="020B0604020202020204" pitchFamily="34" charset="0"/>
              </a:rPr>
              <a:t>If material changes to the minutes are necessary, then the minutes should be available no later than three business days following the next meeting.</a:t>
            </a:r>
          </a:p>
          <a:p>
            <a:pPr marL="82296" indent="0">
              <a:buClr>
                <a:schemeClr val="accent4">
                  <a:lumMod val="75000"/>
                </a:schemeClr>
              </a:buClr>
              <a:buNone/>
            </a:pPr>
            <a:endParaRPr lang="en-US" sz="900" dirty="0">
              <a:solidFill>
                <a:schemeClr val="tx1"/>
              </a:solidFill>
              <a:cs typeface="Arial" panose="020B0604020202020204" pitchFamily="34" charset="0"/>
            </a:endParaRPr>
          </a:p>
          <a:p>
            <a:pPr>
              <a:buClr>
                <a:schemeClr val="accent4">
                  <a:lumMod val="75000"/>
                </a:schemeClr>
              </a:buClr>
            </a:pPr>
            <a:r>
              <a:rPr lang="en-US" sz="2000" dirty="0">
                <a:solidFill>
                  <a:schemeClr val="tx1"/>
                </a:solidFill>
                <a:cs typeface="Arial" panose="020B0604020202020204" pitchFamily="34" charset="0"/>
              </a:rPr>
              <a:t>Draft minutes are encouraged, but not required, to be made available for public inspection.</a:t>
            </a:r>
          </a:p>
        </p:txBody>
      </p:sp>
      <p:sp>
        <p:nvSpPr>
          <p:cNvPr id="5" name="TextBox 4"/>
          <p:cNvSpPr txBox="1"/>
          <p:nvPr/>
        </p:nvSpPr>
        <p:spPr>
          <a:xfrm>
            <a:off x="1371599" y="990600"/>
            <a:ext cx="73152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rPr>
              <a:t>W.Va. Code § 6-9A-5</a:t>
            </a:r>
          </a:p>
        </p:txBody>
      </p:sp>
      <p:pic>
        <p:nvPicPr>
          <p:cNvPr id="8" name="Picture 7" descr="sealfront2"/>
          <p:cNvPicPr>
            <a:picLocks noChangeAspect="1" noChangeArrowheads="1"/>
          </p:cNvPicPr>
          <p:nvPr/>
        </p:nvPicPr>
        <p:blipFill>
          <a:blip r:embed="rId2" cstate="print"/>
          <a:srcRect/>
          <a:stretch>
            <a:fillRect/>
          </a:stretch>
        </p:blipFill>
        <p:spPr bwMode="auto">
          <a:xfrm>
            <a:off x="990600" y="198270"/>
            <a:ext cx="1523999" cy="1554684"/>
          </a:xfrm>
          <a:prstGeom prst="rect">
            <a:avLst/>
          </a:prstGeom>
          <a:noFill/>
          <a:ln w="9525">
            <a:noFill/>
            <a:miter lim="800000"/>
            <a:headEnd/>
            <a:tailEnd/>
          </a:ln>
        </p:spPr>
      </p:pic>
    </p:spTree>
    <p:extLst>
      <p:ext uri="{BB962C8B-B14F-4D97-AF65-F5344CB8AC3E}">
        <p14:creationId xmlns:p14="http://schemas.microsoft.com/office/powerpoint/2010/main" val="3263667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1828800" y="228600"/>
            <a:ext cx="6381750" cy="914400"/>
          </a:xfrm>
        </p:spPr>
        <p:txBody>
          <a:bodyPr>
            <a:normAutofit/>
          </a:bodyPr>
          <a:lstStyle/>
          <a:p>
            <a:pPr algn="ctr" eaLnBrk="1" hangingPunct="1"/>
            <a:r>
              <a:rPr lang="en-US" cap="none" dirty="0">
                <a:solidFill>
                  <a:schemeClr val="accent1">
                    <a:lumMod val="50000"/>
                  </a:schemeClr>
                </a:solidFill>
                <a:cs typeface="Arial" panose="020B0604020202020204" pitchFamily="34" charset="0"/>
              </a:rPr>
              <a:t>Violations</a:t>
            </a:r>
          </a:p>
        </p:txBody>
      </p:sp>
      <p:sp>
        <p:nvSpPr>
          <p:cNvPr id="62468" name="Rectangle 3"/>
          <p:cNvSpPr>
            <a:spLocks noGrp="1" noChangeArrowheads="1"/>
          </p:cNvSpPr>
          <p:nvPr>
            <p:ph type="body" sz="half" idx="1"/>
          </p:nvPr>
        </p:nvSpPr>
        <p:spPr>
          <a:xfrm>
            <a:off x="1143000" y="1804677"/>
            <a:ext cx="7162800" cy="4191000"/>
          </a:xfrm>
        </p:spPr>
        <p:txBody>
          <a:bodyPr>
            <a:normAutofit/>
          </a:bodyPr>
          <a:lstStyle/>
          <a:p>
            <a:pPr>
              <a:buClr>
                <a:schemeClr val="accent4">
                  <a:lumMod val="75000"/>
                </a:schemeClr>
              </a:buClr>
            </a:pPr>
            <a:r>
              <a:rPr lang="en-US" dirty="0">
                <a:cs typeface="Arial" pitchFamily="34" charset="0"/>
              </a:rPr>
              <a:t>An i</a:t>
            </a:r>
            <a:r>
              <a:rPr lang="en-US" sz="2400" dirty="0">
                <a:solidFill>
                  <a:schemeClr val="tx1"/>
                </a:solidFill>
                <a:cs typeface="Arial" pitchFamily="34" charset="0"/>
              </a:rPr>
              <a:t>ntentional violation is a criminal misdemeanor subject to prosecution by the county </a:t>
            </a:r>
            <a:r>
              <a:rPr lang="en-US" dirty="0">
                <a:cs typeface="Arial" pitchFamily="34" charset="0"/>
              </a:rPr>
              <a:t>p</a:t>
            </a:r>
            <a:r>
              <a:rPr lang="en-US" sz="2400" dirty="0">
                <a:solidFill>
                  <a:schemeClr val="tx1"/>
                </a:solidFill>
                <a:cs typeface="Arial" pitchFamily="34" charset="0"/>
              </a:rPr>
              <a:t>rosecutor and up to a $500 fine. ($1,000 for additional violations)</a:t>
            </a:r>
          </a:p>
          <a:p>
            <a:pPr>
              <a:buClr>
                <a:schemeClr val="accent4">
                  <a:lumMod val="75000"/>
                </a:schemeClr>
              </a:buClr>
            </a:pPr>
            <a:endParaRPr lang="en-US" sz="1200" dirty="0">
              <a:solidFill>
                <a:schemeClr val="tx1"/>
              </a:solidFill>
              <a:cs typeface="Arial" pitchFamily="34" charset="0"/>
            </a:endParaRPr>
          </a:p>
          <a:p>
            <a:pPr>
              <a:buClr>
                <a:schemeClr val="accent4">
                  <a:lumMod val="75000"/>
                </a:schemeClr>
              </a:buClr>
            </a:pPr>
            <a:r>
              <a:rPr lang="en-US" sz="2400" dirty="0">
                <a:solidFill>
                  <a:schemeClr val="tx1"/>
                </a:solidFill>
                <a:cs typeface="Arial" pitchFamily="34" charset="0"/>
              </a:rPr>
              <a:t>May also be liable to wronged parties in civil court. (within 120 days of action)</a:t>
            </a:r>
          </a:p>
          <a:p>
            <a:pPr>
              <a:buClr>
                <a:schemeClr val="accent4">
                  <a:lumMod val="75000"/>
                </a:schemeClr>
              </a:buClr>
            </a:pPr>
            <a:endParaRPr lang="en-US" sz="1200" dirty="0">
              <a:solidFill>
                <a:schemeClr val="tx1"/>
              </a:solidFill>
              <a:cs typeface="Arial" pitchFamily="34" charset="0"/>
            </a:endParaRPr>
          </a:p>
          <a:p>
            <a:pPr>
              <a:buClr>
                <a:schemeClr val="accent4">
                  <a:lumMod val="75000"/>
                </a:schemeClr>
              </a:buClr>
            </a:pPr>
            <a:r>
              <a:rPr lang="en-US" sz="2400" dirty="0">
                <a:solidFill>
                  <a:schemeClr val="tx1"/>
                </a:solidFill>
                <a:cs typeface="Arial" pitchFamily="34" charset="0"/>
              </a:rPr>
              <a:t>Court may annul vote taken in violation of Act.</a:t>
            </a:r>
          </a:p>
          <a:p>
            <a:pPr eaLnBrk="1" hangingPunct="1">
              <a:buFont typeface="Wingdings" pitchFamily="2" charset="2"/>
              <a:buNone/>
            </a:pPr>
            <a:endParaRPr lang="en-US" sz="2800" dirty="0"/>
          </a:p>
          <a:p>
            <a:pPr eaLnBrk="1" hangingPunct="1">
              <a:buFont typeface="Wingdings" pitchFamily="2" charset="2"/>
              <a:buNone/>
            </a:pPr>
            <a:endParaRPr lang="en-US" sz="2800" dirty="0"/>
          </a:p>
        </p:txBody>
      </p:sp>
      <p:sp>
        <p:nvSpPr>
          <p:cNvPr id="6" name="TextBox 5"/>
          <p:cNvSpPr txBox="1"/>
          <p:nvPr/>
        </p:nvSpPr>
        <p:spPr>
          <a:xfrm>
            <a:off x="1304039" y="1049300"/>
            <a:ext cx="73152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8B25C">
                    <a:lumMod val="75000"/>
                  </a:srgbClr>
                </a:solidFill>
                <a:effectLst/>
                <a:uLnTx/>
                <a:uFillTx/>
                <a:latin typeface="Corbel" panose="020B0503020204020204"/>
                <a:ea typeface="+mn-ea"/>
                <a:cs typeface="+mn-cs"/>
              </a:rPr>
              <a:t>W.Va. Code § § 6-9A-6 and 7</a:t>
            </a:r>
          </a:p>
        </p:txBody>
      </p:sp>
      <p:pic>
        <p:nvPicPr>
          <p:cNvPr id="9" name="Picture 7" descr="sealfront2"/>
          <p:cNvPicPr>
            <a:picLocks noChangeAspect="1" noChangeArrowheads="1"/>
          </p:cNvPicPr>
          <p:nvPr/>
        </p:nvPicPr>
        <p:blipFill>
          <a:blip r:embed="rId2" cstate="print"/>
          <a:srcRect/>
          <a:stretch>
            <a:fillRect/>
          </a:stretch>
        </p:blipFill>
        <p:spPr bwMode="auto">
          <a:xfrm>
            <a:off x="990600" y="198270"/>
            <a:ext cx="1523999" cy="1554684"/>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3606455" y="5105400"/>
            <a:ext cx="2826440" cy="1600200"/>
          </a:xfrm>
          <a:prstGeom prst="rect">
            <a:avLst/>
          </a:prstGeom>
        </p:spPr>
      </p:pic>
    </p:spTree>
    <p:extLst>
      <p:ext uri="{BB962C8B-B14F-4D97-AF65-F5344CB8AC3E}">
        <p14:creationId xmlns:p14="http://schemas.microsoft.com/office/powerpoint/2010/main" val="1321526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381000"/>
            <a:ext cx="5257801" cy="1371599"/>
          </a:xfrm>
          <a:solidFill>
            <a:schemeClr val="bg1"/>
          </a:solidFill>
          <a:ln>
            <a:solidFill>
              <a:schemeClr val="bg1"/>
            </a:solidFill>
          </a:ln>
        </p:spPr>
        <p:txBody>
          <a:bodyPr>
            <a:noAutofit/>
          </a:bodyPr>
          <a:lstStyle/>
          <a:p>
            <a:pPr algn="ctr" eaLnBrk="1" hangingPunct="1"/>
            <a:r>
              <a:rPr lang="en-US" sz="4000" dirty="0">
                <a:solidFill>
                  <a:schemeClr val="accent1">
                    <a:lumMod val="50000"/>
                  </a:schemeClr>
                </a:solidFill>
                <a:latin typeface="Book Antiqua" panose="02040602050305030304" pitchFamily="18" charset="0"/>
              </a:rPr>
              <a:t>West Virginia  </a:t>
            </a:r>
            <a:br>
              <a:rPr lang="en-US" sz="4000" dirty="0">
                <a:solidFill>
                  <a:schemeClr val="accent1">
                    <a:lumMod val="50000"/>
                  </a:schemeClr>
                </a:solidFill>
                <a:latin typeface="Book Antiqua" panose="02040602050305030304" pitchFamily="18" charset="0"/>
              </a:rPr>
            </a:br>
            <a:r>
              <a:rPr lang="en-US" sz="4000" dirty="0">
                <a:solidFill>
                  <a:schemeClr val="accent1">
                    <a:lumMod val="50000"/>
                  </a:schemeClr>
                </a:solidFill>
                <a:latin typeface="Book Antiqua" panose="02040602050305030304" pitchFamily="18" charset="0"/>
              </a:rPr>
              <a:t>Ethics Commission</a:t>
            </a:r>
          </a:p>
        </p:txBody>
      </p:sp>
      <p:sp>
        <p:nvSpPr>
          <p:cNvPr id="3075" name="Rectangle 3"/>
          <p:cNvSpPr>
            <a:spLocks noGrp="1" noChangeArrowheads="1"/>
          </p:cNvSpPr>
          <p:nvPr>
            <p:ph type="subTitle" idx="1"/>
          </p:nvPr>
        </p:nvSpPr>
        <p:spPr>
          <a:xfrm>
            <a:off x="990600" y="2057400"/>
            <a:ext cx="7467600" cy="4419600"/>
          </a:xfrm>
          <a:ln>
            <a:noFill/>
          </a:ln>
        </p:spPr>
        <p:txBody>
          <a:bodyPr>
            <a:normAutofit/>
          </a:bodyPr>
          <a:lstStyle/>
          <a:p>
            <a:pPr eaLnBrk="1" hangingPunct="1"/>
            <a:r>
              <a:rPr lang="en-US" sz="3000" dirty="0">
                <a:solidFill>
                  <a:schemeClr val="tx1"/>
                </a:solidFill>
                <a:latin typeface="Times New Roman" panose="02020603050405020304" pitchFamily="18" charset="0"/>
                <a:cs typeface="Times New Roman" panose="02020603050405020304" pitchFamily="18" charset="0"/>
              </a:rPr>
              <a:t>210 Brooks Street, Suite 300</a:t>
            </a:r>
          </a:p>
          <a:p>
            <a:pPr algn="ctr" eaLnBrk="1" hangingPunct="1"/>
            <a:r>
              <a:rPr lang="en-US" sz="3000" dirty="0">
                <a:solidFill>
                  <a:schemeClr val="tx1"/>
                </a:solidFill>
                <a:latin typeface="Times New Roman" panose="02020603050405020304" pitchFamily="18" charset="0"/>
                <a:cs typeface="Times New Roman" panose="02020603050405020304" pitchFamily="18" charset="0"/>
              </a:rPr>
              <a:t>				Charleston WV 25301</a:t>
            </a:r>
          </a:p>
          <a:p>
            <a:pPr algn="l"/>
            <a:r>
              <a:rPr lang="en-US" sz="3000" dirty="0">
                <a:solidFill>
                  <a:schemeClr val="tx1"/>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 (304) 558-0664 </a:t>
            </a:r>
            <a:endParaRPr lang="en-US" sz="3000" dirty="0">
              <a:solidFill>
                <a:schemeClr val="tx1"/>
              </a:solidFill>
              <a:latin typeface="Times New Roman" panose="02020603050405020304" pitchFamily="18" charset="0"/>
              <a:cs typeface="Times New Roman" panose="02020603050405020304" pitchFamily="18" charset="0"/>
            </a:endParaRPr>
          </a:p>
          <a:p>
            <a:pPr algn="ctr"/>
            <a:r>
              <a:rPr lang="en-US" sz="3000" dirty="0">
                <a:solidFill>
                  <a:schemeClr val="accent1">
                    <a:lumMod val="50000"/>
                  </a:schemeClr>
                </a:solidFill>
              </a:rPr>
              <a:t>			</a:t>
            </a:r>
            <a:r>
              <a:rPr lang="en-US" sz="3000" u="sng" dirty="0">
                <a:solidFill>
                  <a:schemeClr val="accent1">
                    <a:lumMod val="50000"/>
                  </a:schemeClr>
                </a:solidFill>
              </a:rPr>
              <a:t>www.ethics.wv.gov</a:t>
            </a:r>
          </a:p>
          <a:p>
            <a:pPr algn="ctr"/>
            <a:r>
              <a:rPr lang="en-US" sz="3000" dirty="0">
                <a:solidFill>
                  <a:schemeClr val="tx1"/>
                </a:solidFill>
              </a:rPr>
              <a:t>				Email:</a:t>
            </a:r>
            <a:r>
              <a:rPr lang="en-US" sz="3000" dirty="0">
                <a:solidFill>
                  <a:schemeClr val="tx2"/>
                </a:solidFill>
              </a:rPr>
              <a:t> </a:t>
            </a:r>
            <a:r>
              <a:rPr lang="en-US" sz="3000" dirty="0">
                <a:solidFill>
                  <a:schemeClr val="accent1">
                    <a:lumMod val="50000"/>
                  </a:schemeClr>
                </a:solidFill>
              </a:rPr>
              <a:t>ethics@wv.gov</a:t>
            </a:r>
          </a:p>
          <a:p>
            <a:endParaRPr lang="en-US" sz="3000" dirty="0">
              <a:solidFill>
                <a:schemeClr val="tx1"/>
              </a:solidFill>
            </a:endParaRPr>
          </a:p>
          <a:p>
            <a:endParaRPr lang="en-US" sz="3000" dirty="0">
              <a:solidFill>
                <a:schemeClr val="tx1"/>
              </a:solidFill>
            </a:endParaRPr>
          </a:p>
          <a:p>
            <a:endParaRPr lang="en-US" b="1" dirty="0"/>
          </a:p>
          <a:p>
            <a:pPr eaLnBrk="1" hangingPunct="1"/>
            <a:endParaRPr lang="en-US" b="1" dirty="0"/>
          </a:p>
          <a:p>
            <a:pPr eaLnBrk="1" hangingPunct="1"/>
            <a:endParaRPr lang="en-US" b="1" dirty="0"/>
          </a:p>
          <a:p>
            <a:pPr eaLnBrk="1" hangingPunct="1"/>
            <a:endParaRPr lang="en-US" b="1" dirty="0"/>
          </a:p>
        </p:txBody>
      </p:sp>
      <p:pic>
        <p:nvPicPr>
          <p:cNvPr id="5" name="Picture 7" descr="sealfront2"/>
          <p:cNvPicPr>
            <a:picLocks noChangeAspect="1" noChangeArrowheads="1"/>
          </p:cNvPicPr>
          <p:nvPr/>
        </p:nvPicPr>
        <p:blipFill>
          <a:blip r:embed="rId3" cstate="print"/>
          <a:srcRect/>
          <a:stretch>
            <a:fillRect/>
          </a:stretch>
        </p:blipFill>
        <p:spPr bwMode="auto">
          <a:xfrm>
            <a:off x="1371600" y="2077453"/>
            <a:ext cx="2065020" cy="2106598"/>
          </a:xfrm>
          <a:prstGeom prst="rect">
            <a:avLst/>
          </a:prstGeom>
          <a:noFill/>
          <a:ln w="9525">
            <a:noFill/>
            <a:miter lim="800000"/>
            <a:headEnd/>
            <a:tailEnd/>
          </a:ln>
        </p:spPr>
      </p:pic>
    </p:spTree>
    <p:extLst>
      <p:ext uri="{BB962C8B-B14F-4D97-AF65-F5344CB8AC3E}">
        <p14:creationId xmlns:p14="http://schemas.microsoft.com/office/powerpoint/2010/main" val="55617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2870" y="2742770"/>
            <a:ext cx="7904069" cy="1979003"/>
          </a:xfrm>
        </p:spPr>
        <p:txBody>
          <a:bodyPr wrap="square">
            <a:spAutoFit/>
          </a:bodyPr>
          <a:lstStyle/>
          <a:p>
            <a:pPr marL="0" lvl="2" indent="0" algn="ctr">
              <a:buClr>
                <a:schemeClr val="tx2"/>
              </a:buClr>
              <a:buNone/>
            </a:pPr>
            <a:r>
              <a:rPr lang="en-US" sz="2800" dirty="0">
                <a:solidFill>
                  <a:schemeClr val="accent1">
                    <a:lumMod val="50000"/>
                  </a:schemeClr>
                </a:solidFill>
                <a:latin typeface="Book Antiqua" panose="02040602050305030304" pitchFamily="18" charset="0"/>
                <a:cs typeface="Levenim MT" panose="02010502060101010101" pitchFamily="2" charset="-79"/>
              </a:rPr>
              <a:t>Nepotism</a:t>
            </a:r>
            <a:endParaRPr lang="en-US" sz="2800" dirty="0">
              <a:solidFill>
                <a:schemeClr val="tx1"/>
              </a:solidFill>
              <a:latin typeface="+mj-lt"/>
            </a:endParaRPr>
          </a:p>
          <a:p>
            <a:pPr marL="342900" lvl="2" indent="0">
              <a:buClr>
                <a:schemeClr val="accent1"/>
              </a:buClr>
              <a:buNone/>
            </a:pPr>
            <a:r>
              <a:rPr lang="en-US" sz="2800" dirty="0"/>
              <a:t>A.O. 2019-03:  Teachers putting relatives on preferred sub list is prohibited when the principal can choose subs.</a:t>
            </a:r>
          </a:p>
        </p:txBody>
      </p:sp>
      <p:pic>
        <p:nvPicPr>
          <p:cNvPr id="8" name="Picture 7" descr="sealfront2"/>
          <p:cNvPicPr>
            <a:picLocks noChangeAspect="1" noChangeArrowheads="1"/>
          </p:cNvPicPr>
          <p:nvPr/>
        </p:nvPicPr>
        <p:blipFill>
          <a:blip r:embed="rId3" cstate="print"/>
          <a:srcRect/>
          <a:stretch>
            <a:fillRect/>
          </a:stretch>
        </p:blipFill>
        <p:spPr bwMode="auto">
          <a:xfrm>
            <a:off x="1056774" y="73283"/>
            <a:ext cx="1523999" cy="1554684"/>
          </a:xfrm>
          <a:prstGeom prst="rect">
            <a:avLst/>
          </a:prstGeom>
          <a:noFill/>
          <a:ln w="9525">
            <a:noFill/>
            <a:miter lim="800000"/>
            <a:headEnd/>
            <a:tailEnd/>
          </a:ln>
        </p:spPr>
      </p:pic>
      <p:sp>
        <p:nvSpPr>
          <p:cNvPr id="9" name="Rectangle 4"/>
          <p:cNvSpPr>
            <a:spLocks noGrp="1" noChangeArrowheads="1"/>
          </p:cNvSpPr>
          <p:nvPr>
            <p:ph type="title"/>
          </p:nvPr>
        </p:nvSpPr>
        <p:spPr>
          <a:xfrm>
            <a:off x="2819400" y="1627966"/>
            <a:ext cx="5715000" cy="517937"/>
          </a:xfrm>
        </p:spPr>
        <p:txBody>
          <a:bodyPr>
            <a:noAutofit/>
          </a:bodyPr>
          <a:lstStyle/>
          <a:p>
            <a:pPr algn="ctr"/>
            <a:r>
              <a:rPr lang="en-US" sz="4000"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Private </a:t>
            </a:r>
            <a:r>
              <a:rPr lang="en-US" dirty="0">
                <a:solidFill>
                  <a:schemeClr val="accent1">
                    <a:lumMod val="50000"/>
                  </a:schemeClr>
                </a:solidFill>
                <a:latin typeface="Book Antiqua" panose="02040602050305030304" pitchFamily="18" charset="0"/>
                <a:cs typeface="Levenim MT" panose="02010502060101010101" pitchFamily="2" charset="-79"/>
              </a:rPr>
              <a:t>G</a:t>
            </a:r>
            <a:r>
              <a:rPr lang="en-US" sz="4000" dirty="0">
                <a:solidFill>
                  <a:schemeClr val="accent1">
                    <a:lumMod val="50000"/>
                  </a:schemeClr>
                </a:solidFill>
                <a:latin typeface="Book Antiqua" panose="02040602050305030304" pitchFamily="18" charset="0"/>
                <a:cs typeface="Levenim MT" panose="02010502060101010101" pitchFamily="2" charset="-79"/>
              </a:rPr>
              <a:t>ain</a:t>
            </a: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pic>
        <p:nvPicPr>
          <p:cNvPr id="7" name="Picture 6" descr="A picture containing drawing&#10;&#10;Description automatically generated">
            <a:extLst>
              <a:ext uri="{FF2B5EF4-FFF2-40B4-BE49-F238E27FC236}">
                <a16:creationId xmlns:a16="http://schemas.microsoft.com/office/drawing/2014/main" id="{59D034D2-CF92-4906-8467-92F2078FA0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14800" y="4876800"/>
            <a:ext cx="2362200" cy="1676906"/>
          </a:xfrm>
          <a:prstGeom prst="rect">
            <a:avLst/>
          </a:prstGeom>
        </p:spPr>
      </p:pic>
    </p:spTree>
    <p:extLst>
      <p:ext uri="{BB962C8B-B14F-4D97-AF65-F5344CB8AC3E}">
        <p14:creationId xmlns:p14="http://schemas.microsoft.com/office/powerpoint/2010/main" val="146857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39931" y="1840104"/>
            <a:ext cx="7904069" cy="3177793"/>
          </a:xfrm>
        </p:spPr>
        <p:txBody>
          <a:bodyPr wrap="square">
            <a:spAutoFit/>
          </a:bodyPr>
          <a:lstStyle/>
          <a:p>
            <a:pPr marL="0" lvl="2" indent="0" algn="ctr">
              <a:buClr>
                <a:schemeClr val="tx2"/>
              </a:buClr>
              <a:buNone/>
            </a:pPr>
            <a:r>
              <a:rPr lang="en-US" sz="2800" dirty="0">
                <a:solidFill>
                  <a:schemeClr val="accent1">
                    <a:lumMod val="50000"/>
                  </a:schemeClr>
                </a:solidFill>
                <a:latin typeface="Book Antiqua" panose="02040602050305030304" pitchFamily="18" charset="0"/>
                <a:cs typeface="Levenim MT" panose="02010502060101010101" pitchFamily="2" charset="-79"/>
              </a:rPr>
              <a:t>Nepotism</a:t>
            </a:r>
            <a:endParaRPr lang="en-US" sz="2800" dirty="0">
              <a:solidFill>
                <a:schemeClr val="tx1"/>
              </a:solidFill>
              <a:latin typeface="+mj-lt"/>
            </a:endParaRPr>
          </a:p>
          <a:p>
            <a:pPr marL="0" marR="0" lvl="0" indent="0" algn="l" defTabSz="457200" rtl="0" eaLnBrk="1" fontAlgn="auto" latinLnBrk="0" hangingPunct="1">
              <a:lnSpc>
                <a:spcPct val="90000"/>
              </a:lnSpc>
              <a:spcBef>
                <a:spcPct val="20000"/>
              </a:spcBef>
              <a:spcAft>
                <a:spcPts val="600"/>
              </a:spcAft>
              <a:buClr>
                <a:srgbClr val="D8B25C">
                  <a:lumMod val="75000"/>
                </a:srgbClr>
              </a:buClr>
              <a:buSzPct val="145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A.O. 2020-13 A principal’s spouse, sister, and brother-in-law may be employed in the same school where he or she serves as principal, but that the principal may not be involved in hiring them and must comply with the nepotism restrictions.</a:t>
            </a:r>
          </a:p>
          <a:p>
            <a:pPr marL="342900" lvl="2" indent="-342900">
              <a:lnSpc>
                <a:spcPct val="150000"/>
              </a:lnSpc>
              <a:buClr>
                <a:schemeClr val="accent1"/>
              </a:buClr>
            </a:pPr>
            <a:endParaRPr lang="en-US" sz="2000" dirty="0"/>
          </a:p>
        </p:txBody>
      </p:sp>
      <p:pic>
        <p:nvPicPr>
          <p:cNvPr id="8" name="Picture 7" descr="sealfront2"/>
          <p:cNvPicPr>
            <a:picLocks noChangeAspect="1" noChangeArrowheads="1"/>
          </p:cNvPicPr>
          <p:nvPr/>
        </p:nvPicPr>
        <p:blipFill>
          <a:blip r:embed="rId3" cstate="print"/>
          <a:srcRect/>
          <a:stretch>
            <a:fillRect/>
          </a:stretch>
        </p:blipFill>
        <p:spPr bwMode="auto">
          <a:xfrm>
            <a:off x="1028700" y="51307"/>
            <a:ext cx="1523999" cy="1554684"/>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905800"/>
            <a:ext cx="3429000" cy="1438677"/>
          </a:xfrm>
          <a:prstGeom prst="rect">
            <a:avLst/>
          </a:prstGeom>
        </p:spPr>
      </p:pic>
      <p:sp>
        <p:nvSpPr>
          <p:cNvPr id="9" name="Rectangle 4"/>
          <p:cNvSpPr>
            <a:spLocks noGrp="1" noChangeArrowheads="1"/>
          </p:cNvSpPr>
          <p:nvPr>
            <p:ph type="title"/>
          </p:nvPr>
        </p:nvSpPr>
        <p:spPr>
          <a:xfrm>
            <a:off x="2400300" y="533401"/>
            <a:ext cx="5715000" cy="1905000"/>
          </a:xfrm>
        </p:spPr>
        <p:txBody>
          <a:bodyPr>
            <a:noAutofit/>
          </a:bodyPr>
          <a:lstStyle/>
          <a:p>
            <a:pPr algn="ct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Use of Public Office for </a:t>
            </a:r>
            <a:br>
              <a:rPr lang="en-US" sz="4000" dirty="0">
                <a:solidFill>
                  <a:schemeClr val="accent1">
                    <a:lumMod val="50000"/>
                  </a:schemeClr>
                </a:solidFill>
                <a:latin typeface="Book Antiqua" panose="02040602050305030304" pitchFamily="18" charset="0"/>
                <a:cs typeface="Levenim MT" panose="02010502060101010101" pitchFamily="2" charset="-79"/>
              </a:rPr>
            </a:br>
            <a:r>
              <a:rPr lang="en-US" sz="4000" dirty="0">
                <a:solidFill>
                  <a:schemeClr val="accent1">
                    <a:lumMod val="50000"/>
                  </a:schemeClr>
                </a:solidFill>
                <a:latin typeface="Book Antiqua" panose="02040602050305030304" pitchFamily="18" charset="0"/>
                <a:cs typeface="Levenim MT" panose="02010502060101010101" pitchFamily="2" charset="-79"/>
              </a:rPr>
              <a:t>Private </a:t>
            </a:r>
            <a:r>
              <a:rPr lang="en-US" dirty="0">
                <a:solidFill>
                  <a:schemeClr val="accent1">
                    <a:lumMod val="50000"/>
                  </a:schemeClr>
                </a:solidFill>
                <a:latin typeface="Book Antiqua" panose="02040602050305030304" pitchFamily="18" charset="0"/>
                <a:cs typeface="Levenim MT" panose="02010502060101010101" pitchFamily="2" charset="-79"/>
              </a:rPr>
              <a:t>G</a:t>
            </a:r>
            <a:r>
              <a:rPr lang="en-US" sz="4000" dirty="0">
                <a:solidFill>
                  <a:schemeClr val="accent1">
                    <a:lumMod val="50000"/>
                  </a:schemeClr>
                </a:solidFill>
                <a:latin typeface="Book Antiqua" panose="02040602050305030304" pitchFamily="18" charset="0"/>
                <a:cs typeface="Levenim MT" panose="02010502060101010101" pitchFamily="2" charset="-79"/>
              </a:rPr>
              <a:t>ain</a:t>
            </a:r>
            <a:br>
              <a:rPr lang="en-US" sz="4000" dirty="0">
                <a:solidFill>
                  <a:schemeClr val="accent1">
                    <a:lumMod val="50000"/>
                  </a:schemeClr>
                </a:solidFill>
                <a:latin typeface="Book Antiqua" panose="02040602050305030304" pitchFamily="18" charset="0"/>
                <a:cs typeface="Levenim MT" panose="02010502060101010101" pitchFamily="2" charset="-79"/>
              </a:rPr>
            </a:br>
            <a:br>
              <a:rPr lang="en-US" sz="4000" dirty="0">
                <a:solidFill>
                  <a:schemeClr val="accent1">
                    <a:lumMod val="50000"/>
                  </a:schemeClr>
                </a:solidFill>
                <a:latin typeface="Book Antiqua" panose="02040602050305030304" pitchFamily="18" charset="0"/>
                <a:cs typeface="Levenim MT" panose="02010502060101010101" pitchFamily="2" charset="-79"/>
              </a:rPr>
            </a:br>
            <a:endParaRPr lang="en-US" sz="2800" dirty="0">
              <a:solidFill>
                <a:schemeClr val="accent1">
                  <a:lumMod val="50000"/>
                </a:schemeClr>
              </a:solidFill>
              <a:latin typeface="Book Antiqua" panose="02040602050305030304" pitchFamily="18" charset="0"/>
              <a:cs typeface="Levenim MT" panose="02010502060101010101" pitchFamily="2" charset="-79"/>
            </a:endParaRPr>
          </a:p>
        </p:txBody>
      </p:sp>
    </p:spTree>
    <p:extLst>
      <p:ext uri="{BB962C8B-B14F-4D97-AF65-F5344CB8AC3E}">
        <p14:creationId xmlns:p14="http://schemas.microsoft.com/office/powerpoint/2010/main" val="27319167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Custom 3">
      <a:dk1>
        <a:sysClr val="windowText" lastClr="000000"/>
      </a:dk1>
      <a:lt1>
        <a:sysClr val="window" lastClr="FFFFFF"/>
      </a:lt1>
      <a:dk2>
        <a:srgbClr val="1F497D"/>
      </a:dk2>
      <a:lt2>
        <a:srgbClr val="EEECE1"/>
      </a:lt2>
      <a:accent1>
        <a:srgbClr val="4F81BD"/>
      </a:accent1>
      <a:accent2>
        <a:srgbClr val="EADC9E"/>
      </a:accent2>
      <a:accent3>
        <a:srgbClr val="9BBB59"/>
      </a:accent3>
      <a:accent4>
        <a:srgbClr val="8064A2"/>
      </a:accent4>
      <a:accent5>
        <a:srgbClr val="4BACC6"/>
      </a:accent5>
      <a:accent6>
        <a:srgbClr val="F79646"/>
      </a:accent6>
      <a:hlink>
        <a:srgbClr val="C0504D"/>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aralla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1_Paralla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2_Paralla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9602</TotalTime>
  <Words>5540</Words>
  <Application>Microsoft Office PowerPoint</Application>
  <PresentationFormat>On-screen Show (4:3)</PresentationFormat>
  <Paragraphs>703</Paragraphs>
  <Slides>78</Slides>
  <Notes>64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78</vt:i4>
      </vt:variant>
    </vt:vector>
  </HeadingPairs>
  <TitlesOfParts>
    <vt:vector size="94" baseType="lpstr">
      <vt:lpstr>Arial</vt:lpstr>
      <vt:lpstr>Book Antiqua</vt:lpstr>
      <vt:lpstr>Calibri</vt:lpstr>
      <vt:lpstr>Calibri Light</vt:lpstr>
      <vt:lpstr>Corbel</vt:lpstr>
      <vt:lpstr>Corbel heading</vt:lpstr>
      <vt:lpstr>Franklin Gothic Book</vt:lpstr>
      <vt:lpstr>Levenim MT</vt:lpstr>
      <vt:lpstr>Times New Roman</vt:lpstr>
      <vt:lpstr>Wingdings</vt:lpstr>
      <vt:lpstr>Wingdings 3</vt:lpstr>
      <vt:lpstr>Facet</vt:lpstr>
      <vt:lpstr>Parallax</vt:lpstr>
      <vt:lpstr>1_Parallax</vt:lpstr>
      <vt:lpstr>2_Parallax</vt:lpstr>
      <vt:lpstr>Office Theme</vt:lpstr>
      <vt:lpstr>     West Virginia  Ethics Commission </vt:lpstr>
      <vt:lpstr>Jurisdiction</vt:lpstr>
      <vt:lpstr>Topics of Ethics Act</vt:lpstr>
      <vt:lpstr> Use of Public Office for  Private Gain</vt:lpstr>
      <vt:lpstr>PowerPoint Presentation</vt:lpstr>
      <vt:lpstr> Use of Public Office for  Private Gain     </vt:lpstr>
      <vt:lpstr>  Use of Public Office  Private Gain    </vt:lpstr>
      <vt:lpstr>Use of Public Office for  Private Gain  </vt:lpstr>
      <vt:lpstr> Use of Public Office for  Private Gain  </vt:lpstr>
      <vt:lpstr> Unauthorized Spending</vt:lpstr>
      <vt:lpstr>  </vt:lpstr>
      <vt:lpstr> Unauthorized Spending</vt:lpstr>
      <vt:lpstr>  </vt:lpstr>
      <vt:lpstr>PowerPoint Presentation</vt:lpstr>
      <vt:lpstr>  Paying for Meals </vt:lpstr>
      <vt:lpstr> Spending Public Funds</vt:lpstr>
      <vt:lpstr>2020 Employee Recognition/Retirement Events</vt:lpstr>
      <vt:lpstr>Retirement Gifts/Events</vt:lpstr>
      <vt:lpstr>PowerPoint Presentation</vt:lpstr>
      <vt:lpstr>Endorsements</vt:lpstr>
      <vt:lpstr>Endorsements</vt:lpstr>
      <vt:lpstr>Endorsement candidate</vt:lpstr>
      <vt:lpstr>PowerPoint Presentation</vt:lpstr>
      <vt:lpstr>Confidential Info</vt:lpstr>
      <vt:lpstr>Gift Rules </vt:lpstr>
      <vt:lpstr>Gift Rules </vt:lpstr>
      <vt:lpstr>  Gift Rules</vt:lpstr>
      <vt:lpstr>Gift Rules Charitable Solicitations</vt:lpstr>
      <vt:lpstr>Gift Rules </vt:lpstr>
      <vt:lpstr>   Limitations on Public Official’s Name or Likeness  </vt:lpstr>
      <vt:lpstr>   Public Official’s Name or Likeness  </vt:lpstr>
      <vt:lpstr>     Public Official’s Name or Likeness    </vt:lpstr>
      <vt:lpstr>  Public Official’s Name or Likeness  </vt:lpstr>
      <vt:lpstr> Public Official’s Name or Likeness  </vt:lpstr>
      <vt:lpstr>Prohibited Interest in Agency Contracts</vt:lpstr>
      <vt:lpstr> Prohibited Contracts Exceptions </vt:lpstr>
      <vt:lpstr>Prohibited County  Contracts </vt:lpstr>
      <vt:lpstr>Prohibited County  Contracts </vt:lpstr>
      <vt:lpstr>Prohibited County  Contracts </vt:lpstr>
      <vt:lpstr>Prohibited County  Contracts </vt:lpstr>
      <vt:lpstr>Prohibited County  Contracts </vt:lpstr>
      <vt:lpstr> Prohibited County  Contracts </vt:lpstr>
      <vt:lpstr> Public  Contract </vt:lpstr>
      <vt:lpstr>Voting </vt:lpstr>
      <vt:lpstr>Voting </vt:lpstr>
      <vt:lpstr>Voting </vt:lpstr>
      <vt:lpstr>  Voting  </vt:lpstr>
      <vt:lpstr>Employment Restrictions</vt:lpstr>
      <vt:lpstr>  Post-employment restrictions   </vt:lpstr>
      <vt:lpstr> Post-employment Restrictions</vt:lpstr>
      <vt:lpstr>State Contracts $1,000,000</vt:lpstr>
      <vt:lpstr>Financial Disclosures</vt:lpstr>
      <vt:lpstr>Financial Disclosures: Executive Branch filers</vt:lpstr>
      <vt:lpstr> BOE Eligibility</vt:lpstr>
      <vt:lpstr>Sanctions</vt:lpstr>
      <vt:lpstr>Open Meetings Act</vt:lpstr>
      <vt:lpstr>Coronavirus</vt:lpstr>
      <vt:lpstr>Topics of Open Meetings Act</vt:lpstr>
      <vt:lpstr>Meeting defined</vt:lpstr>
      <vt:lpstr>Exceptions</vt:lpstr>
      <vt:lpstr>Exceptions</vt:lpstr>
      <vt:lpstr>Exceptions</vt:lpstr>
      <vt:lpstr>Exceptions</vt:lpstr>
      <vt:lpstr>Notice  </vt:lpstr>
      <vt:lpstr>Meeting Notice</vt:lpstr>
      <vt:lpstr>Notice: Ethics Commission website </vt:lpstr>
      <vt:lpstr>Agenda</vt:lpstr>
      <vt:lpstr>Meeting Agenda</vt:lpstr>
      <vt:lpstr>Meeting Agenda</vt:lpstr>
      <vt:lpstr>Sample Combined Notice and Agenda</vt:lpstr>
      <vt:lpstr>Executive Session</vt:lpstr>
      <vt:lpstr>Executive Session reasons include -  </vt:lpstr>
      <vt:lpstr>Meeting Minutes</vt:lpstr>
      <vt:lpstr>Minutes</vt:lpstr>
      <vt:lpstr>Sample Minutes</vt:lpstr>
      <vt:lpstr>Minutes</vt:lpstr>
      <vt:lpstr>Violations</vt:lpstr>
      <vt:lpstr>West Virginia   Ethics Commission</vt:lpstr>
    </vt:vector>
  </TitlesOfParts>
  <Company>West Virginia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ETHICS COMMISSION</dc:title>
  <dc:creator>Visnic, Benjamin P</dc:creator>
  <cp:lastModifiedBy>Annette Hughart</cp:lastModifiedBy>
  <cp:revision>624</cp:revision>
  <cp:lastPrinted>2019-03-18T14:38:43Z</cp:lastPrinted>
  <dcterms:created xsi:type="dcterms:W3CDTF">2014-05-14T15:19:01Z</dcterms:created>
  <dcterms:modified xsi:type="dcterms:W3CDTF">2021-05-13T20:20:20Z</dcterms:modified>
</cp:coreProperties>
</file>