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1" r:id="rId1"/>
  </p:sldMasterIdLst>
  <p:notesMasterIdLst>
    <p:notesMasterId r:id="rId43"/>
  </p:notesMasterIdLst>
  <p:handoutMasterIdLst>
    <p:handoutMasterId r:id="rId44"/>
  </p:handoutMasterIdLst>
  <p:sldIdLst>
    <p:sldId id="350" r:id="rId2"/>
    <p:sldId id="305" r:id="rId3"/>
    <p:sldId id="345" r:id="rId4"/>
    <p:sldId id="304" r:id="rId5"/>
    <p:sldId id="302" r:id="rId6"/>
    <p:sldId id="301" r:id="rId7"/>
    <p:sldId id="324" r:id="rId8"/>
    <p:sldId id="325" r:id="rId9"/>
    <p:sldId id="330" r:id="rId10"/>
    <p:sldId id="300" r:id="rId11"/>
    <p:sldId id="299" r:id="rId12"/>
    <p:sldId id="346" r:id="rId13"/>
    <p:sldId id="347" r:id="rId14"/>
    <p:sldId id="348" r:id="rId15"/>
    <p:sldId id="293" r:id="rId16"/>
    <p:sldId id="285" r:id="rId17"/>
    <p:sldId id="280" r:id="rId18"/>
    <p:sldId id="269" r:id="rId19"/>
    <p:sldId id="268" r:id="rId20"/>
    <p:sldId id="267" r:id="rId21"/>
    <p:sldId id="326" r:id="rId22"/>
    <p:sldId id="351" r:id="rId23"/>
    <p:sldId id="344" r:id="rId24"/>
    <p:sldId id="266" r:id="rId25"/>
    <p:sldId id="264" r:id="rId26"/>
    <p:sldId id="263" r:id="rId27"/>
    <p:sldId id="262" r:id="rId28"/>
    <p:sldId id="261" r:id="rId29"/>
    <p:sldId id="260" r:id="rId30"/>
    <p:sldId id="259" r:id="rId31"/>
    <p:sldId id="258" r:id="rId32"/>
    <p:sldId id="257" r:id="rId33"/>
    <p:sldId id="307" r:id="rId34"/>
    <p:sldId id="319" r:id="rId35"/>
    <p:sldId id="318" r:id="rId36"/>
    <p:sldId id="317" r:id="rId37"/>
    <p:sldId id="316" r:id="rId38"/>
    <p:sldId id="315" r:id="rId39"/>
    <p:sldId id="314" r:id="rId40"/>
    <p:sldId id="312" r:id="rId41"/>
    <p:sldId id="311" r:id="rId4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98A640-8938-4074-AE01-E6E492A606E5}" v="9" dt="2021-05-04T13:16:16.7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840"/>
    <p:restoredTop sz="93605"/>
  </p:normalViewPr>
  <p:slideViewPr>
    <p:cSldViewPr>
      <p:cViewPr varScale="1">
        <p:scale>
          <a:sx n="107" d="100"/>
          <a:sy n="107" d="100"/>
        </p:scale>
        <p:origin x="2124" y="96"/>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p:cViewPr>
        <p:scale>
          <a:sx n="200" d="100"/>
          <a:sy n="200" d="100"/>
        </p:scale>
        <p:origin x="-2336" y="-8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256B919-170B-2E4E-87F8-3820AB3DBC0E}"/>
              </a:ext>
            </a:extLst>
          </p:cNvPr>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ltLang="en-US"/>
          </a:p>
        </p:txBody>
      </p:sp>
      <p:sp>
        <p:nvSpPr>
          <p:cNvPr id="3" name="Date Placeholder 2">
            <a:extLst>
              <a:ext uri="{FF2B5EF4-FFF2-40B4-BE49-F238E27FC236}">
                <a16:creationId xmlns:a16="http://schemas.microsoft.com/office/drawing/2014/main" id="{DD3005B2-8D4A-4C44-8949-75687FB5C01C}"/>
              </a:ext>
            </a:extLst>
          </p:cNvPr>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A0E8AC19-9BB7-7A47-86A1-FF311CBFD054}" type="datetimeFigureOut">
              <a:rPr lang="en-US" altLang="en-US"/>
              <a:pPr>
                <a:defRPr/>
              </a:pPr>
              <a:t>5/7/2021</a:t>
            </a:fld>
            <a:endParaRPr lang="en-US" altLang="en-US"/>
          </a:p>
        </p:txBody>
      </p:sp>
      <p:sp>
        <p:nvSpPr>
          <p:cNvPr id="4" name="Footer Placeholder 3">
            <a:extLst>
              <a:ext uri="{FF2B5EF4-FFF2-40B4-BE49-F238E27FC236}">
                <a16:creationId xmlns:a16="http://schemas.microsoft.com/office/drawing/2014/main" id="{B8C70521-461C-9B4F-85CF-FC71FFE94303}"/>
              </a:ext>
            </a:extLst>
          </p:cNvPr>
          <p:cNvSpPr>
            <a:spLocks noGrp="1"/>
          </p:cNvSpPr>
          <p:nvPr>
            <p:ph type="ftr" sz="quarter" idx="2"/>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en-US"/>
          </a:p>
        </p:txBody>
      </p:sp>
      <p:sp>
        <p:nvSpPr>
          <p:cNvPr id="5" name="Slide Number Placeholder 4">
            <a:extLst>
              <a:ext uri="{FF2B5EF4-FFF2-40B4-BE49-F238E27FC236}">
                <a16:creationId xmlns:a16="http://schemas.microsoft.com/office/drawing/2014/main" id="{C062F57E-3E61-B544-BE03-72C17E1F4C2E}"/>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42ED069C-90F2-D047-BE16-417ACEA9EF5B}"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031013B7-9AE0-4F4C-A872-FD657F960931}"/>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ltLang="en-US"/>
          </a:p>
        </p:txBody>
      </p:sp>
      <p:sp>
        <p:nvSpPr>
          <p:cNvPr id="5123" name="Rectangle 3">
            <a:extLst>
              <a:ext uri="{FF2B5EF4-FFF2-40B4-BE49-F238E27FC236}">
                <a16:creationId xmlns:a16="http://schemas.microsoft.com/office/drawing/2014/main" id="{E337FDA5-AEE6-3B44-9937-38823A9E140A}"/>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ltLang="en-US"/>
          </a:p>
        </p:txBody>
      </p:sp>
      <p:sp>
        <p:nvSpPr>
          <p:cNvPr id="13316" name="Rectangle 4">
            <a:extLst>
              <a:ext uri="{FF2B5EF4-FFF2-40B4-BE49-F238E27FC236}">
                <a16:creationId xmlns:a16="http://schemas.microsoft.com/office/drawing/2014/main" id="{45E2DC4E-ABB5-E640-8AA1-568A4215D886}"/>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a:extLst>
              <a:ext uri="{FF2B5EF4-FFF2-40B4-BE49-F238E27FC236}">
                <a16:creationId xmlns:a16="http://schemas.microsoft.com/office/drawing/2014/main" id="{FDC7EAA7-8E3D-7147-8D71-6467913BDD3E}"/>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a:extLst>
              <a:ext uri="{FF2B5EF4-FFF2-40B4-BE49-F238E27FC236}">
                <a16:creationId xmlns:a16="http://schemas.microsoft.com/office/drawing/2014/main" id="{18A71454-2CEC-6544-B985-44AAD6245508}"/>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ltLang="en-US"/>
          </a:p>
        </p:txBody>
      </p:sp>
      <p:sp>
        <p:nvSpPr>
          <p:cNvPr id="5127" name="Rectangle 7">
            <a:extLst>
              <a:ext uri="{FF2B5EF4-FFF2-40B4-BE49-F238E27FC236}">
                <a16:creationId xmlns:a16="http://schemas.microsoft.com/office/drawing/2014/main" id="{EA2E61C7-D083-D94B-A971-072CF4CD8F6B}"/>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26779C92-B803-7C49-8753-6C7B46B7DDB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Arial"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a:extLst>
              <a:ext uri="{FF2B5EF4-FFF2-40B4-BE49-F238E27FC236}">
                <a16:creationId xmlns:a16="http://schemas.microsoft.com/office/drawing/2014/main" id="{17675C33-67EA-1C41-8151-A184E003AF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6269A100-352F-AF43-BEB2-A75EFB9261E8}" type="slidenum">
              <a:rPr lang="en-US" altLang="en-US" smtClean="0"/>
              <a:pPr>
                <a:spcBef>
                  <a:spcPct val="0"/>
                </a:spcBef>
              </a:pPr>
              <a:t>1</a:t>
            </a:fld>
            <a:endParaRPr lang="en-US" altLang="en-US"/>
          </a:p>
        </p:txBody>
      </p:sp>
      <p:sp>
        <p:nvSpPr>
          <p:cNvPr id="16386" name="Rectangle 2">
            <a:extLst>
              <a:ext uri="{FF2B5EF4-FFF2-40B4-BE49-F238E27FC236}">
                <a16:creationId xmlns:a16="http://schemas.microsoft.com/office/drawing/2014/main" id="{9410D271-2FE1-4143-8838-C6E780C2E18F}"/>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A0BB5375-15CE-F642-8154-A1C00ABBC5C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a:extLst>
              <a:ext uri="{FF2B5EF4-FFF2-40B4-BE49-F238E27FC236}">
                <a16:creationId xmlns:a16="http://schemas.microsoft.com/office/drawing/2014/main" id="{E8B3B308-B051-8649-AED7-7F3C819E4B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894BEC3B-E6E8-1F40-87F1-6F40D8B41D62}" type="slidenum">
              <a:rPr lang="en-US" altLang="en-US" smtClean="0"/>
              <a:pPr>
                <a:spcBef>
                  <a:spcPct val="0"/>
                </a:spcBef>
              </a:pPr>
              <a:t>10</a:t>
            </a:fld>
            <a:endParaRPr lang="en-US" altLang="en-US"/>
          </a:p>
        </p:txBody>
      </p:sp>
      <p:sp>
        <p:nvSpPr>
          <p:cNvPr id="34818" name="Rectangle 2">
            <a:extLst>
              <a:ext uri="{FF2B5EF4-FFF2-40B4-BE49-F238E27FC236}">
                <a16:creationId xmlns:a16="http://schemas.microsoft.com/office/drawing/2014/main" id="{83BCE5CF-E145-0C4B-B658-C94964BE3D65}"/>
              </a:ext>
            </a:extLst>
          </p:cNvPr>
          <p:cNvSpPr>
            <a:spLocks noGrp="1" noRot="1" noChangeAspect="1" noChangeArrowheads="1" noTextEdit="1"/>
          </p:cNvSpPr>
          <p:nvPr>
            <p:ph type="sldImg"/>
          </p:nvPr>
        </p:nvSpPr>
        <p:spPr>
          <a:ln/>
        </p:spPr>
      </p:sp>
      <p:sp>
        <p:nvSpPr>
          <p:cNvPr id="34819" name="Rectangle 3">
            <a:extLst>
              <a:ext uri="{FF2B5EF4-FFF2-40B4-BE49-F238E27FC236}">
                <a16:creationId xmlns:a16="http://schemas.microsoft.com/office/drawing/2014/main" id="{67672636-9CDD-6E44-823C-38F72A9A8ED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cs typeface="Arial" panose="020B0604020202020204" pitchFamily="34" charset="0"/>
              </a:rPr>
              <a:t>This report prints a different picture of your encumbrances.  It prints by account number and only prints PO’s with outstanding encumbrances. This is also the report you will include with your year end financials to the state.</a:t>
            </a:r>
          </a:p>
          <a:p>
            <a:pPr eaLnBrk="1" hangingPunct="1"/>
            <a:r>
              <a:rPr lang="en-US" altLang="en-US" dirty="0">
                <a:latin typeface="Arial" panose="020B0604020202020204" pitchFamily="34" charset="0"/>
                <a:cs typeface="Arial" panose="020B0604020202020204" pitchFamily="34" charset="0"/>
              </a:rPr>
              <a:t>Compare the balance of this report to the PO status report to verify the amounts are the same.  If they do not, you may want to run ENC.920S to find and correct what PO’s are “out of sync.”</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15D7224F-9E7D-024A-836C-6B2C577A2D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302E33A7-DE3D-6242-88AA-7F5128B3FFE7}" type="slidenum">
              <a:rPr lang="en-US" altLang="en-US" smtClean="0"/>
              <a:pPr>
                <a:spcBef>
                  <a:spcPct val="0"/>
                </a:spcBef>
              </a:pPr>
              <a:t>11</a:t>
            </a:fld>
            <a:endParaRPr lang="en-US" altLang="en-US"/>
          </a:p>
        </p:txBody>
      </p:sp>
      <p:sp>
        <p:nvSpPr>
          <p:cNvPr id="36866" name="Rectangle 2">
            <a:extLst>
              <a:ext uri="{FF2B5EF4-FFF2-40B4-BE49-F238E27FC236}">
                <a16:creationId xmlns:a16="http://schemas.microsoft.com/office/drawing/2014/main" id="{4D053DEC-C90A-9149-99E5-7E47DA8894C2}"/>
              </a:ext>
            </a:extLst>
          </p:cNvPr>
          <p:cNvSpPr>
            <a:spLocks noGrp="1" noRot="1" noChangeAspect="1" noChangeArrowheads="1" noTextEdit="1"/>
          </p:cNvSpPr>
          <p:nvPr>
            <p:ph type="sldImg"/>
          </p:nvPr>
        </p:nvSpPr>
        <p:spPr>
          <a:ln/>
        </p:spPr>
      </p:sp>
      <p:sp>
        <p:nvSpPr>
          <p:cNvPr id="36867" name="Rectangle 3">
            <a:extLst>
              <a:ext uri="{FF2B5EF4-FFF2-40B4-BE49-F238E27FC236}">
                <a16:creationId xmlns:a16="http://schemas.microsoft.com/office/drawing/2014/main" id="{B68B1A04-22ED-CC47-8783-23341BB8C6C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Leave all fields blank to include all PO’s or you can restrict based on element ranges and keywords.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8C3D9EC9-3C14-D748-93B5-213B3274F1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CE54A2DE-89A1-F04A-B2CF-201A254BE886}" type="slidenum">
              <a:rPr lang="en-US" altLang="en-US" smtClean="0"/>
              <a:pPr>
                <a:spcBef>
                  <a:spcPct val="0"/>
                </a:spcBef>
              </a:pPr>
              <a:t>12</a:t>
            </a:fld>
            <a:endParaRPr lang="en-US" altLang="en-US"/>
          </a:p>
        </p:txBody>
      </p:sp>
      <p:sp>
        <p:nvSpPr>
          <p:cNvPr id="38914" name="Rectangle 2">
            <a:extLst>
              <a:ext uri="{FF2B5EF4-FFF2-40B4-BE49-F238E27FC236}">
                <a16:creationId xmlns:a16="http://schemas.microsoft.com/office/drawing/2014/main" id="{76A10BBB-0163-8341-A82E-DB07CDAA1A45}"/>
              </a:ext>
            </a:extLst>
          </p:cNvPr>
          <p:cNvSpPr>
            <a:spLocks noGrp="1" noRot="1" noChangeAspect="1" noChangeArrowheads="1" noTextEdit="1"/>
          </p:cNvSpPr>
          <p:nvPr>
            <p:ph type="sldImg"/>
          </p:nvPr>
        </p:nvSpPr>
        <p:spPr>
          <a:ln/>
        </p:spPr>
      </p:sp>
      <p:sp>
        <p:nvSpPr>
          <p:cNvPr id="38915" name="Rectangle 3">
            <a:extLst>
              <a:ext uri="{FF2B5EF4-FFF2-40B4-BE49-F238E27FC236}">
                <a16:creationId xmlns:a16="http://schemas.microsoft.com/office/drawing/2014/main" id="{104B9EDF-1F61-E949-AE42-445A58889F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This report will print invoices posted but not paid in the old year.  You can print this at any time to see a listing of invoices that were carried over to the new year for payment.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a:extLst>
              <a:ext uri="{FF2B5EF4-FFF2-40B4-BE49-F238E27FC236}">
                <a16:creationId xmlns:a16="http://schemas.microsoft.com/office/drawing/2014/main" id="{8D5C01C6-8F1F-9E48-99FB-C0A7A38697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B16B3272-A0F7-2744-80FB-8A9588384276}" type="slidenum">
              <a:rPr lang="en-US" altLang="en-US" smtClean="0"/>
              <a:pPr>
                <a:spcBef>
                  <a:spcPct val="0"/>
                </a:spcBef>
              </a:pPr>
              <a:t>13</a:t>
            </a:fld>
            <a:endParaRPr lang="en-US" altLang="en-US"/>
          </a:p>
        </p:txBody>
      </p:sp>
      <p:sp>
        <p:nvSpPr>
          <p:cNvPr id="40962" name="Rectangle 2">
            <a:extLst>
              <a:ext uri="{FF2B5EF4-FFF2-40B4-BE49-F238E27FC236}">
                <a16:creationId xmlns:a16="http://schemas.microsoft.com/office/drawing/2014/main" id="{42429839-BC68-484E-82DC-24A0D4AB960F}"/>
              </a:ext>
            </a:extLst>
          </p:cNvPr>
          <p:cNvSpPr>
            <a:spLocks noGrp="1" noRot="1" noChangeAspect="1" noChangeArrowheads="1" noTextEdit="1"/>
          </p:cNvSpPr>
          <p:nvPr>
            <p:ph type="sldImg"/>
          </p:nvPr>
        </p:nvSpPr>
        <p:spPr>
          <a:ln/>
        </p:spPr>
      </p:sp>
      <p:sp>
        <p:nvSpPr>
          <p:cNvPr id="40963" name="Rectangle 3">
            <a:extLst>
              <a:ext uri="{FF2B5EF4-FFF2-40B4-BE49-F238E27FC236}">
                <a16:creationId xmlns:a16="http://schemas.microsoft.com/office/drawing/2014/main" id="{A943C413-F35D-1548-A0CB-84FE76BBEA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a:extLst>
              <a:ext uri="{FF2B5EF4-FFF2-40B4-BE49-F238E27FC236}">
                <a16:creationId xmlns:a16="http://schemas.microsoft.com/office/drawing/2014/main" id="{17136AC4-4A39-6842-BB2F-9AC018F994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8D45747-8B5C-0A43-8F8E-555B645DCF4D}" type="slidenum">
              <a:rPr lang="en-US" altLang="en-US" smtClean="0"/>
              <a:pPr>
                <a:spcBef>
                  <a:spcPct val="0"/>
                </a:spcBef>
              </a:pPr>
              <a:t>14</a:t>
            </a:fld>
            <a:endParaRPr lang="en-US" altLang="en-US"/>
          </a:p>
        </p:txBody>
      </p:sp>
      <p:sp>
        <p:nvSpPr>
          <p:cNvPr id="43010" name="Rectangle 2">
            <a:extLst>
              <a:ext uri="{FF2B5EF4-FFF2-40B4-BE49-F238E27FC236}">
                <a16:creationId xmlns:a16="http://schemas.microsoft.com/office/drawing/2014/main" id="{A139F6B6-5C18-0949-AF7D-BFC7D5C51F3C}"/>
              </a:ext>
            </a:extLst>
          </p:cNvPr>
          <p:cNvSpPr>
            <a:spLocks noGrp="1" noRot="1" noChangeAspect="1" noChangeArrowheads="1" noTextEdit="1"/>
          </p:cNvSpPr>
          <p:nvPr>
            <p:ph type="sldImg"/>
          </p:nvPr>
        </p:nvSpPr>
        <p:spPr>
          <a:ln/>
        </p:spPr>
      </p:sp>
      <p:sp>
        <p:nvSpPr>
          <p:cNvPr id="43011" name="Rectangle 3">
            <a:extLst>
              <a:ext uri="{FF2B5EF4-FFF2-40B4-BE49-F238E27FC236}">
                <a16:creationId xmlns:a16="http://schemas.microsoft.com/office/drawing/2014/main" id="{DA2AC308-F2D6-D345-81FA-184657AB46C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These steps are run in the new fiscal year.</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a:extLst>
              <a:ext uri="{FF2B5EF4-FFF2-40B4-BE49-F238E27FC236}">
                <a16:creationId xmlns:a16="http://schemas.microsoft.com/office/drawing/2014/main" id="{E38164DC-8C89-F54D-87A6-B80FBC5A11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1C38630-AB6D-AE4E-A347-BB3CBE425789}" type="slidenum">
              <a:rPr lang="en-US" altLang="en-US" smtClean="0"/>
              <a:pPr>
                <a:spcBef>
                  <a:spcPct val="0"/>
                </a:spcBef>
              </a:pPr>
              <a:t>15</a:t>
            </a:fld>
            <a:endParaRPr lang="en-US" altLang="en-US"/>
          </a:p>
        </p:txBody>
      </p:sp>
      <p:sp>
        <p:nvSpPr>
          <p:cNvPr id="45058" name="Rectangle 2">
            <a:extLst>
              <a:ext uri="{FF2B5EF4-FFF2-40B4-BE49-F238E27FC236}">
                <a16:creationId xmlns:a16="http://schemas.microsoft.com/office/drawing/2014/main" id="{68844A30-4F78-5849-BFC4-FB4E307A085E}"/>
              </a:ext>
            </a:extLst>
          </p:cNvPr>
          <p:cNvSpPr>
            <a:spLocks noGrp="1" noRot="1" noChangeAspect="1" noChangeArrowheads="1" noTextEdit="1"/>
          </p:cNvSpPr>
          <p:nvPr>
            <p:ph type="sldImg"/>
          </p:nvPr>
        </p:nvSpPr>
        <p:spPr>
          <a:xfrm>
            <a:off x="1066800" y="685800"/>
            <a:ext cx="4572000" cy="3429000"/>
          </a:xfrm>
          <a:ln/>
        </p:spPr>
      </p:sp>
      <p:sp>
        <p:nvSpPr>
          <p:cNvPr id="45059" name="Rectangle 3">
            <a:extLst>
              <a:ext uri="{FF2B5EF4-FFF2-40B4-BE49-F238E27FC236}">
                <a16:creationId xmlns:a16="http://schemas.microsoft.com/office/drawing/2014/main" id="{30BB3636-C435-6C46-84C5-CE373C19797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a:extLst>
              <a:ext uri="{FF2B5EF4-FFF2-40B4-BE49-F238E27FC236}">
                <a16:creationId xmlns:a16="http://schemas.microsoft.com/office/drawing/2014/main" id="{E060ADCC-502E-0344-9A40-8EB2C31F3AD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5A5FF715-572B-994A-8FF2-D50C7DED33BA}" type="slidenum">
              <a:rPr lang="en-US" altLang="en-US" smtClean="0"/>
              <a:pPr>
                <a:spcBef>
                  <a:spcPct val="0"/>
                </a:spcBef>
              </a:pPr>
              <a:t>16</a:t>
            </a:fld>
            <a:endParaRPr lang="en-US" altLang="en-US"/>
          </a:p>
        </p:txBody>
      </p:sp>
      <p:sp>
        <p:nvSpPr>
          <p:cNvPr id="47106" name="Rectangle 2">
            <a:extLst>
              <a:ext uri="{FF2B5EF4-FFF2-40B4-BE49-F238E27FC236}">
                <a16:creationId xmlns:a16="http://schemas.microsoft.com/office/drawing/2014/main" id="{9793B512-B8F4-7A4D-8DEB-739B0A0C4EB7}"/>
              </a:ext>
            </a:extLst>
          </p:cNvPr>
          <p:cNvSpPr>
            <a:spLocks noGrp="1" noRot="1" noChangeAspect="1" noChangeArrowheads="1" noTextEdit="1"/>
          </p:cNvSpPr>
          <p:nvPr>
            <p:ph type="sldImg"/>
          </p:nvPr>
        </p:nvSpPr>
        <p:spPr>
          <a:ln/>
        </p:spPr>
      </p:sp>
      <p:sp>
        <p:nvSpPr>
          <p:cNvPr id="47107" name="Rectangle 3">
            <a:extLst>
              <a:ext uri="{FF2B5EF4-FFF2-40B4-BE49-F238E27FC236}">
                <a16:creationId xmlns:a16="http://schemas.microsoft.com/office/drawing/2014/main" id="{55D39873-405F-CB4A-BAF8-E5D869C60D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a:extLst>
              <a:ext uri="{FF2B5EF4-FFF2-40B4-BE49-F238E27FC236}">
                <a16:creationId xmlns:a16="http://schemas.microsoft.com/office/drawing/2014/main" id="{12331550-D235-4942-8303-B69D90A2AF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1AADBC9A-1542-5A49-942B-DBF124BA53C3}" type="slidenum">
              <a:rPr lang="en-US" altLang="en-US" smtClean="0"/>
              <a:pPr>
                <a:spcBef>
                  <a:spcPct val="0"/>
                </a:spcBef>
              </a:pPr>
              <a:t>17</a:t>
            </a:fld>
            <a:endParaRPr lang="en-US" altLang="en-US"/>
          </a:p>
        </p:txBody>
      </p:sp>
      <p:sp>
        <p:nvSpPr>
          <p:cNvPr id="49154" name="Rectangle 2">
            <a:extLst>
              <a:ext uri="{FF2B5EF4-FFF2-40B4-BE49-F238E27FC236}">
                <a16:creationId xmlns:a16="http://schemas.microsoft.com/office/drawing/2014/main" id="{1BF5BF37-4010-2146-8FAD-4FFA1A73E968}"/>
              </a:ext>
            </a:extLst>
          </p:cNvPr>
          <p:cNvSpPr>
            <a:spLocks noGrp="1" noRot="1" noChangeAspect="1" noChangeArrowheads="1" noTextEdit="1"/>
          </p:cNvSpPr>
          <p:nvPr>
            <p:ph type="sldImg"/>
          </p:nvPr>
        </p:nvSpPr>
        <p:spPr>
          <a:ln/>
        </p:spPr>
      </p:sp>
      <p:sp>
        <p:nvSpPr>
          <p:cNvPr id="49155" name="Rectangle 3">
            <a:extLst>
              <a:ext uri="{FF2B5EF4-FFF2-40B4-BE49-F238E27FC236}">
                <a16:creationId xmlns:a16="http://schemas.microsoft.com/office/drawing/2014/main" id="{132D9B59-935A-454E-BAA9-1CF2C33D41F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a:extLst>
              <a:ext uri="{FF2B5EF4-FFF2-40B4-BE49-F238E27FC236}">
                <a16:creationId xmlns:a16="http://schemas.microsoft.com/office/drawing/2014/main" id="{61F2A0EB-F984-B94C-BAA9-ABE8AD9B82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28884A90-7CC0-2248-8A30-F73E5D992E57}" type="slidenum">
              <a:rPr lang="en-US" altLang="en-US" smtClean="0"/>
              <a:pPr>
                <a:spcBef>
                  <a:spcPct val="0"/>
                </a:spcBef>
              </a:pPr>
              <a:t>18</a:t>
            </a:fld>
            <a:endParaRPr lang="en-US" altLang="en-US"/>
          </a:p>
        </p:txBody>
      </p:sp>
      <p:sp>
        <p:nvSpPr>
          <p:cNvPr id="51202" name="Rectangle 2">
            <a:extLst>
              <a:ext uri="{FF2B5EF4-FFF2-40B4-BE49-F238E27FC236}">
                <a16:creationId xmlns:a16="http://schemas.microsoft.com/office/drawing/2014/main" id="{1DF92EFD-8939-6347-8618-05139D5AAD46}"/>
              </a:ext>
            </a:extLst>
          </p:cNvPr>
          <p:cNvSpPr>
            <a:spLocks noGrp="1" noRot="1" noChangeAspect="1" noChangeArrowheads="1" noTextEdit="1"/>
          </p:cNvSpPr>
          <p:nvPr>
            <p:ph type="sldImg"/>
          </p:nvPr>
        </p:nvSpPr>
        <p:spPr>
          <a:ln/>
        </p:spPr>
      </p:sp>
      <p:sp>
        <p:nvSpPr>
          <p:cNvPr id="51203" name="Rectangle 3">
            <a:extLst>
              <a:ext uri="{FF2B5EF4-FFF2-40B4-BE49-F238E27FC236}">
                <a16:creationId xmlns:a16="http://schemas.microsoft.com/office/drawing/2014/main" id="{B92C8AED-BC61-D041-9C22-E4691F81147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You should run this program again.  This will make sure that the accounts entered in the old year since you carried over to the new year are in the new year if all account elements have been defined in the new year.  Be sure to review the small reports generated to make sure everything carried over OK. DO NOT RUN the Copy Prior Year’s Accounts to Current Year.</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a:extLst>
              <a:ext uri="{FF2B5EF4-FFF2-40B4-BE49-F238E27FC236}">
                <a16:creationId xmlns:a16="http://schemas.microsoft.com/office/drawing/2014/main" id="{73E9A74F-FBFC-5749-B9F8-255A7C944B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441A4044-C69E-AF47-9F29-C9983DC71363}" type="slidenum">
              <a:rPr lang="en-US" altLang="en-US" smtClean="0"/>
              <a:pPr>
                <a:spcBef>
                  <a:spcPct val="0"/>
                </a:spcBef>
              </a:pPr>
              <a:t>19</a:t>
            </a:fld>
            <a:endParaRPr lang="en-US" altLang="en-US"/>
          </a:p>
        </p:txBody>
      </p:sp>
      <p:sp>
        <p:nvSpPr>
          <p:cNvPr id="53250" name="Rectangle 2">
            <a:extLst>
              <a:ext uri="{FF2B5EF4-FFF2-40B4-BE49-F238E27FC236}">
                <a16:creationId xmlns:a16="http://schemas.microsoft.com/office/drawing/2014/main" id="{FD18BDE2-4187-434A-BB9D-005329BAEF18}"/>
              </a:ext>
            </a:extLst>
          </p:cNvPr>
          <p:cNvSpPr>
            <a:spLocks noGrp="1" noRot="1" noChangeAspect="1" noChangeArrowheads="1" noTextEdit="1"/>
          </p:cNvSpPr>
          <p:nvPr>
            <p:ph type="sldImg"/>
          </p:nvPr>
        </p:nvSpPr>
        <p:spPr>
          <a:ln/>
        </p:spPr>
      </p:sp>
      <p:sp>
        <p:nvSpPr>
          <p:cNvPr id="53251" name="Rectangle 3">
            <a:extLst>
              <a:ext uri="{FF2B5EF4-FFF2-40B4-BE49-F238E27FC236}">
                <a16:creationId xmlns:a16="http://schemas.microsoft.com/office/drawing/2014/main" id="{16A22726-86B6-5041-93C1-B8DBD3F7F6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cs typeface="Arial" panose="020B0604020202020204" pitchFamily="34" charset="0"/>
              </a:rPr>
              <a:t>This screen does a crosswalk between last year’s accounts and this new year’s accounts. You can use this program to cross reference an account from last year to a new year account in the new year.  Do a “C” to change on each line and the current (new year) account will pull up to allow any changes.  When finished, enter an “E” </a:t>
            </a:r>
            <a:r>
              <a:rPr lang="en-US" altLang="en-US">
                <a:latin typeface="Arial" panose="020B0604020202020204" pitchFamily="34" charset="0"/>
                <a:cs typeface="Arial" panose="020B0604020202020204" pitchFamily="34" charset="0"/>
              </a:rPr>
              <a:t>to end.</a:t>
            </a:r>
            <a:endParaRPr lang="en-US" alt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D51576A6-B7B4-7B4D-9124-FD38BB091F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4F0EE773-C19D-BF41-8952-DB52175D46A5}" type="slidenum">
              <a:rPr lang="en-US" altLang="en-US" smtClean="0"/>
              <a:pPr>
                <a:spcBef>
                  <a:spcPct val="0"/>
                </a:spcBef>
              </a:pPr>
              <a:t>2</a:t>
            </a:fld>
            <a:endParaRPr lang="en-US" altLang="en-US"/>
          </a:p>
        </p:txBody>
      </p:sp>
      <p:sp>
        <p:nvSpPr>
          <p:cNvPr id="18434" name="Rectangle 2">
            <a:extLst>
              <a:ext uri="{FF2B5EF4-FFF2-40B4-BE49-F238E27FC236}">
                <a16:creationId xmlns:a16="http://schemas.microsoft.com/office/drawing/2014/main" id="{76D810D0-6DB4-E04C-B848-9E36A5AA40D4}"/>
              </a:ext>
            </a:extLst>
          </p:cNvPr>
          <p:cNvSpPr>
            <a:spLocks noGrp="1" noRot="1" noChangeAspect="1" noChangeArrowheads="1" noTextEdit="1"/>
          </p:cNvSpPr>
          <p:nvPr>
            <p:ph type="sldImg"/>
          </p:nvPr>
        </p:nvSpPr>
        <p:spPr>
          <a:ln/>
        </p:spPr>
      </p:sp>
      <p:sp>
        <p:nvSpPr>
          <p:cNvPr id="18435" name="Rectangle 3">
            <a:extLst>
              <a:ext uri="{FF2B5EF4-FFF2-40B4-BE49-F238E27FC236}">
                <a16:creationId xmlns:a16="http://schemas.microsoft.com/office/drawing/2014/main" id="{8A428556-3D76-5746-A598-8F469E7C628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a:extLst>
              <a:ext uri="{FF2B5EF4-FFF2-40B4-BE49-F238E27FC236}">
                <a16:creationId xmlns:a16="http://schemas.microsoft.com/office/drawing/2014/main" id="{BB797F13-9E11-0E4A-861E-F8A954EFD8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160F4B50-8B68-3B41-828D-E0E22F199EE4}" type="slidenum">
              <a:rPr lang="en-US" altLang="en-US" smtClean="0"/>
              <a:pPr>
                <a:spcBef>
                  <a:spcPct val="0"/>
                </a:spcBef>
              </a:pPr>
              <a:t>20</a:t>
            </a:fld>
            <a:endParaRPr lang="en-US" altLang="en-US"/>
          </a:p>
        </p:txBody>
      </p:sp>
      <p:sp>
        <p:nvSpPr>
          <p:cNvPr id="55298" name="Rectangle 2">
            <a:extLst>
              <a:ext uri="{FF2B5EF4-FFF2-40B4-BE49-F238E27FC236}">
                <a16:creationId xmlns:a16="http://schemas.microsoft.com/office/drawing/2014/main" id="{7D1851AA-8ABE-2440-9E68-AD0BA5E654CF}"/>
              </a:ext>
            </a:extLst>
          </p:cNvPr>
          <p:cNvSpPr>
            <a:spLocks noGrp="1" noRot="1" noChangeAspect="1" noChangeArrowheads="1" noTextEdit="1"/>
          </p:cNvSpPr>
          <p:nvPr>
            <p:ph type="sldImg"/>
          </p:nvPr>
        </p:nvSpPr>
        <p:spPr>
          <a:ln/>
        </p:spPr>
      </p:sp>
      <p:sp>
        <p:nvSpPr>
          <p:cNvPr id="55299" name="Rectangle 3">
            <a:extLst>
              <a:ext uri="{FF2B5EF4-FFF2-40B4-BE49-F238E27FC236}">
                <a16:creationId xmlns:a16="http://schemas.microsoft.com/office/drawing/2014/main" id="{9DF2422A-875A-0141-922C-EB3E2AAA3B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Running this program again will carryover any new accounts, account restrictions, bank account and keyword changes to the new year.  You can run this program as often as needed.</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F21D411C-D9CA-EE43-987B-61962F2F98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D883DDB-49C0-864A-988F-09EBF6922F83}" type="slidenum">
              <a:rPr lang="en-US" altLang="en-US" smtClean="0"/>
              <a:pPr>
                <a:spcBef>
                  <a:spcPct val="0"/>
                </a:spcBef>
              </a:pPr>
              <a:t>21</a:t>
            </a:fld>
            <a:endParaRPr lang="en-US" altLang="en-US"/>
          </a:p>
        </p:txBody>
      </p:sp>
      <p:sp>
        <p:nvSpPr>
          <p:cNvPr id="57346" name="Rectangle 2">
            <a:extLst>
              <a:ext uri="{FF2B5EF4-FFF2-40B4-BE49-F238E27FC236}">
                <a16:creationId xmlns:a16="http://schemas.microsoft.com/office/drawing/2014/main" id="{0FE9AFFF-7040-274F-B1A5-BF7F8911BAC4}"/>
              </a:ext>
            </a:extLst>
          </p:cNvPr>
          <p:cNvSpPr>
            <a:spLocks noGrp="1" noRot="1" noChangeAspect="1" noChangeArrowheads="1" noTextEdit="1"/>
          </p:cNvSpPr>
          <p:nvPr>
            <p:ph type="sldImg"/>
          </p:nvPr>
        </p:nvSpPr>
        <p:spPr>
          <a:ln/>
        </p:spPr>
      </p:sp>
      <p:sp>
        <p:nvSpPr>
          <p:cNvPr id="57347" name="Rectangle 3">
            <a:extLst>
              <a:ext uri="{FF2B5EF4-FFF2-40B4-BE49-F238E27FC236}">
                <a16:creationId xmlns:a16="http://schemas.microsoft.com/office/drawing/2014/main" id="{B46FC643-F4A7-7A4C-AB10-A5A38CBE14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Use this optional program to mass add accounts with the new project number.</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a:extLst>
              <a:ext uri="{FF2B5EF4-FFF2-40B4-BE49-F238E27FC236}">
                <a16:creationId xmlns:a16="http://schemas.microsoft.com/office/drawing/2014/main" id="{9AB18B9A-F4AA-2E4F-8B63-25D2CE8578C2}"/>
              </a:ext>
            </a:extLst>
          </p:cNvPr>
          <p:cNvSpPr>
            <a:spLocks noGrp="1" noRot="1" noChangeAspect="1" noChangeArrowheads="1" noTextEdit="1"/>
          </p:cNvSpPr>
          <p:nvPr>
            <p:ph type="sldImg"/>
          </p:nvPr>
        </p:nvSpPr>
        <p:spPr>
          <a:ln/>
        </p:spPr>
      </p:sp>
      <p:sp>
        <p:nvSpPr>
          <p:cNvPr id="59394" name="Notes Placeholder 2">
            <a:extLst>
              <a:ext uri="{FF2B5EF4-FFF2-40B4-BE49-F238E27FC236}">
                <a16:creationId xmlns:a16="http://schemas.microsoft.com/office/drawing/2014/main" id="{9EDC3887-A1D4-2F4F-BD4E-AF07405E436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O Would be Old year and N would be New year.  Edit List Only Y will just give a report.  N will add the new accounts.</a:t>
            </a:r>
          </a:p>
        </p:txBody>
      </p:sp>
      <p:sp>
        <p:nvSpPr>
          <p:cNvPr id="59395" name="Slide Number Placeholder 3">
            <a:extLst>
              <a:ext uri="{FF2B5EF4-FFF2-40B4-BE49-F238E27FC236}">
                <a16:creationId xmlns:a16="http://schemas.microsoft.com/office/drawing/2014/main" id="{8717D25D-587C-A947-93DD-656304EF93B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134A124D-5C9C-4742-A512-6AE6460660D3}" type="slidenum">
              <a:rPr lang="en-US" altLang="en-US" smtClean="0"/>
              <a:pPr>
                <a:spcBef>
                  <a:spcPct val="0"/>
                </a:spcBef>
              </a:pPr>
              <a:t>22</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a:extLst>
              <a:ext uri="{FF2B5EF4-FFF2-40B4-BE49-F238E27FC236}">
                <a16:creationId xmlns:a16="http://schemas.microsoft.com/office/drawing/2014/main" id="{FF28E367-F0FF-214A-88AE-7D07609EEB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FA39B89-2F4C-C84E-BD55-C739B94D0530}" type="slidenum">
              <a:rPr lang="en-US" altLang="en-US" smtClean="0"/>
              <a:pPr>
                <a:spcBef>
                  <a:spcPct val="0"/>
                </a:spcBef>
              </a:pPr>
              <a:t>23</a:t>
            </a:fld>
            <a:endParaRPr lang="en-US" altLang="en-US"/>
          </a:p>
        </p:txBody>
      </p:sp>
      <p:sp>
        <p:nvSpPr>
          <p:cNvPr id="61442" name="Rectangle 2">
            <a:extLst>
              <a:ext uri="{FF2B5EF4-FFF2-40B4-BE49-F238E27FC236}">
                <a16:creationId xmlns:a16="http://schemas.microsoft.com/office/drawing/2014/main" id="{55AC43E0-8FE5-6F40-8081-BC3BA0BC6DA1}"/>
              </a:ext>
            </a:extLst>
          </p:cNvPr>
          <p:cNvSpPr>
            <a:spLocks noGrp="1" noRot="1" noChangeAspect="1" noChangeArrowheads="1" noTextEdit="1"/>
          </p:cNvSpPr>
          <p:nvPr>
            <p:ph type="sldImg"/>
          </p:nvPr>
        </p:nvSpPr>
        <p:spPr>
          <a:ln/>
        </p:spPr>
      </p:sp>
      <p:sp>
        <p:nvSpPr>
          <p:cNvPr id="61443" name="Rectangle 3">
            <a:extLst>
              <a:ext uri="{FF2B5EF4-FFF2-40B4-BE49-F238E27FC236}">
                <a16:creationId xmlns:a16="http://schemas.microsoft.com/office/drawing/2014/main" id="{63F5DC4E-D99C-3E48-BDB2-CA9ED88FCFC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You can enter any range of accounts to change the status of the account, for example, to make a series of project accounts inactive.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a:extLst>
              <a:ext uri="{FF2B5EF4-FFF2-40B4-BE49-F238E27FC236}">
                <a16:creationId xmlns:a16="http://schemas.microsoft.com/office/drawing/2014/main" id="{B3FC6BA2-8998-824F-92AB-516AF65C42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9F70C258-47D7-034B-8A5E-F4BD2E909971}" type="slidenum">
              <a:rPr lang="en-US" altLang="en-US" smtClean="0"/>
              <a:pPr>
                <a:spcBef>
                  <a:spcPct val="0"/>
                </a:spcBef>
              </a:pPr>
              <a:t>24</a:t>
            </a:fld>
            <a:endParaRPr lang="en-US" altLang="en-US"/>
          </a:p>
        </p:txBody>
      </p:sp>
      <p:sp>
        <p:nvSpPr>
          <p:cNvPr id="63490" name="Rectangle 2">
            <a:extLst>
              <a:ext uri="{FF2B5EF4-FFF2-40B4-BE49-F238E27FC236}">
                <a16:creationId xmlns:a16="http://schemas.microsoft.com/office/drawing/2014/main" id="{08E0E7A8-D0B4-F945-B785-785EF2056BFF}"/>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16DA8498-D253-0D41-BC3D-C00250E2D07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You can do a quick review or change, if you wish, to these options.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a:extLst>
              <a:ext uri="{FF2B5EF4-FFF2-40B4-BE49-F238E27FC236}">
                <a16:creationId xmlns:a16="http://schemas.microsoft.com/office/drawing/2014/main" id="{D5346EF6-9074-DE41-95B0-0A67F8BE59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7C4E1C0-7D28-774A-BB8E-9F693173A3AE}" type="slidenum">
              <a:rPr lang="en-US" altLang="en-US" smtClean="0"/>
              <a:pPr>
                <a:spcBef>
                  <a:spcPct val="0"/>
                </a:spcBef>
              </a:pPr>
              <a:t>25</a:t>
            </a:fld>
            <a:endParaRPr lang="en-US" altLang="en-US"/>
          </a:p>
        </p:txBody>
      </p:sp>
      <p:sp>
        <p:nvSpPr>
          <p:cNvPr id="65538" name="Rectangle 2">
            <a:extLst>
              <a:ext uri="{FF2B5EF4-FFF2-40B4-BE49-F238E27FC236}">
                <a16:creationId xmlns:a16="http://schemas.microsoft.com/office/drawing/2014/main" id="{ECC9D92E-C267-3E43-BA5B-4B974F70EEC4}"/>
              </a:ext>
            </a:extLst>
          </p:cNvPr>
          <p:cNvSpPr>
            <a:spLocks noGrp="1" noRot="1" noChangeAspect="1" noChangeArrowheads="1" noTextEdit="1"/>
          </p:cNvSpPr>
          <p:nvPr>
            <p:ph type="sldImg"/>
          </p:nvPr>
        </p:nvSpPr>
        <p:spPr>
          <a:ln/>
        </p:spPr>
      </p:sp>
      <p:sp>
        <p:nvSpPr>
          <p:cNvPr id="65539" name="Rectangle 3">
            <a:extLst>
              <a:ext uri="{FF2B5EF4-FFF2-40B4-BE49-F238E27FC236}">
                <a16:creationId xmlns:a16="http://schemas.microsoft.com/office/drawing/2014/main" id="{CE2E49E4-5125-EA4D-B4F7-86A6350DFD1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Use this program to add new accounts or change your beginning budget.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a:extLst>
              <a:ext uri="{FF2B5EF4-FFF2-40B4-BE49-F238E27FC236}">
                <a16:creationId xmlns:a16="http://schemas.microsoft.com/office/drawing/2014/main" id="{83C70623-9FF8-D34A-97CD-6D9E58FD86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30F51BDB-A5F4-8546-BA13-C5CD87A9B1A8}" type="slidenum">
              <a:rPr lang="en-US" altLang="en-US" smtClean="0"/>
              <a:pPr>
                <a:spcBef>
                  <a:spcPct val="0"/>
                </a:spcBef>
              </a:pPr>
              <a:t>26</a:t>
            </a:fld>
            <a:endParaRPr lang="en-US" altLang="en-US"/>
          </a:p>
        </p:txBody>
      </p:sp>
      <p:sp>
        <p:nvSpPr>
          <p:cNvPr id="67586" name="Rectangle 2">
            <a:extLst>
              <a:ext uri="{FF2B5EF4-FFF2-40B4-BE49-F238E27FC236}">
                <a16:creationId xmlns:a16="http://schemas.microsoft.com/office/drawing/2014/main" id="{2151DB1D-273D-C742-812B-813978FAD304}"/>
              </a:ext>
            </a:extLst>
          </p:cNvPr>
          <p:cNvSpPr>
            <a:spLocks noGrp="1" noRot="1" noChangeAspect="1" noChangeArrowheads="1" noTextEdit="1"/>
          </p:cNvSpPr>
          <p:nvPr>
            <p:ph type="sldImg"/>
          </p:nvPr>
        </p:nvSpPr>
        <p:spPr>
          <a:ln/>
        </p:spPr>
      </p:sp>
      <p:sp>
        <p:nvSpPr>
          <p:cNvPr id="67587" name="Rectangle 3">
            <a:extLst>
              <a:ext uri="{FF2B5EF4-FFF2-40B4-BE49-F238E27FC236}">
                <a16:creationId xmlns:a16="http://schemas.microsoft.com/office/drawing/2014/main" id="{06887E98-5E25-CB41-82EA-7A03B7E38B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If you need to add or change document ID’s for the new year, do so here.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a:extLst>
              <a:ext uri="{FF2B5EF4-FFF2-40B4-BE49-F238E27FC236}">
                <a16:creationId xmlns:a16="http://schemas.microsoft.com/office/drawing/2014/main" id="{EDBF455E-3CBC-114F-8F9B-5D16DBD6CB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6E904D8D-F2B2-9B44-A1C8-FB4A9E8749A6}" type="slidenum">
              <a:rPr lang="en-US" altLang="en-US" smtClean="0"/>
              <a:pPr>
                <a:spcBef>
                  <a:spcPct val="0"/>
                </a:spcBef>
              </a:pPr>
              <a:t>27</a:t>
            </a:fld>
            <a:endParaRPr lang="en-US" altLang="en-US"/>
          </a:p>
        </p:txBody>
      </p:sp>
      <p:sp>
        <p:nvSpPr>
          <p:cNvPr id="69634" name="Rectangle 2">
            <a:extLst>
              <a:ext uri="{FF2B5EF4-FFF2-40B4-BE49-F238E27FC236}">
                <a16:creationId xmlns:a16="http://schemas.microsoft.com/office/drawing/2014/main" id="{054C582E-1CA6-2344-B2EF-E5DEE42D693D}"/>
              </a:ext>
            </a:extLst>
          </p:cNvPr>
          <p:cNvSpPr>
            <a:spLocks noGrp="1" noRot="1" noChangeAspect="1" noChangeArrowheads="1" noTextEdit="1"/>
          </p:cNvSpPr>
          <p:nvPr>
            <p:ph type="sldImg"/>
          </p:nvPr>
        </p:nvSpPr>
        <p:spPr>
          <a:ln/>
        </p:spPr>
      </p:sp>
      <p:sp>
        <p:nvSpPr>
          <p:cNvPr id="69635" name="Rectangle 3">
            <a:extLst>
              <a:ext uri="{FF2B5EF4-FFF2-40B4-BE49-F238E27FC236}">
                <a16:creationId xmlns:a16="http://schemas.microsoft.com/office/drawing/2014/main" id="{BC3AF338-9D6E-094E-AA8D-1D28BB2A9D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a:extLst>
              <a:ext uri="{FF2B5EF4-FFF2-40B4-BE49-F238E27FC236}">
                <a16:creationId xmlns:a16="http://schemas.microsoft.com/office/drawing/2014/main" id="{9B43CE45-615A-FA4C-851B-91976162AA9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B5D9BE60-CDAB-5C4A-A96F-665E7D7A56EB}" type="slidenum">
              <a:rPr lang="en-US" altLang="en-US" smtClean="0"/>
              <a:pPr>
                <a:spcBef>
                  <a:spcPct val="0"/>
                </a:spcBef>
              </a:pPr>
              <a:t>28</a:t>
            </a:fld>
            <a:endParaRPr lang="en-US" altLang="en-US"/>
          </a:p>
        </p:txBody>
      </p:sp>
      <p:sp>
        <p:nvSpPr>
          <p:cNvPr id="71682" name="Rectangle 2">
            <a:extLst>
              <a:ext uri="{FF2B5EF4-FFF2-40B4-BE49-F238E27FC236}">
                <a16:creationId xmlns:a16="http://schemas.microsoft.com/office/drawing/2014/main" id="{A2251A10-4B91-B044-8A4E-B5A047EA498B}"/>
              </a:ext>
            </a:extLst>
          </p:cNvPr>
          <p:cNvSpPr>
            <a:spLocks noGrp="1" noRot="1" noChangeAspect="1" noChangeArrowheads="1" noTextEdit="1"/>
          </p:cNvSpPr>
          <p:nvPr>
            <p:ph type="sldImg"/>
          </p:nvPr>
        </p:nvSpPr>
        <p:spPr>
          <a:ln/>
        </p:spPr>
      </p:sp>
      <p:sp>
        <p:nvSpPr>
          <p:cNvPr id="71683" name="Rectangle 3">
            <a:extLst>
              <a:ext uri="{FF2B5EF4-FFF2-40B4-BE49-F238E27FC236}">
                <a16:creationId xmlns:a16="http://schemas.microsoft.com/office/drawing/2014/main" id="{C8FD97E1-049F-B640-BCFD-B7937F27A8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You can carry forward PO’s one at a time or as a group or both.  If you need to change the account for a PO line, you must use this program to carryover the PO.  </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You may use this program initially to bring over PO’s as needed into the new year for payment.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a:extLst>
              <a:ext uri="{FF2B5EF4-FFF2-40B4-BE49-F238E27FC236}">
                <a16:creationId xmlns:a16="http://schemas.microsoft.com/office/drawing/2014/main" id="{D379B5CB-AC1F-404D-812B-51093486D3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37A60CA0-887C-484C-B1CE-F4D49FDFB18E}" type="slidenum">
              <a:rPr lang="en-US" altLang="en-US" smtClean="0"/>
              <a:pPr>
                <a:spcBef>
                  <a:spcPct val="0"/>
                </a:spcBef>
              </a:pPr>
              <a:t>29</a:t>
            </a:fld>
            <a:endParaRPr lang="en-US" altLang="en-US"/>
          </a:p>
        </p:txBody>
      </p:sp>
      <p:sp>
        <p:nvSpPr>
          <p:cNvPr id="73730" name="Rectangle 2">
            <a:extLst>
              <a:ext uri="{FF2B5EF4-FFF2-40B4-BE49-F238E27FC236}">
                <a16:creationId xmlns:a16="http://schemas.microsoft.com/office/drawing/2014/main" id="{DD44BCDB-CB90-534E-BF84-DA5A7236D765}"/>
              </a:ext>
            </a:extLst>
          </p:cNvPr>
          <p:cNvSpPr>
            <a:spLocks noGrp="1" noRot="1" noChangeAspect="1" noChangeArrowheads="1" noTextEdit="1"/>
          </p:cNvSpPr>
          <p:nvPr>
            <p:ph type="sldImg"/>
          </p:nvPr>
        </p:nvSpPr>
        <p:spPr>
          <a:ln/>
        </p:spPr>
      </p:sp>
      <p:sp>
        <p:nvSpPr>
          <p:cNvPr id="73731" name="Rectangle 3">
            <a:extLst>
              <a:ext uri="{FF2B5EF4-FFF2-40B4-BE49-F238E27FC236}">
                <a16:creationId xmlns:a16="http://schemas.microsoft.com/office/drawing/2014/main" id="{FB4D83F6-33A5-0047-A4E5-11C9B1A3B0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a:extLst>
              <a:ext uri="{FF2B5EF4-FFF2-40B4-BE49-F238E27FC236}">
                <a16:creationId xmlns:a16="http://schemas.microsoft.com/office/drawing/2014/main" id="{E49F4EA5-4801-3646-819B-F225EB9AD57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25BF0A61-EA45-B944-9C95-B1A201FC558D}" type="slidenum">
              <a:rPr lang="en-US" altLang="en-US" smtClean="0"/>
              <a:pPr>
                <a:spcBef>
                  <a:spcPct val="0"/>
                </a:spcBef>
              </a:pPr>
              <a:t>3</a:t>
            </a:fld>
            <a:endParaRPr lang="en-US" altLang="en-US"/>
          </a:p>
        </p:txBody>
      </p:sp>
      <p:sp>
        <p:nvSpPr>
          <p:cNvPr id="20482" name="Rectangle 2">
            <a:extLst>
              <a:ext uri="{FF2B5EF4-FFF2-40B4-BE49-F238E27FC236}">
                <a16:creationId xmlns:a16="http://schemas.microsoft.com/office/drawing/2014/main" id="{7100E17D-0E38-094C-9BC3-C50DAFE98D05}"/>
              </a:ext>
            </a:extLst>
          </p:cNvPr>
          <p:cNvSpPr>
            <a:spLocks noGrp="1" noRot="1" noChangeAspect="1" noChangeArrowheads="1" noTextEdit="1"/>
          </p:cNvSpPr>
          <p:nvPr>
            <p:ph type="sldImg"/>
          </p:nvPr>
        </p:nvSpPr>
        <p:spPr>
          <a:ln/>
        </p:spPr>
      </p:sp>
      <p:sp>
        <p:nvSpPr>
          <p:cNvPr id="20483" name="Rectangle 3">
            <a:extLst>
              <a:ext uri="{FF2B5EF4-FFF2-40B4-BE49-F238E27FC236}">
                <a16:creationId xmlns:a16="http://schemas.microsoft.com/office/drawing/2014/main" id="{6C18BC2A-21DF-9944-8C42-E33AE39ED6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These steps are run in old year but may not necessarily be in this order.</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id="{5C7FE6F4-C97C-0C44-AEC2-8AD5E7E4B5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4C3DF85-0D5F-EC48-88F9-F313D7C6ADF4}" type="slidenum">
              <a:rPr lang="en-US" altLang="en-US" smtClean="0"/>
              <a:pPr>
                <a:spcBef>
                  <a:spcPct val="0"/>
                </a:spcBef>
              </a:pPr>
              <a:t>30</a:t>
            </a:fld>
            <a:endParaRPr lang="en-US" altLang="en-US"/>
          </a:p>
        </p:txBody>
      </p:sp>
      <p:sp>
        <p:nvSpPr>
          <p:cNvPr id="75778" name="Rectangle 2">
            <a:extLst>
              <a:ext uri="{FF2B5EF4-FFF2-40B4-BE49-F238E27FC236}">
                <a16:creationId xmlns:a16="http://schemas.microsoft.com/office/drawing/2014/main" id="{D6874028-783B-714B-AFD3-96ED55B0C0F3}"/>
              </a:ext>
            </a:extLst>
          </p:cNvPr>
          <p:cNvSpPr>
            <a:spLocks noGrp="1" noRot="1" noChangeAspect="1" noChangeArrowheads="1" noTextEdit="1"/>
          </p:cNvSpPr>
          <p:nvPr>
            <p:ph type="sldImg"/>
          </p:nvPr>
        </p:nvSpPr>
        <p:spPr>
          <a:ln/>
        </p:spPr>
      </p:sp>
      <p:sp>
        <p:nvSpPr>
          <p:cNvPr id="75779" name="Rectangle 3">
            <a:extLst>
              <a:ext uri="{FF2B5EF4-FFF2-40B4-BE49-F238E27FC236}">
                <a16:creationId xmlns:a16="http://schemas.microsoft.com/office/drawing/2014/main" id="{AB84CC06-6D30-BD4D-8990-AF4FA580F73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To carry forward this PO, change the “Bring Forward This One?” to “Y”.</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id="{2FE412C5-3860-4E40-855E-76AC0A6C1A0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0A8ACA3-883B-444D-8AAB-0454D478DFBD}" type="slidenum">
              <a:rPr lang="en-US" altLang="en-US" smtClean="0"/>
              <a:pPr>
                <a:spcBef>
                  <a:spcPct val="0"/>
                </a:spcBef>
              </a:pPr>
              <a:t>31</a:t>
            </a:fld>
            <a:endParaRPr lang="en-US" altLang="en-US"/>
          </a:p>
        </p:txBody>
      </p:sp>
      <p:sp>
        <p:nvSpPr>
          <p:cNvPr id="77826" name="Rectangle 2">
            <a:extLst>
              <a:ext uri="{FF2B5EF4-FFF2-40B4-BE49-F238E27FC236}">
                <a16:creationId xmlns:a16="http://schemas.microsoft.com/office/drawing/2014/main" id="{A475D03D-2121-0648-BF3E-2FF032CB7E73}"/>
              </a:ext>
            </a:extLst>
          </p:cNvPr>
          <p:cNvSpPr>
            <a:spLocks noGrp="1" noRot="1" noChangeAspect="1" noChangeArrowheads="1" noTextEdit="1"/>
          </p:cNvSpPr>
          <p:nvPr>
            <p:ph type="sldImg"/>
          </p:nvPr>
        </p:nvSpPr>
        <p:spPr>
          <a:ln/>
        </p:spPr>
      </p:sp>
      <p:sp>
        <p:nvSpPr>
          <p:cNvPr id="77827" name="Rectangle 3">
            <a:extLst>
              <a:ext uri="{FF2B5EF4-FFF2-40B4-BE49-F238E27FC236}">
                <a16:creationId xmlns:a16="http://schemas.microsoft.com/office/drawing/2014/main" id="{BCAC0232-034D-FC44-9089-4089BAC209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You can change this keyword, if you wish.  Some people like to use the PY keyword to separate encumbrances from the prior year and the new year encumbrances.  You can also use the Outstanding Encumbrance Listing to just print for the PY keyword to keep track of the PO’s that you carried over.</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a:extLst>
              <a:ext uri="{FF2B5EF4-FFF2-40B4-BE49-F238E27FC236}">
                <a16:creationId xmlns:a16="http://schemas.microsoft.com/office/drawing/2014/main" id="{FA438E5A-D903-F541-B0DD-CB6E115D1D2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4784B378-32B6-E54B-ADA8-C4D99B1BA714}" type="slidenum">
              <a:rPr lang="en-US" altLang="en-US" smtClean="0"/>
              <a:pPr>
                <a:spcBef>
                  <a:spcPct val="0"/>
                </a:spcBef>
              </a:pPr>
              <a:t>32</a:t>
            </a:fld>
            <a:endParaRPr lang="en-US" altLang="en-US"/>
          </a:p>
        </p:txBody>
      </p:sp>
      <p:sp>
        <p:nvSpPr>
          <p:cNvPr id="79874" name="Rectangle 2">
            <a:extLst>
              <a:ext uri="{FF2B5EF4-FFF2-40B4-BE49-F238E27FC236}">
                <a16:creationId xmlns:a16="http://schemas.microsoft.com/office/drawing/2014/main" id="{161B762B-5C45-594C-B2D7-C788F81650A0}"/>
              </a:ext>
            </a:extLst>
          </p:cNvPr>
          <p:cNvSpPr>
            <a:spLocks noGrp="1" noRot="1" noChangeAspect="1" noChangeArrowheads="1" noTextEdit="1"/>
          </p:cNvSpPr>
          <p:nvPr>
            <p:ph type="sldImg"/>
          </p:nvPr>
        </p:nvSpPr>
        <p:spPr>
          <a:ln/>
        </p:spPr>
      </p:sp>
      <p:sp>
        <p:nvSpPr>
          <p:cNvPr id="79875" name="Rectangle 3">
            <a:extLst>
              <a:ext uri="{FF2B5EF4-FFF2-40B4-BE49-F238E27FC236}">
                <a16:creationId xmlns:a16="http://schemas.microsoft.com/office/drawing/2014/main" id="{6165D650-A07A-1448-8C34-EE6652796E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The system will prompt you with each line of the PO to make a change to the account for the new year, if you wish.  You will be prompted with this screen for as many lines there are on the PO.  Continue to hit enter until you get back to the command screen.  Do not cancel or else the PO will not carryover.</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a:extLst>
              <a:ext uri="{FF2B5EF4-FFF2-40B4-BE49-F238E27FC236}">
                <a16:creationId xmlns:a16="http://schemas.microsoft.com/office/drawing/2014/main" id="{E028E4C6-8C30-524C-BF0B-DBBAD9B3EB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B996D298-C68F-7A43-929B-671E422AD40E}" type="slidenum">
              <a:rPr lang="en-US" altLang="en-US" smtClean="0"/>
              <a:pPr>
                <a:spcBef>
                  <a:spcPct val="0"/>
                </a:spcBef>
              </a:pPr>
              <a:t>33</a:t>
            </a:fld>
            <a:endParaRPr lang="en-US" altLang="en-US"/>
          </a:p>
        </p:txBody>
      </p:sp>
      <p:sp>
        <p:nvSpPr>
          <p:cNvPr id="81922" name="Rectangle 2">
            <a:extLst>
              <a:ext uri="{FF2B5EF4-FFF2-40B4-BE49-F238E27FC236}">
                <a16:creationId xmlns:a16="http://schemas.microsoft.com/office/drawing/2014/main" id="{790EA315-C436-8A4D-B7E3-0BC63D4C2AA1}"/>
              </a:ext>
            </a:extLst>
          </p:cNvPr>
          <p:cNvSpPr>
            <a:spLocks noGrp="1" noRot="1" noChangeAspect="1" noChangeArrowheads="1" noTextEdit="1"/>
          </p:cNvSpPr>
          <p:nvPr>
            <p:ph type="sldImg"/>
          </p:nvPr>
        </p:nvSpPr>
        <p:spPr>
          <a:ln/>
        </p:spPr>
      </p:sp>
      <p:sp>
        <p:nvSpPr>
          <p:cNvPr id="81923" name="Rectangle 3">
            <a:extLst>
              <a:ext uri="{FF2B5EF4-FFF2-40B4-BE49-F238E27FC236}">
                <a16:creationId xmlns:a16="http://schemas.microsoft.com/office/drawing/2014/main" id="{AEBEE820-254E-9B4C-9718-837CAF5EA87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You may want to wait to bring over all PO’s at once.  As you post invoices in the prior year, they will continue to adjust the encumbrance balance.  Ideally, you would wait to bring forward all PO’s when you feel certain you do not have many invoices left, if any, to post in the old year.  Otherwise, you can use the single PO carryover to bring over individual PO’s to the new year to be paid in that year.</a:t>
            </a:r>
          </a:p>
          <a:p>
            <a:pPr eaLnBrk="1" hangingPunct="1"/>
            <a:r>
              <a:rPr lang="en-US" altLang="en-US">
                <a:latin typeface="Arial" panose="020B0604020202020204" pitchFamily="34" charset="0"/>
                <a:cs typeface="Arial" panose="020B0604020202020204" pitchFamily="34" charset="0"/>
              </a:rPr>
              <a:t>This program can be run as many times as necessary if any PO’s fail to carryover or to carryover certain groups of PO’s.   Just to be sure that all PO’s carried over, you may want to carryover all PO’s one final time and make sure that the report generated shows all PO’s already on file, with no other errors.  This should indicate that all open PO’s have been carried forward.</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a:extLst>
              <a:ext uri="{FF2B5EF4-FFF2-40B4-BE49-F238E27FC236}">
                <a16:creationId xmlns:a16="http://schemas.microsoft.com/office/drawing/2014/main" id="{2C9FC956-F5A7-004A-8609-8BE1641D0A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C4B5F8F6-3B43-9149-B191-D9237B5E770B}" type="slidenum">
              <a:rPr lang="en-US" altLang="en-US" smtClean="0"/>
              <a:pPr>
                <a:spcBef>
                  <a:spcPct val="0"/>
                </a:spcBef>
              </a:pPr>
              <a:t>34</a:t>
            </a:fld>
            <a:endParaRPr lang="en-US" altLang="en-US"/>
          </a:p>
        </p:txBody>
      </p:sp>
      <p:sp>
        <p:nvSpPr>
          <p:cNvPr id="83970" name="Rectangle 2">
            <a:extLst>
              <a:ext uri="{FF2B5EF4-FFF2-40B4-BE49-F238E27FC236}">
                <a16:creationId xmlns:a16="http://schemas.microsoft.com/office/drawing/2014/main" id="{D6AF0B02-BF7E-3F45-94E4-ADF3960FA47B}"/>
              </a:ext>
            </a:extLst>
          </p:cNvPr>
          <p:cNvSpPr>
            <a:spLocks noGrp="1" noRot="1" noChangeAspect="1" noChangeArrowheads="1" noTextEdit="1"/>
          </p:cNvSpPr>
          <p:nvPr>
            <p:ph type="sldImg"/>
          </p:nvPr>
        </p:nvSpPr>
        <p:spPr>
          <a:ln/>
        </p:spPr>
      </p:sp>
      <p:sp>
        <p:nvSpPr>
          <p:cNvPr id="83971" name="Rectangle 3">
            <a:extLst>
              <a:ext uri="{FF2B5EF4-FFF2-40B4-BE49-F238E27FC236}">
                <a16:creationId xmlns:a16="http://schemas.microsoft.com/office/drawing/2014/main" id="{2D72595F-16D3-0D46-A83F-9FF371EA4B8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To carry forward all PO’s regardless of document ID, blank out the document ID fields in the PO number range fields or you can enter a range by document ID.</a:t>
            </a:r>
          </a:p>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a:extLst>
              <a:ext uri="{FF2B5EF4-FFF2-40B4-BE49-F238E27FC236}">
                <a16:creationId xmlns:a16="http://schemas.microsoft.com/office/drawing/2014/main" id="{1B09F122-BA0C-724E-AC2E-1BB4C8FA90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4F29228-0818-974D-BC6C-FDB85A3EDE67}" type="slidenum">
              <a:rPr lang="en-US" altLang="en-US" smtClean="0"/>
              <a:pPr>
                <a:spcBef>
                  <a:spcPct val="0"/>
                </a:spcBef>
              </a:pPr>
              <a:t>35</a:t>
            </a:fld>
            <a:endParaRPr lang="en-US" altLang="en-US"/>
          </a:p>
        </p:txBody>
      </p:sp>
      <p:sp>
        <p:nvSpPr>
          <p:cNvPr id="86018" name="Rectangle 2">
            <a:extLst>
              <a:ext uri="{FF2B5EF4-FFF2-40B4-BE49-F238E27FC236}">
                <a16:creationId xmlns:a16="http://schemas.microsoft.com/office/drawing/2014/main" id="{F094CA56-A913-3B44-AB05-B9AEED64AF89}"/>
              </a:ext>
            </a:extLst>
          </p:cNvPr>
          <p:cNvSpPr>
            <a:spLocks noGrp="1" noRot="1" noChangeAspect="1" noChangeArrowheads="1" noTextEdit="1"/>
          </p:cNvSpPr>
          <p:nvPr>
            <p:ph type="sldImg"/>
          </p:nvPr>
        </p:nvSpPr>
        <p:spPr>
          <a:ln/>
        </p:spPr>
      </p:sp>
      <p:sp>
        <p:nvSpPr>
          <p:cNvPr id="86019" name="Rectangle 3">
            <a:extLst>
              <a:ext uri="{FF2B5EF4-FFF2-40B4-BE49-F238E27FC236}">
                <a16:creationId xmlns:a16="http://schemas.microsoft.com/office/drawing/2014/main" id="{AE2F0E09-5323-704D-B556-72DA88A37D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A report will probably generate.  Review any errors.  You will need to correct the error before the system will carry forward the PO unless the message is that the PO is already on file.  The system will not carry forward the same PO twice.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id="{444A0AA4-8256-C04E-8F2C-4431FE4370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69CE1B47-92D0-9244-9A32-58F1E01E9FA1}" type="slidenum">
              <a:rPr lang="en-US" altLang="en-US" smtClean="0"/>
              <a:pPr>
                <a:spcBef>
                  <a:spcPct val="0"/>
                </a:spcBef>
              </a:pPr>
              <a:t>36</a:t>
            </a:fld>
            <a:endParaRPr lang="en-US" altLang="en-US"/>
          </a:p>
        </p:txBody>
      </p:sp>
      <p:sp>
        <p:nvSpPr>
          <p:cNvPr id="88066" name="Rectangle 2">
            <a:extLst>
              <a:ext uri="{FF2B5EF4-FFF2-40B4-BE49-F238E27FC236}">
                <a16:creationId xmlns:a16="http://schemas.microsoft.com/office/drawing/2014/main" id="{3D7014E0-27D7-3C48-9F37-87C192519B95}"/>
              </a:ext>
            </a:extLst>
          </p:cNvPr>
          <p:cNvSpPr>
            <a:spLocks noGrp="1" noRot="1" noChangeAspect="1" noChangeArrowheads="1" noTextEdit="1"/>
          </p:cNvSpPr>
          <p:nvPr>
            <p:ph type="sldImg"/>
          </p:nvPr>
        </p:nvSpPr>
        <p:spPr>
          <a:ln/>
        </p:spPr>
      </p:sp>
      <p:sp>
        <p:nvSpPr>
          <p:cNvPr id="88067" name="Rectangle 3">
            <a:extLst>
              <a:ext uri="{FF2B5EF4-FFF2-40B4-BE49-F238E27FC236}">
                <a16:creationId xmlns:a16="http://schemas.microsoft.com/office/drawing/2014/main" id="{0BFB3076-0DDF-8445-A772-A439500FFD9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Sample report.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a:extLst>
              <a:ext uri="{FF2B5EF4-FFF2-40B4-BE49-F238E27FC236}">
                <a16:creationId xmlns:a16="http://schemas.microsoft.com/office/drawing/2014/main" id="{1371A3C3-5CBD-1747-BEBE-05A31344BF0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7F4C3391-A780-C849-8611-15DCC4D77E33}" type="slidenum">
              <a:rPr lang="en-US" altLang="en-US" smtClean="0"/>
              <a:pPr>
                <a:spcBef>
                  <a:spcPct val="0"/>
                </a:spcBef>
              </a:pPr>
              <a:t>37</a:t>
            </a:fld>
            <a:endParaRPr lang="en-US" altLang="en-US"/>
          </a:p>
        </p:txBody>
      </p:sp>
      <p:sp>
        <p:nvSpPr>
          <p:cNvPr id="90114" name="Rectangle 2">
            <a:extLst>
              <a:ext uri="{FF2B5EF4-FFF2-40B4-BE49-F238E27FC236}">
                <a16:creationId xmlns:a16="http://schemas.microsoft.com/office/drawing/2014/main" id="{9540D041-1192-C74D-9F46-64FA365D5085}"/>
              </a:ext>
            </a:extLst>
          </p:cNvPr>
          <p:cNvSpPr>
            <a:spLocks noGrp="1" noRot="1" noChangeAspect="1" noChangeArrowheads="1" noTextEdit="1"/>
          </p:cNvSpPr>
          <p:nvPr>
            <p:ph type="sldImg"/>
          </p:nvPr>
        </p:nvSpPr>
        <p:spPr>
          <a:ln/>
        </p:spPr>
      </p:sp>
      <p:sp>
        <p:nvSpPr>
          <p:cNvPr id="90115" name="Rectangle 3">
            <a:extLst>
              <a:ext uri="{FF2B5EF4-FFF2-40B4-BE49-F238E27FC236}">
                <a16:creationId xmlns:a16="http://schemas.microsoft.com/office/drawing/2014/main" id="{F10164DF-C75C-824B-A13C-24F6DEDE73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cs typeface="Arial" panose="020B0604020202020204" pitchFamily="34" charset="0"/>
              </a:rPr>
              <a:t>Run this program to carryover posted invoices not paid in the prior year.  This program will not post the expense to the new year but will allow you to pay and post to the appropriate liability and cash accounts.  This program will allow multiple invoices to be carried over at one time.  The account number does have to be a valid account in the new year, even though it will not post to the account.  Either create the account in the new year or process the invoice individually and change the account when you manually carryover.</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a:extLst>
              <a:ext uri="{FF2B5EF4-FFF2-40B4-BE49-F238E27FC236}">
                <a16:creationId xmlns:a16="http://schemas.microsoft.com/office/drawing/2014/main" id="{CBB98F52-2F34-E647-93F3-A0618A50DCF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616D106E-CC38-374C-A7EC-FFD1F9403F60}" type="slidenum">
              <a:rPr lang="en-US" altLang="en-US" smtClean="0"/>
              <a:pPr>
                <a:spcBef>
                  <a:spcPct val="0"/>
                </a:spcBef>
              </a:pPr>
              <a:t>38</a:t>
            </a:fld>
            <a:endParaRPr lang="en-US" altLang="en-US"/>
          </a:p>
        </p:txBody>
      </p:sp>
      <p:sp>
        <p:nvSpPr>
          <p:cNvPr id="92162" name="Rectangle 2">
            <a:extLst>
              <a:ext uri="{FF2B5EF4-FFF2-40B4-BE49-F238E27FC236}">
                <a16:creationId xmlns:a16="http://schemas.microsoft.com/office/drawing/2014/main" id="{490FB63B-C7C8-4849-9F1A-013192466B39}"/>
              </a:ext>
            </a:extLst>
          </p:cNvPr>
          <p:cNvSpPr>
            <a:spLocks noGrp="1" noRot="1" noChangeAspect="1" noChangeArrowheads="1" noTextEdit="1"/>
          </p:cNvSpPr>
          <p:nvPr>
            <p:ph type="sldImg"/>
          </p:nvPr>
        </p:nvSpPr>
        <p:spPr>
          <a:ln/>
        </p:spPr>
      </p:sp>
      <p:sp>
        <p:nvSpPr>
          <p:cNvPr id="92163" name="Rectangle 3">
            <a:extLst>
              <a:ext uri="{FF2B5EF4-FFF2-40B4-BE49-F238E27FC236}">
                <a16:creationId xmlns:a16="http://schemas.microsoft.com/office/drawing/2014/main" id="{AFB6B8E4-78A9-E84D-A030-105E789D532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You can use this program to copy one invoice forward at a time or multiple.  </a:t>
            </a:r>
          </a:p>
          <a:p>
            <a:pPr eaLnBrk="1" hangingPunct="1"/>
            <a:r>
              <a:rPr lang="en-US" altLang="en-US">
                <a:latin typeface="Arial" panose="020B0604020202020204" pitchFamily="34" charset="0"/>
                <a:cs typeface="Arial" panose="020B0604020202020204" pitchFamily="34" charset="0"/>
              </a:rPr>
              <a:t>To carry over one at a time, enter a P for Process, the vendor and invoice number.  Answer “Y” to Bring Forward this One on the next summary screen and make any changes to accounts on the following screens.</a:t>
            </a:r>
          </a:p>
          <a:p>
            <a:pPr eaLnBrk="1" hangingPunct="1"/>
            <a:r>
              <a:rPr lang="en-US" altLang="en-US">
                <a:latin typeface="Arial" panose="020B0604020202020204" pitchFamily="34" charset="0"/>
                <a:cs typeface="Arial" panose="020B0604020202020204" pitchFamily="34" charset="0"/>
              </a:rPr>
              <a:t>To carry over multiple invoices, enter an “I” to index and 2 for the index option and hit enter.  It is very important that you use option 2 only to carryover multiple invoices.</a:t>
            </a:r>
          </a:p>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AC55C7C9-7724-4140-A305-D174A1C237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C763CE2A-B509-DF42-B11E-0F8523F90F2B}" type="slidenum">
              <a:rPr lang="en-US" altLang="en-US" smtClean="0"/>
              <a:pPr>
                <a:spcBef>
                  <a:spcPct val="0"/>
                </a:spcBef>
              </a:pPr>
              <a:t>39</a:t>
            </a:fld>
            <a:endParaRPr lang="en-US" altLang="en-US"/>
          </a:p>
        </p:txBody>
      </p:sp>
      <p:sp>
        <p:nvSpPr>
          <p:cNvPr id="94210" name="Rectangle 2">
            <a:extLst>
              <a:ext uri="{FF2B5EF4-FFF2-40B4-BE49-F238E27FC236}">
                <a16:creationId xmlns:a16="http://schemas.microsoft.com/office/drawing/2014/main" id="{B1D3A9CC-70FD-A54B-A7D0-56EB155CE34B}"/>
              </a:ext>
            </a:extLst>
          </p:cNvPr>
          <p:cNvSpPr>
            <a:spLocks noGrp="1" noRot="1" noChangeAspect="1" noChangeArrowheads="1" noTextEdit="1"/>
          </p:cNvSpPr>
          <p:nvPr>
            <p:ph type="sldImg"/>
          </p:nvPr>
        </p:nvSpPr>
        <p:spPr>
          <a:ln/>
        </p:spPr>
      </p:sp>
      <p:sp>
        <p:nvSpPr>
          <p:cNvPr id="94211" name="Rectangle 3">
            <a:extLst>
              <a:ext uri="{FF2B5EF4-FFF2-40B4-BE49-F238E27FC236}">
                <a16:creationId xmlns:a16="http://schemas.microsoft.com/office/drawing/2014/main" id="{FCCBACE0-94BE-4946-8EC8-A20270B2B29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If carrying over multiple invoices, you will get a list of all unpaid invoices from the prior year.  If there are invoices you do not want to carry forward at this time, take the “P” out.  Hit enter to bring the invoices still marked with a “P” forward.  You can run this program as many times as you want.  It will only show the invoices left to be carried over.  To exit without carrying over, hit F3 or F12.</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a:extLst>
              <a:ext uri="{FF2B5EF4-FFF2-40B4-BE49-F238E27FC236}">
                <a16:creationId xmlns:a16="http://schemas.microsoft.com/office/drawing/2014/main" id="{AE4A5B62-38F7-414E-A4C5-7254791A5C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8E17D70C-8AF1-4C40-9E06-ED66800E3464}" type="slidenum">
              <a:rPr lang="en-US" altLang="en-US" smtClean="0"/>
              <a:pPr>
                <a:spcBef>
                  <a:spcPct val="0"/>
                </a:spcBef>
              </a:pPr>
              <a:t>4</a:t>
            </a:fld>
            <a:endParaRPr lang="en-US" altLang="en-US"/>
          </a:p>
        </p:txBody>
      </p:sp>
      <p:sp>
        <p:nvSpPr>
          <p:cNvPr id="22530" name="Rectangle 2">
            <a:extLst>
              <a:ext uri="{FF2B5EF4-FFF2-40B4-BE49-F238E27FC236}">
                <a16:creationId xmlns:a16="http://schemas.microsoft.com/office/drawing/2014/main" id="{91350398-07C3-8D4C-9220-DCD3511B5DFB}"/>
              </a:ext>
            </a:extLst>
          </p:cNvPr>
          <p:cNvSpPr>
            <a:spLocks noGrp="1" noRot="1" noChangeAspect="1" noChangeArrowheads="1" noTextEdit="1"/>
          </p:cNvSpPr>
          <p:nvPr>
            <p:ph type="sldImg"/>
          </p:nvPr>
        </p:nvSpPr>
        <p:spPr>
          <a:ln/>
        </p:spPr>
      </p:sp>
      <p:sp>
        <p:nvSpPr>
          <p:cNvPr id="22531" name="Rectangle 3">
            <a:extLst>
              <a:ext uri="{FF2B5EF4-FFF2-40B4-BE49-F238E27FC236}">
                <a16:creationId xmlns:a16="http://schemas.microsoft.com/office/drawing/2014/main" id="{C96EC2B4-E90F-D340-B65D-37AB4B5E29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a:extLst>
              <a:ext uri="{FF2B5EF4-FFF2-40B4-BE49-F238E27FC236}">
                <a16:creationId xmlns:a16="http://schemas.microsoft.com/office/drawing/2014/main" id="{3DE57C8D-F6E6-E64F-AF9C-E078E66B24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515A464-5212-F94A-99A6-CAFC33834CC1}" type="slidenum">
              <a:rPr lang="en-US" altLang="en-US" smtClean="0"/>
              <a:pPr>
                <a:spcBef>
                  <a:spcPct val="0"/>
                </a:spcBef>
              </a:pPr>
              <a:t>40</a:t>
            </a:fld>
            <a:endParaRPr lang="en-US" altLang="en-US"/>
          </a:p>
        </p:txBody>
      </p:sp>
      <p:sp>
        <p:nvSpPr>
          <p:cNvPr id="96258" name="Rectangle 2">
            <a:extLst>
              <a:ext uri="{FF2B5EF4-FFF2-40B4-BE49-F238E27FC236}">
                <a16:creationId xmlns:a16="http://schemas.microsoft.com/office/drawing/2014/main" id="{D83F833A-3A68-6547-AF42-860DD1E3103F}"/>
              </a:ext>
            </a:extLst>
          </p:cNvPr>
          <p:cNvSpPr>
            <a:spLocks noGrp="1" noRot="1" noChangeAspect="1" noChangeArrowheads="1" noTextEdit="1"/>
          </p:cNvSpPr>
          <p:nvPr>
            <p:ph type="sldImg"/>
          </p:nvPr>
        </p:nvSpPr>
        <p:spPr>
          <a:ln/>
        </p:spPr>
      </p:sp>
      <p:sp>
        <p:nvSpPr>
          <p:cNvPr id="96259" name="Rectangle 3">
            <a:extLst>
              <a:ext uri="{FF2B5EF4-FFF2-40B4-BE49-F238E27FC236}">
                <a16:creationId xmlns:a16="http://schemas.microsoft.com/office/drawing/2014/main" id="{914C810C-29C3-E14A-98FD-A77C2E435A5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Use this program to carryover any balance sheet balances and adjust the fund equity account.  This will create beginning transaction balances for any balance sheet account with a balance in the prior year.</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id="{AFE34D7A-D92E-9E42-8981-B1DECE2C66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611AADB8-BCFF-C94B-8174-C771B380CB34}" type="slidenum">
              <a:rPr lang="en-US" altLang="en-US" smtClean="0"/>
              <a:pPr>
                <a:spcBef>
                  <a:spcPct val="0"/>
                </a:spcBef>
              </a:pPr>
              <a:t>41</a:t>
            </a:fld>
            <a:endParaRPr lang="en-US" altLang="en-US"/>
          </a:p>
        </p:txBody>
      </p:sp>
      <p:sp>
        <p:nvSpPr>
          <p:cNvPr id="98306" name="Rectangle 2">
            <a:extLst>
              <a:ext uri="{FF2B5EF4-FFF2-40B4-BE49-F238E27FC236}">
                <a16:creationId xmlns:a16="http://schemas.microsoft.com/office/drawing/2014/main" id="{EF5BCFBE-607B-DB4E-AF94-2D0479F1F6A8}"/>
              </a:ext>
            </a:extLst>
          </p:cNvPr>
          <p:cNvSpPr>
            <a:spLocks noGrp="1" noRot="1" noChangeAspect="1" noChangeArrowheads="1" noTextEdit="1"/>
          </p:cNvSpPr>
          <p:nvPr>
            <p:ph type="sldImg"/>
          </p:nvPr>
        </p:nvSpPr>
        <p:spPr>
          <a:ln/>
        </p:spPr>
      </p:sp>
      <p:sp>
        <p:nvSpPr>
          <p:cNvPr id="98307" name="Rectangle 3">
            <a:extLst>
              <a:ext uri="{FF2B5EF4-FFF2-40B4-BE49-F238E27FC236}">
                <a16:creationId xmlns:a16="http://schemas.microsoft.com/office/drawing/2014/main" id="{083AA637-CBCA-D545-8A6D-32B3C05B9D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One final note: Don’t forget to ask WVEIS Support to do a change on your FMS client member for the new year or you can go to the Setup Client Members for FMS program on the Chart of Accounts Maintenance menu and enter a C for the new FY.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a:extLst>
              <a:ext uri="{FF2B5EF4-FFF2-40B4-BE49-F238E27FC236}">
                <a16:creationId xmlns:a16="http://schemas.microsoft.com/office/drawing/2014/main" id="{FEBB1849-3C69-F847-9741-797C372849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6E18D2F5-3A67-2040-9FB9-93C3F8632800}" type="slidenum">
              <a:rPr lang="en-US" altLang="en-US" smtClean="0"/>
              <a:pPr>
                <a:spcBef>
                  <a:spcPct val="0"/>
                </a:spcBef>
              </a:pPr>
              <a:t>5</a:t>
            </a:fld>
            <a:endParaRPr lang="en-US" altLang="en-US"/>
          </a:p>
        </p:txBody>
      </p:sp>
      <p:sp>
        <p:nvSpPr>
          <p:cNvPr id="24578" name="Rectangle 2">
            <a:extLst>
              <a:ext uri="{FF2B5EF4-FFF2-40B4-BE49-F238E27FC236}">
                <a16:creationId xmlns:a16="http://schemas.microsoft.com/office/drawing/2014/main" id="{265DCE70-F4CB-5040-AC13-8771AA2EF7C7}"/>
              </a:ext>
            </a:extLst>
          </p:cNvPr>
          <p:cNvSpPr>
            <a:spLocks noGrp="1" noRot="1" noChangeAspect="1" noChangeArrowheads="1" noTextEdit="1"/>
          </p:cNvSpPr>
          <p:nvPr>
            <p:ph type="sldImg"/>
          </p:nvPr>
        </p:nvSpPr>
        <p:spPr>
          <a:xfrm>
            <a:off x="990600" y="685800"/>
            <a:ext cx="4572000" cy="3429000"/>
          </a:xfrm>
          <a:ln/>
        </p:spPr>
      </p:sp>
      <p:sp>
        <p:nvSpPr>
          <p:cNvPr id="24579" name="Rectangle 3">
            <a:extLst>
              <a:ext uri="{FF2B5EF4-FFF2-40B4-BE49-F238E27FC236}">
                <a16:creationId xmlns:a16="http://schemas.microsoft.com/office/drawing/2014/main" id="{1CFF23E7-4AFB-B540-8A4C-BD55135331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Before carrying over your PO’s, it is suggested that you run this report to see what PO’s are still open and have money encumbered.  If the PO is open, but has no encumbrances left, you may want to close the PO to prevent this PO from carrying over into the new year.  You can also use this report to verify total encumbrances in the current year and as a reference when carrying over the PO’s to the next year.  You will run this report several times.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a:extLst>
              <a:ext uri="{FF2B5EF4-FFF2-40B4-BE49-F238E27FC236}">
                <a16:creationId xmlns:a16="http://schemas.microsoft.com/office/drawing/2014/main" id="{52020459-4F40-2242-8F7E-1FD5FA8742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1F286F4A-5CBA-864E-991B-25199AB9FF92}" type="slidenum">
              <a:rPr lang="en-US" altLang="en-US" smtClean="0"/>
              <a:pPr>
                <a:spcBef>
                  <a:spcPct val="0"/>
                </a:spcBef>
              </a:pPr>
              <a:t>6</a:t>
            </a:fld>
            <a:endParaRPr lang="en-US" altLang="en-US"/>
          </a:p>
        </p:txBody>
      </p:sp>
      <p:sp>
        <p:nvSpPr>
          <p:cNvPr id="26626" name="Rectangle 2">
            <a:extLst>
              <a:ext uri="{FF2B5EF4-FFF2-40B4-BE49-F238E27FC236}">
                <a16:creationId xmlns:a16="http://schemas.microsoft.com/office/drawing/2014/main" id="{6E57A6CC-3324-C24A-A096-F4D28A2740FF}"/>
              </a:ext>
            </a:extLst>
          </p:cNvPr>
          <p:cNvSpPr>
            <a:spLocks noGrp="1" noRot="1" noChangeAspect="1" noChangeArrowheads="1" noTextEdit="1"/>
          </p:cNvSpPr>
          <p:nvPr>
            <p:ph type="sldImg"/>
          </p:nvPr>
        </p:nvSpPr>
        <p:spPr>
          <a:ln/>
        </p:spPr>
      </p:sp>
      <p:sp>
        <p:nvSpPr>
          <p:cNvPr id="26627" name="Rectangle 3">
            <a:extLst>
              <a:ext uri="{FF2B5EF4-FFF2-40B4-BE49-F238E27FC236}">
                <a16:creationId xmlns:a16="http://schemas.microsoft.com/office/drawing/2014/main" id="{9897232E-5272-9746-A562-915220995F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cs typeface="Arial" panose="020B0604020202020204" pitchFamily="34" charset="0"/>
              </a:rPr>
              <a:t>I would recommend that you run this report for *ALL PO document ID’s and open PO’s with or without encumbrances remaining.</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a:extLst>
              <a:ext uri="{FF2B5EF4-FFF2-40B4-BE49-F238E27FC236}">
                <a16:creationId xmlns:a16="http://schemas.microsoft.com/office/drawing/2014/main" id="{AE2CEC0D-A2DC-8640-8DF5-5D8570B6627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C27BF5B3-C125-EF4B-8D70-F5F7A0D32312}" type="slidenum">
              <a:rPr lang="en-US" altLang="en-US" smtClean="0"/>
              <a:pPr>
                <a:spcBef>
                  <a:spcPct val="0"/>
                </a:spcBef>
              </a:pPr>
              <a:t>7</a:t>
            </a:fld>
            <a:endParaRPr lang="en-US" altLang="en-US"/>
          </a:p>
        </p:txBody>
      </p:sp>
      <p:sp>
        <p:nvSpPr>
          <p:cNvPr id="28674" name="Rectangle 2">
            <a:extLst>
              <a:ext uri="{FF2B5EF4-FFF2-40B4-BE49-F238E27FC236}">
                <a16:creationId xmlns:a16="http://schemas.microsoft.com/office/drawing/2014/main" id="{E86B16E1-24E3-DF48-AE10-18B4B7388167}"/>
              </a:ext>
            </a:extLst>
          </p:cNvPr>
          <p:cNvSpPr>
            <a:spLocks noGrp="1" noRot="1" noChangeAspect="1" noChangeArrowheads="1" noTextEdit="1"/>
          </p:cNvSpPr>
          <p:nvPr>
            <p:ph type="sldImg"/>
          </p:nvPr>
        </p:nvSpPr>
        <p:spPr>
          <a:ln/>
        </p:spPr>
      </p:sp>
      <p:sp>
        <p:nvSpPr>
          <p:cNvPr id="28675" name="Rectangle 3">
            <a:extLst>
              <a:ext uri="{FF2B5EF4-FFF2-40B4-BE49-F238E27FC236}">
                <a16:creationId xmlns:a16="http://schemas.microsoft.com/office/drawing/2014/main" id="{7C8F4CAD-78E0-8849-A8C5-9F2AA95799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cs typeface="Arial" panose="020B0604020202020204" pitchFamily="34" charset="0"/>
              </a:rPr>
              <a:t>Use this program to close any PO’s that you do not want to carryover to the new year.</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a:extLst>
              <a:ext uri="{FF2B5EF4-FFF2-40B4-BE49-F238E27FC236}">
                <a16:creationId xmlns:a16="http://schemas.microsoft.com/office/drawing/2014/main" id="{85B1BA74-46B3-E34C-A02E-C103D4395A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6AB5A9DE-7551-5C40-B0F2-0F6595BBA803}" type="slidenum">
              <a:rPr lang="en-US" altLang="en-US" smtClean="0"/>
              <a:pPr>
                <a:spcBef>
                  <a:spcPct val="0"/>
                </a:spcBef>
              </a:pPr>
              <a:t>8</a:t>
            </a:fld>
            <a:endParaRPr lang="en-US" altLang="en-US"/>
          </a:p>
        </p:txBody>
      </p:sp>
      <p:sp>
        <p:nvSpPr>
          <p:cNvPr id="30722" name="Rectangle 2">
            <a:extLst>
              <a:ext uri="{FF2B5EF4-FFF2-40B4-BE49-F238E27FC236}">
                <a16:creationId xmlns:a16="http://schemas.microsoft.com/office/drawing/2014/main" id="{3122B345-A769-0D4E-8C8E-EFC15029E3B4}"/>
              </a:ext>
            </a:extLst>
          </p:cNvPr>
          <p:cNvSpPr>
            <a:spLocks noGrp="1" noRot="1" noChangeAspect="1" noChangeArrowheads="1" noTextEdit="1"/>
          </p:cNvSpPr>
          <p:nvPr>
            <p:ph type="sldImg"/>
          </p:nvPr>
        </p:nvSpPr>
        <p:spPr>
          <a:ln/>
        </p:spPr>
      </p:sp>
      <p:sp>
        <p:nvSpPr>
          <p:cNvPr id="30723" name="Rectangle 3">
            <a:extLst>
              <a:ext uri="{FF2B5EF4-FFF2-40B4-BE49-F238E27FC236}">
                <a16:creationId xmlns:a16="http://schemas.microsoft.com/office/drawing/2014/main" id="{11192C67-5D7D-BE48-B5A7-49F201F0615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To close the PO, answer “Y” to Continue? On the next screen.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a:extLst>
              <a:ext uri="{FF2B5EF4-FFF2-40B4-BE49-F238E27FC236}">
                <a16:creationId xmlns:a16="http://schemas.microsoft.com/office/drawing/2014/main" id="{B470DEC0-5399-8A46-975D-ADA1135F15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37931725" indent="-3747452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8BE26C52-33B8-064F-932A-F8F35D31A186}" type="slidenum">
              <a:rPr lang="en-US" altLang="en-US" smtClean="0"/>
              <a:pPr>
                <a:spcBef>
                  <a:spcPct val="0"/>
                </a:spcBef>
              </a:pPr>
              <a:t>9</a:t>
            </a:fld>
            <a:endParaRPr lang="en-US" altLang="en-US"/>
          </a:p>
        </p:txBody>
      </p:sp>
      <p:sp>
        <p:nvSpPr>
          <p:cNvPr id="32770" name="Rectangle 2">
            <a:extLst>
              <a:ext uri="{FF2B5EF4-FFF2-40B4-BE49-F238E27FC236}">
                <a16:creationId xmlns:a16="http://schemas.microsoft.com/office/drawing/2014/main" id="{CB4FF148-06CC-A546-B52D-0E4305B40DE0}"/>
              </a:ext>
            </a:extLst>
          </p:cNvPr>
          <p:cNvSpPr>
            <a:spLocks noGrp="1" noRot="1" noChangeAspect="1" noChangeArrowheads="1" noTextEdit="1"/>
          </p:cNvSpPr>
          <p:nvPr>
            <p:ph type="sldImg"/>
          </p:nvPr>
        </p:nvSpPr>
        <p:spPr>
          <a:ln/>
        </p:spPr>
      </p:sp>
      <p:sp>
        <p:nvSpPr>
          <p:cNvPr id="32771" name="Rectangle 3">
            <a:extLst>
              <a:ext uri="{FF2B5EF4-FFF2-40B4-BE49-F238E27FC236}">
                <a16:creationId xmlns:a16="http://schemas.microsoft.com/office/drawing/2014/main" id="{E435C9CE-C8DA-0841-8587-89124FDA95D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Enter and post invoices in the prior year that you receive as of 6/30.  Write checks as of 6/30.  Enter and post invoices in the prior year received after 7/1 with a material impact.  Run a Schedule of Checks to be Written to see what invoices you want to carry forward to the next year and to balance your AP liability account.  After you post your invoices in the old year, run another Purchase Order Status Report to get an updated copy of encumbrances and PO’s left open.  Close as needed.</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61A73A5F-0E69-2442-939F-D0C9FDC522EF}"/>
              </a:ext>
            </a:extLst>
          </p:cNvPr>
          <p:cNvSpPr>
            <a:spLocks noChangeArrowheads="1"/>
          </p:cNvSpPr>
          <p:nvPr/>
        </p:nvSpPr>
        <p:spPr bwMode="auto">
          <a:xfrm>
            <a:off x="609600" y="1219200"/>
            <a:ext cx="79248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142F42E7-4653-E042-92C5-BDFE778007E6}"/>
              </a:ext>
            </a:extLst>
          </p:cNvPr>
          <p:cNvSpPr>
            <a:spLocks noChangeShapeType="1"/>
          </p:cNvSpPr>
          <p:nvPr/>
        </p:nvSpPr>
        <p:spPr bwMode="auto">
          <a:xfrm>
            <a:off x="1981200" y="3962400"/>
            <a:ext cx="6511925"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0402" name="Rectangle 2"/>
          <p:cNvSpPr>
            <a:spLocks noGrp="1" noChangeArrowheads="1"/>
          </p:cNvSpPr>
          <p:nvPr>
            <p:ph type="ctrTitle"/>
          </p:nvPr>
        </p:nvSpPr>
        <p:spPr>
          <a:xfrm>
            <a:off x="914400" y="1524000"/>
            <a:ext cx="7623175" cy="1752600"/>
          </a:xfrm>
        </p:spPr>
        <p:txBody>
          <a:bodyPr/>
          <a:lstStyle>
            <a:lvl1pPr>
              <a:defRPr sz="5000"/>
            </a:lvl1pPr>
          </a:lstStyle>
          <a:p>
            <a:r>
              <a:rPr lang="en-US"/>
              <a:t>Click to edit Master title style</a:t>
            </a:r>
          </a:p>
        </p:txBody>
      </p:sp>
      <p:sp>
        <p:nvSpPr>
          <p:cNvPr id="230403" name="Rectangle 3"/>
          <p:cNvSpPr>
            <a:spLocks noGrp="1" noChangeArrowheads="1"/>
          </p:cNvSpPr>
          <p:nvPr>
            <p:ph type="subTitle" idx="1"/>
          </p:nvPr>
        </p:nvSpPr>
        <p:spPr>
          <a:xfrm>
            <a:off x="1981200" y="3962400"/>
            <a:ext cx="6553200" cy="1752600"/>
          </a:xfrm>
        </p:spPr>
        <p:txBody>
          <a:bodyPr/>
          <a:lstStyle>
            <a:lvl1pPr marL="0" indent="0">
              <a:buFont typeface="Wingdings" charset="2"/>
              <a:buNone/>
              <a:defRPr sz="2800"/>
            </a:lvl1pPr>
          </a:lstStyle>
          <a:p>
            <a:r>
              <a:rPr lang="en-US"/>
              <a:t>Click to edit Master subtitle style</a:t>
            </a:r>
          </a:p>
        </p:txBody>
      </p:sp>
      <p:sp>
        <p:nvSpPr>
          <p:cNvPr id="6" name="Rectangle 4">
            <a:extLst>
              <a:ext uri="{FF2B5EF4-FFF2-40B4-BE49-F238E27FC236}">
                <a16:creationId xmlns:a16="http://schemas.microsoft.com/office/drawing/2014/main" id="{A6E444EE-679B-2249-8765-1E39DC803EE6}"/>
              </a:ext>
            </a:extLst>
          </p:cNvPr>
          <p:cNvSpPr>
            <a:spLocks noGrp="1" noChangeArrowheads="1"/>
          </p:cNvSpPr>
          <p:nvPr>
            <p:ph type="dt" sz="half" idx="10"/>
          </p:nvPr>
        </p:nvSpPr>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27791815-8988-7F47-ADFB-38BB91020744}"/>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222D20D6-6592-604A-94A5-F3C0F3067064}"/>
              </a:ext>
            </a:extLst>
          </p:cNvPr>
          <p:cNvSpPr>
            <a:spLocks noGrp="1" noChangeArrowheads="1"/>
          </p:cNvSpPr>
          <p:nvPr>
            <p:ph type="sldNum" sz="quarter" idx="12"/>
          </p:nvPr>
        </p:nvSpPr>
        <p:spPr/>
        <p:txBody>
          <a:bodyPr/>
          <a:lstStyle>
            <a:lvl1pPr>
              <a:defRPr/>
            </a:lvl1pPr>
          </a:lstStyle>
          <a:p>
            <a:pPr>
              <a:defRPr/>
            </a:pPr>
            <a:fld id="{D086F16C-E80D-1245-B526-189EBF8E27A3}" type="slidenum">
              <a:rPr lang="en-US" altLang="en-US"/>
              <a:pPr>
                <a:defRPr/>
              </a:pPr>
              <a:t>‹#›</a:t>
            </a:fld>
            <a:endParaRPr lang="en-US" altLang="en-US"/>
          </a:p>
        </p:txBody>
      </p:sp>
    </p:spTree>
    <p:extLst>
      <p:ext uri="{BB962C8B-B14F-4D97-AF65-F5344CB8AC3E}">
        <p14:creationId xmlns:p14="http://schemas.microsoft.com/office/powerpoint/2010/main" val="1012673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C865599-C32B-D747-9E7D-FF644711515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27236D1-66A7-DA44-B6A6-4BF1E2CD71F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4CD307B-CE3F-9046-A821-392A61E71C56}"/>
              </a:ext>
            </a:extLst>
          </p:cNvPr>
          <p:cNvSpPr>
            <a:spLocks noGrp="1" noChangeArrowheads="1"/>
          </p:cNvSpPr>
          <p:nvPr>
            <p:ph type="sldNum" sz="quarter" idx="12"/>
          </p:nvPr>
        </p:nvSpPr>
        <p:spPr>
          <a:ln/>
        </p:spPr>
        <p:txBody>
          <a:bodyPr/>
          <a:lstStyle>
            <a:lvl1pPr>
              <a:defRPr/>
            </a:lvl1pPr>
          </a:lstStyle>
          <a:p>
            <a:pPr>
              <a:defRPr/>
            </a:pPr>
            <a:fld id="{8B67F88B-53FF-C14F-AA08-E5B7FE1290BB}" type="slidenum">
              <a:rPr lang="en-US" altLang="en-US"/>
              <a:pPr>
                <a:defRPr/>
              </a:pPr>
              <a:t>‹#›</a:t>
            </a:fld>
            <a:endParaRPr lang="en-US" altLang="en-US"/>
          </a:p>
        </p:txBody>
      </p:sp>
    </p:spTree>
    <p:extLst>
      <p:ext uri="{BB962C8B-B14F-4D97-AF65-F5344CB8AC3E}">
        <p14:creationId xmlns:p14="http://schemas.microsoft.com/office/powerpoint/2010/main" val="3402716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38A609F-286C-DB4F-889E-7DF95D26605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3A6AA773-F98B-4149-8A9A-9A30BD45256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D32B49D-ECBA-874D-B553-370DDA6DBDA4}"/>
              </a:ext>
            </a:extLst>
          </p:cNvPr>
          <p:cNvSpPr>
            <a:spLocks noGrp="1" noChangeArrowheads="1"/>
          </p:cNvSpPr>
          <p:nvPr>
            <p:ph type="sldNum" sz="quarter" idx="12"/>
          </p:nvPr>
        </p:nvSpPr>
        <p:spPr>
          <a:ln/>
        </p:spPr>
        <p:txBody>
          <a:bodyPr/>
          <a:lstStyle>
            <a:lvl1pPr>
              <a:defRPr/>
            </a:lvl1pPr>
          </a:lstStyle>
          <a:p>
            <a:pPr>
              <a:defRPr/>
            </a:pPr>
            <a:fld id="{22F18FA8-95ED-B34E-9589-85129FD56072}" type="slidenum">
              <a:rPr lang="en-US" altLang="en-US"/>
              <a:pPr>
                <a:defRPr/>
              </a:pPr>
              <a:t>‹#›</a:t>
            </a:fld>
            <a:endParaRPr lang="en-US" altLang="en-US"/>
          </a:p>
        </p:txBody>
      </p:sp>
    </p:spTree>
    <p:extLst>
      <p:ext uri="{BB962C8B-B14F-4D97-AF65-F5344CB8AC3E}">
        <p14:creationId xmlns:p14="http://schemas.microsoft.com/office/powerpoint/2010/main" val="1849591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4B67B1A-4707-7F49-9143-7E7FF3964A7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F58ADD4-604D-9041-A0EF-B96FE1385A8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6BC9378-BF37-1043-8330-0EC694AC0451}"/>
              </a:ext>
            </a:extLst>
          </p:cNvPr>
          <p:cNvSpPr>
            <a:spLocks noGrp="1" noChangeArrowheads="1"/>
          </p:cNvSpPr>
          <p:nvPr>
            <p:ph type="sldNum" sz="quarter" idx="12"/>
          </p:nvPr>
        </p:nvSpPr>
        <p:spPr>
          <a:ln/>
        </p:spPr>
        <p:txBody>
          <a:bodyPr/>
          <a:lstStyle>
            <a:lvl1pPr>
              <a:defRPr/>
            </a:lvl1pPr>
          </a:lstStyle>
          <a:p>
            <a:pPr>
              <a:defRPr/>
            </a:pPr>
            <a:fld id="{B9AF8C97-11FC-A542-9871-58B86F6059EE}" type="slidenum">
              <a:rPr lang="en-US" altLang="en-US"/>
              <a:pPr>
                <a:defRPr/>
              </a:pPr>
              <a:t>‹#›</a:t>
            </a:fld>
            <a:endParaRPr lang="en-US" altLang="en-US"/>
          </a:p>
        </p:txBody>
      </p:sp>
    </p:spTree>
    <p:extLst>
      <p:ext uri="{BB962C8B-B14F-4D97-AF65-F5344CB8AC3E}">
        <p14:creationId xmlns:p14="http://schemas.microsoft.com/office/powerpoint/2010/main" val="3519093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49C71B6-A377-E541-B1FB-54A8ACF03D5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492FB435-3A81-124B-8271-18CE049152B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6EA7B0D-93CA-CE43-A2E8-5664DCD4C170}"/>
              </a:ext>
            </a:extLst>
          </p:cNvPr>
          <p:cNvSpPr>
            <a:spLocks noGrp="1" noChangeArrowheads="1"/>
          </p:cNvSpPr>
          <p:nvPr>
            <p:ph type="sldNum" sz="quarter" idx="12"/>
          </p:nvPr>
        </p:nvSpPr>
        <p:spPr>
          <a:ln/>
        </p:spPr>
        <p:txBody>
          <a:bodyPr/>
          <a:lstStyle>
            <a:lvl1pPr>
              <a:defRPr/>
            </a:lvl1pPr>
          </a:lstStyle>
          <a:p>
            <a:pPr>
              <a:defRPr/>
            </a:pPr>
            <a:fld id="{2E636236-4C8B-4445-BB8D-99F2788139F5}" type="slidenum">
              <a:rPr lang="en-US" altLang="en-US"/>
              <a:pPr>
                <a:defRPr/>
              </a:pPr>
              <a:t>‹#›</a:t>
            </a:fld>
            <a:endParaRPr lang="en-US" altLang="en-US"/>
          </a:p>
        </p:txBody>
      </p:sp>
    </p:spTree>
    <p:extLst>
      <p:ext uri="{BB962C8B-B14F-4D97-AF65-F5344CB8AC3E}">
        <p14:creationId xmlns:p14="http://schemas.microsoft.com/office/powerpoint/2010/main" val="1081809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D34A021-D959-5242-9F0F-0A0C9827615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55CD18D9-F760-DD42-B449-1BD9EBF33E0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5DA2E0EB-C666-DB40-BDFD-50FA57DD655B}"/>
              </a:ext>
            </a:extLst>
          </p:cNvPr>
          <p:cNvSpPr>
            <a:spLocks noGrp="1" noChangeArrowheads="1"/>
          </p:cNvSpPr>
          <p:nvPr>
            <p:ph type="sldNum" sz="quarter" idx="12"/>
          </p:nvPr>
        </p:nvSpPr>
        <p:spPr>
          <a:ln/>
        </p:spPr>
        <p:txBody>
          <a:bodyPr/>
          <a:lstStyle>
            <a:lvl1pPr>
              <a:defRPr/>
            </a:lvl1pPr>
          </a:lstStyle>
          <a:p>
            <a:pPr>
              <a:defRPr/>
            </a:pPr>
            <a:fld id="{A03922CA-1584-A84D-A891-89F7449AAE7E}" type="slidenum">
              <a:rPr lang="en-US" altLang="en-US"/>
              <a:pPr>
                <a:defRPr/>
              </a:pPr>
              <a:t>‹#›</a:t>
            </a:fld>
            <a:endParaRPr lang="en-US" altLang="en-US"/>
          </a:p>
        </p:txBody>
      </p:sp>
    </p:spTree>
    <p:extLst>
      <p:ext uri="{BB962C8B-B14F-4D97-AF65-F5344CB8AC3E}">
        <p14:creationId xmlns:p14="http://schemas.microsoft.com/office/powerpoint/2010/main" val="1064731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021FFC1-07CE-0E45-88BB-219466F20B9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8AA5B476-6072-DB4D-AD1E-97D2694B211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DF723D49-B43D-A64D-A4DE-A5537CF64216}"/>
              </a:ext>
            </a:extLst>
          </p:cNvPr>
          <p:cNvSpPr>
            <a:spLocks noGrp="1" noChangeArrowheads="1"/>
          </p:cNvSpPr>
          <p:nvPr>
            <p:ph type="sldNum" sz="quarter" idx="12"/>
          </p:nvPr>
        </p:nvSpPr>
        <p:spPr>
          <a:ln/>
        </p:spPr>
        <p:txBody>
          <a:bodyPr/>
          <a:lstStyle>
            <a:lvl1pPr>
              <a:defRPr/>
            </a:lvl1pPr>
          </a:lstStyle>
          <a:p>
            <a:pPr>
              <a:defRPr/>
            </a:pPr>
            <a:fld id="{AFF3C72D-683E-4A45-A106-9CDA09A3B8CE}" type="slidenum">
              <a:rPr lang="en-US" altLang="en-US"/>
              <a:pPr>
                <a:defRPr/>
              </a:pPr>
              <a:t>‹#›</a:t>
            </a:fld>
            <a:endParaRPr lang="en-US" altLang="en-US"/>
          </a:p>
        </p:txBody>
      </p:sp>
    </p:spTree>
    <p:extLst>
      <p:ext uri="{BB962C8B-B14F-4D97-AF65-F5344CB8AC3E}">
        <p14:creationId xmlns:p14="http://schemas.microsoft.com/office/powerpoint/2010/main" val="3662006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601AAF1-8A9D-7045-A9FF-C726F61FF1A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EA44530D-FDDB-3347-810C-477C7D8421F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C573D3B9-9D61-B049-B897-288B5A7E7498}"/>
              </a:ext>
            </a:extLst>
          </p:cNvPr>
          <p:cNvSpPr>
            <a:spLocks noGrp="1" noChangeArrowheads="1"/>
          </p:cNvSpPr>
          <p:nvPr>
            <p:ph type="sldNum" sz="quarter" idx="12"/>
          </p:nvPr>
        </p:nvSpPr>
        <p:spPr>
          <a:ln/>
        </p:spPr>
        <p:txBody>
          <a:bodyPr/>
          <a:lstStyle>
            <a:lvl1pPr>
              <a:defRPr/>
            </a:lvl1pPr>
          </a:lstStyle>
          <a:p>
            <a:pPr>
              <a:defRPr/>
            </a:pPr>
            <a:fld id="{3869AEDC-EB57-3148-803C-5BD36D97BE3D}" type="slidenum">
              <a:rPr lang="en-US" altLang="en-US"/>
              <a:pPr>
                <a:defRPr/>
              </a:pPr>
              <a:t>‹#›</a:t>
            </a:fld>
            <a:endParaRPr lang="en-US" altLang="en-US"/>
          </a:p>
        </p:txBody>
      </p:sp>
    </p:spTree>
    <p:extLst>
      <p:ext uri="{BB962C8B-B14F-4D97-AF65-F5344CB8AC3E}">
        <p14:creationId xmlns:p14="http://schemas.microsoft.com/office/powerpoint/2010/main" val="1749690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A78F815-2EB8-0443-8E10-83BEC00FBDE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AB7C3FC1-E3E1-AF48-A5CF-6BDC95083C6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3BBA4C7D-43EA-AD46-83AA-547C7D0D2261}"/>
              </a:ext>
            </a:extLst>
          </p:cNvPr>
          <p:cNvSpPr>
            <a:spLocks noGrp="1" noChangeArrowheads="1"/>
          </p:cNvSpPr>
          <p:nvPr>
            <p:ph type="sldNum" sz="quarter" idx="12"/>
          </p:nvPr>
        </p:nvSpPr>
        <p:spPr>
          <a:ln/>
        </p:spPr>
        <p:txBody>
          <a:bodyPr/>
          <a:lstStyle>
            <a:lvl1pPr>
              <a:defRPr/>
            </a:lvl1pPr>
          </a:lstStyle>
          <a:p>
            <a:pPr>
              <a:defRPr/>
            </a:pPr>
            <a:fld id="{2C02CF37-A38B-2D45-B71C-1F1B8BA90417}" type="slidenum">
              <a:rPr lang="en-US" altLang="en-US"/>
              <a:pPr>
                <a:defRPr/>
              </a:pPr>
              <a:t>‹#›</a:t>
            </a:fld>
            <a:endParaRPr lang="en-US" altLang="en-US"/>
          </a:p>
        </p:txBody>
      </p:sp>
    </p:spTree>
    <p:extLst>
      <p:ext uri="{BB962C8B-B14F-4D97-AF65-F5344CB8AC3E}">
        <p14:creationId xmlns:p14="http://schemas.microsoft.com/office/powerpoint/2010/main" val="40485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484D278-A24C-B84E-A592-C81D69D4FA9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0E8D6029-8D35-8546-828E-15BBCAC4B01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E5EDC08D-B509-6C44-875B-919D81B341AF}"/>
              </a:ext>
            </a:extLst>
          </p:cNvPr>
          <p:cNvSpPr>
            <a:spLocks noGrp="1" noChangeArrowheads="1"/>
          </p:cNvSpPr>
          <p:nvPr>
            <p:ph type="sldNum" sz="quarter" idx="12"/>
          </p:nvPr>
        </p:nvSpPr>
        <p:spPr>
          <a:ln/>
        </p:spPr>
        <p:txBody>
          <a:bodyPr/>
          <a:lstStyle>
            <a:lvl1pPr>
              <a:defRPr/>
            </a:lvl1pPr>
          </a:lstStyle>
          <a:p>
            <a:pPr>
              <a:defRPr/>
            </a:pPr>
            <a:fld id="{0F551580-F2F6-3E48-997F-71BCDBF867E1}" type="slidenum">
              <a:rPr lang="en-US" altLang="en-US"/>
              <a:pPr>
                <a:defRPr/>
              </a:pPr>
              <a:t>‹#›</a:t>
            </a:fld>
            <a:endParaRPr lang="en-US" altLang="en-US"/>
          </a:p>
        </p:txBody>
      </p:sp>
    </p:spTree>
    <p:extLst>
      <p:ext uri="{BB962C8B-B14F-4D97-AF65-F5344CB8AC3E}">
        <p14:creationId xmlns:p14="http://schemas.microsoft.com/office/powerpoint/2010/main" val="657226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F5F102A-2198-1A4A-8C3B-D6B4F130C77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7E70D46D-F475-A44A-8F71-5BD1E48B75C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B8573FAA-79CD-2544-BB35-C2B5C12B6740}"/>
              </a:ext>
            </a:extLst>
          </p:cNvPr>
          <p:cNvSpPr>
            <a:spLocks noGrp="1" noChangeArrowheads="1"/>
          </p:cNvSpPr>
          <p:nvPr>
            <p:ph type="sldNum" sz="quarter" idx="12"/>
          </p:nvPr>
        </p:nvSpPr>
        <p:spPr>
          <a:ln/>
        </p:spPr>
        <p:txBody>
          <a:bodyPr/>
          <a:lstStyle>
            <a:lvl1pPr>
              <a:defRPr/>
            </a:lvl1pPr>
          </a:lstStyle>
          <a:p>
            <a:pPr>
              <a:defRPr/>
            </a:pPr>
            <a:fld id="{F50F76D6-F577-FE4E-9448-064CAB0E8F73}" type="slidenum">
              <a:rPr lang="en-US" altLang="en-US"/>
              <a:pPr>
                <a:defRPr/>
              </a:pPr>
              <a:t>‹#›</a:t>
            </a:fld>
            <a:endParaRPr lang="en-US" altLang="en-US"/>
          </a:p>
        </p:txBody>
      </p:sp>
    </p:spTree>
    <p:extLst>
      <p:ext uri="{BB962C8B-B14F-4D97-AF65-F5344CB8AC3E}">
        <p14:creationId xmlns:p14="http://schemas.microsoft.com/office/powerpoint/2010/main" val="4172296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405A788-1477-B54E-B225-7F8EC42304F3}"/>
              </a:ext>
            </a:extLst>
          </p:cNvPr>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EB8B844A-B16B-C449-AA4D-4DA730FA833D}"/>
              </a:ext>
            </a:extLst>
          </p:cNvPr>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29380" name="Rectangle 4">
            <a:extLst>
              <a:ext uri="{FF2B5EF4-FFF2-40B4-BE49-F238E27FC236}">
                <a16:creationId xmlns:a16="http://schemas.microsoft.com/office/drawing/2014/main" id="{568B48A5-9280-2941-BD94-EF95F8ACD9C2}"/>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Garamond" panose="02020404030301010803" pitchFamily="18" charset="0"/>
              </a:defRPr>
            </a:lvl1pPr>
          </a:lstStyle>
          <a:p>
            <a:pPr>
              <a:defRPr/>
            </a:pPr>
            <a:endParaRPr lang="en-US" altLang="en-US"/>
          </a:p>
        </p:txBody>
      </p:sp>
      <p:sp>
        <p:nvSpPr>
          <p:cNvPr id="229381" name="Rectangle 5">
            <a:extLst>
              <a:ext uri="{FF2B5EF4-FFF2-40B4-BE49-F238E27FC236}">
                <a16:creationId xmlns:a16="http://schemas.microsoft.com/office/drawing/2014/main" id="{2D8356B4-0888-8243-AC4A-424A0E57B83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Garamond" panose="02020404030301010803" pitchFamily="18" charset="0"/>
              </a:defRPr>
            </a:lvl1pPr>
          </a:lstStyle>
          <a:p>
            <a:pPr>
              <a:defRPr/>
            </a:pPr>
            <a:endParaRPr lang="en-US" altLang="en-US"/>
          </a:p>
        </p:txBody>
      </p:sp>
      <p:sp>
        <p:nvSpPr>
          <p:cNvPr id="229382" name="Rectangle 6">
            <a:extLst>
              <a:ext uri="{FF2B5EF4-FFF2-40B4-BE49-F238E27FC236}">
                <a16:creationId xmlns:a16="http://schemas.microsoft.com/office/drawing/2014/main" id="{AD7D3E4E-DC10-9A46-8302-EFFD23C83E42}"/>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Garamond" panose="02020404030301010803" pitchFamily="18" charset="0"/>
              </a:defRPr>
            </a:lvl1pPr>
          </a:lstStyle>
          <a:p>
            <a:pPr>
              <a:defRPr/>
            </a:pPr>
            <a:fld id="{740EFC0D-5F03-8A42-AE46-6C4BFE8DD7C5}" type="slidenum">
              <a:rPr lang="en-US" altLang="en-US"/>
              <a:pPr>
                <a:defRPr/>
              </a:pPr>
              <a:t>‹#›</a:t>
            </a:fld>
            <a:endParaRPr lang="en-US" altLang="en-US"/>
          </a:p>
        </p:txBody>
      </p:sp>
      <p:sp>
        <p:nvSpPr>
          <p:cNvPr id="1031" name="Freeform 7">
            <a:extLst>
              <a:ext uri="{FF2B5EF4-FFF2-40B4-BE49-F238E27FC236}">
                <a16:creationId xmlns:a16="http://schemas.microsoft.com/office/drawing/2014/main" id="{A3A18692-6823-3D4B-B0E3-22BAE8F8F344}"/>
              </a:ext>
            </a:extLst>
          </p:cNvPr>
          <p:cNvSpPr>
            <a:spLocks noChangeArrowheads="1"/>
          </p:cNvSpPr>
          <p:nvPr/>
        </p:nvSpPr>
        <p:spPr bwMode="auto">
          <a:xfrm>
            <a:off x="381000" y="228600"/>
            <a:ext cx="8229600" cy="6096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2" name="Line 8">
            <a:extLst>
              <a:ext uri="{FF2B5EF4-FFF2-40B4-BE49-F238E27FC236}">
                <a16:creationId xmlns:a16="http://schemas.microsoft.com/office/drawing/2014/main" id="{F451ED07-7A2A-124A-A322-B9EF26937D88}"/>
              </a:ext>
            </a:extLst>
          </p:cNvPr>
          <p:cNvSpPr>
            <a:spLocks noChangeShapeType="1"/>
          </p:cNvSpPr>
          <p:nvPr/>
        </p:nvSpPr>
        <p:spPr bwMode="auto">
          <a:xfrm>
            <a:off x="457200" y="617220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830"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charset="0"/>
          <a:ea typeface="Arial" charset="0"/>
          <a:cs typeface="Arial" charset="0"/>
        </a:defRPr>
      </a:lvl2pPr>
      <a:lvl3pPr algn="l" rtl="0" eaLnBrk="0" fontAlgn="base" hangingPunct="0">
        <a:spcBef>
          <a:spcPct val="0"/>
        </a:spcBef>
        <a:spcAft>
          <a:spcPct val="0"/>
        </a:spcAft>
        <a:defRPr sz="4200">
          <a:solidFill>
            <a:schemeClr val="tx2"/>
          </a:solidFill>
          <a:latin typeface="Garamond" charset="0"/>
          <a:ea typeface="Arial" charset="0"/>
          <a:cs typeface="Arial" charset="0"/>
        </a:defRPr>
      </a:lvl3pPr>
      <a:lvl4pPr algn="l" rtl="0" eaLnBrk="0" fontAlgn="base" hangingPunct="0">
        <a:spcBef>
          <a:spcPct val="0"/>
        </a:spcBef>
        <a:spcAft>
          <a:spcPct val="0"/>
        </a:spcAft>
        <a:defRPr sz="4200">
          <a:solidFill>
            <a:schemeClr val="tx2"/>
          </a:solidFill>
          <a:latin typeface="Garamond" charset="0"/>
          <a:ea typeface="Arial" charset="0"/>
          <a:cs typeface="Arial" charset="0"/>
        </a:defRPr>
      </a:lvl4pPr>
      <a:lvl5pPr algn="l" rtl="0" eaLnBrk="0" fontAlgn="base" hangingPunct="0">
        <a:spcBef>
          <a:spcPct val="0"/>
        </a:spcBef>
        <a:spcAft>
          <a:spcPct val="0"/>
        </a:spcAft>
        <a:defRPr sz="4200">
          <a:solidFill>
            <a:schemeClr val="tx2"/>
          </a:solidFill>
          <a:latin typeface="Garamond" charset="0"/>
          <a:ea typeface="Arial" charset="0"/>
          <a:cs typeface="Arial" charset="0"/>
        </a:defRPr>
      </a:lvl5pPr>
      <a:lvl6pPr marL="457200" algn="l" rtl="0" fontAlgn="base">
        <a:spcBef>
          <a:spcPct val="0"/>
        </a:spcBef>
        <a:spcAft>
          <a:spcPct val="0"/>
        </a:spcAft>
        <a:defRPr sz="4200">
          <a:solidFill>
            <a:schemeClr val="tx2"/>
          </a:solidFill>
          <a:latin typeface="Garamond" charset="0"/>
          <a:ea typeface="Arial" charset="0"/>
          <a:cs typeface="Arial" charset="0"/>
        </a:defRPr>
      </a:lvl6pPr>
      <a:lvl7pPr marL="914400" algn="l" rtl="0" fontAlgn="base">
        <a:spcBef>
          <a:spcPct val="0"/>
        </a:spcBef>
        <a:spcAft>
          <a:spcPct val="0"/>
        </a:spcAft>
        <a:defRPr sz="4200">
          <a:solidFill>
            <a:schemeClr val="tx2"/>
          </a:solidFill>
          <a:latin typeface="Garamond" charset="0"/>
          <a:ea typeface="Arial" charset="0"/>
          <a:cs typeface="Arial" charset="0"/>
        </a:defRPr>
      </a:lvl7pPr>
      <a:lvl8pPr marL="1371600" algn="l" rtl="0" fontAlgn="base">
        <a:spcBef>
          <a:spcPct val="0"/>
        </a:spcBef>
        <a:spcAft>
          <a:spcPct val="0"/>
        </a:spcAft>
        <a:defRPr sz="4200">
          <a:solidFill>
            <a:schemeClr val="tx2"/>
          </a:solidFill>
          <a:latin typeface="Garamond" charset="0"/>
          <a:ea typeface="Arial" charset="0"/>
          <a:cs typeface="Arial" charset="0"/>
        </a:defRPr>
      </a:lvl8pPr>
      <a:lvl9pPr marL="1828800" algn="l" rtl="0" fontAlgn="base">
        <a:spcBef>
          <a:spcPct val="0"/>
        </a:spcBef>
        <a:spcAft>
          <a:spcPct val="0"/>
        </a:spcAft>
        <a:defRPr sz="4200">
          <a:solidFill>
            <a:schemeClr val="tx2"/>
          </a:solidFill>
          <a:latin typeface="Garamond" charset="0"/>
          <a:ea typeface="Arial" charset="0"/>
          <a:cs typeface="Arial"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600">
          <a:solidFill>
            <a:schemeClr val="tx1"/>
          </a:solidFill>
          <a:latin typeface="+mn-lt"/>
          <a:ea typeface="+mn-ea"/>
          <a:cs typeface="+mn-cs"/>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200">
          <a:solidFill>
            <a:schemeClr val="tx1"/>
          </a:solidFill>
          <a:latin typeface="+mn-lt"/>
          <a:ea typeface="+mn-ea"/>
          <a:cs typeface="+mn-cs"/>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ea typeface="+mn-ea"/>
          <a:cs typeface="+mn-cs"/>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ea typeface="+mn-ea"/>
          <a:cs typeface="+mn-cs"/>
        </a:defRPr>
      </a:lvl5pPr>
      <a:lvl6pPr marL="2138363" indent="-339725" algn="l" rtl="0" fontAlgn="base">
        <a:spcBef>
          <a:spcPct val="20000"/>
        </a:spcBef>
        <a:spcAft>
          <a:spcPct val="0"/>
        </a:spcAft>
        <a:buClr>
          <a:schemeClr val="accent1"/>
        </a:buClr>
        <a:buSzPct val="75000"/>
        <a:buFont typeface="Wingdings" charset="2"/>
        <a:buChar char="§"/>
        <a:defRPr sz="2000">
          <a:solidFill>
            <a:schemeClr val="tx1"/>
          </a:solidFill>
          <a:latin typeface="+mn-lt"/>
          <a:ea typeface="+mn-ea"/>
          <a:cs typeface="+mn-cs"/>
        </a:defRPr>
      </a:lvl6pPr>
      <a:lvl7pPr marL="2595563" indent="-339725" algn="l" rtl="0" fontAlgn="base">
        <a:spcBef>
          <a:spcPct val="20000"/>
        </a:spcBef>
        <a:spcAft>
          <a:spcPct val="0"/>
        </a:spcAft>
        <a:buClr>
          <a:schemeClr val="accent1"/>
        </a:buClr>
        <a:buSzPct val="75000"/>
        <a:buFont typeface="Wingdings" charset="2"/>
        <a:buChar char="§"/>
        <a:defRPr sz="2000">
          <a:solidFill>
            <a:schemeClr val="tx1"/>
          </a:solidFill>
          <a:latin typeface="+mn-lt"/>
          <a:ea typeface="+mn-ea"/>
          <a:cs typeface="+mn-cs"/>
        </a:defRPr>
      </a:lvl7pPr>
      <a:lvl8pPr marL="3052763" indent="-339725" algn="l" rtl="0" fontAlgn="base">
        <a:spcBef>
          <a:spcPct val="20000"/>
        </a:spcBef>
        <a:spcAft>
          <a:spcPct val="0"/>
        </a:spcAft>
        <a:buClr>
          <a:schemeClr val="accent1"/>
        </a:buClr>
        <a:buSzPct val="75000"/>
        <a:buFont typeface="Wingdings" charset="2"/>
        <a:buChar char="§"/>
        <a:defRPr sz="2000">
          <a:solidFill>
            <a:schemeClr val="tx1"/>
          </a:solidFill>
          <a:latin typeface="+mn-lt"/>
          <a:ea typeface="+mn-ea"/>
          <a:cs typeface="+mn-cs"/>
        </a:defRPr>
      </a:lvl8pPr>
      <a:lvl9pPr marL="3509963" indent="-339725" algn="l" rtl="0" fontAlgn="base">
        <a:spcBef>
          <a:spcPct val="20000"/>
        </a:spcBef>
        <a:spcAft>
          <a:spcPct val="0"/>
        </a:spcAft>
        <a:buClr>
          <a:schemeClr val="accent1"/>
        </a:buClr>
        <a:buSzPct val="75000"/>
        <a:buFont typeface="Wingdings"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png"/><Relationship Id="rId5" Type="http://schemas.openxmlformats.org/officeDocument/2006/relationships/hyperlink" Target="mailto:knharvey@k12.wv.us" TargetMode="Externa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png"/><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18.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png"/><Relationship Id="rId5" Type="http://schemas.openxmlformats.org/officeDocument/2006/relationships/image" Target="../media/image29.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png"/><Relationship Id="rId5" Type="http://schemas.openxmlformats.org/officeDocument/2006/relationships/image" Target="../media/image30.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35.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id="{45080C15-9E56-8840-B1DD-3115728E8323}"/>
              </a:ext>
            </a:extLst>
          </p:cNvPr>
          <p:cNvSpPr>
            <a:spLocks noGrp="1" noChangeArrowheads="1"/>
          </p:cNvSpPr>
          <p:nvPr>
            <p:ph type="title"/>
          </p:nvPr>
        </p:nvSpPr>
        <p:spPr/>
        <p:txBody>
          <a:bodyPr/>
          <a:lstStyle/>
          <a:p>
            <a:pPr eaLnBrk="1" hangingPunct="1"/>
            <a:r>
              <a:rPr lang="en-US" altLang="en-US"/>
              <a:t>FMS YEAR END PROCESSING</a:t>
            </a:r>
          </a:p>
        </p:txBody>
      </p:sp>
      <p:sp>
        <p:nvSpPr>
          <p:cNvPr id="15362" name="Rectangle 3">
            <a:extLst>
              <a:ext uri="{FF2B5EF4-FFF2-40B4-BE49-F238E27FC236}">
                <a16:creationId xmlns:a16="http://schemas.microsoft.com/office/drawing/2014/main" id="{E4947B89-3177-424D-96B2-9EB8DABC1505}"/>
              </a:ext>
            </a:extLst>
          </p:cNvPr>
          <p:cNvSpPr>
            <a:spLocks noGrp="1" noChangeArrowheads="1"/>
          </p:cNvSpPr>
          <p:nvPr>
            <p:ph type="body" idx="1"/>
          </p:nvPr>
        </p:nvSpPr>
        <p:spPr/>
        <p:txBody>
          <a:bodyPr/>
          <a:lstStyle/>
          <a:p>
            <a:pPr eaLnBrk="1" hangingPunct="1"/>
            <a:r>
              <a:rPr lang="en-US" altLang="en-US" dirty="0"/>
              <a:t>Kim Harvey</a:t>
            </a:r>
          </a:p>
          <a:p>
            <a:pPr eaLnBrk="1" hangingPunct="1"/>
            <a:r>
              <a:rPr lang="en-US" altLang="en-US" dirty="0"/>
              <a:t>WV State Department of Education</a:t>
            </a:r>
          </a:p>
          <a:p>
            <a:pPr eaLnBrk="1" hangingPunct="1"/>
            <a:r>
              <a:rPr lang="en-US" altLang="en-US" dirty="0">
                <a:hlinkClick r:id="rId5"/>
              </a:rPr>
              <a:t>knharvey@k12.wv.us</a:t>
            </a:r>
            <a:endParaRPr lang="en-US" altLang="en-US" dirty="0"/>
          </a:p>
          <a:p>
            <a:pPr eaLnBrk="1" hangingPunct="1"/>
            <a:r>
              <a:rPr lang="en-US" altLang="en-US" dirty="0"/>
              <a:t>419 202 9898</a:t>
            </a:r>
          </a:p>
        </p:txBody>
      </p:sp>
      <p:pic>
        <p:nvPicPr>
          <p:cNvPr id="2" name="Audio 1">
            <a:hlinkClick r:id="" action="ppaction://media"/>
            <a:extLst>
              <a:ext uri="{FF2B5EF4-FFF2-40B4-BE49-F238E27FC236}">
                <a16:creationId xmlns:a16="http://schemas.microsoft.com/office/drawing/2014/main" id="{FA23EB89-6E6E-ED41-AAF1-59170F9334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a:extLst>
              <a:ext uri="{FF2B5EF4-FFF2-40B4-BE49-F238E27FC236}">
                <a16:creationId xmlns:a16="http://schemas.microsoft.com/office/drawing/2014/main" id="{1D7CBF68-0768-224E-92F5-FBCB864F18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spd="slow" advTm="474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a:extLst>
              <a:ext uri="{FF2B5EF4-FFF2-40B4-BE49-F238E27FC236}">
                <a16:creationId xmlns:a16="http://schemas.microsoft.com/office/drawing/2014/main" id="{2CF54453-B197-6F42-8EC3-8B93544798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0" y="-114300"/>
            <a:ext cx="93345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4" name="Picture 3">
            <a:extLst>
              <a:ext uri="{FF2B5EF4-FFF2-40B4-BE49-F238E27FC236}">
                <a16:creationId xmlns:a16="http://schemas.microsoft.com/office/drawing/2014/main" id="{C7DD1D2B-E81D-0044-8BA9-E6DDE235AF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14300"/>
            <a:ext cx="97536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252E0852-AC31-3545-AE16-6D47857CCA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61563414-C416-B340-9383-312421C3DA7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a:extLst>
              <a:ext uri="{FF2B5EF4-FFF2-40B4-BE49-F238E27FC236}">
                <a16:creationId xmlns:a16="http://schemas.microsoft.com/office/drawing/2014/main" id="{273BD4CF-E493-6643-873C-7748185615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0" y="-114300"/>
            <a:ext cx="93345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2" name="Picture 3">
            <a:extLst>
              <a:ext uri="{FF2B5EF4-FFF2-40B4-BE49-F238E27FC236}">
                <a16:creationId xmlns:a16="http://schemas.microsoft.com/office/drawing/2014/main" id="{EF4C8AAD-D997-304C-A88F-2BEE305F68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14300"/>
            <a:ext cx="97536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9588806C-5E5E-BD42-9C02-1541FAA2FFD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06856188-3981-9A41-A3B6-637931D7406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cSld>
  <p:clrMapOvr>
    <a:masterClrMapping/>
  </p:clrMapOvr>
  <p:transition spd="slow" advTm="1149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4">
            <a:extLst>
              <a:ext uri="{FF2B5EF4-FFF2-40B4-BE49-F238E27FC236}">
                <a16:creationId xmlns:a16="http://schemas.microsoft.com/office/drawing/2014/main" id="{02B2CD2C-DFB2-F74F-8B03-A93311B16B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5725"/>
            <a:ext cx="9144000" cy="702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5168F190-CBA7-1A45-A4F3-4709DB323F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9A3AABEB-270B-AE4B-8224-71682C535C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spd="slow" advTm="2940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4">
            <a:extLst>
              <a:ext uri="{FF2B5EF4-FFF2-40B4-BE49-F238E27FC236}">
                <a16:creationId xmlns:a16="http://schemas.microsoft.com/office/drawing/2014/main" id="{63863311-8E7E-7A49-80C4-E027571D30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5725"/>
            <a:ext cx="9144000" cy="702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4558C14A-CF43-1E49-A583-C0706C21DA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a:extLst>
              <a:ext uri="{FF2B5EF4-FFF2-40B4-BE49-F238E27FC236}">
                <a16:creationId xmlns:a16="http://schemas.microsoft.com/office/drawing/2014/main" id="{6BD21B10-B499-6941-8079-7EE204E756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spd="slow" advTm="90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AutoShape 2">
            <a:extLst>
              <a:ext uri="{FF2B5EF4-FFF2-40B4-BE49-F238E27FC236}">
                <a16:creationId xmlns:a16="http://schemas.microsoft.com/office/drawing/2014/main" id="{69EBFE62-A45F-6942-8AAB-0A8570BD5A6C}"/>
              </a:ext>
            </a:extLst>
          </p:cNvPr>
          <p:cNvSpPr>
            <a:spLocks noGrp="1" noChangeAspect="1" noChangeArrowheads="1"/>
          </p:cNvSpPr>
          <p:nvPr>
            <p:ph type="title" idx="4294967295"/>
          </p:nvPr>
        </p:nvSpPr>
        <p:spPr>
          <a:xfrm>
            <a:off x="0" y="152400"/>
            <a:ext cx="7772400" cy="1143000"/>
          </a:xfrm>
        </p:spPr>
        <p:txBody>
          <a:bodyPr/>
          <a:lstStyle/>
          <a:p>
            <a:pPr eaLnBrk="1" hangingPunct="1"/>
            <a:r>
              <a:rPr lang="en-US" altLang="en-US" sz="2100" b="1"/>
              <a:t>FMS FISCAL YEAR CHECKLIST</a:t>
            </a:r>
            <a:br>
              <a:rPr lang="en-US" altLang="en-US" sz="2100" b="1"/>
            </a:br>
            <a:br>
              <a:rPr lang="en-US" altLang="en-US" sz="2100" b="1"/>
            </a:br>
            <a:r>
              <a:rPr lang="en-US" altLang="en-US" sz="2100" b="1"/>
              <a:t>     NEW YEAR</a:t>
            </a:r>
          </a:p>
        </p:txBody>
      </p:sp>
      <p:sp>
        <p:nvSpPr>
          <p:cNvPr id="41986" name="Rectangle 3">
            <a:extLst>
              <a:ext uri="{FF2B5EF4-FFF2-40B4-BE49-F238E27FC236}">
                <a16:creationId xmlns:a16="http://schemas.microsoft.com/office/drawing/2014/main" id="{24C705C2-64D2-CB4C-B146-CBE87FB6B68C}"/>
              </a:ext>
            </a:extLst>
          </p:cNvPr>
          <p:cNvSpPr>
            <a:spLocks noGrp="1" noChangeArrowheads="1"/>
          </p:cNvSpPr>
          <p:nvPr>
            <p:ph type="body" idx="4294967295"/>
          </p:nvPr>
        </p:nvSpPr>
        <p:spPr>
          <a:xfrm>
            <a:off x="1371600" y="1981200"/>
            <a:ext cx="7772400" cy="4114800"/>
          </a:xfrm>
        </p:spPr>
        <p:txBody>
          <a:bodyPr/>
          <a:lstStyle/>
          <a:p>
            <a:pPr eaLnBrk="1" hangingPunct="1">
              <a:lnSpc>
                <a:spcPct val="90000"/>
              </a:lnSpc>
            </a:pPr>
            <a:r>
              <a:rPr lang="en-US" altLang="en-US" sz="2000"/>
              <a:t>Run the Cross Reference File Builder</a:t>
            </a:r>
          </a:p>
          <a:p>
            <a:pPr eaLnBrk="1" hangingPunct="1">
              <a:lnSpc>
                <a:spcPct val="90000"/>
              </a:lnSpc>
            </a:pPr>
            <a:r>
              <a:rPr lang="en-US" altLang="en-US" sz="2000"/>
              <a:t>Mass Add Accounts (optional)</a:t>
            </a:r>
          </a:p>
          <a:p>
            <a:pPr eaLnBrk="1" hangingPunct="1">
              <a:lnSpc>
                <a:spcPct val="90000"/>
              </a:lnSpc>
            </a:pPr>
            <a:r>
              <a:rPr lang="en-US" altLang="en-US" sz="2000"/>
              <a:t>Mass Change Accounts (optional)</a:t>
            </a:r>
          </a:p>
          <a:p>
            <a:pPr eaLnBrk="1" hangingPunct="1">
              <a:lnSpc>
                <a:spcPct val="90000"/>
              </a:lnSpc>
            </a:pPr>
            <a:r>
              <a:rPr lang="en-US" altLang="en-US" sz="2000"/>
              <a:t>Review Invoice Batch Edit Options</a:t>
            </a:r>
          </a:p>
          <a:p>
            <a:pPr eaLnBrk="1" hangingPunct="1">
              <a:lnSpc>
                <a:spcPct val="90000"/>
              </a:lnSpc>
            </a:pPr>
            <a:r>
              <a:rPr lang="en-US" altLang="en-US" sz="2000"/>
              <a:t>Add new accounts or update budget</a:t>
            </a:r>
          </a:p>
          <a:p>
            <a:pPr eaLnBrk="1" hangingPunct="1">
              <a:lnSpc>
                <a:spcPct val="90000"/>
              </a:lnSpc>
            </a:pPr>
            <a:r>
              <a:rPr lang="en-US" altLang="en-US" sz="2000"/>
              <a:t>Review Document ID’s</a:t>
            </a:r>
          </a:p>
          <a:p>
            <a:pPr eaLnBrk="1" hangingPunct="1">
              <a:lnSpc>
                <a:spcPct val="90000"/>
              </a:lnSpc>
            </a:pPr>
            <a:r>
              <a:rPr lang="en-US" altLang="en-US" sz="2000"/>
              <a:t>Carry Forward PO’s</a:t>
            </a:r>
          </a:p>
          <a:p>
            <a:pPr eaLnBrk="1" hangingPunct="1">
              <a:lnSpc>
                <a:spcPct val="90000"/>
              </a:lnSpc>
            </a:pPr>
            <a:r>
              <a:rPr lang="en-US" altLang="en-US" sz="2000"/>
              <a:t>Carry Forward Invoices </a:t>
            </a:r>
          </a:p>
          <a:p>
            <a:pPr eaLnBrk="1" hangingPunct="1">
              <a:lnSpc>
                <a:spcPct val="90000"/>
              </a:lnSpc>
            </a:pPr>
            <a:r>
              <a:rPr lang="en-US" altLang="en-US" sz="2000"/>
              <a:t>Carry Forward Balance Sheet Balance (optional)</a:t>
            </a:r>
          </a:p>
          <a:p>
            <a:pPr eaLnBrk="1" hangingPunct="1">
              <a:lnSpc>
                <a:spcPct val="90000"/>
              </a:lnSpc>
            </a:pPr>
            <a:r>
              <a:rPr lang="en-US" altLang="en-US" sz="2000"/>
              <a:t>Do a change on your FMS Client Member</a:t>
            </a:r>
          </a:p>
        </p:txBody>
      </p:sp>
      <p:pic>
        <p:nvPicPr>
          <p:cNvPr id="2" name="Audio 1">
            <a:hlinkClick r:id="" action="ppaction://media"/>
            <a:extLst>
              <a:ext uri="{FF2B5EF4-FFF2-40B4-BE49-F238E27FC236}">
                <a16:creationId xmlns:a16="http://schemas.microsoft.com/office/drawing/2014/main" id="{F483C277-070C-F240-BA4C-E02E46C7B6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udio 5">
            <a:hlinkClick r:id="" action="ppaction://media"/>
            <a:extLst>
              <a:ext uri="{FF2B5EF4-FFF2-40B4-BE49-F238E27FC236}">
                <a16:creationId xmlns:a16="http://schemas.microsoft.com/office/drawing/2014/main" id="{0F82431A-4C5E-9C45-A9D6-B4382D5094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p:transition spd="slow" advTm="2015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a:extLst>
              <a:ext uri="{FF2B5EF4-FFF2-40B4-BE49-F238E27FC236}">
                <a16:creationId xmlns:a16="http://schemas.microsoft.com/office/drawing/2014/main" id="{00F0B8B1-F2C2-EE49-889D-386CC1081C8C}"/>
              </a:ext>
            </a:extLst>
          </p:cNvPr>
          <p:cNvSpPr>
            <a:spLocks noGrp="1" noChangeArrowheads="1"/>
          </p:cNvSpPr>
          <p:nvPr>
            <p:ph type="title"/>
          </p:nvPr>
        </p:nvSpPr>
        <p:spPr>
          <a:solidFill>
            <a:schemeClr val="accent1"/>
          </a:solidFill>
        </p:spPr>
        <p:txBody>
          <a:bodyPr/>
          <a:lstStyle/>
          <a:p>
            <a:pPr eaLnBrk="1" hangingPunct="1"/>
            <a:r>
              <a:rPr lang="en-US" altLang="en-US" sz="2900"/>
              <a:t>FMS CHECKLIST</a:t>
            </a:r>
            <a:br>
              <a:rPr lang="en-US" altLang="en-US" sz="2900"/>
            </a:br>
            <a:r>
              <a:rPr lang="en-US" altLang="en-US" sz="2900"/>
              <a:t>ALL STEPS PERFORMED IN NEW YEAR</a:t>
            </a:r>
          </a:p>
        </p:txBody>
      </p:sp>
      <p:pic>
        <p:nvPicPr>
          <p:cNvPr id="2" name="Audio 1">
            <a:hlinkClick r:id="" action="ppaction://media"/>
            <a:extLst>
              <a:ext uri="{FF2B5EF4-FFF2-40B4-BE49-F238E27FC236}">
                <a16:creationId xmlns:a16="http://schemas.microsoft.com/office/drawing/2014/main" id="{6E82679F-B91C-2540-BE19-A01D0F2B1E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60E8D58E-B14C-0F4D-B8B3-0997475C6F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p:transition spd="slow" advTm="32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a:extLst>
              <a:ext uri="{FF2B5EF4-FFF2-40B4-BE49-F238E27FC236}">
                <a16:creationId xmlns:a16="http://schemas.microsoft.com/office/drawing/2014/main" id="{0CB12580-9BD5-1045-824A-8D84AA0788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0" y="-114300"/>
            <a:ext cx="93345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2" name="Picture 3">
            <a:extLst>
              <a:ext uri="{FF2B5EF4-FFF2-40B4-BE49-F238E27FC236}">
                <a16:creationId xmlns:a16="http://schemas.microsoft.com/office/drawing/2014/main" id="{9F6F3EB4-283E-7942-8B12-616916FEA2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14300"/>
            <a:ext cx="97536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4">
            <a:extLst>
              <a:ext uri="{FF2B5EF4-FFF2-40B4-BE49-F238E27FC236}">
                <a16:creationId xmlns:a16="http://schemas.microsoft.com/office/drawing/2014/main" id="{76BEB761-8B55-6B48-BBA3-8EA163AF6F9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114300"/>
            <a:ext cx="97536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95E813C8-5A9C-804C-9D6B-6EC8F56A4E5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D3E533EA-24EB-8842-9914-3CA61019CA1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cSld>
  <p:clrMapOvr>
    <a:masterClrMapping/>
  </p:clrMapOvr>
  <p:transition spd="slow" advTm="883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a:extLst>
              <a:ext uri="{FF2B5EF4-FFF2-40B4-BE49-F238E27FC236}">
                <a16:creationId xmlns:a16="http://schemas.microsoft.com/office/drawing/2014/main" id="{FECB005D-CABB-9A4D-BBDF-57CD6B79DA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0" y="-114300"/>
            <a:ext cx="93345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0" name="Picture 3">
            <a:extLst>
              <a:ext uri="{FF2B5EF4-FFF2-40B4-BE49-F238E27FC236}">
                <a16:creationId xmlns:a16="http://schemas.microsoft.com/office/drawing/2014/main" id="{A98A7190-9590-6B4C-B934-ACB749CCA7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14300"/>
            <a:ext cx="97536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DC408748-22F2-B24B-BD20-A1A3D5E696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27EBF78D-A14B-8644-84BD-6BC8A8EFD42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cSld>
  <p:clrMapOvr>
    <a:masterClrMapping/>
  </p:clrMapOvr>
  <p:transition spd="slow" advTm="387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a:extLst>
              <a:ext uri="{FF2B5EF4-FFF2-40B4-BE49-F238E27FC236}">
                <a16:creationId xmlns:a16="http://schemas.microsoft.com/office/drawing/2014/main" id="{2021ACC9-38E1-6F47-AB1F-6553E85C63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0" y="-114300"/>
            <a:ext cx="93345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8" name="Picture 3">
            <a:extLst>
              <a:ext uri="{FF2B5EF4-FFF2-40B4-BE49-F238E27FC236}">
                <a16:creationId xmlns:a16="http://schemas.microsoft.com/office/drawing/2014/main" id="{4E82731C-1E91-0E40-8338-968DA2EB77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14300"/>
            <a:ext cx="97536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EE6B7DF0-9A2F-7C46-9157-9034971C5B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C10992FD-BBD6-1D49-8562-58A75045911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cSld>
  <p:clrMapOvr>
    <a:masterClrMapping/>
  </p:clrMapOvr>
  <p:transition spd="slow" advTm="306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a:extLst>
              <a:ext uri="{FF2B5EF4-FFF2-40B4-BE49-F238E27FC236}">
                <a16:creationId xmlns:a16="http://schemas.microsoft.com/office/drawing/2014/main" id="{25441342-D38E-ED49-A2FD-A08E063DBC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0" y="-114300"/>
            <a:ext cx="93345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6" name="Picture 3">
            <a:extLst>
              <a:ext uri="{FF2B5EF4-FFF2-40B4-BE49-F238E27FC236}">
                <a16:creationId xmlns:a16="http://schemas.microsoft.com/office/drawing/2014/main" id="{B5CBFA97-B802-0346-888A-7582F5C68E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14300"/>
            <a:ext cx="97536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BD5803C4-1536-D64C-9E64-352D3E7C8C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8330E7C6-5144-224B-B0A9-2C620B5A8D3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cSld>
  <p:clrMapOvr>
    <a:masterClrMapping/>
  </p:clrMapOvr>
  <p:transition spd="slow" advTm="5157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026">
            <a:extLst>
              <a:ext uri="{FF2B5EF4-FFF2-40B4-BE49-F238E27FC236}">
                <a16:creationId xmlns:a16="http://schemas.microsoft.com/office/drawing/2014/main" id="{7752A374-68F0-C94B-8DEB-DEB2BBEA5B70}"/>
              </a:ext>
            </a:extLst>
          </p:cNvPr>
          <p:cNvSpPr>
            <a:spLocks noGrp="1" noChangeArrowheads="1"/>
          </p:cNvSpPr>
          <p:nvPr>
            <p:ph type="title"/>
          </p:nvPr>
        </p:nvSpPr>
        <p:spPr>
          <a:solidFill>
            <a:schemeClr val="accent1"/>
          </a:solidFill>
        </p:spPr>
        <p:txBody>
          <a:bodyPr/>
          <a:lstStyle/>
          <a:p>
            <a:pPr eaLnBrk="1" hangingPunct="1"/>
            <a:r>
              <a:rPr lang="en-US" altLang="en-US"/>
              <a:t>FMS YEAR END</a:t>
            </a:r>
          </a:p>
        </p:txBody>
      </p:sp>
      <p:pic>
        <p:nvPicPr>
          <p:cNvPr id="2" name="Audio 1">
            <a:hlinkClick r:id="" action="ppaction://media"/>
            <a:extLst>
              <a:ext uri="{FF2B5EF4-FFF2-40B4-BE49-F238E27FC236}">
                <a16:creationId xmlns:a16="http://schemas.microsoft.com/office/drawing/2014/main" id="{0872DA24-E2C7-E646-8703-392F78A679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a:extLst>
              <a:ext uri="{FF2B5EF4-FFF2-40B4-BE49-F238E27FC236}">
                <a16:creationId xmlns:a16="http://schemas.microsoft.com/office/drawing/2014/main" id="{36CDF733-316D-774B-980E-EB6DD5A57F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p:transition spd="slow" advTm="125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2">
            <a:extLst>
              <a:ext uri="{FF2B5EF4-FFF2-40B4-BE49-F238E27FC236}">
                <a16:creationId xmlns:a16="http://schemas.microsoft.com/office/drawing/2014/main" id="{7FF4653B-2D22-6C46-B568-FA6FE7921A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0" y="-114300"/>
            <a:ext cx="93345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4" name="Picture 3">
            <a:extLst>
              <a:ext uri="{FF2B5EF4-FFF2-40B4-BE49-F238E27FC236}">
                <a16:creationId xmlns:a16="http://schemas.microsoft.com/office/drawing/2014/main" id="{210F3EB9-439D-C941-8320-F0A8AD3139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14300"/>
            <a:ext cx="97536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7251530E-1DEC-7843-A08B-D7E21E4E3E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AD873FC3-E949-B147-9998-DC63D920564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cSld>
  <p:clrMapOvr>
    <a:masterClrMapping/>
  </p:clrMapOvr>
  <p:transition spd="slow" advTm="3542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a:extLst>
              <a:ext uri="{FF2B5EF4-FFF2-40B4-BE49-F238E27FC236}">
                <a16:creationId xmlns:a16="http://schemas.microsoft.com/office/drawing/2014/main" id="{86F8FD87-A580-8240-91D6-6A3C31AD96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14300"/>
            <a:ext cx="97536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2" name="Picture 3">
            <a:extLst>
              <a:ext uri="{FF2B5EF4-FFF2-40B4-BE49-F238E27FC236}">
                <a16:creationId xmlns:a16="http://schemas.microsoft.com/office/drawing/2014/main" id="{9A196400-5AF7-244F-A386-F7FB0E4739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14300"/>
            <a:ext cx="97536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3B18D189-48B3-8A4A-92D9-01B3E53BC2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AA64CDAF-59DB-0C44-B899-7CD63894DD4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cSld>
  <p:clrMapOvr>
    <a:masterClrMapping/>
  </p:clrMapOvr>
  <p:transition spd="slow" advTm="1908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1">
            <a:extLst>
              <a:ext uri="{FF2B5EF4-FFF2-40B4-BE49-F238E27FC236}">
                <a16:creationId xmlns:a16="http://schemas.microsoft.com/office/drawing/2014/main" id="{326676C6-AF88-4341-890B-81ED65AA6A2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5240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FE3396AC-304A-EC4A-B3D0-2C470AA155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666EB759-22D8-3347-BB22-87EDFBFC7C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spd="slow" advTm="4973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4">
            <a:extLst>
              <a:ext uri="{FF2B5EF4-FFF2-40B4-BE49-F238E27FC236}">
                <a16:creationId xmlns:a16="http://schemas.microsoft.com/office/drawing/2014/main" id="{B35B9779-83E5-0D46-851D-DD09FFF767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702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BC9A767C-1136-BD4D-B9F4-7788C89DB7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6FD58D7B-6CB4-5741-BF4D-DE3631522F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spd="slow" advTm="11985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2">
            <a:extLst>
              <a:ext uri="{FF2B5EF4-FFF2-40B4-BE49-F238E27FC236}">
                <a16:creationId xmlns:a16="http://schemas.microsoft.com/office/drawing/2014/main" id="{8EAB90F9-69C9-4148-90AD-A1F33BD9EB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0" y="-114300"/>
            <a:ext cx="93345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6" name="Picture 3">
            <a:extLst>
              <a:ext uri="{FF2B5EF4-FFF2-40B4-BE49-F238E27FC236}">
                <a16:creationId xmlns:a16="http://schemas.microsoft.com/office/drawing/2014/main" id="{E5AB6AAF-9B97-D54B-843C-7C5799E024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14300"/>
            <a:ext cx="97536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72B82EBC-E756-5749-8FA8-50964EFA416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C9EDDE53-3EC9-F540-9AE3-8EF5F333C04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cSld>
  <p:clrMapOvr>
    <a:masterClrMapping/>
  </p:clrMapOvr>
  <p:transition spd="slow" advTm="585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2">
            <a:extLst>
              <a:ext uri="{FF2B5EF4-FFF2-40B4-BE49-F238E27FC236}">
                <a16:creationId xmlns:a16="http://schemas.microsoft.com/office/drawing/2014/main" id="{15019840-DF21-0A4E-BFFF-1C3DDDA722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0" y="-114300"/>
            <a:ext cx="93345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4" name="Picture 3">
            <a:extLst>
              <a:ext uri="{FF2B5EF4-FFF2-40B4-BE49-F238E27FC236}">
                <a16:creationId xmlns:a16="http://schemas.microsoft.com/office/drawing/2014/main" id="{73849846-9A64-4948-A17B-87BAB6748F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14300"/>
            <a:ext cx="97536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4">
            <a:extLst>
              <a:ext uri="{FF2B5EF4-FFF2-40B4-BE49-F238E27FC236}">
                <a16:creationId xmlns:a16="http://schemas.microsoft.com/office/drawing/2014/main" id="{FA6868DC-A850-0946-BBE1-7E23935A2A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114300"/>
            <a:ext cx="97536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649A4252-66B3-9144-88F6-0F9081A2E16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8E95EEEA-D258-9846-987C-7520FE268FB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cSld>
  <p:clrMapOvr>
    <a:masterClrMapping/>
  </p:clrMapOvr>
  <p:transition spd="slow" advTm="365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2">
            <a:extLst>
              <a:ext uri="{FF2B5EF4-FFF2-40B4-BE49-F238E27FC236}">
                <a16:creationId xmlns:a16="http://schemas.microsoft.com/office/drawing/2014/main" id="{3B8726C0-AE9F-BC48-9750-B6B51E0989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0" y="-114300"/>
            <a:ext cx="93345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2" name="Picture 3">
            <a:extLst>
              <a:ext uri="{FF2B5EF4-FFF2-40B4-BE49-F238E27FC236}">
                <a16:creationId xmlns:a16="http://schemas.microsoft.com/office/drawing/2014/main" id="{6D46644F-EC32-2D44-A02C-6C4B7F37E9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14300"/>
            <a:ext cx="97536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9077EBFC-4136-F248-AB7F-93A564D220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C60FF826-2AF0-EC4D-95BA-CCAF7EBB75F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cSld>
  <p:clrMapOvr>
    <a:masterClrMapping/>
  </p:clrMapOvr>
  <p:transition spd="slow" advTm="3316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2">
            <a:extLst>
              <a:ext uri="{FF2B5EF4-FFF2-40B4-BE49-F238E27FC236}">
                <a16:creationId xmlns:a16="http://schemas.microsoft.com/office/drawing/2014/main" id="{305BC573-358B-7A4D-888E-A041DFF8FB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0" y="-114300"/>
            <a:ext cx="93345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0" name="Picture 3">
            <a:extLst>
              <a:ext uri="{FF2B5EF4-FFF2-40B4-BE49-F238E27FC236}">
                <a16:creationId xmlns:a16="http://schemas.microsoft.com/office/drawing/2014/main" id="{12FBC649-11F9-0C4A-9227-8918BF7435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14300"/>
            <a:ext cx="97536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DB4D3765-22F8-8840-91EF-591C4BA9E6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BAFE8EAB-5F27-3949-80DC-73E813B3E53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cSld>
  <p:clrMapOvr>
    <a:masterClrMapping/>
  </p:clrMapOvr>
  <p:transition spd="slow" advTm="1919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a:extLst>
              <a:ext uri="{FF2B5EF4-FFF2-40B4-BE49-F238E27FC236}">
                <a16:creationId xmlns:a16="http://schemas.microsoft.com/office/drawing/2014/main" id="{813DC303-5E89-4D48-AE93-28828860E3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0" y="-114300"/>
            <a:ext cx="93345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8" name="Picture 3">
            <a:extLst>
              <a:ext uri="{FF2B5EF4-FFF2-40B4-BE49-F238E27FC236}">
                <a16:creationId xmlns:a16="http://schemas.microsoft.com/office/drawing/2014/main" id="{9812D551-7F58-4246-9B12-0A9359B141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14300"/>
            <a:ext cx="97536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D84994E4-F590-3545-8446-9BBBA76A4E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790CD9AB-9ADB-1643-9C5A-604F1D7E923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cSld>
  <p:clrMapOvr>
    <a:masterClrMapping/>
  </p:clrMapOvr>
  <p:transition spd="slow" advTm="23016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a:extLst>
              <a:ext uri="{FF2B5EF4-FFF2-40B4-BE49-F238E27FC236}">
                <a16:creationId xmlns:a16="http://schemas.microsoft.com/office/drawing/2014/main" id="{7ED3AFB7-E485-7A4B-AF8E-5D2B798B8D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0" y="-114300"/>
            <a:ext cx="93345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6" name="Picture 5">
            <a:extLst>
              <a:ext uri="{FF2B5EF4-FFF2-40B4-BE49-F238E27FC236}">
                <a16:creationId xmlns:a16="http://schemas.microsoft.com/office/drawing/2014/main" id="{314F934C-5BBF-DF41-BC77-34A9395306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14300"/>
            <a:ext cx="97536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7B9BB773-B8EA-864B-8728-F15F28F552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E6A363DF-3981-FE46-984B-DA94EECBBA6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cSld>
  <p:clrMapOvr>
    <a:masterClrMapping/>
  </p:clrMapOvr>
  <p:transition spd="slow" advTm="2047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6">
            <a:extLst>
              <a:ext uri="{FF2B5EF4-FFF2-40B4-BE49-F238E27FC236}">
                <a16:creationId xmlns:a16="http://schemas.microsoft.com/office/drawing/2014/main" id="{25E7F00A-FB9C-0349-9704-6CA2890236BD}"/>
              </a:ext>
            </a:extLst>
          </p:cNvPr>
          <p:cNvSpPr>
            <a:spLocks noGrp="1" noChangeArrowheads="1"/>
          </p:cNvSpPr>
          <p:nvPr>
            <p:ph type="title"/>
          </p:nvPr>
        </p:nvSpPr>
        <p:spPr/>
        <p:txBody>
          <a:bodyPr/>
          <a:lstStyle/>
          <a:p>
            <a:pPr eaLnBrk="1" hangingPunct="1"/>
            <a:r>
              <a:rPr lang="en-US" altLang="en-US" sz="2100" b="1"/>
              <a:t>FMS FISCAL YEAR CHECKLIST</a:t>
            </a:r>
            <a:br>
              <a:rPr lang="en-US" altLang="en-US" sz="2100" b="1"/>
            </a:br>
            <a:r>
              <a:rPr lang="en-US" altLang="en-US" sz="2100" b="1"/>
              <a:t>PRIOR YEAR</a:t>
            </a:r>
          </a:p>
        </p:txBody>
      </p:sp>
      <p:sp>
        <p:nvSpPr>
          <p:cNvPr id="19458" name="Rectangle 7">
            <a:extLst>
              <a:ext uri="{FF2B5EF4-FFF2-40B4-BE49-F238E27FC236}">
                <a16:creationId xmlns:a16="http://schemas.microsoft.com/office/drawing/2014/main" id="{3304FE68-4BB6-7244-B9AE-8DF130E82AF4}"/>
              </a:ext>
            </a:extLst>
          </p:cNvPr>
          <p:cNvSpPr>
            <a:spLocks noGrp="1" noChangeArrowheads="1"/>
          </p:cNvSpPr>
          <p:nvPr>
            <p:ph type="body" idx="1"/>
          </p:nvPr>
        </p:nvSpPr>
        <p:spPr/>
        <p:txBody>
          <a:bodyPr/>
          <a:lstStyle/>
          <a:p>
            <a:pPr marL="571500" indent="-571500" eaLnBrk="1" hangingPunct="1"/>
            <a:r>
              <a:rPr lang="en-US" altLang="en-US" sz="1800"/>
              <a:t>Print a Purchase Order Status Report</a:t>
            </a:r>
          </a:p>
          <a:p>
            <a:pPr marL="571500" indent="-571500" eaLnBrk="1" hangingPunct="1"/>
            <a:r>
              <a:rPr lang="en-US" altLang="en-US" sz="1800"/>
              <a:t>Close PO’s that are paid </a:t>
            </a:r>
          </a:p>
          <a:p>
            <a:pPr marL="571500" indent="-571500" eaLnBrk="1" hangingPunct="1"/>
            <a:r>
              <a:rPr lang="en-US" altLang="en-US" sz="1800"/>
              <a:t>Post Invoices received as of 6/30 </a:t>
            </a:r>
          </a:p>
          <a:p>
            <a:pPr marL="571500" indent="-571500" eaLnBrk="1" hangingPunct="1"/>
            <a:r>
              <a:rPr lang="en-US" altLang="en-US" sz="1800"/>
              <a:t>Write Checks 6/30</a:t>
            </a:r>
          </a:p>
          <a:p>
            <a:pPr marL="571500" indent="-571500" eaLnBrk="1" hangingPunct="1"/>
            <a:r>
              <a:rPr lang="en-US" altLang="en-US" sz="1800"/>
              <a:t>Enter and post invoices received after 7/1 with a material impact</a:t>
            </a:r>
          </a:p>
          <a:p>
            <a:pPr marL="571500" indent="-571500" eaLnBrk="1" hangingPunct="1"/>
            <a:r>
              <a:rPr lang="en-US" altLang="en-US" sz="1800"/>
              <a:t>Print Schedule of Checks to be Written to be used to carryover invoices and balance to liability account</a:t>
            </a:r>
          </a:p>
          <a:p>
            <a:pPr marL="571500" indent="-571500" eaLnBrk="1" hangingPunct="1"/>
            <a:r>
              <a:rPr lang="en-US" altLang="en-US" sz="1800"/>
              <a:t>Print Purchase Order Status Report</a:t>
            </a:r>
          </a:p>
          <a:p>
            <a:pPr marL="571500" indent="-571500" eaLnBrk="1" hangingPunct="1"/>
            <a:r>
              <a:rPr lang="en-US" altLang="en-US" sz="1800"/>
              <a:t>Close PO’s you do not want to carryover to new year</a:t>
            </a:r>
          </a:p>
          <a:p>
            <a:pPr marL="571500" indent="-571500" eaLnBrk="1" hangingPunct="1"/>
            <a:r>
              <a:rPr lang="en-US" altLang="en-US" sz="1800"/>
              <a:t>Print Purchase Order Status Report</a:t>
            </a:r>
          </a:p>
          <a:p>
            <a:pPr marL="571500" indent="-571500" eaLnBrk="1" hangingPunct="1"/>
            <a:r>
              <a:rPr lang="en-US" altLang="en-US" sz="1800"/>
              <a:t>Print Outstanding Encumbrance Report</a:t>
            </a:r>
          </a:p>
          <a:p>
            <a:pPr marL="571500" indent="-571500" eaLnBrk="1" hangingPunct="1"/>
            <a:r>
              <a:rPr lang="en-US" altLang="en-US" sz="1800"/>
              <a:t>Print Aged Open Invoice Report after invoices have been carried over to new year</a:t>
            </a:r>
          </a:p>
        </p:txBody>
      </p:sp>
      <p:pic>
        <p:nvPicPr>
          <p:cNvPr id="2" name="Audio 1">
            <a:hlinkClick r:id="" action="ppaction://media"/>
            <a:extLst>
              <a:ext uri="{FF2B5EF4-FFF2-40B4-BE49-F238E27FC236}">
                <a16:creationId xmlns:a16="http://schemas.microsoft.com/office/drawing/2014/main" id="{39021A84-FED0-BD4B-87DC-35DF2023B6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a:extLst>
              <a:ext uri="{FF2B5EF4-FFF2-40B4-BE49-F238E27FC236}">
                <a16:creationId xmlns:a16="http://schemas.microsoft.com/office/drawing/2014/main" id="{BB067F1C-FACC-0246-B41F-2AC20C8158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p:transition spd="slow" advTm="20832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a:extLst>
              <a:ext uri="{FF2B5EF4-FFF2-40B4-BE49-F238E27FC236}">
                <a16:creationId xmlns:a16="http://schemas.microsoft.com/office/drawing/2014/main" id="{83DBDA8F-A4A1-9440-B83E-02CBA1C21C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0" y="-114300"/>
            <a:ext cx="93345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4" name="Picture 3">
            <a:extLst>
              <a:ext uri="{FF2B5EF4-FFF2-40B4-BE49-F238E27FC236}">
                <a16:creationId xmlns:a16="http://schemas.microsoft.com/office/drawing/2014/main" id="{EE86F45E-82A7-CD46-B03C-660510675D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14300"/>
            <a:ext cx="97536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9F8E6C3B-D716-2146-B2D1-35A07DE1E3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CD3C43CE-A332-ED45-A1C3-0B48DEBFA01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cSld>
  <p:clrMapOvr>
    <a:masterClrMapping/>
  </p:clrMapOvr>
  <p:transition spd="slow" advTm="84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2">
            <a:extLst>
              <a:ext uri="{FF2B5EF4-FFF2-40B4-BE49-F238E27FC236}">
                <a16:creationId xmlns:a16="http://schemas.microsoft.com/office/drawing/2014/main" id="{349C2F17-0E42-474E-B713-8A06BE5930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0" y="-114300"/>
            <a:ext cx="93345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2" name="Picture 3">
            <a:extLst>
              <a:ext uri="{FF2B5EF4-FFF2-40B4-BE49-F238E27FC236}">
                <a16:creationId xmlns:a16="http://schemas.microsoft.com/office/drawing/2014/main" id="{AC06A75F-74F1-AA44-A62A-F73A6F12A8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14300"/>
            <a:ext cx="97536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1CA2B171-F7D7-4943-BCC7-615F6E48BD6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022C99F0-6A30-2E4A-8257-D34422EC984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cSld>
  <p:clrMapOvr>
    <a:masterClrMapping/>
  </p:clrMapOvr>
  <p:transition spd="slow" advTm="305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2">
            <a:extLst>
              <a:ext uri="{FF2B5EF4-FFF2-40B4-BE49-F238E27FC236}">
                <a16:creationId xmlns:a16="http://schemas.microsoft.com/office/drawing/2014/main" id="{53D3E7A1-7780-1343-905A-A496E0E34E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0" y="-114300"/>
            <a:ext cx="93345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0" name="Picture 3">
            <a:extLst>
              <a:ext uri="{FF2B5EF4-FFF2-40B4-BE49-F238E27FC236}">
                <a16:creationId xmlns:a16="http://schemas.microsoft.com/office/drawing/2014/main" id="{A77BE985-717B-5A41-9D9E-0B143B3486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14300"/>
            <a:ext cx="97536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E944E5E2-3AEE-3C40-98F2-0AE10ED773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95332987-9521-2147-9DB9-B2D22DBD4A6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cSld>
  <p:clrMapOvr>
    <a:masterClrMapping/>
  </p:clrMapOvr>
  <p:transition spd="slow" advTm="5740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2">
            <a:extLst>
              <a:ext uri="{FF2B5EF4-FFF2-40B4-BE49-F238E27FC236}">
                <a16:creationId xmlns:a16="http://schemas.microsoft.com/office/drawing/2014/main" id="{D831D611-D6C0-424D-8840-C5D284186E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0" y="-114300"/>
            <a:ext cx="93345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8" name="Picture 3">
            <a:extLst>
              <a:ext uri="{FF2B5EF4-FFF2-40B4-BE49-F238E27FC236}">
                <a16:creationId xmlns:a16="http://schemas.microsoft.com/office/drawing/2014/main" id="{B011B77D-EC11-794A-8719-78F56E14CB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14300"/>
            <a:ext cx="97536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B2E3B16F-0FD0-1046-A4B9-F3C842CBEA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2F926F85-6FA7-E44C-AE2B-55FCA8075C9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cSld>
  <p:clrMapOvr>
    <a:masterClrMapping/>
  </p:clrMapOvr>
  <p:transition spd="slow" advTm="12397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a:extLst>
              <a:ext uri="{FF2B5EF4-FFF2-40B4-BE49-F238E27FC236}">
                <a16:creationId xmlns:a16="http://schemas.microsoft.com/office/drawing/2014/main" id="{F3A3B146-D2A7-0F48-BD12-F67CF7E587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0" y="-114300"/>
            <a:ext cx="93345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6" name="Picture 3">
            <a:extLst>
              <a:ext uri="{FF2B5EF4-FFF2-40B4-BE49-F238E27FC236}">
                <a16:creationId xmlns:a16="http://schemas.microsoft.com/office/drawing/2014/main" id="{6BFAA83E-4196-9241-9A5C-E87786B45B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14300"/>
            <a:ext cx="97536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7D17C8E0-0FAE-054F-9733-DD48DCAE0A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233F66EA-CA79-A74C-994A-B33A384C6CF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cSld>
  <p:clrMapOvr>
    <a:masterClrMapping/>
  </p:clrMapOvr>
  <p:transition spd="slow" advTm="4025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a:extLst>
              <a:ext uri="{FF2B5EF4-FFF2-40B4-BE49-F238E27FC236}">
                <a16:creationId xmlns:a16="http://schemas.microsoft.com/office/drawing/2014/main" id="{EE0DF5AF-33BF-5C45-9845-1771CE258D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0" y="-114300"/>
            <a:ext cx="93345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4" name="Picture 3">
            <a:extLst>
              <a:ext uri="{FF2B5EF4-FFF2-40B4-BE49-F238E27FC236}">
                <a16:creationId xmlns:a16="http://schemas.microsoft.com/office/drawing/2014/main" id="{254D1B1D-D7C0-464D-85D7-D68C058DA3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14300"/>
            <a:ext cx="97536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56B2A11D-E1A7-614A-A662-771383077A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BBEFA474-2B73-6D49-BC83-89E92A6C98A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cSld>
  <p:clrMapOvr>
    <a:masterClrMapping/>
  </p:clrMapOvr>
  <p:transition spd="slow" advTm="41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2">
            <a:extLst>
              <a:ext uri="{FF2B5EF4-FFF2-40B4-BE49-F238E27FC236}">
                <a16:creationId xmlns:a16="http://schemas.microsoft.com/office/drawing/2014/main" id="{51DEB6D4-9487-2B42-9A5E-0006BE302B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0" y="-114300"/>
            <a:ext cx="93345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2" name="Picture 3">
            <a:extLst>
              <a:ext uri="{FF2B5EF4-FFF2-40B4-BE49-F238E27FC236}">
                <a16:creationId xmlns:a16="http://schemas.microsoft.com/office/drawing/2014/main" id="{096E3B9B-CC6E-324E-BBDC-DBD8D9B642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14300"/>
            <a:ext cx="97536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5FCBCD4B-39E6-DC41-B6B0-52D47BF45B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D7663FBD-3343-2A45-A09A-AD1815E24BA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cSld>
  <p:clrMapOvr>
    <a:masterClrMapping/>
  </p:clrMapOvr>
  <p:transition spd="slow" advTm="275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2">
            <a:extLst>
              <a:ext uri="{FF2B5EF4-FFF2-40B4-BE49-F238E27FC236}">
                <a16:creationId xmlns:a16="http://schemas.microsoft.com/office/drawing/2014/main" id="{71A91E3C-9112-A840-BBED-2D050C97E3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0" y="-114300"/>
            <a:ext cx="93345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0" name="Picture 3">
            <a:extLst>
              <a:ext uri="{FF2B5EF4-FFF2-40B4-BE49-F238E27FC236}">
                <a16:creationId xmlns:a16="http://schemas.microsoft.com/office/drawing/2014/main" id="{1A3CBA3E-0C90-CE43-A9AA-84622A02DC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14300"/>
            <a:ext cx="97536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E89EF662-933F-954D-8DD1-0F0F1886CA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9584F778-5DEE-B442-BE66-5CA9328F37A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cSld>
  <p:clrMapOvr>
    <a:masterClrMapping/>
  </p:clrMapOvr>
  <p:transition spd="slow" advTm="6513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2">
            <a:extLst>
              <a:ext uri="{FF2B5EF4-FFF2-40B4-BE49-F238E27FC236}">
                <a16:creationId xmlns:a16="http://schemas.microsoft.com/office/drawing/2014/main" id="{5512E50B-089B-8544-BB9A-D0AB34887C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0" y="-114300"/>
            <a:ext cx="93345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38" name="Picture 3">
            <a:extLst>
              <a:ext uri="{FF2B5EF4-FFF2-40B4-BE49-F238E27FC236}">
                <a16:creationId xmlns:a16="http://schemas.microsoft.com/office/drawing/2014/main" id="{A76E8DF3-525A-2F49-9209-0A17B5A3E9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14300"/>
            <a:ext cx="97536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852FE979-8063-7A48-86B7-8AB3772598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AC691D1C-AE6B-254F-8691-31818B8EB43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cSld>
  <p:clrMapOvr>
    <a:masterClrMapping/>
  </p:clrMapOvr>
  <p:transition spd="slow" advTm="2500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2">
            <a:extLst>
              <a:ext uri="{FF2B5EF4-FFF2-40B4-BE49-F238E27FC236}">
                <a16:creationId xmlns:a16="http://schemas.microsoft.com/office/drawing/2014/main" id="{887BDDFE-E725-2E4A-BB15-90AD7448CC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0" y="-114300"/>
            <a:ext cx="93345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6" name="Picture 3">
            <a:extLst>
              <a:ext uri="{FF2B5EF4-FFF2-40B4-BE49-F238E27FC236}">
                <a16:creationId xmlns:a16="http://schemas.microsoft.com/office/drawing/2014/main" id="{9073255E-0078-9E4F-8D36-FFAA689F1B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14300"/>
            <a:ext cx="97536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6973BE30-A9AC-5847-A794-32FFC72E04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01E171DF-9054-8541-B4A6-3701DB6C4CA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cSld>
  <p:clrMapOvr>
    <a:masterClrMapping/>
  </p:clrMapOvr>
  <p:transition spd="slow" advTm="1362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913839CA-0D7B-4747-A4CB-2E810808B096}"/>
              </a:ext>
            </a:extLst>
          </p:cNvPr>
          <p:cNvSpPr>
            <a:spLocks noGrp="1" noChangeArrowheads="1"/>
          </p:cNvSpPr>
          <p:nvPr>
            <p:ph type="title"/>
          </p:nvPr>
        </p:nvSpPr>
        <p:spPr>
          <a:solidFill>
            <a:schemeClr val="accent1"/>
          </a:solidFill>
        </p:spPr>
        <p:txBody>
          <a:bodyPr/>
          <a:lstStyle/>
          <a:p>
            <a:pPr eaLnBrk="1" hangingPunct="1"/>
            <a:r>
              <a:rPr lang="en-US" altLang="en-US" sz="2900"/>
              <a:t>GETTING READY - FOLLOWING STEPS PERFORMED IN CURRENT OR OLD YEAR</a:t>
            </a:r>
          </a:p>
        </p:txBody>
      </p:sp>
      <p:pic>
        <p:nvPicPr>
          <p:cNvPr id="2" name="Audio 1">
            <a:hlinkClick r:id="" action="ppaction://media"/>
            <a:extLst>
              <a:ext uri="{FF2B5EF4-FFF2-40B4-BE49-F238E27FC236}">
                <a16:creationId xmlns:a16="http://schemas.microsoft.com/office/drawing/2014/main" id="{B80316AD-7097-3943-A028-5EF0D453A6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D0F79AC9-E624-7D47-9763-CCC3814FA0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p:transition spd="slow" advTm="60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2">
            <a:extLst>
              <a:ext uri="{FF2B5EF4-FFF2-40B4-BE49-F238E27FC236}">
                <a16:creationId xmlns:a16="http://schemas.microsoft.com/office/drawing/2014/main" id="{156AC823-8788-6247-85BA-44BCEAC43C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0" y="-114300"/>
            <a:ext cx="93345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4" name="Picture 3">
            <a:extLst>
              <a:ext uri="{FF2B5EF4-FFF2-40B4-BE49-F238E27FC236}">
                <a16:creationId xmlns:a16="http://schemas.microsoft.com/office/drawing/2014/main" id="{02F3497E-7C03-A343-A6D4-E9082EBCD0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14300"/>
            <a:ext cx="97536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87409F1D-44DE-FB4F-844A-DD65043A41A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1FF4FDAD-84BE-8D43-874D-386B1B418C5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cSld>
  <p:clrMapOvr>
    <a:masterClrMapping/>
  </p:clrMapOvr>
  <p:transition spd="slow" advTm="5626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2">
            <a:extLst>
              <a:ext uri="{FF2B5EF4-FFF2-40B4-BE49-F238E27FC236}">
                <a16:creationId xmlns:a16="http://schemas.microsoft.com/office/drawing/2014/main" id="{CEA17C32-F437-D845-91ED-86AE80FB53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0" y="-114300"/>
            <a:ext cx="93345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2" name="Picture 3">
            <a:extLst>
              <a:ext uri="{FF2B5EF4-FFF2-40B4-BE49-F238E27FC236}">
                <a16:creationId xmlns:a16="http://schemas.microsoft.com/office/drawing/2014/main" id="{5B299B8A-2C5B-2D4F-8179-DDE0A309B6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14300"/>
            <a:ext cx="97536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41F572F0-0C98-F844-8D8F-771EBD40CE7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B7029E39-7E7E-8245-BD58-06BDCA5B311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cSld>
  <p:clrMapOvr>
    <a:masterClrMapping/>
  </p:clrMapOvr>
  <p:transition spd="slow" advTm="584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a:extLst>
              <a:ext uri="{FF2B5EF4-FFF2-40B4-BE49-F238E27FC236}">
                <a16:creationId xmlns:a16="http://schemas.microsoft.com/office/drawing/2014/main" id="{FB09125C-CE42-5843-B0BB-B62D793D6F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0" y="-114300"/>
            <a:ext cx="93345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 name="Picture 5">
            <a:extLst>
              <a:ext uri="{FF2B5EF4-FFF2-40B4-BE49-F238E27FC236}">
                <a16:creationId xmlns:a16="http://schemas.microsoft.com/office/drawing/2014/main" id="{706197DB-2892-AA4A-95C6-B9687B2AE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14300"/>
            <a:ext cx="97536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495668FA-3B28-3648-B497-C38BD01B754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B297EAB1-8B27-1A4F-8805-3BE1E6770EA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cSld>
  <p:clrMapOvr>
    <a:masterClrMapping/>
  </p:clrMapOvr>
  <p:transition spd="slow" advTm="669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a:extLst>
              <a:ext uri="{FF2B5EF4-FFF2-40B4-BE49-F238E27FC236}">
                <a16:creationId xmlns:a16="http://schemas.microsoft.com/office/drawing/2014/main" id="{DDD7FA0C-53C2-074E-B593-2ECAA0091A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0" y="-114300"/>
            <a:ext cx="93345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2" name="Picture 3">
            <a:extLst>
              <a:ext uri="{FF2B5EF4-FFF2-40B4-BE49-F238E27FC236}">
                <a16:creationId xmlns:a16="http://schemas.microsoft.com/office/drawing/2014/main" id="{71E25FD3-3951-CC45-A0AF-1E7BAB7320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14300"/>
            <a:ext cx="97536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4C8B18EA-365A-524A-938C-0049DC0806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1C1D4545-5C76-4549-9C0E-55D4678F59C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cSld>
  <p:clrMapOvr>
    <a:masterClrMapping/>
  </p:clrMapOvr>
  <p:transition spd="slow" advTm="441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a:extLst>
              <a:ext uri="{FF2B5EF4-FFF2-40B4-BE49-F238E27FC236}">
                <a16:creationId xmlns:a16="http://schemas.microsoft.com/office/drawing/2014/main" id="{BB6A1EA8-8095-7142-A1AE-01B2C84C30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14300"/>
            <a:ext cx="97536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D70ED0F6-9D20-A644-8375-B6BC43A923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FDF777A5-7585-8A4D-8CAF-B00B8492B7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spd="slow" advTm="1109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a:extLst>
              <a:ext uri="{FF2B5EF4-FFF2-40B4-BE49-F238E27FC236}">
                <a16:creationId xmlns:a16="http://schemas.microsoft.com/office/drawing/2014/main" id="{6759F9BA-E817-E74A-A217-2FE5861F88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14300"/>
            <a:ext cx="97536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2D889271-461B-F94C-8A60-DE7C9CB067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08BEB1D8-8838-E14A-93F4-3EE15A92F36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spd="slow" advTm="121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026">
            <a:extLst>
              <a:ext uri="{FF2B5EF4-FFF2-40B4-BE49-F238E27FC236}">
                <a16:creationId xmlns:a16="http://schemas.microsoft.com/office/drawing/2014/main" id="{23931D92-B6C8-B14E-9FD0-877DEB5736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14300"/>
            <a:ext cx="97536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6" name="Picture 1027">
            <a:extLst>
              <a:ext uri="{FF2B5EF4-FFF2-40B4-BE49-F238E27FC236}">
                <a16:creationId xmlns:a16="http://schemas.microsoft.com/office/drawing/2014/main" id="{B25B0E2D-56DD-5148-BFA6-B3C1C69FB5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14300"/>
            <a:ext cx="97536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9A9C7672-0399-0449-8CF3-C8A1D125F0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2AC43A35-E34E-B94D-BCCF-D299C6B13DF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cSld>
  <p:clrMapOvr>
    <a:masterClrMapping/>
  </p:clrMapOvr>
  <p:transition spd="slow" advTm="653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6443</TotalTime>
  <Words>1783</Words>
  <Application>Microsoft Office PowerPoint</Application>
  <PresentationFormat>On-screen Show (4:3)</PresentationFormat>
  <Paragraphs>110</Paragraphs>
  <Slides>41</Slides>
  <Notes>41</Notes>
  <HiddenSlides>0</HiddenSlides>
  <MMClips>41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Arial</vt:lpstr>
      <vt:lpstr>Garamond</vt:lpstr>
      <vt:lpstr>Wingdings</vt:lpstr>
      <vt:lpstr>Edge</vt:lpstr>
      <vt:lpstr>FMS YEAR END PROCESSING</vt:lpstr>
      <vt:lpstr>FMS YEAR END</vt:lpstr>
      <vt:lpstr>FMS FISCAL YEAR CHECKLIST PRIOR YEAR</vt:lpstr>
      <vt:lpstr>GETTING READY - FOLLOWING STEPS PERFORMED IN CURRENT OR OLD YEAR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FMS FISCAL YEAR CHECKLIST       NEW YEAR</vt:lpstr>
      <vt:lpstr>FMS CHECKLIST ALL STEPS PERFORMED IN NEW YEAR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Compaq</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Compaq</dc:creator>
  <cp:lastModifiedBy>Annette Hughart</cp:lastModifiedBy>
  <cp:revision>56</cp:revision>
  <dcterms:created xsi:type="dcterms:W3CDTF">2014-04-30T21:03:57Z</dcterms:created>
  <dcterms:modified xsi:type="dcterms:W3CDTF">2021-05-07T18:41:12Z</dcterms:modified>
</cp:coreProperties>
</file>