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22" r:id="rId6"/>
    <p:sldMasterId id="2147483728" r:id="rId7"/>
  </p:sldMasterIdLst>
  <p:notesMasterIdLst>
    <p:notesMasterId r:id="rId52"/>
  </p:notesMasterIdLst>
  <p:handoutMasterIdLst>
    <p:handoutMasterId r:id="rId53"/>
  </p:handoutMasterIdLst>
  <p:sldIdLst>
    <p:sldId id="422" r:id="rId8"/>
    <p:sldId id="386" r:id="rId9"/>
    <p:sldId id="532" r:id="rId10"/>
    <p:sldId id="533" r:id="rId11"/>
    <p:sldId id="534" r:id="rId12"/>
    <p:sldId id="535" r:id="rId13"/>
    <p:sldId id="536" r:id="rId14"/>
    <p:sldId id="546" r:id="rId15"/>
    <p:sldId id="531" r:id="rId16"/>
    <p:sldId id="547" r:id="rId17"/>
    <p:sldId id="545" r:id="rId18"/>
    <p:sldId id="413" r:id="rId19"/>
    <p:sldId id="414" r:id="rId20"/>
    <p:sldId id="459" r:id="rId21"/>
    <p:sldId id="513" r:id="rId22"/>
    <p:sldId id="538" r:id="rId23"/>
    <p:sldId id="514" r:id="rId24"/>
    <p:sldId id="495" r:id="rId25"/>
    <p:sldId id="515" r:id="rId26"/>
    <p:sldId id="516" r:id="rId27"/>
    <p:sldId id="518" r:id="rId28"/>
    <p:sldId id="519" r:id="rId29"/>
    <p:sldId id="520" r:id="rId30"/>
    <p:sldId id="521" r:id="rId31"/>
    <p:sldId id="522" r:id="rId32"/>
    <p:sldId id="523" r:id="rId33"/>
    <p:sldId id="524" r:id="rId34"/>
    <p:sldId id="525" r:id="rId35"/>
    <p:sldId id="526" r:id="rId36"/>
    <p:sldId id="527" r:id="rId37"/>
    <p:sldId id="528" r:id="rId38"/>
    <p:sldId id="529" r:id="rId39"/>
    <p:sldId id="451" r:id="rId40"/>
    <p:sldId id="530" r:id="rId41"/>
    <p:sldId id="539" r:id="rId42"/>
    <p:sldId id="540" r:id="rId43"/>
    <p:sldId id="541" r:id="rId44"/>
    <p:sldId id="542" r:id="rId45"/>
    <p:sldId id="543" r:id="rId46"/>
    <p:sldId id="548" r:id="rId47"/>
    <p:sldId id="504" r:id="rId48"/>
    <p:sldId id="505" r:id="rId49"/>
    <p:sldId id="544" r:id="rId50"/>
    <p:sldId id="461" r:id="rId51"/>
  </p:sldIdLst>
  <p:sldSz cx="9144000" cy="6858000" type="screen4x3"/>
  <p:notesSz cx="6858000" cy="92964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0DC07B-AD8A-4E0F-8FCA-653AE648F981}">
          <p14:sldIdLst>
            <p14:sldId id="422"/>
            <p14:sldId id="386"/>
            <p14:sldId id="532"/>
            <p14:sldId id="533"/>
            <p14:sldId id="534"/>
            <p14:sldId id="535"/>
            <p14:sldId id="536"/>
            <p14:sldId id="546"/>
            <p14:sldId id="531"/>
            <p14:sldId id="547"/>
            <p14:sldId id="545"/>
            <p14:sldId id="413"/>
            <p14:sldId id="414"/>
            <p14:sldId id="459"/>
            <p14:sldId id="513"/>
            <p14:sldId id="538"/>
            <p14:sldId id="514"/>
            <p14:sldId id="495"/>
            <p14:sldId id="515"/>
            <p14:sldId id="516"/>
            <p14:sldId id="518"/>
            <p14:sldId id="519"/>
            <p14:sldId id="520"/>
            <p14:sldId id="521"/>
            <p14:sldId id="522"/>
            <p14:sldId id="523"/>
            <p14:sldId id="524"/>
            <p14:sldId id="525"/>
            <p14:sldId id="526"/>
            <p14:sldId id="527"/>
            <p14:sldId id="528"/>
            <p14:sldId id="529"/>
            <p14:sldId id="451"/>
            <p14:sldId id="530"/>
            <p14:sldId id="539"/>
            <p14:sldId id="540"/>
            <p14:sldId id="541"/>
            <p14:sldId id="542"/>
            <p14:sldId id="543"/>
            <p14:sldId id="548"/>
            <p14:sldId id="504"/>
            <p14:sldId id="505"/>
            <p14:sldId id="544"/>
            <p14:sldId id="461"/>
          </p14:sldIdLst>
        </p14:section>
        <p14:section name="Making Corrections to a Report" id="{462590D4-DC0B-4A88-9FC4-33F7AD9660C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ber, Christopher" initials="CW" lastIdx="1" clrIdx="0"/>
  <p:cmAuthor id="7" name="Vibhakar, Dhwani Narendra" initials="DV" lastIdx="32" clrIdx="7"/>
  <p:cmAuthor id="1" name="Meyers, Brinkley" initials="BM" lastIdx="1" clrIdx="1"/>
  <p:cmAuthor id="8" name="Singh, Hemdeep" initials="HS" lastIdx="5" clrIdx="8"/>
  <p:cmAuthor id="2" name="Surges, Sholom" initials="SS" lastIdx="15" clrIdx="2"/>
  <p:cmAuthor id="9" name="Abraham, Annas" initials="AA" lastIdx="10" clrIdx="9">
    <p:extLst>
      <p:ext uri="{19B8F6BF-5375-455C-9EA6-DF929625EA0E}">
        <p15:presenceInfo xmlns:p15="http://schemas.microsoft.com/office/powerpoint/2012/main" userId="Abraham, Annas" providerId="None"/>
      </p:ext>
    </p:extLst>
  </p:cmAuthor>
  <p:cmAuthor id="3" name="Sagana, Shikha" initials="SS" lastIdx="1" clrIdx="3"/>
  <p:cmAuthor id="10" name="Jeannae Sims" initials="JS" lastIdx="23" clrIdx="10">
    <p:extLst>
      <p:ext uri="{19B8F6BF-5375-455C-9EA6-DF929625EA0E}">
        <p15:presenceInfo xmlns:p15="http://schemas.microsoft.com/office/powerpoint/2012/main" userId="Jeannae Sims" providerId="None"/>
      </p:ext>
    </p:extLst>
  </p:cmAuthor>
  <p:cmAuthor id="4" name="Friedman, Rebecca Ann" initials="RF" lastIdx="1" clrIdx="4"/>
  <p:cmAuthor id="11" name="Kanishka Saha" initials="KS" lastIdx="19" clrIdx="11">
    <p:extLst>
      <p:ext uri="{19B8F6BF-5375-455C-9EA6-DF929625EA0E}">
        <p15:presenceInfo xmlns:p15="http://schemas.microsoft.com/office/powerpoint/2012/main" userId="Kanishka Saha" providerId="None"/>
      </p:ext>
    </p:extLst>
  </p:cmAuthor>
  <p:cmAuthor id="5" name="Nama, Sirish" initials="SN" lastIdx="10" clrIdx="5"/>
  <p:cmAuthor id="6" name="Sims, Jeannae" initials="JS" lastIdx="3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C8A2E"/>
    <a:srgbClr val="81BC00"/>
    <a:srgbClr val="765A00"/>
    <a:srgbClr val="BFBFBF"/>
    <a:srgbClr val="000066"/>
    <a:srgbClr val="328A2E"/>
    <a:srgbClr val="002776"/>
    <a:srgbClr val="3A8828"/>
    <a:srgbClr val="EEEF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4" autoAdjust="0"/>
    <p:restoredTop sz="96101" autoAdjust="0"/>
  </p:normalViewPr>
  <p:slideViewPr>
    <p:cSldViewPr>
      <p:cViewPr varScale="1">
        <p:scale>
          <a:sx n="102" d="100"/>
          <a:sy n="102" d="100"/>
        </p:scale>
        <p:origin x="30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80"/>
    </p:cViewPr>
  </p:sorterViewPr>
  <p:notesViewPr>
    <p:cSldViewPr>
      <p:cViewPr>
        <p:scale>
          <a:sx n="60" d="100"/>
          <a:sy n="60" d="100"/>
        </p:scale>
        <p:origin x="2428" y="-384"/>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5DCDE886-51BE-4C08-B4E6-46E705C213BA}" type="datetimeFigureOut">
              <a:rPr lang="en-US" smtClean="0"/>
              <a:t>5/18/2022</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55A857A7-C670-49FB-B95E-C41FD17EDACD}" type="slidenum">
              <a:rPr lang="en-US" smtClean="0"/>
              <a:t>‹#›</a:t>
            </a:fld>
            <a:endParaRPr lang="en-US" dirty="0"/>
          </a:p>
        </p:txBody>
      </p:sp>
    </p:spTree>
    <p:extLst>
      <p:ext uri="{BB962C8B-B14F-4D97-AF65-F5344CB8AC3E}">
        <p14:creationId xmlns:p14="http://schemas.microsoft.com/office/powerpoint/2010/main" val="1962854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2DA4990-30B1-4319-B235-BEA6EB991061}" type="datetimeFigureOut">
              <a:rPr lang="en-US" smtClean="0"/>
              <a:pPr/>
              <a:t>5/18/2022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8001388-EC2A-452D-993C-514FED4A99DF}" type="slidenum">
              <a:rPr lang="en-US" smtClean="0"/>
              <a:pPr/>
              <a:t>‹#›</a:t>
            </a:fld>
            <a:endParaRPr lang="en-US" dirty="0"/>
          </a:p>
        </p:txBody>
      </p:sp>
    </p:spTree>
    <p:extLst>
      <p:ext uri="{BB962C8B-B14F-4D97-AF65-F5344CB8AC3E}">
        <p14:creationId xmlns:p14="http://schemas.microsoft.com/office/powerpoint/2010/main" val="24393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1</a:t>
            </a:fld>
            <a:endParaRPr lang="en-US" dirty="0"/>
          </a:p>
        </p:txBody>
      </p:sp>
    </p:spTree>
    <p:extLst>
      <p:ext uri="{BB962C8B-B14F-4D97-AF65-F5344CB8AC3E}">
        <p14:creationId xmlns:p14="http://schemas.microsoft.com/office/powerpoint/2010/main" val="370133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2</a:t>
            </a:fld>
            <a:endParaRPr lang="en-US" dirty="0"/>
          </a:p>
        </p:txBody>
      </p:sp>
    </p:spTree>
    <p:extLst>
      <p:ext uri="{BB962C8B-B14F-4D97-AF65-F5344CB8AC3E}">
        <p14:creationId xmlns:p14="http://schemas.microsoft.com/office/powerpoint/2010/main" val="78902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Facilitator Notes</a:t>
            </a:r>
            <a:r>
              <a:rPr lang="en-US" sz="1400" dirty="0"/>
              <a:t>: </a:t>
            </a:r>
          </a:p>
          <a:p>
            <a:endParaRPr lang="en-US" sz="1400" dirty="0"/>
          </a:p>
          <a:p>
            <a:r>
              <a:rPr lang="en-US" sz="1400" dirty="0"/>
              <a:t>All invoices that are generated by a batch process (or manually) in COMPASS appear on the Invoices page. Additionally, employers have the option of remitting payment for invoices as part of the Monthly Report submission process. Each invoice will be viewable in PDF form and the employers stored EFT or e-Check payment account information can be used to remit payment for the invoices.</a:t>
            </a:r>
          </a:p>
          <a:p>
            <a:endParaRPr lang="en-US" sz="1400" dirty="0"/>
          </a:p>
          <a:p>
            <a:r>
              <a:rPr lang="en-US" sz="1400" b="1" dirty="0"/>
              <a:t>Note</a:t>
            </a:r>
            <a:r>
              <a:rPr lang="en-US" sz="1400" dirty="0"/>
              <a:t>: The most recent unpaid invoices display on the screen. Invoices with a status of Cancel or Write Off do not display here. Credit invoices also do not display on the Invoices page. </a:t>
            </a:r>
          </a:p>
        </p:txBody>
      </p:sp>
      <p:sp>
        <p:nvSpPr>
          <p:cNvPr id="4" name="Slide Number Placeholder 3"/>
          <p:cNvSpPr>
            <a:spLocks noGrp="1"/>
          </p:cNvSpPr>
          <p:nvPr>
            <p:ph type="sldNum" sz="quarter" idx="10"/>
          </p:nvPr>
        </p:nvSpPr>
        <p:spPr/>
        <p:txBody>
          <a:bodyPr/>
          <a:lstStyle/>
          <a:p>
            <a:fld id="{48001388-EC2A-452D-993C-514FED4A99DF}" type="slidenum">
              <a:rPr lang="en-US" smtClean="0"/>
              <a:pPr/>
              <a:t>12</a:t>
            </a:fld>
            <a:endParaRPr lang="en-US" dirty="0"/>
          </a:p>
        </p:txBody>
      </p:sp>
    </p:spTree>
    <p:extLst>
      <p:ext uri="{BB962C8B-B14F-4D97-AF65-F5344CB8AC3E}">
        <p14:creationId xmlns:p14="http://schemas.microsoft.com/office/powerpoint/2010/main" val="395545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Facilitator </a:t>
            </a:r>
            <a:r>
              <a:rPr lang="en-US" sz="1400" b="1" baseline="0" dirty="0"/>
              <a:t>Notes</a:t>
            </a:r>
            <a:r>
              <a:rPr lang="en-US" sz="1400" baseline="0" dirty="0"/>
              <a:t>: </a:t>
            </a:r>
          </a:p>
          <a:p>
            <a:endParaRPr lang="en-US" sz="1400" baseline="0" dirty="0"/>
          </a:p>
          <a:p>
            <a:r>
              <a:rPr lang="en-US" sz="1400" baseline="0" dirty="0"/>
              <a:t>Perform a walk through of the steps mentioned in the different sections of the Employer Self</a:t>
            </a:r>
            <a:r>
              <a:rPr lang="en-US" sz="1400" dirty="0"/>
              <a:t> Service</a:t>
            </a:r>
            <a:r>
              <a:rPr lang="en-US" sz="1400" baseline="0" dirty="0"/>
              <a:t> user guide.</a:t>
            </a:r>
          </a:p>
          <a:p>
            <a:pPr marL="285750" indent="-285750">
              <a:buFont typeface="Arial" panose="020B0604020202020204" pitchFamily="34" charset="0"/>
              <a:buChar char="•"/>
            </a:pPr>
            <a:r>
              <a:rPr lang="en-US" sz="1400" dirty="0"/>
              <a:t>Ensure all participants sitting through this module have the required ESS Administrator rights.</a:t>
            </a:r>
          </a:p>
          <a:p>
            <a:pPr marL="285750" indent="-285750">
              <a:buFont typeface="Arial" panose="020B0604020202020204" pitchFamily="34" charset="0"/>
              <a:buChar char="•"/>
            </a:pPr>
            <a:r>
              <a:rPr lang="en-US" sz="1400" dirty="0"/>
              <a:t>Ensure that contact persons are added via the Maintain Members module in COMPASS, so that they reflect in ESS.</a:t>
            </a:r>
          </a:p>
          <a:p>
            <a:pPr marL="285750" indent="-285750">
              <a:buFont typeface="Arial" panose="020B0604020202020204" pitchFamily="34" charset="0"/>
              <a:buChar char="•"/>
            </a:pPr>
            <a:r>
              <a:rPr lang="en-US" sz="1400" baseline="0" dirty="0"/>
              <a:t>Go ove</a:t>
            </a:r>
            <a:r>
              <a:rPr lang="en-US" sz="1400" dirty="0"/>
              <a:t>r the three key ESS roles like in a quick quiz for participants will need to assign these roles in the Manage Users activity.</a:t>
            </a:r>
            <a:endParaRPr lang="en-US" sz="1400" baseline="0" dirty="0"/>
          </a:p>
        </p:txBody>
      </p:sp>
      <p:sp>
        <p:nvSpPr>
          <p:cNvPr id="4" name="Slide Number Placeholder 3"/>
          <p:cNvSpPr>
            <a:spLocks noGrp="1"/>
          </p:cNvSpPr>
          <p:nvPr>
            <p:ph type="sldNum" sz="quarter" idx="10"/>
          </p:nvPr>
        </p:nvSpPr>
        <p:spPr/>
        <p:txBody>
          <a:bodyPr/>
          <a:lstStyle/>
          <a:p>
            <a:fld id="{48001388-EC2A-452D-993C-514FED4A99DF}" type="slidenum">
              <a:rPr lang="en-US" smtClean="0"/>
              <a:pPr/>
              <a:t>13</a:t>
            </a:fld>
            <a:endParaRPr lang="en-US" dirty="0"/>
          </a:p>
        </p:txBody>
      </p:sp>
    </p:spTree>
    <p:extLst>
      <p:ext uri="{BB962C8B-B14F-4D97-AF65-F5344CB8AC3E}">
        <p14:creationId xmlns:p14="http://schemas.microsoft.com/office/powerpoint/2010/main" val="18550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585788" y="776288"/>
            <a:ext cx="7972425" cy="4795837"/>
          </a:xfrm>
          <a:prstGeom prst="rect">
            <a:avLst/>
          </a:prstGeom>
          <a:solidFill>
            <a:schemeClr val="bg1"/>
          </a:solidFill>
          <a:ln w="1905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US" sz="1100" b="1" dirty="0">
              <a:solidFill>
                <a:srgbClr val="000000"/>
              </a:solidFill>
            </a:endParaRPr>
          </a:p>
        </p:txBody>
      </p:sp>
      <p:sp>
        <p:nvSpPr>
          <p:cNvPr id="3700739" name="MSTSHP_03"/>
          <p:cNvSpPr>
            <a:spLocks noGrp="1" noChangeArrowheads="1"/>
          </p:cNvSpPr>
          <p:nvPr>
            <p:ph type="ctrTitle" sz="quarter"/>
          </p:nvPr>
        </p:nvSpPr>
        <p:spPr>
          <a:xfrm>
            <a:off x="892175" y="2695575"/>
            <a:ext cx="6581775"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dirty="0"/>
              <a:t>Click to edit Master title style</a:t>
            </a:r>
          </a:p>
        </p:txBody>
      </p:sp>
      <p:sp>
        <p:nvSpPr>
          <p:cNvPr id="3700740" name="MSTSHP_04"/>
          <p:cNvSpPr>
            <a:spLocks noGrp="1" noChangeArrowheads="1"/>
          </p:cNvSpPr>
          <p:nvPr>
            <p:ph type="subTitle" sz="quarter" idx="1"/>
          </p:nvPr>
        </p:nvSpPr>
        <p:spPr>
          <a:xfrm>
            <a:off x="892175" y="3516313"/>
            <a:ext cx="6583363" cy="439737"/>
          </a:xfrm>
          <a:ln/>
        </p:spPr>
        <p:txBody>
          <a:bodyPr/>
          <a:lstStyle>
            <a:lvl1pPr>
              <a:lnSpc>
                <a:spcPts val="2800"/>
              </a:lnSpc>
              <a:spcBef>
                <a:spcPct val="15000"/>
              </a:spcBef>
              <a:buClrTx/>
              <a:buNone/>
              <a:defRPr sz="1800" b="1"/>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ic text slide (2 col w/hdrs) ">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868680"/>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2176272"/>
            <a:ext cx="8339328" cy="4050792"/>
          </a:xfrm>
        </p:spPr>
        <p:txBody>
          <a:bodyPr/>
          <a:lstStyle/>
          <a:p>
            <a:pPr lvl="0"/>
            <a:endParaRPr 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1747838"/>
            <a:ext cx="8339328" cy="4545012"/>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660904" y="115570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898648"/>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56840" y="4645152"/>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jor Points w/pa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185416"/>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60904" y="393192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points ">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30936"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9" name="Text Placeholder 10"/>
          <p:cNvSpPr>
            <a:spLocks noGrp="1"/>
          </p:cNvSpPr>
          <p:nvPr>
            <p:ph type="body" sz="quarter" idx="17"/>
          </p:nvPr>
        </p:nvSpPr>
        <p:spPr>
          <a:xfrm>
            <a:off x="630936"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30936"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0"/>
          <p:cNvSpPr>
            <a:spLocks noGrp="1"/>
          </p:cNvSpPr>
          <p:nvPr>
            <p:ph type="body" sz="quarter" idx="19"/>
          </p:nvPr>
        </p:nvSpPr>
        <p:spPr>
          <a:xfrm>
            <a:off x="630936"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15" name="Text Placeholder 10"/>
          <p:cNvSpPr>
            <a:spLocks noGrp="1"/>
          </p:cNvSpPr>
          <p:nvPr>
            <p:ph type="body" sz="quarter" idx="21"/>
          </p:nvPr>
        </p:nvSpPr>
        <p:spPr>
          <a:xfrm>
            <a:off x="4965192"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10"/>
          <p:cNvSpPr>
            <a:spLocks noGrp="1"/>
          </p:cNvSpPr>
          <p:nvPr>
            <p:ph type="body" sz="quarter" idx="23"/>
          </p:nvPr>
        </p:nvSpPr>
        <p:spPr>
          <a:xfrm>
            <a:off x="4965192"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24"/>
          </p:nvPr>
        </p:nvSpPr>
        <p:spPr>
          <a:xfrm>
            <a:off x="4965192"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0"/>
          <p:cNvSpPr>
            <a:spLocks noGrp="1"/>
          </p:cNvSpPr>
          <p:nvPr>
            <p:ph type="body" sz="quarter" idx="25"/>
          </p:nvPr>
        </p:nvSpPr>
        <p:spPr>
          <a:xfrm>
            <a:off x="4965192"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a w/ 2 Chevr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393192"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p>
        </p:txBody>
      </p:sp>
      <p:sp>
        <p:nvSpPr>
          <p:cNvPr id="6" name="Text Placeholder 10"/>
          <p:cNvSpPr>
            <a:spLocks noGrp="1"/>
          </p:cNvSpPr>
          <p:nvPr>
            <p:ph type="body" sz="quarter" idx="14"/>
          </p:nvPr>
        </p:nvSpPr>
        <p:spPr>
          <a:xfrm>
            <a:off x="4562856"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200400"/>
            <a:ext cx="4169664" cy="3090672"/>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200400"/>
            <a:ext cx="4005072" cy="3090672"/>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1434"/>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562856" y="1828800"/>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ext Placeholder 10"/>
          <p:cNvSpPr>
            <a:spLocks noGrp="1"/>
          </p:cNvSpPr>
          <p:nvPr>
            <p:ph type="body" sz="quarter" idx="16"/>
          </p:nvPr>
        </p:nvSpPr>
        <p:spPr>
          <a:xfrm>
            <a:off x="2478024"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10"/>
          <p:cNvSpPr>
            <a:spLocks noGrp="1"/>
          </p:cNvSpPr>
          <p:nvPr>
            <p:ph type="body" sz="quarter" idx="17"/>
          </p:nvPr>
        </p:nvSpPr>
        <p:spPr>
          <a:xfrm>
            <a:off x="4562856"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647688"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 open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143000" y="2551176"/>
            <a:ext cx="6858000" cy="1344168"/>
          </a:xfrm>
          <a:ln w="28575">
            <a:solidFill>
              <a:srgbClr val="003399"/>
            </a:solidFill>
          </a:ln>
        </p:spPr>
        <p:txBody>
          <a:bodyPr lIns="228600" rIns="228600" anchor="ctr" anchorCtr="1"/>
          <a:lstStyle>
            <a:lvl1pPr algn="ctr">
              <a:spcBef>
                <a:spcPts val="0"/>
              </a:spcBef>
              <a:defRPr sz="2400" b="1"/>
            </a:lvl1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317296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7"/>
          </p:nvPr>
        </p:nvSpPr>
        <p:spPr>
          <a:xfrm>
            <a:off x="596188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0"/>
          <p:cNvSpPr>
            <a:spLocks noGrp="1"/>
          </p:cNvSpPr>
          <p:nvPr>
            <p:ph type="body" sz="quarter" idx="18"/>
          </p:nvPr>
        </p:nvSpPr>
        <p:spPr>
          <a:xfrm>
            <a:off x="402336"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0"/>
          <p:cNvSpPr>
            <a:spLocks noGrp="1"/>
          </p:cNvSpPr>
          <p:nvPr>
            <p:ph type="body" sz="quarter" idx="19"/>
          </p:nvPr>
        </p:nvSpPr>
        <p:spPr>
          <a:xfrm>
            <a:off x="4727448"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0857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393192" y="1728216"/>
            <a:ext cx="3968496" cy="3986784"/>
          </a:xfrm>
        </p:spPr>
        <p:txBody>
          <a:bodyPr/>
          <a:lstStyle>
            <a:lvl1pPr>
              <a:buNone/>
              <a:defRPr/>
            </a:lvl1pPr>
          </a:lstStyle>
          <a:p>
            <a:pPr lvl="0"/>
            <a:endParaRPr lang="en-US" noProof="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top)">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00050" y="5056632"/>
            <a:ext cx="8341614" cy="124358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438912" y="1197864"/>
            <a:ext cx="8275320" cy="3383280"/>
          </a:xfrm>
        </p:spPr>
        <p:txBody>
          <a:bodyPr/>
          <a:lstStyle>
            <a:lvl1pPr>
              <a:buNone/>
              <a:defRPr/>
            </a:lvl1pPr>
          </a:lstStyle>
          <a:p>
            <a:pPr lvl="0"/>
            <a:endParaRPr lang="en-US"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p>
            <a:pPr lvl="0"/>
            <a:r>
              <a:rPr lang="en-US" dirty="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044952"/>
            <a:ext cx="4005072" cy="3246120"/>
          </a:xfrm>
        </p:spPr>
        <p:txBody>
          <a:bodyPr/>
          <a:lstStyle>
            <a:lvl1pPr marL="0" indent="0">
              <a:defRPr sz="2000">
                <a:solidFill>
                  <a:schemeClr val="tx1"/>
                </a:solidFill>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044952"/>
            <a:ext cx="4005072" cy="3246120"/>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407988"/>
            <a:ext cx="8337550" cy="365125"/>
          </a:xfrm>
        </p:spPr>
        <p:txBody>
          <a:bodyPr/>
          <a:lstStyle>
            <a:lvl1pPr>
              <a:defRPr sz="2400"/>
            </a:lvl1pPr>
          </a:lstStyle>
          <a:p>
            <a:r>
              <a:rPr lang="en-US" dirty="0"/>
              <a:t>Click to edit Master title style</a:t>
            </a:r>
          </a:p>
        </p:txBody>
      </p:sp>
      <p:sp>
        <p:nvSpPr>
          <p:cNvPr id="3" name="Table Placeholder 2"/>
          <p:cNvSpPr>
            <a:spLocks noGrp="1"/>
          </p:cNvSpPr>
          <p:nvPr>
            <p:ph type="tbl" idx="1"/>
          </p:nvPr>
        </p:nvSpPr>
        <p:spPr>
          <a:xfrm>
            <a:off x="400050" y="1154113"/>
            <a:ext cx="8337550" cy="5135562"/>
          </a:xfrm>
        </p:spPr>
        <p:txBody>
          <a:bodyPr/>
          <a:lstStyle/>
          <a:p>
            <a:pPr lvl="0"/>
            <a:r>
              <a:rPr lang="en-US" noProof="0" dirty="0"/>
              <a:t>Click icon to add table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HP_223"/>
          <p:cNvSpPr txBox="1">
            <a:spLocks/>
          </p:cNvSpPr>
          <p:nvPr userDrawn="1"/>
        </p:nvSpPr>
        <p:spPr bwMode="auto">
          <a:xfrm>
            <a:off x="3331066" y="1019224"/>
            <a:ext cx="4005072" cy="1193889"/>
          </a:xfrm>
          <a:prstGeom prst="rect">
            <a:avLst/>
          </a:prstGeom>
        </p:spPr>
        <p:txBody>
          <a:bodyPr/>
          <a:lstStyle/>
          <a:p>
            <a:pPr marL="227013" lvl="1" indent="-225425" fontAlgn="base">
              <a:lnSpc>
                <a:spcPct val="106000"/>
              </a:lnSpc>
              <a:spcBef>
                <a:spcPct val="40000"/>
              </a:spcBef>
              <a:spcAft>
                <a:spcPct val="0"/>
              </a:spcAft>
              <a:buClr>
                <a:srgbClr val="000000"/>
              </a:buClr>
              <a:buFont typeface="Wingdings 2" pitchFamily="18" charset="2"/>
              <a:buChar char="¡"/>
              <a:defRPr/>
            </a:pPr>
            <a:r>
              <a:rPr lang="en-US" dirty="0">
                <a:solidFill>
                  <a:srgbClr val="000000"/>
                </a:solidFill>
                <a:cs typeface="Arial" charset="0"/>
              </a:rPr>
              <a:t>Bullet</a:t>
            </a:r>
          </a:p>
          <a:p>
            <a:pPr marL="342900" indent="-342900" fontAlgn="base">
              <a:lnSpc>
                <a:spcPct val="106000"/>
              </a:lnSpc>
              <a:spcBef>
                <a:spcPct val="40000"/>
              </a:spcBef>
              <a:spcAft>
                <a:spcPct val="0"/>
              </a:spcAft>
              <a:buClr>
                <a:srgbClr val="000000"/>
              </a:buClr>
              <a:buSzPct val="80000"/>
              <a:buFont typeface="Wingdings" pitchFamily="2" charset="2"/>
              <a:buNone/>
              <a:defRPr/>
            </a:pPr>
            <a:endParaRPr lang="en-US" dirty="0">
              <a:solidFill>
                <a:srgbClr val="000000"/>
              </a:solidFill>
              <a:cs typeface="Arial"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lvl1pPr>
              <a:defRPr sz="1800"/>
            </a:lvl1pPr>
          </a:lstStyle>
          <a:p>
            <a:pPr lvl="0"/>
            <a:r>
              <a:rPr lang="en-US" dirty="0"/>
              <a:t>Click to edit Master text styles</a:t>
            </a:r>
          </a:p>
        </p:txBody>
      </p:sp>
    </p:spTree>
    <p:extLst>
      <p:ext uri="{BB962C8B-B14F-4D97-AF65-F5344CB8AC3E}">
        <p14:creationId xmlns:p14="http://schemas.microsoft.com/office/powerpoint/2010/main" val="103873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43000" y="2551176"/>
            <a:ext cx="6858000" cy="1344168"/>
          </a:xfrm>
        </p:spPr>
        <p:txBody>
          <a:bodyPr anchor="ctr"/>
          <a:lstStyle>
            <a:lvl1pPr>
              <a:spcBef>
                <a:spcPts val="200"/>
              </a:spcBef>
              <a:defRPr sz="2400"/>
            </a:lvl1pPr>
          </a:lstStyle>
          <a:p>
            <a:pPr lvl="0"/>
            <a:endParaRPr lang="en-US" dirty="0"/>
          </a:p>
          <a:p>
            <a:pPr lvl="0"/>
            <a:r>
              <a:rPr lang="en-US" dirty="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Line 1031"/>
          <p:cNvSpPr>
            <a:spLocks noChangeShapeType="1"/>
          </p:cNvSpPr>
          <p:nvPr/>
        </p:nvSpPr>
        <p:spPr bwMode="auto">
          <a:xfrm>
            <a:off x="685800" y="6651625"/>
            <a:ext cx="1981200" cy="0"/>
          </a:xfrm>
          <a:prstGeom prst="line">
            <a:avLst/>
          </a:prstGeom>
          <a:noFill/>
          <a:ln w="31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 name="Line 1032"/>
          <p:cNvSpPr>
            <a:spLocks noChangeShapeType="1"/>
          </p:cNvSpPr>
          <p:nvPr/>
        </p:nvSpPr>
        <p:spPr bwMode="auto">
          <a:xfrm>
            <a:off x="6477000" y="6651625"/>
            <a:ext cx="1981200" cy="0"/>
          </a:xfrm>
          <a:prstGeom prst="line">
            <a:avLst/>
          </a:prstGeom>
          <a:noFill/>
          <a:ln w="31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Line 1033"/>
          <p:cNvSpPr>
            <a:spLocks noChangeShapeType="1"/>
          </p:cNvSpPr>
          <p:nvPr/>
        </p:nvSpPr>
        <p:spPr bwMode="auto">
          <a:xfrm>
            <a:off x="7318375" y="227013"/>
            <a:ext cx="0" cy="7493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Line 1036"/>
          <p:cNvSpPr>
            <a:spLocks noChangeShapeType="1"/>
          </p:cNvSpPr>
          <p:nvPr userDrawn="1"/>
        </p:nvSpPr>
        <p:spPr bwMode="auto">
          <a:xfrm>
            <a:off x="685800" y="2209800"/>
            <a:ext cx="7772400" cy="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1037"/>
          <p:cNvSpPr>
            <a:spLocks noChangeShapeType="1"/>
          </p:cNvSpPr>
          <p:nvPr userDrawn="1"/>
        </p:nvSpPr>
        <p:spPr bwMode="auto">
          <a:xfrm flipH="1">
            <a:off x="762000" y="4038600"/>
            <a:ext cx="7620000" cy="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55" name="Rectangle 1027"/>
          <p:cNvSpPr>
            <a:spLocks noGrp="1" noChangeArrowheads="1"/>
          </p:cNvSpPr>
          <p:nvPr>
            <p:ph type="subTitle" idx="1"/>
          </p:nvPr>
        </p:nvSpPr>
        <p:spPr>
          <a:xfrm>
            <a:off x="685800" y="5143500"/>
            <a:ext cx="6400800" cy="838200"/>
          </a:xfrm>
          <a:extLst>
            <a:ext uri="{91240B29-F687-4F45-9708-019B960494DF}">
              <a14:hiddenLine xmlns:a14="http://schemas.microsoft.com/office/drawing/2010/main" w="9525">
                <a:solidFill>
                  <a:schemeClr val="tx1"/>
                </a:solidFill>
                <a:miter lim="800000"/>
                <a:headEnd/>
                <a:tailEnd/>
              </a14:hiddenLine>
            </a:ext>
          </a:extLst>
        </p:spPr>
        <p:txBody>
          <a:bodyPr anchor="b"/>
          <a:lstStyle>
            <a:lvl1pPr>
              <a:spcBef>
                <a:spcPct val="10000"/>
              </a:spcBef>
              <a:spcAft>
                <a:spcPct val="0"/>
              </a:spcAft>
              <a:defRPr sz="1800"/>
            </a:lvl1pPr>
          </a:lstStyle>
          <a:p>
            <a:pPr lvl="0"/>
            <a:r>
              <a:rPr lang="en-US" altLang="en-US" noProof="0"/>
              <a:t>Click to edit Master subtitle</a:t>
            </a:r>
          </a:p>
        </p:txBody>
      </p:sp>
    </p:spTree>
    <p:extLst>
      <p:ext uri="{BB962C8B-B14F-4D97-AF65-F5344CB8AC3E}">
        <p14:creationId xmlns:p14="http://schemas.microsoft.com/office/powerpoint/2010/main" val="623974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585788" y="776288"/>
            <a:ext cx="7972425" cy="4795837"/>
          </a:xfrm>
          <a:prstGeom prst="rect">
            <a:avLst/>
          </a:prstGeom>
          <a:solidFill>
            <a:schemeClr val="bg1"/>
          </a:solidFill>
          <a:ln w="1905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US" sz="1100" b="1" dirty="0">
              <a:solidFill>
                <a:srgbClr val="000000"/>
              </a:solidFill>
              <a:cs typeface="Arial" charset="0"/>
            </a:endParaRPr>
          </a:p>
        </p:txBody>
      </p:sp>
      <p:pic>
        <p:nvPicPr>
          <p:cNvPr id="5" name="Picture 93" descr="LLP logo with big space copy"/>
          <p:cNvPicPr>
            <a:picLocks noChangeAspect="1" noChangeArrowheads="1"/>
          </p:cNvPicPr>
          <p:nvPr userDrawn="1"/>
        </p:nvPicPr>
        <p:blipFill>
          <a:blip r:embed="rId2" cstate="print">
            <a:clrChange>
              <a:clrFrom>
                <a:srgbClr val="FFFFFF"/>
              </a:clrFrom>
              <a:clrTo>
                <a:srgbClr val="FFFFFF">
                  <a:alpha val="0"/>
                </a:srgbClr>
              </a:clrTo>
            </a:clrChange>
          </a:blip>
          <a:srcRect l="983" t="1840" b="59741"/>
          <a:stretch>
            <a:fillRect/>
          </a:stretch>
        </p:blipFill>
        <p:spPr bwMode="gray">
          <a:xfrm>
            <a:off x="895350" y="6026150"/>
            <a:ext cx="1454150" cy="276225"/>
          </a:xfrm>
          <a:prstGeom prst="rect">
            <a:avLst/>
          </a:prstGeom>
          <a:noFill/>
          <a:ln w="9525">
            <a:noFill/>
            <a:miter lim="800000"/>
            <a:headEnd/>
            <a:tailEnd/>
          </a:ln>
        </p:spPr>
      </p:pic>
      <p:sp>
        <p:nvSpPr>
          <p:cNvPr id="3700739" name="MSTSHP_03"/>
          <p:cNvSpPr>
            <a:spLocks noGrp="1" noChangeArrowheads="1"/>
          </p:cNvSpPr>
          <p:nvPr>
            <p:ph type="ctrTitle" sz="quarter"/>
          </p:nvPr>
        </p:nvSpPr>
        <p:spPr>
          <a:xfrm>
            <a:off x="892175" y="2695575"/>
            <a:ext cx="6581775"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a:t>Click to edit Master title style</a:t>
            </a:r>
            <a:endParaRPr lang="en-US" dirty="0"/>
          </a:p>
        </p:txBody>
      </p:sp>
      <p:sp>
        <p:nvSpPr>
          <p:cNvPr id="3700740" name="MSTSHP_04"/>
          <p:cNvSpPr>
            <a:spLocks noGrp="1" noChangeArrowheads="1"/>
          </p:cNvSpPr>
          <p:nvPr>
            <p:ph type="subTitle" sz="quarter" idx="1"/>
          </p:nvPr>
        </p:nvSpPr>
        <p:spPr>
          <a:xfrm>
            <a:off x="892175" y="3516313"/>
            <a:ext cx="6583363" cy="439737"/>
          </a:xfrm>
          <a:ln/>
        </p:spPr>
        <p:txBody>
          <a:bodyPr/>
          <a:lstStyle>
            <a:lvl1pPr>
              <a:lnSpc>
                <a:spcPts val="2800"/>
              </a:lnSpc>
              <a:spcBef>
                <a:spcPct val="15000"/>
              </a:spcBef>
              <a:buClrTx/>
              <a:buNone/>
              <a:defRPr sz="2000" b="1"/>
            </a:lvl1pPr>
          </a:lstStyle>
          <a:p>
            <a:r>
              <a:rPr lang="en-US"/>
              <a:t>Click to edit Master subtitle style</a:t>
            </a:r>
            <a:endParaRPr lang="en-US" dirty="0"/>
          </a:p>
        </p:txBody>
      </p:sp>
    </p:spTree>
    <p:extLst>
      <p:ext uri="{BB962C8B-B14F-4D97-AF65-F5344CB8AC3E}">
        <p14:creationId xmlns:p14="http://schemas.microsoft.com/office/powerpoint/2010/main" val="302000992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cs typeface="Arial" charset="0"/>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1155700"/>
            <a:ext cx="8337550" cy="5137150"/>
          </a:xfrm>
        </p:spPr>
        <p:txBody>
          <a:bodyPr/>
          <a:lstStyle>
            <a:lvl1pPr>
              <a:defRPr sz="2000"/>
            </a:lvl1pPr>
          </a:lstStyle>
          <a:p>
            <a:pPr lvl="0"/>
            <a:r>
              <a:rPr lang="en-US"/>
              <a:t>Click to edit Master text styles</a:t>
            </a:r>
          </a:p>
        </p:txBody>
      </p:sp>
      <p:sp>
        <p:nvSpPr>
          <p:cNvPr id="7" name="Text Box 5"/>
          <p:cNvSpPr txBox="1">
            <a:spLocks noChangeArrowheads="1"/>
          </p:cNvSpPr>
          <p:nvPr userDrawn="1"/>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cs typeface="Arial" charset="0"/>
              </a:rPr>
              <a:t>- </a:t>
            </a:r>
            <a:fld id="{E89F17DF-7329-4B49-A4AE-A64E3CE0CA1B}" type="slidenum">
              <a:rPr lang="en-US" sz="1200">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cs typeface="Arial" charset="0"/>
              </a:rPr>
              <a:t> -</a:t>
            </a:r>
          </a:p>
        </p:txBody>
      </p:sp>
      <p:pic>
        <p:nvPicPr>
          <p:cNvPr id="8" name="Picture 50" descr="DEL_COL"/>
          <p:cNvPicPr>
            <a:picLocks noChangeArrowheads="1"/>
          </p:cNvPicPr>
          <p:nvPr userDrawn="1"/>
        </p:nvPicPr>
        <p:blipFill>
          <a:blip r:embed="rId2" cstate="print"/>
          <a:srcRect/>
          <a:stretch>
            <a:fillRect/>
          </a:stretch>
        </p:blipFill>
        <p:spPr bwMode="gray">
          <a:xfrm>
            <a:off x="395288" y="6616700"/>
            <a:ext cx="868362" cy="165100"/>
          </a:xfrm>
          <a:prstGeom prst="rect">
            <a:avLst/>
          </a:prstGeom>
          <a:noFill/>
          <a:ln w="9525">
            <a:noFill/>
            <a:miter lim="800000"/>
            <a:headEnd/>
            <a:tailEnd/>
          </a:ln>
        </p:spPr>
      </p:pic>
    </p:spTree>
    <p:extLst>
      <p:ext uri="{BB962C8B-B14F-4D97-AF65-F5344CB8AC3E}">
        <p14:creationId xmlns:p14="http://schemas.microsoft.com/office/powerpoint/2010/main" val="79298620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143000" y="2551176"/>
            <a:ext cx="6858000" cy="1344168"/>
          </a:xfrm>
          <a:ln w="28575">
            <a:solidFill>
              <a:srgbClr val="003399"/>
            </a:solidFill>
          </a:ln>
        </p:spPr>
        <p:txBody>
          <a:bodyPr lIns="228600" rIns="228600" anchor="ctr" anchorCtr="1"/>
          <a:lstStyle>
            <a:lvl1pPr algn="ctr">
              <a:spcBef>
                <a:spcPts val="0"/>
              </a:spcBef>
              <a:defRPr sz="2400" b="1"/>
            </a:lvl1pPr>
          </a:lstStyle>
          <a:p>
            <a:pPr lvl="0"/>
            <a:r>
              <a:rPr lang="en-US"/>
              <a:t>Click to edit Master text styles</a:t>
            </a:r>
          </a:p>
        </p:txBody>
      </p:sp>
    </p:spTree>
    <p:extLst>
      <p:ext uri="{BB962C8B-B14F-4D97-AF65-F5344CB8AC3E}">
        <p14:creationId xmlns:p14="http://schemas.microsoft.com/office/powerpoint/2010/main" val="706787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43000" y="2551176"/>
            <a:ext cx="6858000" cy="1344168"/>
          </a:xfrm>
        </p:spPr>
        <p:txBody>
          <a:bodyPr anchor="ctr"/>
          <a:lstStyle>
            <a:lvl1pPr>
              <a:spcBef>
                <a:spcPts val="200"/>
              </a:spcBef>
              <a:defRPr sz="240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5281356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228541441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5513" y="2706624"/>
            <a:ext cx="4005072" cy="3584448"/>
          </a:xfrm>
        </p:spPr>
        <p:txBody>
          <a:bodyPr/>
          <a:lstStyle>
            <a:lvl1pPr marL="0" indent="0">
              <a:buNone/>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354131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6592" y="2706624"/>
            <a:ext cx="4005072" cy="358444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8118569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p:cNvSpPr>
            <a:spLocks noGrp="1"/>
          </p:cNvSpPr>
          <p:nvPr>
            <p:ph type="body" sz="quarter" idx="13"/>
          </p:nvPr>
        </p:nvSpPr>
        <p:spPr>
          <a:xfrm>
            <a:off x="402336" y="1152144"/>
            <a:ext cx="4005072" cy="5138928"/>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35708199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19328645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2" name="Title 1"/>
          <p:cNvSpPr>
            <a:spLocks noGrp="1"/>
          </p:cNvSpPr>
          <p:nvPr>
            <p:ph type="title"/>
          </p:nvPr>
        </p:nvSpPr>
        <p:spPr>
          <a:xfrm>
            <a:off x="400050" y="396875"/>
            <a:ext cx="8337550" cy="365125"/>
          </a:xfrm>
        </p:spPr>
        <p:txBody>
          <a:bodyPr/>
          <a:lstStyle>
            <a:lvl1pPr>
              <a:defRPr sz="2400"/>
            </a:lvl1pPr>
          </a:lstStyle>
          <a:p>
            <a:r>
              <a:rPr lang="en-US" dirty="0"/>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71638"/>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p:cNvSpPr>
            <a:spLocks noGrp="1"/>
          </p:cNvSpPr>
          <p:nvPr>
            <p:ph type="body" sz="quarter" idx="13"/>
          </p:nvPr>
        </p:nvSpPr>
        <p:spPr>
          <a:xfrm>
            <a:off x="402336" y="1671638"/>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02336" y="411480"/>
            <a:ext cx="8339328" cy="365760"/>
          </a:xfrm>
          <a:prstGeom prst="rect">
            <a:avLst/>
          </a:prstGeom>
        </p:spPr>
        <p:txBody>
          <a:bodyPr/>
          <a:lstStyle>
            <a:lvl1pPr>
              <a:defRPr/>
            </a:lvl1pPr>
          </a:lstStyle>
          <a:p>
            <a:r>
              <a:rPr lang="en-US"/>
              <a:t>Click to edit Master title style</a:t>
            </a:r>
          </a:p>
        </p:txBody>
      </p:sp>
      <p:sp>
        <p:nvSpPr>
          <p:cNvPr id="7" name="Text Placeholder 10"/>
          <p:cNvSpPr>
            <a:spLocks noGrp="1"/>
          </p:cNvSpPr>
          <p:nvPr>
            <p:ph type="body" sz="quarter" idx="15"/>
          </p:nvPr>
        </p:nvSpPr>
        <p:spPr>
          <a:xfrm>
            <a:off x="4736592" y="4241102"/>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6"/>
          </p:nvPr>
        </p:nvSpPr>
        <p:spPr>
          <a:xfrm>
            <a:off x="402336"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82647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asic text slide (2 col w/hdrs) ">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p:cNvSpPr>
            <a:spLocks noGrp="1"/>
          </p:cNvSpPr>
          <p:nvPr>
            <p:ph type="body" sz="quarter" idx="13"/>
          </p:nvPr>
        </p:nvSpPr>
        <p:spPr>
          <a:xfrm>
            <a:off x="402336"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270033917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868680"/>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7" name="Table Placeholder 6"/>
          <p:cNvSpPr>
            <a:spLocks noGrp="1"/>
          </p:cNvSpPr>
          <p:nvPr>
            <p:ph type="tbl" sz="quarter" idx="10"/>
          </p:nvPr>
        </p:nvSpPr>
        <p:spPr>
          <a:xfrm>
            <a:off x="402336" y="2176272"/>
            <a:ext cx="8339328" cy="4050792"/>
          </a:xfrm>
        </p:spPr>
        <p:txBody>
          <a:bodyPr/>
          <a:lstStyle/>
          <a:p>
            <a:pPr lvl="0"/>
            <a:r>
              <a:rPr lang="en-US" noProof="0" dirty="0"/>
              <a:t>Click icon to add table</a:t>
            </a:r>
          </a:p>
        </p:txBody>
      </p:sp>
    </p:spTree>
    <p:extLst>
      <p:ext uri="{BB962C8B-B14F-4D97-AF65-F5344CB8AC3E}">
        <p14:creationId xmlns:p14="http://schemas.microsoft.com/office/powerpoint/2010/main" val="155434461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7" name="Table Placeholder 6"/>
          <p:cNvSpPr>
            <a:spLocks noGrp="1"/>
          </p:cNvSpPr>
          <p:nvPr>
            <p:ph type="tbl" sz="quarter" idx="10"/>
          </p:nvPr>
        </p:nvSpPr>
        <p:spPr>
          <a:xfrm>
            <a:off x="402336" y="1747838"/>
            <a:ext cx="8339328" cy="4545012"/>
          </a:xfrm>
        </p:spPr>
        <p:txBody>
          <a:bodyPr/>
          <a:lstStyle/>
          <a:p>
            <a:pPr lvl="0"/>
            <a:r>
              <a:rPr lang="en-US" noProof="0" dirty="0"/>
              <a:t>Click icon to add table</a:t>
            </a:r>
          </a:p>
        </p:txBody>
      </p:sp>
    </p:spTree>
    <p:extLst>
      <p:ext uri="{BB962C8B-B14F-4D97-AF65-F5344CB8AC3E}">
        <p14:creationId xmlns:p14="http://schemas.microsoft.com/office/powerpoint/2010/main" val="11490602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660904" y="115570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2656840" y="2898648"/>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0"/>
          <p:cNvSpPr>
            <a:spLocks noGrp="1"/>
          </p:cNvSpPr>
          <p:nvPr>
            <p:ph type="body" sz="quarter" idx="15"/>
          </p:nvPr>
        </p:nvSpPr>
        <p:spPr>
          <a:xfrm>
            <a:off x="2656840" y="4645152"/>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1468502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jor Points w/pa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2656840" y="2185416"/>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0"/>
          <p:cNvSpPr>
            <a:spLocks noGrp="1"/>
          </p:cNvSpPr>
          <p:nvPr>
            <p:ph type="body" sz="quarter" idx="15"/>
          </p:nvPr>
        </p:nvSpPr>
        <p:spPr>
          <a:xfrm>
            <a:off x="2660904" y="393192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343635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mbered points ">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30936" y="1536192"/>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a:lvl1pPr>
          </a:lstStyle>
          <a:p>
            <a:r>
              <a:rPr lang="en-US"/>
              <a:t>Click to edit Master title style</a:t>
            </a:r>
          </a:p>
        </p:txBody>
      </p:sp>
      <p:sp>
        <p:nvSpPr>
          <p:cNvPr id="9" name="Text Placeholder 10"/>
          <p:cNvSpPr>
            <a:spLocks noGrp="1"/>
          </p:cNvSpPr>
          <p:nvPr>
            <p:ph type="body" sz="quarter" idx="17"/>
          </p:nvPr>
        </p:nvSpPr>
        <p:spPr>
          <a:xfrm>
            <a:off x="630936" y="2779776"/>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8"/>
          </p:nvPr>
        </p:nvSpPr>
        <p:spPr>
          <a:xfrm>
            <a:off x="630936" y="4023360"/>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9"/>
          </p:nvPr>
        </p:nvSpPr>
        <p:spPr>
          <a:xfrm>
            <a:off x="630936" y="5266944"/>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p:cNvSpPr>
            <a:spLocks noGrp="1"/>
          </p:cNvSpPr>
          <p:nvPr>
            <p:ph type="body" sz="quarter" idx="20"/>
          </p:nvPr>
        </p:nvSpPr>
        <p:spPr>
          <a:xfrm>
            <a:off x="4965192" y="1536192"/>
            <a:ext cx="3776472" cy="859536"/>
          </a:xfrm>
        </p:spPr>
        <p:txBody>
          <a:bodyPr/>
          <a:lstStyle>
            <a:lvl1pPr marL="0" indent="0">
              <a:defRPr sz="1800">
                <a:latin typeface="Arial" pitchFamily="34" charset="0"/>
                <a:cs typeface="Arial" pitchFamily="34" charset="0"/>
              </a:defRPr>
            </a:lvl1pPr>
            <a:lvl2pPr>
              <a:buFont typeface="Wingdings" pitchFamily="2" charset="2"/>
              <a:buChar cha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0"/>
          <p:cNvSpPr>
            <a:spLocks noGrp="1"/>
          </p:cNvSpPr>
          <p:nvPr>
            <p:ph type="body" sz="quarter" idx="21"/>
          </p:nvPr>
        </p:nvSpPr>
        <p:spPr>
          <a:xfrm>
            <a:off x="4965192" y="2779776"/>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0"/>
          <p:cNvSpPr>
            <a:spLocks noGrp="1"/>
          </p:cNvSpPr>
          <p:nvPr>
            <p:ph type="body" sz="quarter" idx="22"/>
          </p:nvPr>
        </p:nvSpPr>
        <p:spPr>
          <a:xfrm>
            <a:off x="4965192" y="4023360"/>
            <a:ext cx="3776472" cy="859536"/>
          </a:xfrm>
        </p:spPr>
        <p:txBody>
          <a:bodyPr/>
          <a:lstStyle>
            <a:lvl1pPr marL="0" indent="0">
              <a:defRPr sz="1800">
                <a:latin typeface="Arial" pitchFamily="34" charset="0"/>
                <a:cs typeface="Arial" pitchFamily="34" charset="0"/>
              </a:defRPr>
            </a:lvl1pPr>
            <a:lvl2pPr>
              <a:buFont typeface="Wingdings" pitchFamily="2" charset="2"/>
              <a:buChar cha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0"/>
          <p:cNvSpPr>
            <a:spLocks noGrp="1"/>
          </p:cNvSpPr>
          <p:nvPr>
            <p:ph type="body" sz="quarter" idx="23"/>
          </p:nvPr>
        </p:nvSpPr>
        <p:spPr>
          <a:xfrm>
            <a:off x="4965192" y="5266944"/>
            <a:ext cx="3776472" cy="859536"/>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71243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ra w/ 2 Chevr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3"/>
          </p:nvPr>
        </p:nvSpPr>
        <p:spPr>
          <a:xfrm>
            <a:off x="393192"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p>
        </p:txBody>
      </p:sp>
      <p:sp>
        <p:nvSpPr>
          <p:cNvPr id="6" name="Text Placeholder 10"/>
          <p:cNvSpPr>
            <a:spLocks noGrp="1"/>
          </p:cNvSpPr>
          <p:nvPr>
            <p:ph type="body" sz="quarter" idx="14"/>
          </p:nvPr>
        </p:nvSpPr>
        <p:spPr>
          <a:xfrm>
            <a:off x="4562856"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417669969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200400"/>
            <a:ext cx="4169664" cy="3090672"/>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6592" y="3200400"/>
            <a:ext cx="4005072" cy="3090672"/>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699531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1434"/>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562856" y="1828800"/>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714738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185416"/>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5513" y="2187194"/>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7" name="Text Placeholder 10"/>
          <p:cNvSpPr>
            <a:spLocks noGrp="1"/>
          </p:cNvSpPr>
          <p:nvPr>
            <p:ph type="body" sz="quarter" idx="16"/>
          </p:nvPr>
        </p:nvSpPr>
        <p:spPr>
          <a:xfrm>
            <a:off x="2478024"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p:cNvSpPr>
            <a:spLocks noGrp="1"/>
          </p:cNvSpPr>
          <p:nvPr>
            <p:ph type="body" sz="quarter" idx="17"/>
          </p:nvPr>
        </p:nvSpPr>
        <p:spPr>
          <a:xfrm>
            <a:off x="4562856"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8"/>
          </p:nvPr>
        </p:nvSpPr>
        <p:spPr>
          <a:xfrm>
            <a:off x="6647688"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4519789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8" name="Text Placeholder 10"/>
          <p:cNvSpPr>
            <a:spLocks noGrp="1"/>
          </p:cNvSpPr>
          <p:nvPr>
            <p:ph type="body" sz="quarter" idx="16"/>
          </p:nvPr>
        </p:nvSpPr>
        <p:spPr>
          <a:xfrm>
            <a:off x="317296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p:cNvSpPr>
            <a:spLocks noGrp="1"/>
          </p:cNvSpPr>
          <p:nvPr>
            <p:ph type="body" sz="quarter" idx="17"/>
          </p:nvPr>
        </p:nvSpPr>
        <p:spPr>
          <a:xfrm>
            <a:off x="596188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8"/>
          </p:nvPr>
        </p:nvSpPr>
        <p:spPr>
          <a:xfrm>
            <a:off x="402336"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9"/>
          </p:nvPr>
        </p:nvSpPr>
        <p:spPr>
          <a:xfrm>
            <a:off x="4727448"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837325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0190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0857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8" name="Chart Placeholder 7"/>
          <p:cNvSpPr>
            <a:spLocks noGrp="1"/>
          </p:cNvSpPr>
          <p:nvPr>
            <p:ph type="chart" sz="quarter" idx="15"/>
          </p:nvPr>
        </p:nvSpPr>
        <p:spPr>
          <a:xfrm>
            <a:off x="393192" y="1728216"/>
            <a:ext cx="3968496" cy="3986784"/>
          </a:xfrm>
        </p:spPr>
        <p:txBody>
          <a:bodyPr/>
          <a:lstStyle>
            <a:lvl1pPr>
              <a:buNone/>
              <a:defRPr/>
            </a:lvl1pPr>
          </a:lstStyle>
          <a:p>
            <a:pPr lvl="0"/>
            <a:r>
              <a:rPr lang="en-US" noProof="0" dirty="0"/>
              <a:t>Click icon to add chart</a:t>
            </a:r>
          </a:p>
        </p:txBody>
      </p:sp>
    </p:spTree>
    <p:extLst>
      <p:ext uri="{BB962C8B-B14F-4D97-AF65-F5344CB8AC3E}">
        <p14:creationId xmlns:p14="http://schemas.microsoft.com/office/powerpoint/2010/main" val="318407023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s (top)">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00050" y="5056632"/>
            <a:ext cx="8341614" cy="124358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8" name="Chart Placeholder 7"/>
          <p:cNvSpPr>
            <a:spLocks noGrp="1"/>
          </p:cNvSpPr>
          <p:nvPr>
            <p:ph type="chart" sz="quarter" idx="15"/>
          </p:nvPr>
        </p:nvSpPr>
        <p:spPr>
          <a:xfrm>
            <a:off x="438912" y="1197864"/>
            <a:ext cx="8275320" cy="3383280"/>
          </a:xfrm>
        </p:spPr>
        <p:txBody>
          <a:bodyPr/>
          <a:lstStyle>
            <a:lvl1pPr>
              <a:buNone/>
              <a:defRPr/>
            </a:lvl1pPr>
          </a:lstStyle>
          <a:p>
            <a:pPr lvl="0"/>
            <a:r>
              <a:rPr lang="en-US" noProof="0" dirty="0"/>
              <a:t>Click icon to add chart</a:t>
            </a:r>
          </a:p>
        </p:txBody>
      </p:sp>
    </p:spTree>
    <p:extLst>
      <p:ext uri="{BB962C8B-B14F-4D97-AF65-F5344CB8AC3E}">
        <p14:creationId xmlns:p14="http://schemas.microsoft.com/office/powerpoint/2010/main" val="348358443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1155700"/>
            <a:ext cx="8337550" cy="5137150"/>
          </a:xfrm>
        </p:spPr>
        <p:txBody>
          <a:bodyPr/>
          <a:lstStyle/>
          <a:p>
            <a:pPr lvl="0"/>
            <a:r>
              <a:rPr lang="en-US"/>
              <a:t>Click to edit Master text styles</a:t>
            </a:r>
          </a:p>
        </p:txBody>
      </p:sp>
    </p:spTree>
    <p:extLst>
      <p:ext uri="{BB962C8B-B14F-4D97-AF65-F5344CB8AC3E}">
        <p14:creationId xmlns:p14="http://schemas.microsoft.com/office/powerpoint/2010/main" val="335978600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044952"/>
            <a:ext cx="4005072" cy="3246120"/>
          </a:xfrm>
        </p:spPr>
        <p:txBody>
          <a:bodyPr/>
          <a:lstStyle>
            <a:lvl1pPr marL="0" indent="0">
              <a:defRPr sz="2000">
                <a:solidFill>
                  <a:schemeClr val="tx1"/>
                </a:solidFill>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endParaRPr lang="en-US" dirty="0"/>
          </a:p>
        </p:txBody>
      </p:sp>
      <p:sp>
        <p:nvSpPr>
          <p:cNvPr id="6" name="Text Placeholder 10"/>
          <p:cNvSpPr>
            <a:spLocks noGrp="1"/>
          </p:cNvSpPr>
          <p:nvPr>
            <p:ph type="body" sz="quarter" idx="14"/>
          </p:nvPr>
        </p:nvSpPr>
        <p:spPr>
          <a:xfrm>
            <a:off x="4736592" y="3044952"/>
            <a:ext cx="4005072" cy="3246120"/>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639292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295952177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407988"/>
            <a:ext cx="8337550" cy="365125"/>
          </a:xfrm>
        </p:spPr>
        <p:txBody>
          <a:bodyPr/>
          <a:lstStyle>
            <a:lvl1pPr>
              <a:defRPr sz="2400"/>
            </a:lvl1pPr>
          </a:lstStyle>
          <a:p>
            <a:r>
              <a:rPr lang="en-US"/>
              <a:t>Click to edit Master title style</a:t>
            </a:r>
            <a:endParaRPr lang="en-US" dirty="0"/>
          </a:p>
        </p:txBody>
      </p:sp>
      <p:sp>
        <p:nvSpPr>
          <p:cNvPr id="3" name="Table Placeholder 2"/>
          <p:cNvSpPr>
            <a:spLocks noGrp="1"/>
          </p:cNvSpPr>
          <p:nvPr>
            <p:ph type="tbl" idx="1"/>
          </p:nvPr>
        </p:nvSpPr>
        <p:spPr>
          <a:xfrm>
            <a:off x="400050" y="1154113"/>
            <a:ext cx="8337550" cy="5135562"/>
          </a:xfrm>
        </p:spPr>
        <p:txBody>
          <a:bodyPr/>
          <a:lstStyle/>
          <a:p>
            <a:pPr lvl="0"/>
            <a:r>
              <a:rPr lang="en-US" noProof="0" dirty="0"/>
              <a:t>Click icon to add table</a:t>
            </a:r>
          </a:p>
        </p:txBody>
      </p:sp>
    </p:spTree>
    <p:extLst>
      <p:ext uri="{BB962C8B-B14F-4D97-AF65-F5344CB8AC3E}">
        <p14:creationId xmlns:p14="http://schemas.microsoft.com/office/powerpoint/2010/main" val="16221039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HP_223"/>
          <p:cNvSpPr txBox="1">
            <a:spLocks/>
          </p:cNvSpPr>
          <p:nvPr userDrawn="1"/>
        </p:nvSpPr>
        <p:spPr bwMode="auto">
          <a:xfrm>
            <a:off x="3330575" y="1019175"/>
            <a:ext cx="4005263" cy="1193800"/>
          </a:xfrm>
          <a:prstGeom prst="rect">
            <a:avLst/>
          </a:prstGeom>
        </p:spPr>
        <p:txBody>
          <a:bodyPr/>
          <a:lstStyle/>
          <a:p>
            <a:pPr marL="227013" lvl="1" indent="-225425" fontAlgn="base">
              <a:lnSpc>
                <a:spcPct val="106000"/>
              </a:lnSpc>
              <a:spcBef>
                <a:spcPct val="40000"/>
              </a:spcBef>
              <a:spcAft>
                <a:spcPct val="0"/>
              </a:spcAft>
              <a:buClr>
                <a:srgbClr val="000000"/>
              </a:buClr>
              <a:buFont typeface="Wingdings 2" pitchFamily="18" charset="2"/>
              <a:buChar char="¡"/>
              <a:defRPr/>
            </a:pPr>
            <a:r>
              <a:rPr lang="en-US" sz="2000" dirty="0">
                <a:solidFill>
                  <a:srgbClr val="000000"/>
                </a:solidFill>
                <a:cs typeface="Arial" charset="0"/>
              </a:rPr>
              <a:t>Bullet</a:t>
            </a:r>
          </a:p>
          <a:p>
            <a:pPr marL="342900" indent="-342900" fontAlgn="base">
              <a:lnSpc>
                <a:spcPct val="106000"/>
              </a:lnSpc>
              <a:spcBef>
                <a:spcPct val="40000"/>
              </a:spcBef>
              <a:spcAft>
                <a:spcPct val="0"/>
              </a:spcAft>
              <a:buClr>
                <a:srgbClr val="000000"/>
              </a:buClr>
              <a:buSzPct val="80000"/>
              <a:buFont typeface="Wingdings" pitchFamily="2" charset="2"/>
              <a:buNone/>
              <a:defRPr/>
            </a:pPr>
            <a:endParaRPr lang="en-US" sz="2000" dirty="0">
              <a:solidFill>
                <a:srgbClr val="000000"/>
              </a:solidFill>
              <a:cs typeface="Arial" charset="0"/>
            </a:endParaRPr>
          </a:p>
        </p:txBody>
      </p:sp>
    </p:spTree>
    <p:extLst>
      <p:ext uri="{BB962C8B-B14F-4D97-AF65-F5344CB8AC3E}">
        <p14:creationId xmlns:p14="http://schemas.microsoft.com/office/powerpoint/2010/main" val="25632021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2706624"/>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5901" y="1485901"/>
            <a:ext cx="4289425" cy="2480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6" y="1485901"/>
            <a:ext cx="4291013" cy="2480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38149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2776"/>
              </a:solidFill>
              <a:cs typeface="Arial" charset="0"/>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1155700"/>
            <a:ext cx="8337550" cy="5137150"/>
          </a:xfrm>
        </p:spPr>
        <p:txBody>
          <a:bodyPr/>
          <a:lstStyle>
            <a:lvl1pPr>
              <a:defRPr sz="2000"/>
            </a:lvl1pPr>
          </a:lstStyle>
          <a:p>
            <a:pPr lvl="0"/>
            <a:r>
              <a:rPr lang="en-US"/>
              <a:t>Click to edit Master text styles</a:t>
            </a:r>
          </a:p>
        </p:txBody>
      </p:sp>
      <p:sp>
        <p:nvSpPr>
          <p:cNvPr id="7" name="Text Box 5"/>
          <p:cNvSpPr txBox="1">
            <a:spLocks noChangeArrowheads="1"/>
          </p:cNvSpPr>
          <p:nvPr userDrawn="1"/>
        </p:nvSpPr>
        <p:spPr bwMode="invGray">
          <a:xfrm>
            <a:off x="4517489" y="6707431"/>
            <a:ext cx="110608" cy="10611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2776"/>
              </a:buClr>
              <a:buSzPct val="65000"/>
              <a:buFont typeface="Wingdings" pitchFamily="2" charset="2"/>
              <a:buNone/>
              <a:defRPr/>
            </a:pPr>
            <a:fld id="{E89F17DF-7329-4B49-A4AE-A64E3CE0CA1B}" type="slidenum">
              <a:rPr lang="en-US" sz="700" smtClean="0">
                <a:solidFill>
                  <a:srgbClr val="002776"/>
                </a:solidFill>
                <a:cs typeface="Arial" charset="0"/>
              </a:rPr>
              <a:pPr algn="ctr" eaLnBrk="0" fontAlgn="base" hangingPunct="0">
                <a:lnSpc>
                  <a:spcPct val="106000"/>
                </a:lnSpc>
                <a:spcBef>
                  <a:spcPct val="0"/>
                </a:spcBef>
                <a:spcAft>
                  <a:spcPct val="0"/>
                </a:spcAft>
                <a:buClr>
                  <a:srgbClr val="002776"/>
                </a:buClr>
                <a:buSzPct val="65000"/>
                <a:buFont typeface="Wingdings" pitchFamily="2" charset="2"/>
                <a:buNone/>
                <a:defRPr/>
              </a:pPr>
              <a:t>‹#›</a:t>
            </a:fld>
            <a:endParaRPr lang="en-US" sz="1200" dirty="0">
              <a:solidFill>
                <a:srgbClr val="002776"/>
              </a:solidFill>
              <a:cs typeface="Arial" charset="0"/>
            </a:endParaRPr>
          </a:p>
        </p:txBody>
      </p:sp>
      <p:pic>
        <p:nvPicPr>
          <p:cNvPr id="6" name="Picture 5" descr="DEL_PRI_RGB"/>
          <p:cNvPicPr>
            <a:picLocks noChangeArrowheads="1"/>
          </p:cNvPicPr>
          <p:nvPr userDrawn="1"/>
        </p:nvPicPr>
        <p:blipFill>
          <a:blip r:embed="rId2" cstate="print"/>
          <a:srcRect l="7785" t="27351" r="9871" b="25598"/>
          <a:stretch>
            <a:fillRect/>
          </a:stretch>
        </p:blipFill>
        <p:spPr bwMode="auto">
          <a:xfrm>
            <a:off x="287149" y="6529961"/>
            <a:ext cx="1084451" cy="239271"/>
          </a:xfrm>
          <a:prstGeom prst="rect">
            <a:avLst/>
          </a:prstGeom>
          <a:noFill/>
          <a:ln w="9525">
            <a:noFill/>
            <a:miter lim="800000"/>
            <a:headEnd/>
            <a:tailEnd/>
          </a:ln>
        </p:spPr>
      </p:pic>
    </p:spTree>
    <p:extLst>
      <p:ext uri="{BB962C8B-B14F-4D97-AF65-F5344CB8AC3E}">
        <p14:creationId xmlns:p14="http://schemas.microsoft.com/office/powerpoint/2010/main" val="2136067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notes">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2776"/>
              </a:solidFill>
              <a:cs typeface="Arial" charset="0"/>
            </a:endParaRPr>
          </a:p>
        </p:txBody>
      </p:sp>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964306"/>
            <a:ext cx="8337550" cy="364763"/>
          </a:xfrm>
        </p:spPr>
        <p:txBody>
          <a:bodyPr/>
          <a:lstStyle>
            <a:lvl1pPr>
              <a:defRPr sz="2000"/>
            </a:lvl1pPr>
          </a:lstStyle>
          <a:p>
            <a:pPr lvl="0"/>
            <a:r>
              <a:rPr lang="en-US" dirty="0"/>
              <a:t>Click to edit Master text styles</a:t>
            </a:r>
          </a:p>
        </p:txBody>
      </p:sp>
      <p:sp>
        <p:nvSpPr>
          <p:cNvPr id="7" name="Text Box 5"/>
          <p:cNvSpPr txBox="1">
            <a:spLocks noChangeArrowheads="1"/>
          </p:cNvSpPr>
          <p:nvPr userDrawn="1"/>
        </p:nvSpPr>
        <p:spPr bwMode="invGray">
          <a:xfrm>
            <a:off x="4517489" y="6707431"/>
            <a:ext cx="110608" cy="10611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2776"/>
              </a:buClr>
              <a:buSzPct val="65000"/>
              <a:buFont typeface="Wingdings" pitchFamily="2" charset="2"/>
              <a:buNone/>
              <a:defRPr/>
            </a:pPr>
            <a:fld id="{E89F17DF-7329-4B49-A4AE-A64E3CE0CA1B}" type="slidenum">
              <a:rPr lang="en-US" sz="700" smtClean="0">
                <a:solidFill>
                  <a:srgbClr val="002776"/>
                </a:solidFill>
                <a:cs typeface="Arial" charset="0"/>
              </a:rPr>
              <a:pPr algn="ctr" eaLnBrk="0" fontAlgn="base" hangingPunct="0">
                <a:lnSpc>
                  <a:spcPct val="106000"/>
                </a:lnSpc>
                <a:spcBef>
                  <a:spcPct val="0"/>
                </a:spcBef>
                <a:spcAft>
                  <a:spcPct val="0"/>
                </a:spcAft>
                <a:buClr>
                  <a:srgbClr val="002776"/>
                </a:buClr>
                <a:buSzPct val="65000"/>
                <a:buFont typeface="Wingdings" pitchFamily="2" charset="2"/>
                <a:buNone/>
                <a:defRPr/>
              </a:pPr>
              <a:t>‹#›</a:t>
            </a:fld>
            <a:endParaRPr lang="en-US" sz="700" dirty="0">
              <a:solidFill>
                <a:srgbClr val="002776"/>
              </a:solidFill>
              <a:cs typeface="Arial" charset="0"/>
            </a:endParaRPr>
          </a:p>
        </p:txBody>
      </p:sp>
      <p:cxnSp>
        <p:nvCxnSpPr>
          <p:cNvPr id="9" name="Straight Connector 8"/>
          <p:cNvCxnSpPr/>
          <p:nvPr userDrawn="1"/>
        </p:nvCxnSpPr>
        <p:spPr bwMode="auto">
          <a:xfrm>
            <a:off x="400050" y="2356878"/>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0" name="Straight Connector 9"/>
          <p:cNvCxnSpPr/>
          <p:nvPr userDrawn="1"/>
        </p:nvCxnSpPr>
        <p:spPr bwMode="auto">
          <a:xfrm>
            <a:off x="400050" y="2853064"/>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1" name="Straight Connector 10"/>
          <p:cNvCxnSpPr/>
          <p:nvPr userDrawn="1"/>
        </p:nvCxnSpPr>
        <p:spPr bwMode="auto">
          <a:xfrm>
            <a:off x="400050" y="3349250"/>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2" name="Straight Connector 11"/>
          <p:cNvCxnSpPr/>
          <p:nvPr userDrawn="1"/>
        </p:nvCxnSpPr>
        <p:spPr bwMode="auto">
          <a:xfrm>
            <a:off x="400050" y="3845436"/>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3" name="Straight Connector 12"/>
          <p:cNvCxnSpPr/>
          <p:nvPr userDrawn="1"/>
        </p:nvCxnSpPr>
        <p:spPr bwMode="auto">
          <a:xfrm>
            <a:off x="400050" y="4341622"/>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4" name="Straight Connector 13"/>
          <p:cNvCxnSpPr/>
          <p:nvPr userDrawn="1"/>
        </p:nvCxnSpPr>
        <p:spPr bwMode="auto">
          <a:xfrm>
            <a:off x="400050" y="4837808"/>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5" name="Straight Connector 14"/>
          <p:cNvCxnSpPr/>
          <p:nvPr userDrawn="1"/>
        </p:nvCxnSpPr>
        <p:spPr bwMode="auto">
          <a:xfrm>
            <a:off x="400050" y="5333994"/>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6" name="Straight Connector 15"/>
          <p:cNvCxnSpPr/>
          <p:nvPr userDrawn="1"/>
        </p:nvCxnSpPr>
        <p:spPr bwMode="auto">
          <a:xfrm>
            <a:off x="400050" y="5830180"/>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cxnSp>
        <p:nvCxnSpPr>
          <p:cNvPr id="17" name="Straight Connector 16"/>
          <p:cNvCxnSpPr/>
          <p:nvPr userDrawn="1"/>
        </p:nvCxnSpPr>
        <p:spPr bwMode="auto">
          <a:xfrm>
            <a:off x="400050" y="6326366"/>
            <a:ext cx="8330184" cy="0"/>
          </a:xfrm>
          <a:prstGeom prst="line">
            <a:avLst/>
          </a:prstGeom>
          <a:solidFill>
            <a:schemeClr val="accent1"/>
          </a:solidFill>
          <a:ln w="9525" cap="flat" cmpd="sng" algn="ctr">
            <a:solidFill>
              <a:srgbClr val="4066B2"/>
            </a:solidFill>
            <a:prstDash val="solid"/>
            <a:round/>
            <a:headEnd type="none" w="med" len="med"/>
            <a:tailEnd type="none" w="med" len="med"/>
          </a:ln>
          <a:effectLst/>
        </p:spPr>
      </p:cxnSp>
      <p:sp>
        <p:nvSpPr>
          <p:cNvPr id="19" name="TextBox 18"/>
          <p:cNvSpPr txBox="1"/>
          <p:nvPr userDrawn="1"/>
        </p:nvSpPr>
        <p:spPr bwMode="auto">
          <a:xfrm>
            <a:off x="400050" y="1639220"/>
            <a:ext cx="8330184" cy="260969"/>
          </a:xfrm>
          <a:prstGeom prst="rect">
            <a:avLst/>
          </a:prstGeom>
        </p:spPr>
        <p:txBody>
          <a:bodyPr wrap="square" lIns="0" tIns="0" rIns="0" bIns="0" rtlCol="0">
            <a:spAutoFit/>
          </a:bodyPr>
          <a:lstStyle/>
          <a:p>
            <a:pPr marL="227013" indent="-225425" fontAlgn="base">
              <a:lnSpc>
                <a:spcPct val="106000"/>
              </a:lnSpc>
              <a:spcBef>
                <a:spcPct val="40000"/>
              </a:spcBef>
              <a:spcAft>
                <a:spcPct val="0"/>
              </a:spcAft>
              <a:buClr>
                <a:srgbClr val="000000"/>
              </a:buClr>
              <a:buFont typeface="Wingdings 2" pitchFamily="18" charset="2"/>
              <a:buNone/>
            </a:pPr>
            <a:r>
              <a:rPr lang="en-US" sz="1600" dirty="0">
                <a:solidFill>
                  <a:srgbClr val="002776"/>
                </a:solidFill>
                <a:cs typeface="Arial" charset="0"/>
              </a:rPr>
              <a:t>Notes:</a:t>
            </a:r>
          </a:p>
        </p:txBody>
      </p:sp>
      <p:pic>
        <p:nvPicPr>
          <p:cNvPr id="18" name="Picture 17" descr="DEL_PRI_RGB"/>
          <p:cNvPicPr>
            <a:picLocks noChangeArrowheads="1"/>
          </p:cNvPicPr>
          <p:nvPr userDrawn="1"/>
        </p:nvPicPr>
        <p:blipFill>
          <a:blip r:embed="rId2" cstate="print"/>
          <a:srcRect l="7785" t="27351" r="9871" b="25598"/>
          <a:stretch>
            <a:fillRect/>
          </a:stretch>
        </p:blipFill>
        <p:spPr bwMode="auto">
          <a:xfrm>
            <a:off x="287149" y="6529961"/>
            <a:ext cx="1084451" cy="239271"/>
          </a:xfrm>
          <a:prstGeom prst="rect">
            <a:avLst/>
          </a:prstGeom>
          <a:noFill/>
          <a:ln w="9525">
            <a:noFill/>
            <a:miter lim="800000"/>
            <a:headEnd/>
            <a:tailEnd/>
          </a:ln>
        </p:spPr>
      </p:pic>
    </p:spTree>
    <p:extLst>
      <p:ext uri="{BB962C8B-B14F-4D97-AF65-F5344CB8AC3E}">
        <p14:creationId xmlns:p14="http://schemas.microsoft.com/office/powerpoint/2010/main" val="1303239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2pPr>
              <a:buFont typeface="Arial" pitchFamily="34" charset="0"/>
              <a:buChar char="•"/>
              <a:defRPr/>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2400"/>
            </a:lvl1pPr>
          </a:lstStyle>
          <a:p>
            <a:r>
              <a:rPr lang="en-US" dirty="0"/>
              <a:t>Click to edit Master title style</a:t>
            </a:r>
          </a:p>
        </p:txBody>
      </p:sp>
      <p:pic>
        <p:nvPicPr>
          <p:cNvPr id="4" name="Picture 3" descr="DEL_PRI_RGB"/>
          <p:cNvPicPr>
            <a:picLocks noChangeArrowheads="1"/>
          </p:cNvPicPr>
          <p:nvPr userDrawn="1"/>
        </p:nvPicPr>
        <p:blipFill>
          <a:blip r:embed="rId2" cstate="print"/>
          <a:srcRect l="7785" t="27351" r="9871" b="25598"/>
          <a:stretch>
            <a:fillRect/>
          </a:stretch>
        </p:blipFill>
        <p:spPr bwMode="auto">
          <a:xfrm>
            <a:off x="287149" y="6529961"/>
            <a:ext cx="1084451" cy="239271"/>
          </a:xfrm>
          <a:prstGeom prst="rect">
            <a:avLst/>
          </a:prstGeom>
          <a:noFill/>
          <a:ln w="9525">
            <a:noFill/>
            <a:miter lim="800000"/>
            <a:headEnd/>
            <a:tailEnd/>
          </a:ln>
        </p:spPr>
      </p:pic>
    </p:spTree>
    <p:extLst>
      <p:ext uri="{BB962C8B-B14F-4D97-AF65-F5344CB8AC3E}">
        <p14:creationId xmlns:p14="http://schemas.microsoft.com/office/powerpoint/2010/main" val="985126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2" descr="X:\_CA_CalSTRS PAS Demo_071510\Graphics\Images\86488331.jpg"/>
          <p:cNvPicPr>
            <a:picLocks noChangeAspect="1" noChangeArrowheads="1"/>
          </p:cNvPicPr>
          <p:nvPr userDrawn="1"/>
        </p:nvPicPr>
        <p:blipFill>
          <a:blip r:embed="rId2" cstate="print"/>
          <a:srcRect l="21945" r="19053" b="33593"/>
          <a:stretch>
            <a:fillRect/>
          </a:stretch>
        </p:blipFill>
        <p:spPr bwMode="auto">
          <a:xfrm>
            <a:off x="-1" y="0"/>
            <a:ext cx="9144001" cy="6858000"/>
          </a:xfrm>
          <a:prstGeom prst="rect">
            <a:avLst/>
          </a:prstGeom>
          <a:noFill/>
        </p:spPr>
      </p:pic>
      <p:sp>
        <p:nvSpPr>
          <p:cNvPr id="11" name="Title 10"/>
          <p:cNvSpPr>
            <a:spLocks noGrp="1"/>
          </p:cNvSpPr>
          <p:nvPr>
            <p:ph type="title"/>
          </p:nvPr>
        </p:nvSpPr>
        <p:spPr>
          <a:xfrm>
            <a:off x="400050" y="5887132"/>
            <a:ext cx="8337550" cy="790116"/>
          </a:xfrm>
        </p:spPr>
        <p:txBody>
          <a:bodyPr anchor="ctr"/>
          <a:lstStyle>
            <a:lvl1pPr algn="ctr">
              <a:defRPr sz="4800" b="0">
                <a:effectLst>
                  <a:outerShdw blurRad="50800" dist="38100" dir="2700000" algn="tl" rotWithShape="0">
                    <a:prstClr val="black">
                      <a:alpha val="40000"/>
                    </a:prstClr>
                  </a:outerShdw>
                </a:effectLst>
                <a:latin typeface="Times New Roman" pitchFamily="18" charset="0"/>
                <a:cs typeface="Times New Roman" pitchFamily="18" charset="0"/>
              </a:defRPr>
            </a:lvl1pPr>
          </a:lstStyle>
          <a:p>
            <a:r>
              <a:rPr lang="en-US" dirty="0"/>
              <a:t>Click to edit Master title style</a:t>
            </a:r>
          </a:p>
        </p:txBody>
      </p:sp>
      <p:sp>
        <p:nvSpPr>
          <p:cNvPr id="12" name="TextBox 3"/>
          <p:cNvSpPr txBox="1">
            <a:spLocks noChangeArrowheads="1"/>
          </p:cNvSpPr>
          <p:nvPr userDrawn="1"/>
        </p:nvSpPr>
        <p:spPr bwMode="auto">
          <a:xfrm>
            <a:off x="457199" y="1988104"/>
            <a:ext cx="8339328" cy="2185214"/>
          </a:xfrm>
          <a:prstGeom prst="rect">
            <a:avLst/>
          </a:prstGeom>
          <a:noFill/>
          <a:ln w="9525">
            <a:noFill/>
            <a:miter lim="800000"/>
            <a:headEnd/>
            <a:tailEnd/>
          </a:ln>
        </p:spPr>
        <p:txBody>
          <a:bodyPr wrap="square" lIns="0" tIns="0" rIns="0" bIns="0">
            <a:spAutoFit/>
          </a:bodyPr>
          <a:lstStyle/>
          <a:p>
            <a:pPr indent="1588" fontAlgn="base">
              <a:spcBef>
                <a:spcPts val="1800"/>
              </a:spcBef>
              <a:spcAft>
                <a:spcPct val="0"/>
              </a:spcAft>
              <a:buFont typeface="+mj-lt"/>
              <a:buNone/>
            </a:pPr>
            <a:r>
              <a:rPr lang="en-US" sz="2800" dirty="0">
                <a:solidFill>
                  <a:srgbClr val="FFFFFF"/>
                </a:solidFill>
                <a:latin typeface="Times New Roman" pitchFamily="18" charset="0"/>
                <a:cs typeface="Times New Roman" pitchFamily="18" charset="0"/>
              </a:rPr>
              <a:t>Embedded best practices give you a head start</a:t>
            </a:r>
          </a:p>
          <a:p>
            <a:pPr indent="1588" fontAlgn="base">
              <a:spcBef>
                <a:spcPts val="1800"/>
              </a:spcBef>
              <a:spcAft>
                <a:spcPct val="0"/>
              </a:spcAft>
              <a:buFont typeface="+mj-lt"/>
              <a:buNone/>
              <a:defRPr/>
            </a:pPr>
            <a:r>
              <a:rPr lang="en-US" sz="2800" dirty="0">
                <a:solidFill>
                  <a:srgbClr val="FFFFFF"/>
                </a:solidFill>
                <a:latin typeface="Times New Roman" pitchFamily="18" charset="0"/>
                <a:cs typeface="Times New Roman" pitchFamily="18" charset="0"/>
              </a:rPr>
              <a:t>Internet-based self service capability of DPAS drives greater savings of time and money</a:t>
            </a:r>
          </a:p>
          <a:p>
            <a:pPr indent="1588" fontAlgn="base">
              <a:spcBef>
                <a:spcPts val="1800"/>
              </a:spcBef>
              <a:spcAft>
                <a:spcPct val="0"/>
              </a:spcAft>
              <a:buFont typeface="+mj-lt"/>
              <a:buNone/>
              <a:defRPr/>
            </a:pPr>
            <a:r>
              <a:rPr lang="en-US" sz="2800" dirty="0">
                <a:solidFill>
                  <a:srgbClr val="FFFFFF"/>
                </a:solidFill>
                <a:latin typeface="Times New Roman" pitchFamily="18" charset="0"/>
                <a:cs typeface="Times New Roman" pitchFamily="18" charset="0"/>
              </a:rPr>
              <a:t>DPAS is the lower risk, proven solution</a:t>
            </a:r>
          </a:p>
        </p:txBody>
      </p:sp>
      <p:sp>
        <p:nvSpPr>
          <p:cNvPr id="13" name="Text Box 5"/>
          <p:cNvSpPr txBox="1">
            <a:spLocks noChangeArrowheads="1"/>
          </p:cNvSpPr>
          <p:nvPr userDrawn="1"/>
        </p:nvSpPr>
        <p:spPr bwMode="auto">
          <a:xfrm>
            <a:off x="457199" y="1008143"/>
            <a:ext cx="8293395" cy="430887"/>
          </a:xfrm>
          <a:prstGeom prst="rect">
            <a:avLst/>
          </a:prstGeom>
          <a:noFill/>
          <a:ln w="9525">
            <a:noFill/>
            <a:miter lim="800000"/>
            <a:headEnd/>
            <a:tailEnd/>
          </a:ln>
        </p:spPr>
        <p:txBody>
          <a:bodyPr wrap="square" lIns="0" tIns="0" rIns="0" bIns="0">
            <a:spAutoFit/>
          </a:bodyPr>
          <a:lstStyle/>
          <a:p>
            <a:pPr fontAlgn="base">
              <a:spcBef>
                <a:spcPct val="50000"/>
              </a:spcBef>
              <a:spcAft>
                <a:spcPct val="0"/>
              </a:spcAft>
            </a:pPr>
            <a:r>
              <a:rPr lang="en-US" sz="2800" dirty="0">
                <a:solidFill>
                  <a:srgbClr val="94D400"/>
                </a:solidFill>
                <a:latin typeface="Times New Roman" pitchFamily="18" charset="0"/>
                <a:cs typeface="Times New Roman" pitchFamily="18" charset="0"/>
              </a:rPr>
              <a:t>Understanding </a:t>
            </a:r>
            <a:r>
              <a:rPr lang="en-US" sz="2800" dirty="0">
                <a:solidFill>
                  <a:srgbClr val="FFFFFF"/>
                </a:solidFill>
                <a:latin typeface="Times New Roman" pitchFamily="18" charset="0"/>
                <a:cs typeface="Times New Roman" pitchFamily="18" charset="0"/>
              </a:rPr>
              <a:t>+</a:t>
            </a:r>
            <a:r>
              <a:rPr lang="en-US" sz="2800" dirty="0">
                <a:solidFill>
                  <a:srgbClr val="94D400"/>
                </a:solidFill>
                <a:latin typeface="Times New Roman" pitchFamily="18" charset="0"/>
                <a:cs typeface="Times New Roman" pitchFamily="18" charset="0"/>
              </a:rPr>
              <a:t> System </a:t>
            </a:r>
            <a:r>
              <a:rPr lang="en-US" sz="2800" dirty="0">
                <a:solidFill>
                  <a:srgbClr val="FFFFFF"/>
                </a:solidFill>
                <a:latin typeface="Times New Roman" pitchFamily="18" charset="0"/>
                <a:cs typeface="Times New Roman" pitchFamily="18" charset="0"/>
              </a:rPr>
              <a:t>+</a:t>
            </a:r>
            <a:r>
              <a:rPr lang="en-US" sz="2800" dirty="0">
                <a:solidFill>
                  <a:srgbClr val="94D400"/>
                </a:solidFill>
                <a:latin typeface="Times New Roman" pitchFamily="18" charset="0"/>
                <a:cs typeface="Times New Roman" pitchFamily="18" charset="0"/>
              </a:rPr>
              <a:t> Experience </a:t>
            </a:r>
            <a:r>
              <a:rPr lang="en-US" sz="2800" dirty="0">
                <a:solidFill>
                  <a:srgbClr val="FFFFFF"/>
                </a:solidFill>
                <a:latin typeface="Times New Roman" pitchFamily="18" charset="0"/>
                <a:cs typeface="Times New Roman" pitchFamily="18" charset="0"/>
              </a:rPr>
              <a:t>=</a:t>
            </a:r>
            <a:r>
              <a:rPr lang="en-US" sz="2800" dirty="0">
                <a:solidFill>
                  <a:srgbClr val="94D400"/>
                </a:solidFill>
                <a:latin typeface="Times New Roman" pitchFamily="18" charset="0"/>
                <a:cs typeface="Times New Roman" pitchFamily="18" charset="0"/>
              </a:rPr>
              <a:t> Right Solution </a:t>
            </a:r>
          </a:p>
        </p:txBody>
      </p:sp>
      <p:pic>
        <p:nvPicPr>
          <p:cNvPr id="54273" name="Picture 1" descr="I:\Graphics Repository\Logos\Deloitte\Deloitte\DEL_COL_REV.png"/>
          <p:cNvPicPr>
            <a:picLocks noChangeAspect="1" noChangeArrowheads="1"/>
          </p:cNvPicPr>
          <p:nvPr userDrawn="1"/>
        </p:nvPicPr>
        <p:blipFill>
          <a:blip r:embed="rId3" cstate="print"/>
          <a:srcRect/>
          <a:stretch>
            <a:fillRect/>
          </a:stretch>
        </p:blipFill>
        <p:spPr bwMode="auto">
          <a:xfrm>
            <a:off x="457199" y="285394"/>
            <a:ext cx="1448117" cy="269596"/>
          </a:xfrm>
          <a:prstGeom prst="rect">
            <a:avLst/>
          </a:prstGeom>
          <a:noFill/>
        </p:spPr>
      </p:pic>
    </p:spTree>
    <p:extLst>
      <p:ext uri="{BB962C8B-B14F-4D97-AF65-F5344CB8AC3E}">
        <p14:creationId xmlns:p14="http://schemas.microsoft.com/office/powerpoint/2010/main" val="18090776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F9694723-4F90-49D6-A732-7A652D4305A1}" type="datetimeFigureOut">
              <a:rPr lang="en-US" sz="2400" smtClean="0">
                <a:solidFill>
                  <a:srgbClr val="002776"/>
                </a:solidFill>
                <a:cs typeface="Arial" charset="0"/>
              </a:rPr>
              <a:pPr fontAlgn="base">
                <a:spcBef>
                  <a:spcPct val="0"/>
                </a:spcBef>
                <a:spcAft>
                  <a:spcPct val="0"/>
                </a:spcAft>
              </a:pPr>
              <a:t>5/18/2022</a:t>
            </a:fld>
            <a:endParaRPr lang="en-US" sz="2400" dirty="0">
              <a:solidFill>
                <a:srgbClr val="002776"/>
              </a:solidFill>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002776"/>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DC080777-8818-4733-A6A3-78D8FA881441}" type="slidenum">
              <a:rPr lang="en-US" sz="2400" smtClean="0">
                <a:solidFill>
                  <a:srgbClr val="002776"/>
                </a:solidFill>
                <a:cs typeface="Arial" charset="0"/>
              </a:rPr>
              <a:pPr fontAlgn="base">
                <a:spcBef>
                  <a:spcPct val="0"/>
                </a:spcBef>
                <a:spcAft>
                  <a:spcPct val="0"/>
                </a:spcAft>
              </a:pPr>
              <a:t>‹#›</a:t>
            </a:fld>
            <a:endParaRPr lang="en-US" sz="2400" dirty="0">
              <a:solidFill>
                <a:srgbClr val="002776"/>
              </a:solidFill>
              <a:cs typeface="Arial" charset="0"/>
            </a:endParaRPr>
          </a:p>
        </p:txBody>
      </p:sp>
    </p:spTree>
    <p:extLst>
      <p:ext uri="{BB962C8B-B14F-4D97-AF65-F5344CB8AC3E}">
        <p14:creationId xmlns:p14="http://schemas.microsoft.com/office/powerpoint/2010/main" val="15320732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585788" y="776288"/>
            <a:ext cx="7972425" cy="4795837"/>
          </a:xfrm>
          <a:prstGeom prst="rect">
            <a:avLst/>
          </a:prstGeom>
          <a:solidFill>
            <a:schemeClr val="bg1"/>
          </a:solidFill>
          <a:ln w="19050" algn="ctr">
            <a:solidFill>
              <a:schemeClr val="accent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US" sz="1100" b="1" dirty="0">
              <a:solidFill>
                <a:srgbClr val="000000"/>
              </a:solidFill>
            </a:endParaRPr>
          </a:p>
        </p:txBody>
      </p:sp>
      <p:pic>
        <p:nvPicPr>
          <p:cNvPr id="5" name="Picture 93" descr="LLP logo with big space copy"/>
          <p:cNvPicPr>
            <a:picLocks noChangeAspect="1" noChangeArrowheads="1"/>
          </p:cNvPicPr>
          <p:nvPr userDrawn="1"/>
        </p:nvPicPr>
        <p:blipFill>
          <a:blip r:embed="rId2" cstate="print">
            <a:clrChange>
              <a:clrFrom>
                <a:srgbClr val="FFFFFF"/>
              </a:clrFrom>
              <a:clrTo>
                <a:srgbClr val="FFFFFF">
                  <a:alpha val="0"/>
                </a:srgbClr>
              </a:clrTo>
            </a:clrChange>
          </a:blip>
          <a:srcRect l="983" t="1840" b="59741"/>
          <a:stretch>
            <a:fillRect/>
          </a:stretch>
        </p:blipFill>
        <p:spPr bwMode="gray">
          <a:xfrm>
            <a:off x="895350" y="6026150"/>
            <a:ext cx="1454150" cy="276225"/>
          </a:xfrm>
          <a:prstGeom prst="rect">
            <a:avLst/>
          </a:prstGeom>
          <a:noFill/>
          <a:ln w="9525">
            <a:noFill/>
            <a:miter lim="800000"/>
            <a:headEnd/>
            <a:tailEnd/>
          </a:ln>
        </p:spPr>
      </p:pic>
      <p:sp>
        <p:nvSpPr>
          <p:cNvPr id="3700739" name="MSTSHP_03"/>
          <p:cNvSpPr>
            <a:spLocks noGrp="1" noChangeArrowheads="1"/>
          </p:cNvSpPr>
          <p:nvPr>
            <p:ph type="ctrTitle" sz="quarter"/>
          </p:nvPr>
        </p:nvSpPr>
        <p:spPr>
          <a:xfrm>
            <a:off x="892175" y="2695575"/>
            <a:ext cx="6581775"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dirty="0"/>
              <a:t>Click to edit Master title style</a:t>
            </a:r>
          </a:p>
        </p:txBody>
      </p:sp>
      <p:sp>
        <p:nvSpPr>
          <p:cNvPr id="3700740" name="MSTSHP_04"/>
          <p:cNvSpPr>
            <a:spLocks noGrp="1" noChangeArrowheads="1"/>
          </p:cNvSpPr>
          <p:nvPr>
            <p:ph type="subTitle" sz="quarter" idx="1"/>
          </p:nvPr>
        </p:nvSpPr>
        <p:spPr>
          <a:xfrm>
            <a:off x="892175" y="3516313"/>
            <a:ext cx="6583363" cy="439737"/>
          </a:xfrm>
          <a:ln/>
        </p:spPr>
        <p:txBody>
          <a:bodyPr/>
          <a:lstStyle>
            <a:lvl1pPr>
              <a:lnSpc>
                <a:spcPts val="2800"/>
              </a:lnSpc>
              <a:spcBef>
                <a:spcPct val="15000"/>
              </a:spcBef>
              <a:buClrTx/>
              <a:buNone/>
              <a:defRPr sz="1800" b="1"/>
            </a:lvl1pPr>
          </a:lstStyle>
          <a:p>
            <a:r>
              <a:rPr lang="en-US" dirty="0"/>
              <a:t>Click to edit Master subtitle style</a:t>
            </a:r>
          </a:p>
        </p:txBody>
      </p:sp>
      <p:graphicFrame>
        <p:nvGraphicFramePr>
          <p:cNvPr id="6" name="Draft Stamp"/>
          <p:cNvGraphicFramePr>
            <a:graphicFrameLocks noGrp="1"/>
          </p:cNvGraphicFramePr>
          <p:nvPr userDrawn="1">
            <p:extLst>
              <p:ext uri="{D42A27DB-BD31-4B8C-83A1-F6EECF244321}">
                <p14:modId xmlns:p14="http://schemas.microsoft.com/office/powerpoint/2010/main" val="1815061186"/>
              </p:ext>
            </p:extLst>
          </p:nvPr>
        </p:nvGraphicFramePr>
        <p:xfrm>
          <a:off x="0" y="16329"/>
          <a:ext cx="914400" cy="361497"/>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tblGrid>
              <a:tr h="361497">
                <a:tc>
                  <a:txBody>
                    <a:bodyPr/>
                    <a:lstStyle/>
                    <a:p>
                      <a:pPr algn="l"/>
                      <a:r>
                        <a:rPr lang="en-US" sz="2000" b="1" dirty="0">
                          <a:solidFill>
                            <a:srgbClr val="C00000"/>
                          </a:solidFill>
                          <a:latin typeface="Ariel"/>
                        </a:rPr>
                        <a:t>DRAFT</a:t>
                      </a:r>
                    </a:p>
                  </a:txBody>
                  <a:tcPr marL="0" marR="0" marT="0" marB="0"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604784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content">
    <p:spTree>
      <p:nvGrpSpPr>
        <p:cNvPr id="1" name=""/>
        <p:cNvGrpSpPr/>
        <p:nvPr/>
      </p:nvGrpSpPr>
      <p:grpSpPr>
        <a:xfrm>
          <a:off x="0" y="0"/>
          <a:ext cx="0" cy="0"/>
          <a:chOff x="0" y="0"/>
          <a:chExt cx="0" cy="0"/>
        </a:xfrm>
      </p:grpSpPr>
      <p:sp>
        <p:nvSpPr>
          <p:cNvPr id="4" name="Line 47"/>
          <p:cNvSpPr>
            <a:spLocks noChangeShapeType="1"/>
          </p:cNvSpPr>
          <p:nvPr userDrawn="1"/>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lvl1pPr>
              <a:defRPr sz="1800"/>
            </a:lvl1pPr>
          </a:lstStyle>
          <a:p>
            <a:pPr lvl="0"/>
            <a:r>
              <a:rPr lang="en-US" dirty="0"/>
              <a:t>Click to edit Master text styles</a:t>
            </a:r>
          </a:p>
        </p:txBody>
      </p:sp>
    </p:spTree>
    <p:extLst>
      <p:ext uri="{BB962C8B-B14F-4D97-AF65-F5344CB8AC3E}">
        <p14:creationId xmlns:p14="http://schemas.microsoft.com/office/powerpoint/2010/main" val="1705678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rt open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143000" y="2551176"/>
            <a:ext cx="6858000" cy="1344168"/>
          </a:xfrm>
          <a:ln w="28575">
            <a:solidFill>
              <a:srgbClr val="003399"/>
            </a:solidFill>
          </a:ln>
        </p:spPr>
        <p:txBody>
          <a:bodyPr lIns="228600" rIns="228600" anchor="ctr" anchorCtr="1"/>
          <a:lstStyle>
            <a:lvl1pPr algn="ctr">
              <a:spcBef>
                <a:spcPts val="0"/>
              </a:spcBef>
              <a:defRPr sz="2400" b="1"/>
            </a:lvl1pPr>
          </a:lstStyle>
          <a:p>
            <a:pPr lvl="0"/>
            <a:r>
              <a:rPr lang="en-US" dirty="0"/>
              <a:t>Click to edit Master text styles</a:t>
            </a:r>
          </a:p>
        </p:txBody>
      </p:sp>
    </p:spTree>
    <p:extLst>
      <p:ext uri="{BB962C8B-B14F-4D97-AF65-F5344CB8AC3E}">
        <p14:creationId xmlns:p14="http://schemas.microsoft.com/office/powerpoint/2010/main" val="21317887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43000" y="2551176"/>
            <a:ext cx="6858000" cy="1344168"/>
          </a:xfrm>
        </p:spPr>
        <p:txBody>
          <a:bodyPr anchor="ctr"/>
          <a:lstStyle>
            <a:lvl1pPr>
              <a:spcBef>
                <a:spcPts val="200"/>
              </a:spcBef>
              <a:defRPr sz="2400"/>
            </a:lvl1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127683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6400" y="1155700"/>
            <a:ext cx="8339328" cy="5138928"/>
          </a:xfrm>
        </p:spPr>
        <p:txBody>
          <a:bodyPr/>
          <a:lstStyle>
            <a:lvl1pPr>
              <a:buNone/>
              <a:defRPr/>
            </a:lvl1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2" name="Title 1"/>
          <p:cNvSpPr>
            <a:spLocks noGrp="1"/>
          </p:cNvSpPr>
          <p:nvPr>
            <p:ph type="title"/>
          </p:nvPr>
        </p:nvSpPr>
        <p:spPr>
          <a:xfrm>
            <a:off x="400050" y="228600"/>
            <a:ext cx="8337550" cy="365125"/>
          </a:xfr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317185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asic text slide (full page w/2 co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185416"/>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5513" y="2187194"/>
            <a:ext cx="4005072" cy="41056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8358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sic text slide (full page w/2 col. hd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402336" y="2715768"/>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2706624"/>
            <a:ext cx="4005072" cy="358444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5379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sic Text - 2 columns">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152144"/>
            <a:ext cx="4005072" cy="5138928"/>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1079842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35138378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402336"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0"/>
          <p:cNvSpPr>
            <a:spLocks noGrp="1"/>
          </p:cNvSpPr>
          <p:nvPr>
            <p:ph type="body" sz="quarter" idx="17"/>
          </p:nvPr>
        </p:nvSpPr>
        <p:spPr>
          <a:xfrm>
            <a:off x="4736592"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450125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asic text slide (2 col w/hdrs) ">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4610354"/>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3556615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868680"/>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2176272"/>
            <a:ext cx="8339328" cy="4050792"/>
          </a:xfrm>
        </p:spPr>
        <p:txBody>
          <a:bodyPr/>
          <a:lstStyle/>
          <a:p>
            <a:pPr lvl="0"/>
            <a:endParaRPr lang="en-US" noProof="0" dirty="0"/>
          </a:p>
        </p:txBody>
      </p:sp>
    </p:spTree>
    <p:extLst>
      <p:ext uri="{BB962C8B-B14F-4D97-AF65-F5344CB8AC3E}">
        <p14:creationId xmlns:p14="http://schemas.microsoft.com/office/powerpoint/2010/main" val="30177704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evron table">
    <p:spTree>
      <p:nvGrpSpPr>
        <p:cNvPr id="1" name=""/>
        <p:cNvGrpSpPr/>
        <p:nvPr/>
      </p:nvGrpSpPr>
      <p:grpSpPr>
        <a:xfrm>
          <a:off x="0" y="0"/>
          <a:ext cx="0" cy="0"/>
          <a:chOff x="0" y="0"/>
          <a:chExt cx="0" cy="0"/>
        </a:xfrm>
      </p:grpSpPr>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able Placeholder 6"/>
          <p:cNvSpPr>
            <a:spLocks noGrp="1"/>
          </p:cNvSpPr>
          <p:nvPr>
            <p:ph type="tbl" sz="quarter" idx="10"/>
          </p:nvPr>
        </p:nvSpPr>
        <p:spPr>
          <a:xfrm>
            <a:off x="402336" y="1747838"/>
            <a:ext cx="8339328" cy="4545012"/>
          </a:xfrm>
        </p:spPr>
        <p:txBody>
          <a:bodyPr/>
          <a:lstStyle/>
          <a:p>
            <a:pPr lvl="0"/>
            <a:endParaRPr lang="en-US" noProof="0" dirty="0"/>
          </a:p>
        </p:txBody>
      </p:sp>
    </p:spTree>
    <p:extLst>
      <p:ext uri="{BB962C8B-B14F-4D97-AF65-F5344CB8AC3E}">
        <p14:creationId xmlns:p14="http://schemas.microsoft.com/office/powerpoint/2010/main" val="7940477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660904" y="115570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898648"/>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56840" y="4645152"/>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6221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152144"/>
            <a:ext cx="4005072" cy="5138928"/>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jor Points w/par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2656840" y="2185416"/>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2660904" y="3931920"/>
            <a:ext cx="6080760" cy="13624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40532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umbered points ">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30936"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9" name="Text Placeholder 10"/>
          <p:cNvSpPr>
            <a:spLocks noGrp="1"/>
          </p:cNvSpPr>
          <p:nvPr>
            <p:ph type="body" sz="quarter" idx="17"/>
          </p:nvPr>
        </p:nvSpPr>
        <p:spPr>
          <a:xfrm>
            <a:off x="630936"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30936"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0"/>
          <p:cNvSpPr>
            <a:spLocks noGrp="1"/>
          </p:cNvSpPr>
          <p:nvPr>
            <p:ph type="body" sz="quarter" idx="19"/>
          </p:nvPr>
        </p:nvSpPr>
        <p:spPr>
          <a:xfrm>
            <a:off x="630936"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15" name="Text Placeholder 10"/>
          <p:cNvSpPr>
            <a:spLocks noGrp="1"/>
          </p:cNvSpPr>
          <p:nvPr>
            <p:ph type="body" sz="quarter" idx="21"/>
          </p:nvPr>
        </p:nvSpPr>
        <p:spPr>
          <a:xfrm>
            <a:off x="4965192" y="2779776"/>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ext Placeholder 10"/>
          <p:cNvSpPr>
            <a:spLocks noGrp="1"/>
          </p:cNvSpPr>
          <p:nvPr>
            <p:ph type="body" sz="quarter" idx="23"/>
          </p:nvPr>
        </p:nvSpPr>
        <p:spPr>
          <a:xfrm>
            <a:off x="4965192" y="5266944"/>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24"/>
          </p:nvPr>
        </p:nvSpPr>
        <p:spPr>
          <a:xfrm>
            <a:off x="4965192" y="4023360"/>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0"/>
          <p:cNvSpPr>
            <a:spLocks noGrp="1"/>
          </p:cNvSpPr>
          <p:nvPr>
            <p:ph type="body" sz="quarter" idx="25"/>
          </p:nvPr>
        </p:nvSpPr>
        <p:spPr>
          <a:xfrm>
            <a:off x="4965192" y="1536192"/>
            <a:ext cx="3776472" cy="85953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buNone/>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511081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ra w/ 2 Chevr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2336" y="1152144"/>
            <a:ext cx="8339328" cy="5138928"/>
          </a:xfrm>
        </p:spPr>
        <p:txBody>
          <a:bodyPr/>
          <a:lstStyle>
            <a:lvl1pPr marL="0" indent="0">
              <a:spcBef>
                <a:spcPts val="0"/>
              </a:spcBef>
              <a:buNone/>
              <a:defRPr sz="20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393192"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a:t>Click to edit Master title style</a:t>
            </a:r>
          </a:p>
        </p:txBody>
      </p:sp>
      <p:sp>
        <p:nvSpPr>
          <p:cNvPr id="6" name="Text Placeholder 10"/>
          <p:cNvSpPr>
            <a:spLocks noGrp="1"/>
          </p:cNvSpPr>
          <p:nvPr>
            <p:ph type="body" sz="quarter" idx="14"/>
          </p:nvPr>
        </p:nvSpPr>
        <p:spPr>
          <a:xfrm>
            <a:off x="4562856" y="2852928"/>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1577378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200400"/>
            <a:ext cx="4169664" cy="3090672"/>
          </a:xfrm>
        </p:spPr>
        <p:txBody>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200400"/>
            <a:ext cx="4005072" cy="3090672"/>
          </a:xfrm>
        </p:spPr>
        <p:txBody>
          <a:bodyPr/>
          <a:lstStyle>
            <a:lvl1pPr marL="0" marR="0" indent="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704668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1434"/>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562856" y="1828800"/>
            <a:ext cx="4169664" cy="1892808"/>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188362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7" name="Text Placeholder 10"/>
          <p:cNvSpPr>
            <a:spLocks noGrp="1"/>
          </p:cNvSpPr>
          <p:nvPr>
            <p:ph type="body" sz="quarter" idx="16"/>
          </p:nvPr>
        </p:nvSpPr>
        <p:spPr>
          <a:xfrm>
            <a:off x="2478024"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10"/>
          <p:cNvSpPr>
            <a:spLocks noGrp="1"/>
          </p:cNvSpPr>
          <p:nvPr>
            <p:ph type="body" sz="quarter" idx="17"/>
          </p:nvPr>
        </p:nvSpPr>
        <p:spPr>
          <a:xfrm>
            <a:off x="4562856"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8"/>
          </p:nvPr>
        </p:nvSpPr>
        <p:spPr>
          <a:xfrm>
            <a:off x="6647688" y="1828800"/>
            <a:ext cx="2084832"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0"/>
          <p:cNvSpPr>
            <a:spLocks noGrp="1"/>
          </p:cNvSpPr>
          <p:nvPr>
            <p:ph type="body" sz="quarter" idx="15"/>
          </p:nvPr>
        </p:nvSpPr>
        <p:spPr>
          <a:xfrm>
            <a:off x="402336" y="4251960"/>
            <a:ext cx="8339328" cy="2048256"/>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45912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Chevrons">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93192"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317296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7"/>
          </p:nvPr>
        </p:nvSpPr>
        <p:spPr>
          <a:xfrm>
            <a:off x="5961888" y="1828800"/>
            <a:ext cx="2779776" cy="1892808"/>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0"/>
          <p:cNvSpPr>
            <a:spLocks noGrp="1"/>
          </p:cNvSpPr>
          <p:nvPr>
            <p:ph type="body" sz="quarter" idx="18"/>
          </p:nvPr>
        </p:nvSpPr>
        <p:spPr>
          <a:xfrm>
            <a:off x="402336"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0"/>
          <p:cNvSpPr>
            <a:spLocks noGrp="1"/>
          </p:cNvSpPr>
          <p:nvPr>
            <p:ph type="body" sz="quarter" idx="19"/>
          </p:nvPr>
        </p:nvSpPr>
        <p:spPr>
          <a:xfrm>
            <a:off x="4727448" y="4242816"/>
            <a:ext cx="4005072" cy="204825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213882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7694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rts (left)">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4608576"/>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393192" y="1728216"/>
            <a:ext cx="3968496" cy="3986784"/>
          </a:xfrm>
        </p:spPr>
        <p:txBody>
          <a:bodyPr/>
          <a:lstStyle>
            <a:lvl1pPr>
              <a:buNone/>
              <a:defRPr/>
            </a:lvl1pPr>
          </a:lstStyle>
          <a:p>
            <a:pPr lvl="0"/>
            <a:endParaRPr lang="en-US" noProof="0" dirty="0"/>
          </a:p>
        </p:txBody>
      </p:sp>
    </p:spTree>
    <p:extLst>
      <p:ext uri="{BB962C8B-B14F-4D97-AF65-F5344CB8AC3E}">
        <p14:creationId xmlns:p14="http://schemas.microsoft.com/office/powerpoint/2010/main" val="8506565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s (top)">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00050" y="5056632"/>
            <a:ext cx="8341614" cy="1243584"/>
          </a:xfrm>
        </p:spPr>
        <p:txBody>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Chart Placeholder 7"/>
          <p:cNvSpPr>
            <a:spLocks noGrp="1"/>
          </p:cNvSpPr>
          <p:nvPr>
            <p:ph type="chart" sz="quarter" idx="15"/>
          </p:nvPr>
        </p:nvSpPr>
        <p:spPr>
          <a:xfrm>
            <a:off x="438912" y="1197864"/>
            <a:ext cx="8275320" cy="3383280"/>
          </a:xfrm>
        </p:spPr>
        <p:txBody>
          <a:bodyPr/>
          <a:lstStyle>
            <a:lvl1pPr>
              <a:buNone/>
              <a:defRPr/>
            </a:lvl1pPr>
          </a:lstStyle>
          <a:p>
            <a:pPr lvl="0"/>
            <a:endParaRPr lang="en-US" noProof="0" dirty="0"/>
          </a:p>
        </p:txBody>
      </p:sp>
    </p:spTree>
    <p:extLst>
      <p:ext uri="{BB962C8B-B14F-4D97-AF65-F5344CB8AC3E}">
        <p14:creationId xmlns:p14="http://schemas.microsoft.com/office/powerpoint/2010/main" val="61146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4736592"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402336" y="1682496"/>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8" name="Text Placeholder 10"/>
          <p:cNvSpPr>
            <a:spLocks noGrp="1"/>
          </p:cNvSpPr>
          <p:nvPr>
            <p:ph type="body" sz="quarter" idx="16"/>
          </p:nvPr>
        </p:nvSpPr>
        <p:spPr>
          <a:xfrm>
            <a:off x="402336"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10"/>
          <p:cNvSpPr>
            <a:spLocks noGrp="1"/>
          </p:cNvSpPr>
          <p:nvPr>
            <p:ph type="body" sz="quarter" idx="17"/>
          </p:nvPr>
        </p:nvSpPr>
        <p:spPr>
          <a:xfrm>
            <a:off x="4736592" y="4251960"/>
            <a:ext cx="4005072"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5" name="Text Placeholder 4"/>
          <p:cNvSpPr>
            <a:spLocks noGrp="1"/>
          </p:cNvSpPr>
          <p:nvPr>
            <p:ph type="body" sz="quarter" idx="10"/>
          </p:nvPr>
        </p:nvSpPr>
        <p:spPr>
          <a:xfrm>
            <a:off x="400050" y="1155700"/>
            <a:ext cx="8337550" cy="5137150"/>
          </a:xfrm>
        </p:spPr>
        <p:txBody>
          <a:bodyPr/>
          <a:lstStyle/>
          <a:p>
            <a:pPr lvl="0"/>
            <a:r>
              <a:rPr lang="en-US" dirty="0"/>
              <a:t>Click to edit Master text styles</a:t>
            </a:r>
          </a:p>
        </p:txBody>
      </p:sp>
    </p:spTree>
    <p:extLst>
      <p:ext uri="{BB962C8B-B14F-4D97-AF65-F5344CB8AC3E}">
        <p14:creationId xmlns:p14="http://schemas.microsoft.com/office/powerpoint/2010/main" val="19712984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02336" y="3044952"/>
            <a:ext cx="4005072" cy="3246120"/>
          </a:xfrm>
        </p:spPr>
        <p:txBody>
          <a:bodyPr/>
          <a:lstStyle>
            <a:lvl1pPr marL="0" indent="0">
              <a:defRPr sz="2000">
                <a:solidFill>
                  <a:schemeClr val="tx1"/>
                </a:solidFill>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402336" y="411480"/>
            <a:ext cx="8339328" cy="365760"/>
          </a:xfrm>
          <a:prstGeom prst="rect">
            <a:avLst/>
          </a:prstGeom>
        </p:spPr>
        <p:txBody>
          <a:bodyPr/>
          <a:lstStyle>
            <a:lvl1pPr>
              <a:defRPr sz="2400"/>
            </a:lvl1pPr>
          </a:lstStyle>
          <a:p>
            <a:r>
              <a:rPr lang="en-US" dirty="0"/>
              <a:t>Click to edit Master title style</a:t>
            </a:r>
          </a:p>
        </p:txBody>
      </p:sp>
      <p:sp>
        <p:nvSpPr>
          <p:cNvPr id="6" name="Text Placeholder 10"/>
          <p:cNvSpPr>
            <a:spLocks noGrp="1"/>
          </p:cNvSpPr>
          <p:nvPr>
            <p:ph type="body" sz="quarter" idx="14"/>
          </p:nvPr>
        </p:nvSpPr>
        <p:spPr>
          <a:xfrm>
            <a:off x="4736592" y="3044952"/>
            <a:ext cx="4005072" cy="3246120"/>
          </a:xfrm>
        </p:spPr>
        <p:txBody>
          <a:bodyPr/>
          <a:lstStyle>
            <a:lvl1pPr marL="0" indent="0">
              <a:defRPr sz="20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068371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2419558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407988"/>
            <a:ext cx="8337550" cy="365125"/>
          </a:xfrm>
        </p:spPr>
        <p:txBody>
          <a:bodyPr/>
          <a:lstStyle>
            <a:lvl1pPr>
              <a:defRPr sz="2400"/>
            </a:lvl1pPr>
          </a:lstStyle>
          <a:p>
            <a:r>
              <a:rPr lang="en-US" dirty="0"/>
              <a:t>Click to edit Master title style</a:t>
            </a:r>
          </a:p>
        </p:txBody>
      </p:sp>
      <p:sp>
        <p:nvSpPr>
          <p:cNvPr id="3" name="Table Placeholder 2"/>
          <p:cNvSpPr>
            <a:spLocks noGrp="1"/>
          </p:cNvSpPr>
          <p:nvPr>
            <p:ph type="tbl" idx="1"/>
          </p:nvPr>
        </p:nvSpPr>
        <p:spPr>
          <a:xfrm>
            <a:off x="400050" y="1154113"/>
            <a:ext cx="8337550" cy="5135562"/>
          </a:xfrm>
        </p:spPr>
        <p:txBody>
          <a:bodyPr/>
          <a:lstStyle/>
          <a:p>
            <a:pPr lvl="0"/>
            <a:r>
              <a:rPr lang="en-US" noProof="0" dirty="0"/>
              <a:t>Click icon to add table</a:t>
            </a:r>
          </a:p>
        </p:txBody>
      </p:sp>
    </p:spTree>
    <p:extLst>
      <p:ext uri="{BB962C8B-B14F-4D97-AF65-F5344CB8AC3E}">
        <p14:creationId xmlns:p14="http://schemas.microsoft.com/office/powerpoint/2010/main" val="41869183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HP_223"/>
          <p:cNvSpPr txBox="1">
            <a:spLocks/>
          </p:cNvSpPr>
          <p:nvPr userDrawn="1"/>
        </p:nvSpPr>
        <p:spPr bwMode="auto">
          <a:xfrm>
            <a:off x="3331066" y="1019224"/>
            <a:ext cx="4005072" cy="1193889"/>
          </a:xfrm>
          <a:prstGeom prst="rect">
            <a:avLst/>
          </a:prstGeom>
        </p:spPr>
        <p:txBody>
          <a:bodyPr/>
          <a:lstStyle/>
          <a:p>
            <a:pPr marL="227013" lvl="1" indent="-225425" fontAlgn="base">
              <a:lnSpc>
                <a:spcPct val="106000"/>
              </a:lnSpc>
              <a:spcBef>
                <a:spcPct val="40000"/>
              </a:spcBef>
              <a:spcAft>
                <a:spcPct val="0"/>
              </a:spcAft>
              <a:buClr>
                <a:srgbClr val="000000"/>
              </a:buClr>
              <a:buFont typeface="Wingdings 2" pitchFamily="18" charset="2"/>
              <a:buChar char="¡"/>
              <a:defRPr/>
            </a:pPr>
            <a:r>
              <a:rPr lang="en-US" dirty="0">
                <a:solidFill>
                  <a:srgbClr val="000000"/>
                </a:solidFill>
                <a:cs typeface="Arial" charset="0"/>
              </a:rPr>
              <a:t>Bullet</a:t>
            </a:r>
          </a:p>
          <a:p>
            <a:pPr marL="342900" indent="-342900" fontAlgn="base">
              <a:lnSpc>
                <a:spcPct val="106000"/>
              </a:lnSpc>
              <a:spcBef>
                <a:spcPct val="40000"/>
              </a:spcBef>
              <a:spcAft>
                <a:spcPct val="0"/>
              </a:spcAft>
              <a:buClr>
                <a:srgbClr val="000000"/>
              </a:buClr>
              <a:buSzPct val="80000"/>
              <a:buFont typeface="Wingdings" pitchFamily="2" charset="2"/>
              <a:buNone/>
              <a:defRPr/>
            </a:pPr>
            <a:endParaRPr lang="en-US" dirty="0">
              <a:solidFill>
                <a:srgbClr val="000000"/>
              </a:solidFill>
              <a:cs typeface="Arial" charset="0"/>
            </a:endParaRPr>
          </a:p>
        </p:txBody>
      </p:sp>
    </p:spTree>
    <p:extLst>
      <p:ext uri="{BB962C8B-B14F-4D97-AF65-F5344CB8AC3E}">
        <p14:creationId xmlns:p14="http://schemas.microsoft.com/office/powerpoint/2010/main" val="6445849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custDataLst>
      <p:tags r:id="rId1"/>
    </p:custDataLst>
    <p:extLst>
      <p:ext uri="{BB962C8B-B14F-4D97-AF65-F5344CB8AC3E}">
        <p14:creationId xmlns:p14="http://schemas.microsoft.com/office/powerpoint/2010/main" val="161979449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2.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3.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image" Target="../media/image1.png"/><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image" Target="../media/image2.png"/><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theme" Target="../theme/theme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7625815"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699717" name="Text Box 5"/>
          <p:cNvSpPr txBox="1">
            <a:spLocks noChangeArrowheads="1"/>
          </p:cNvSpPr>
          <p:nvPr/>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rPr>
              <a:t>- </a:t>
            </a:r>
            <a:fld id="{485DE658-46E8-4DB4-9B7E-91C594B5C9FA}" type="slidenum">
              <a:rPr lang="en-US" sz="1200">
                <a:solidFill>
                  <a:srgbClr val="000000"/>
                </a:solidFill>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rPr>
              <a:t> -</a:t>
            </a:r>
          </a:p>
        </p:txBody>
      </p:sp>
      <p:sp>
        <p:nvSpPr>
          <p:cNvPr id="3699759" name="Line 47"/>
          <p:cNvSpPr>
            <a:spLocks noChangeShapeType="1"/>
          </p:cNvSpPr>
          <p:nvPr/>
        </p:nvSpPr>
        <p:spPr bwMode="invGray">
          <a:xfrm>
            <a:off x="401638" y="803275"/>
            <a:ext cx="8335962" cy="0"/>
          </a:xfrm>
          <a:prstGeom prst="line">
            <a:avLst/>
          </a:prstGeom>
          <a:noFill/>
          <a:ln w="28575">
            <a:solidFill>
              <a:schemeClr val="bg2"/>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726152" y="87630"/>
            <a:ext cx="1011448" cy="100584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758" r:id="rId29"/>
    <p:sldLayoutId id="2147483761" r:id="rId30"/>
  </p:sldLayoutIdLst>
  <p:txStyles>
    <p:title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1800">
          <a:solidFill>
            <a:schemeClr val="tx1"/>
          </a:solidFill>
          <a:latin typeface="+mn-lt"/>
          <a:ea typeface="+mn-ea"/>
          <a:cs typeface="+mn-cs"/>
        </a:defRPr>
      </a:lvl1pPr>
      <a:lvl2pPr marL="227013" indent="-225425" algn="l" rtl="0" eaLnBrk="0" fontAlgn="base" hangingPunct="0">
        <a:lnSpc>
          <a:spcPct val="106000"/>
        </a:lnSpc>
        <a:spcBef>
          <a:spcPct val="40000"/>
        </a:spcBef>
        <a:spcAft>
          <a:spcPct val="0"/>
        </a:spcAft>
        <a:buClr>
          <a:schemeClr val="tx1"/>
        </a:buClr>
        <a:buFont typeface="Wingdings 2" pitchFamily="18" charset="2"/>
        <a:buChar char="¡"/>
        <a:defRPr sz="1800" b="0" i="0" u="none">
          <a:solidFill>
            <a:schemeClr val="tx1"/>
          </a:solidFill>
          <a:latin typeface="+mn-lt"/>
        </a:defRPr>
      </a:lvl2pPr>
      <a:lvl3pPr marL="457200" indent="-228600" algn="l" rtl="0" eaLnBrk="0" fontAlgn="base" hangingPunct="0">
        <a:lnSpc>
          <a:spcPct val="106000"/>
        </a:lnSpc>
        <a:spcBef>
          <a:spcPct val="20000"/>
        </a:spcBef>
        <a:spcAft>
          <a:spcPct val="0"/>
        </a:spcAft>
        <a:buClr>
          <a:schemeClr val="tx1"/>
        </a:buClr>
        <a:buFont typeface="Arial" charset="0"/>
        <a:buChar char="–"/>
        <a:defRPr sz="1600">
          <a:solidFill>
            <a:schemeClr val="tx1"/>
          </a:solidFill>
          <a:latin typeface="+mn-lt"/>
        </a:defRPr>
      </a:lvl3pPr>
      <a:lvl4pPr marL="681038" indent="-222250" algn="l" rtl="0" eaLnBrk="0" fontAlgn="base" hangingPunct="0">
        <a:lnSpc>
          <a:spcPct val="106000"/>
        </a:lnSpc>
        <a:spcBef>
          <a:spcPct val="20000"/>
        </a:spcBef>
        <a:spcAft>
          <a:spcPct val="0"/>
        </a:spcAft>
        <a:buClr>
          <a:schemeClr val="tx1"/>
        </a:buClr>
        <a:buChar char="•"/>
        <a:defRPr sz="1600">
          <a:solidFill>
            <a:schemeClr val="tx1"/>
          </a:solidFill>
          <a:latin typeface="+mn-lt"/>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99717" name="Text Box 5"/>
          <p:cNvSpPr txBox="1">
            <a:spLocks noChangeArrowheads="1"/>
          </p:cNvSpPr>
          <p:nvPr/>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cs typeface="Arial" charset="0"/>
              </a:rPr>
              <a:t>- </a:t>
            </a:r>
            <a:fld id="{E89F17DF-7329-4B49-A4AE-A64E3CE0CA1B}" type="slidenum">
              <a:rPr lang="en-US" sz="1200">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cs typeface="Arial" charset="0"/>
              </a:rPr>
              <a:t> -</a:t>
            </a:r>
          </a:p>
        </p:txBody>
      </p:sp>
      <p:sp>
        <p:nvSpPr>
          <p:cNvPr id="3699738" name="SHP_DOCTRACKER"/>
          <p:cNvSpPr txBox="1">
            <a:spLocks noChangeArrowheads="1"/>
          </p:cNvSpPr>
          <p:nvPr/>
        </p:nvSpPr>
        <p:spPr bwMode="gray">
          <a:xfrm rot="-5400000">
            <a:off x="8861425" y="6543675"/>
            <a:ext cx="422275" cy="66675"/>
          </a:xfrm>
          <a:prstGeom prst="rect">
            <a:avLst/>
          </a:prstGeom>
          <a:noFill/>
          <a:ln w="12700" algn="ctr">
            <a:noFill/>
            <a:miter lim="800000"/>
            <a:headEnd/>
            <a:tailEnd/>
          </a:ln>
          <a:effectLst/>
        </p:spPr>
        <p:txBody>
          <a:bodyPr wrap="none" lIns="0" tIns="0" rIns="0" bIns="0"/>
          <a:lstStyle/>
          <a:p>
            <a:pPr eaLnBrk="0" fontAlgn="base" hangingPunct="0">
              <a:lnSpc>
                <a:spcPct val="106000"/>
              </a:lnSpc>
              <a:spcBef>
                <a:spcPct val="0"/>
              </a:spcBef>
              <a:spcAft>
                <a:spcPct val="0"/>
              </a:spcAft>
              <a:defRPr/>
            </a:pPr>
            <a:r>
              <a:rPr lang="en-US" sz="400" dirty="0">
                <a:solidFill>
                  <a:srgbClr val="AFAFAF"/>
                </a:solidFill>
                <a:cs typeface="Arial" charset="0"/>
              </a:rPr>
              <a:t>WVCPRBCOMPASS Project  - COMPASS Fundamentals Presentation-FINAL.pptx</a:t>
            </a:r>
          </a:p>
        </p:txBody>
      </p:sp>
      <p:sp>
        <p:nvSpPr>
          <p:cNvPr id="3699759" name="Line 47"/>
          <p:cNvSpPr>
            <a:spLocks noChangeShapeType="1"/>
          </p:cNvSpPr>
          <p:nvPr/>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cs typeface="Arial" charset="0"/>
            </a:endParaRPr>
          </a:p>
        </p:txBody>
      </p:sp>
      <p:pic>
        <p:nvPicPr>
          <p:cNvPr id="20488" name="Picture 50" descr="DEL_COL"/>
          <p:cNvPicPr>
            <a:picLocks noChangeArrowheads="1"/>
          </p:cNvPicPr>
          <p:nvPr/>
        </p:nvPicPr>
        <p:blipFill>
          <a:blip r:embed="rId32" cstate="print"/>
          <a:srcRect/>
          <a:stretch>
            <a:fillRect/>
          </a:stretch>
        </p:blipFill>
        <p:spPr bwMode="gray">
          <a:xfrm>
            <a:off x="395288" y="6616700"/>
            <a:ext cx="868362" cy="165100"/>
          </a:xfrm>
          <a:prstGeom prst="rect">
            <a:avLst/>
          </a:prstGeom>
          <a:noFill/>
          <a:ln w="9525">
            <a:noFill/>
            <a:miter lim="800000"/>
            <a:headEnd/>
            <a:tailEnd/>
          </a:ln>
        </p:spPr>
      </p:pic>
    </p:spTree>
    <p:extLst>
      <p:ext uri="{BB962C8B-B14F-4D97-AF65-F5344CB8AC3E}">
        <p14:creationId xmlns:p14="http://schemas.microsoft.com/office/powerpoint/2010/main" val="84584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Lst>
  <p:transition/>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lnSpc>
          <a:spcPct val="106000"/>
        </a:lnSpc>
        <a:spcBef>
          <a:spcPct val="40000"/>
        </a:spcBef>
        <a:spcAft>
          <a:spcPct val="0"/>
        </a:spcAft>
        <a:buClr>
          <a:schemeClr val="tx1"/>
        </a:buClr>
        <a:buSzPct val="80000"/>
        <a:buFont typeface="Wingdings" pitchFamily="2" charset="2"/>
        <a:defRPr sz="20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Wingdings 2" pitchFamily="18" charset="2"/>
        <a:buChar char="¡"/>
        <a:defRPr sz="2000">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charset="0"/>
        <a:buChar char="–"/>
        <a:defRPr>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a:solidFill>
            <a:schemeClr val="tx1"/>
          </a:solidFill>
          <a:latin typeface="+mn-lt"/>
        </a:defRPr>
      </a:lvl4pPr>
      <a:lvl5pPr marL="1722438"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99717" name="Text Box 5"/>
          <p:cNvSpPr txBox="1">
            <a:spLocks noChangeArrowheads="1"/>
          </p:cNvSpPr>
          <p:nvPr/>
        </p:nvSpPr>
        <p:spPr bwMode="invGray">
          <a:xfrm>
            <a:off x="4517489" y="6707431"/>
            <a:ext cx="110608" cy="106119"/>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2776"/>
              </a:buClr>
              <a:buSzPct val="65000"/>
              <a:buFont typeface="Wingdings" pitchFamily="2" charset="2"/>
              <a:buNone/>
              <a:defRPr/>
            </a:pPr>
            <a:fld id="{E89F17DF-7329-4B49-A4AE-A64E3CE0CA1B}" type="slidenum">
              <a:rPr lang="en-US" sz="700" smtClean="0">
                <a:solidFill>
                  <a:srgbClr val="002776"/>
                </a:solidFill>
                <a:cs typeface="Arial" charset="0"/>
              </a:rPr>
              <a:pPr algn="ctr" eaLnBrk="0" fontAlgn="base" hangingPunct="0">
                <a:lnSpc>
                  <a:spcPct val="106000"/>
                </a:lnSpc>
                <a:spcBef>
                  <a:spcPct val="0"/>
                </a:spcBef>
                <a:spcAft>
                  <a:spcPct val="0"/>
                </a:spcAft>
                <a:buClr>
                  <a:srgbClr val="002776"/>
                </a:buClr>
                <a:buSzPct val="65000"/>
                <a:buFont typeface="Wingdings" pitchFamily="2" charset="2"/>
                <a:buNone/>
                <a:defRPr/>
              </a:pPr>
              <a:t>‹#›</a:t>
            </a:fld>
            <a:endParaRPr lang="en-US" sz="1200" dirty="0">
              <a:solidFill>
                <a:srgbClr val="002776"/>
              </a:solidFill>
              <a:cs typeface="Arial" charset="0"/>
            </a:endParaRPr>
          </a:p>
        </p:txBody>
      </p:sp>
      <p:sp>
        <p:nvSpPr>
          <p:cNvPr id="3699759" name="Line 47"/>
          <p:cNvSpPr>
            <a:spLocks noChangeShapeType="1"/>
          </p:cNvSpPr>
          <p:nvPr/>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2776"/>
              </a:solidFill>
              <a:cs typeface="Arial" charset="0"/>
            </a:endParaRPr>
          </a:p>
        </p:txBody>
      </p:sp>
    </p:spTree>
    <p:extLst>
      <p:ext uri="{BB962C8B-B14F-4D97-AF65-F5344CB8AC3E}">
        <p14:creationId xmlns:p14="http://schemas.microsoft.com/office/powerpoint/2010/main" val="373332840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lnSpc>
          <a:spcPct val="106000"/>
        </a:lnSpc>
        <a:spcBef>
          <a:spcPct val="40000"/>
        </a:spcBef>
        <a:spcAft>
          <a:spcPct val="0"/>
        </a:spcAft>
        <a:buClr>
          <a:schemeClr val="tx1"/>
        </a:buClr>
        <a:buSzPct val="80000"/>
        <a:buFont typeface="Wingdings" pitchFamily="2" charset="2"/>
        <a:defRPr sz="20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
          <a:schemeClr val="tx1"/>
        </a:buClr>
        <a:buFont typeface="Arial" pitchFamily="34" charset="0"/>
        <a:buChar char="•"/>
        <a:defRPr sz="2000">
          <a:solidFill>
            <a:schemeClr val="tx1"/>
          </a:solidFill>
          <a:latin typeface="+mn-lt"/>
        </a:defRPr>
      </a:lvl2pPr>
      <a:lvl3pPr marL="457200" indent="-228600" algn="l" rtl="0" eaLnBrk="1" fontAlgn="base" hangingPunct="1">
        <a:lnSpc>
          <a:spcPct val="106000"/>
        </a:lnSpc>
        <a:spcBef>
          <a:spcPct val="20000"/>
        </a:spcBef>
        <a:spcAft>
          <a:spcPct val="0"/>
        </a:spcAft>
        <a:buClr>
          <a:schemeClr val="tx1"/>
        </a:buClr>
        <a:buFont typeface="Arial" charset="0"/>
        <a:buChar char="–"/>
        <a:defRPr>
          <a:solidFill>
            <a:schemeClr val="tx1"/>
          </a:solidFill>
          <a:latin typeface="+mn-lt"/>
        </a:defRPr>
      </a:lvl3pPr>
      <a:lvl4pPr marL="681038" indent="-222250" algn="l" rtl="0" eaLnBrk="1" fontAlgn="base" hangingPunct="1">
        <a:lnSpc>
          <a:spcPct val="106000"/>
        </a:lnSpc>
        <a:spcBef>
          <a:spcPct val="20000"/>
        </a:spcBef>
        <a:spcAft>
          <a:spcPct val="0"/>
        </a:spcAft>
        <a:buClr>
          <a:schemeClr val="tx1"/>
        </a:buClr>
        <a:buChar char="•"/>
        <a:defRPr>
          <a:solidFill>
            <a:schemeClr val="tx1"/>
          </a:solidFill>
          <a:latin typeface="+mn-lt"/>
        </a:defRPr>
      </a:lvl4pPr>
      <a:lvl5pPr marL="912813"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sp>
        <p:nvSpPr>
          <p:cNvPr id="20482" name="MSTSHP_01"/>
          <p:cNvSpPr>
            <a:spLocks noGrp="1" noChangeArrowheads="1"/>
          </p:cNvSpPr>
          <p:nvPr>
            <p:ph type="title"/>
          </p:nvPr>
        </p:nvSpPr>
        <p:spPr bwMode="inv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483" name="MSTSHP_02"/>
          <p:cNvSpPr>
            <a:spLocks noGrp="1" noChangeArrowheads="1"/>
          </p:cNvSpPr>
          <p:nvPr>
            <p:ph type="body" idx="1"/>
          </p:nvPr>
        </p:nvSpPr>
        <p:spPr bwMode="invGray">
          <a:xfrm>
            <a:off x="400050" y="1154113"/>
            <a:ext cx="8337550"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699717" name="Text Box 5"/>
          <p:cNvSpPr txBox="1">
            <a:spLocks noChangeArrowheads="1"/>
          </p:cNvSpPr>
          <p:nvPr/>
        </p:nvSpPr>
        <p:spPr bwMode="invGray">
          <a:xfrm>
            <a:off x="4386263" y="6619875"/>
            <a:ext cx="373062" cy="19367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1200" dirty="0">
                <a:solidFill>
                  <a:srgbClr val="000000"/>
                </a:solidFill>
              </a:rPr>
              <a:t>- </a:t>
            </a:r>
            <a:fld id="{485DE658-46E8-4DB4-9B7E-91C594B5C9FA}" type="slidenum">
              <a:rPr lang="en-US" sz="1200">
                <a:solidFill>
                  <a:srgbClr val="000000"/>
                </a:solidFill>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1200" dirty="0">
                <a:solidFill>
                  <a:srgbClr val="000000"/>
                </a:solidFill>
              </a:rPr>
              <a:t> -</a:t>
            </a:r>
          </a:p>
        </p:txBody>
      </p:sp>
      <p:sp>
        <p:nvSpPr>
          <p:cNvPr id="3699759" name="Line 47"/>
          <p:cNvSpPr>
            <a:spLocks noChangeShapeType="1"/>
          </p:cNvSpPr>
          <p:nvPr/>
        </p:nvSpPr>
        <p:spPr bwMode="invGray">
          <a:xfrm>
            <a:off x="401638" y="803275"/>
            <a:ext cx="8335962" cy="0"/>
          </a:xfrm>
          <a:prstGeom prst="line">
            <a:avLst/>
          </a:prstGeom>
          <a:noFill/>
          <a:ln w="28575">
            <a:solidFill>
              <a:schemeClr val="accent1"/>
            </a:solidFill>
            <a:round/>
            <a:headEnd/>
            <a:tailEnd/>
          </a:ln>
          <a:effectLst/>
        </p:spPr>
        <p:txBody>
          <a:bodyPr wrap="none" anchor="ctr"/>
          <a:lstStyle/>
          <a:p>
            <a:pPr fontAlgn="base">
              <a:lnSpc>
                <a:spcPct val="106000"/>
              </a:lnSpc>
              <a:spcBef>
                <a:spcPct val="0"/>
              </a:spcBef>
              <a:spcAft>
                <a:spcPct val="0"/>
              </a:spcAft>
              <a:buFont typeface="Wingdings 2" pitchFamily="18" charset="2"/>
              <a:buNone/>
              <a:defRPr/>
            </a:pPr>
            <a:endParaRPr lang="en-US" sz="2400" dirty="0">
              <a:solidFill>
                <a:srgbClr val="000000"/>
              </a:solidFill>
            </a:endParaRPr>
          </a:p>
        </p:txBody>
      </p:sp>
      <p:pic>
        <p:nvPicPr>
          <p:cNvPr id="20488" name="Picture 50" descr="DEL_COL"/>
          <p:cNvPicPr>
            <a:picLocks noChangeArrowheads="1"/>
          </p:cNvPicPr>
          <p:nvPr/>
        </p:nvPicPr>
        <p:blipFill>
          <a:blip r:embed="rId32" cstate="print"/>
          <a:srcRect/>
          <a:stretch>
            <a:fillRect/>
          </a:stretch>
        </p:blipFill>
        <p:spPr bwMode="gray">
          <a:xfrm>
            <a:off x="395288" y="6616700"/>
            <a:ext cx="868362" cy="165100"/>
          </a:xfrm>
          <a:prstGeom prst="rect">
            <a:avLst/>
          </a:prstGeom>
          <a:noFill/>
          <a:ln w="9525">
            <a:noFill/>
            <a:miter lim="800000"/>
            <a:headEnd/>
            <a:tailEnd/>
          </a:ln>
        </p:spPr>
      </p:pic>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726152" y="87630"/>
            <a:ext cx="1011448" cy="1005840"/>
          </a:xfrm>
          <a:prstGeom prst="rect">
            <a:avLst/>
          </a:prstGeom>
        </p:spPr>
      </p:pic>
    </p:spTree>
    <p:extLst>
      <p:ext uri="{BB962C8B-B14F-4D97-AF65-F5344CB8AC3E}">
        <p14:creationId xmlns:p14="http://schemas.microsoft.com/office/powerpoint/2010/main" val="167028468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9" r:id="rId30"/>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1800">
          <a:solidFill>
            <a:schemeClr val="tx1"/>
          </a:solidFill>
          <a:latin typeface="+mn-lt"/>
          <a:ea typeface="+mn-ea"/>
          <a:cs typeface="+mn-cs"/>
        </a:defRPr>
      </a:lvl1pPr>
      <a:lvl2pPr marL="227013" indent="-225425" algn="l" rtl="0" eaLnBrk="0" fontAlgn="base" hangingPunct="0">
        <a:lnSpc>
          <a:spcPct val="106000"/>
        </a:lnSpc>
        <a:spcBef>
          <a:spcPct val="40000"/>
        </a:spcBef>
        <a:spcAft>
          <a:spcPct val="0"/>
        </a:spcAft>
        <a:buClr>
          <a:schemeClr val="tx1"/>
        </a:buClr>
        <a:buFont typeface="Wingdings 2" pitchFamily="18" charset="2"/>
        <a:buChar char="¡"/>
        <a:defRPr sz="1800">
          <a:solidFill>
            <a:schemeClr val="tx1"/>
          </a:solidFill>
          <a:latin typeface="+mn-lt"/>
        </a:defRPr>
      </a:lvl2pPr>
      <a:lvl3pPr marL="457200" indent="-228600" algn="l" rtl="0" eaLnBrk="0" fontAlgn="base" hangingPunct="0">
        <a:lnSpc>
          <a:spcPct val="106000"/>
        </a:lnSpc>
        <a:spcBef>
          <a:spcPct val="20000"/>
        </a:spcBef>
        <a:spcAft>
          <a:spcPct val="0"/>
        </a:spcAft>
        <a:buClr>
          <a:schemeClr val="tx1"/>
        </a:buClr>
        <a:buFont typeface="Arial" charset="0"/>
        <a:buChar char="–"/>
        <a:defRPr sz="1600">
          <a:solidFill>
            <a:schemeClr val="tx1"/>
          </a:solidFill>
          <a:latin typeface="+mn-lt"/>
        </a:defRPr>
      </a:lvl3pPr>
      <a:lvl4pPr marL="681038" indent="-222250" algn="l" rtl="0" eaLnBrk="0" fontAlgn="base" hangingPunct="0">
        <a:lnSpc>
          <a:spcPct val="106000"/>
        </a:lnSpc>
        <a:spcBef>
          <a:spcPct val="20000"/>
        </a:spcBef>
        <a:spcAft>
          <a:spcPct val="0"/>
        </a:spcAft>
        <a:buClr>
          <a:schemeClr val="tx1"/>
        </a:buClr>
        <a:buChar char="•"/>
        <a:defRPr sz="1600">
          <a:solidFill>
            <a:schemeClr val="tx1"/>
          </a:solidFill>
          <a:latin typeface="+mn-lt"/>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5.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4800" y="317499"/>
            <a:ext cx="8462963" cy="6111875"/>
            <a:chOff x="304800" y="317499"/>
            <a:chExt cx="8462963" cy="6111875"/>
          </a:xfrm>
        </p:grpSpPr>
        <p:sp>
          <p:nvSpPr>
            <p:cNvPr id="5" name="SHP_165"/>
            <p:cNvSpPr>
              <a:spLocks noChangeArrowheads="1"/>
            </p:cNvSpPr>
            <p:nvPr/>
          </p:nvSpPr>
          <p:spPr bwMode="auto">
            <a:xfrm>
              <a:off x="304800" y="317499"/>
              <a:ext cx="8462963" cy="6111875"/>
            </a:xfrm>
            <a:prstGeom prst="rect">
              <a:avLst/>
            </a:prstGeom>
            <a:noFill/>
            <a:ln w="19050" algn="ctr">
              <a:solidFill>
                <a:srgbClr val="374A6A"/>
              </a:solidFill>
              <a:miter lim="800000"/>
              <a:headEnd/>
              <a:tailEnd/>
            </a:ln>
          </p:spPr>
          <p:txBody>
            <a:bodyPr lIns="90000" tIns="90000" rIns="90000" bIns="90000" anchor="ctr"/>
            <a:lstStyle/>
            <a:p>
              <a:pPr marL="119063" indent="-119063" eaLnBrk="0" fontAlgn="base" hangingPunct="0">
                <a:spcBef>
                  <a:spcPct val="50000"/>
                </a:spcBef>
                <a:spcAft>
                  <a:spcPct val="0"/>
                </a:spcAft>
              </a:pPr>
              <a:endParaRPr lang="en-US" sz="1100" b="1" dirty="0">
                <a:solidFill>
                  <a:srgbClr val="000000"/>
                </a:solidFill>
              </a:endParaRPr>
            </a:p>
          </p:txBody>
        </p:sp>
        <p:sp>
          <p:nvSpPr>
            <p:cNvPr id="7" name="TextBox 6"/>
            <p:cNvSpPr txBox="1"/>
            <p:nvPr/>
          </p:nvSpPr>
          <p:spPr bwMode="auto">
            <a:xfrm>
              <a:off x="376238" y="3901629"/>
              <a:ext cx="7091362" cy="456022"/>
            </a:xfrm>
            <a:prstGeom prst="rect">
              <a:avLst/>
            </a:prstGeom>
          </p:spPr>
          <p:txBody>
            <a:bodyPr wrap="square" rtlCol="0">
              <a:spAutoFit/>
            </a:bodyPr>
            <a:lstStyle/>
            <a:p>
              <a:pPr indent="1588" fontAlgn="base">
                <a:lnSpc>
                  <a:spcPct val="106000"/>
                </a:lnSpc>
                <a:spcBef>
                  <a:spcPct val="40000"/>
                </a:spcBef>
                <a:spcAft>
                  <a:spcPct val="0"/>
                </a:spcAft>
                <a:buClr>
                  <a:srgbClr val="000000"/>
                </a:buClr>
              </a:pPr>
              <a:r>
                <a:rPr lang="en-US" sz="2400" b="1" dirty="0">
                  <a:solidFill>
                    <a:srgbClr val="046A38"/>
                  </a:solidFill>
                  <a:cs typeface="Arial" charset="0"/>
                </a:rPr>
                <a:t>2022 WVASBO Spring Conference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373999"/>
              <a:ext cx="1291161" cy="128400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616" y="5029200"/>
              <a:ext cx="4657345" cy="1005840"/>
            </a:xfrm>
            <a:prstGeom prst="rect">
              <a:avLst/>
            </a:prstGeom>
          </p:spPr>
        </p:pic>
        <p:sp>
          <p:nvSpPr>
            <p:cNvPr id="13" name="TextBox 12"/>
            <p:cNvSpPr txBox="1"/>
            <p:nvPr/>
          </p:nvSpPr>
          <p:spPr bwMode="auto">
            <a:xfrm>
              <a:off x="304800" y="2144899"/>
              <a:ext cx="8086724" cy="1090940"/>
            </a:xfrm>
            <a:prstGeom prst="rect">
              <a:avLst/>
            </a:prstGeom>
          </p:spPr>
          <p:txBody>
            <a:bodyPr wrap="square" rtlCol="0">
              <a:spAutoFit/>
            </a:bodyPr>
            <a:lstStyle/>
            <a:p>
              <a:pPr indent="1588" fontAlgn="base">
                <a:lnSpc>
                  <a:spcPct val="106000"/>
                </a:lnSpc>
                <a:spcBef>
                  <a:spcPct val="40000"/>
                </a:spcBef>
                <a:spcAft>
                  <a:spcPct val="0"/>
                </a:spcAft>
                <a:buClr>
                  <a:srgbClr val="000000"/>
                </a:buClr>
              </a:pPr>
              <a:r>
                <a:rPr lang="en-US" sz="3200" dirty="0">
                  <a:solidFill>
                    <a:srgbClr val="012169"/>
                  </a:solidFill>
                  <a:cs typeface="Arial" charset="0"/>
                </a:rPr>
                <a:t>West Virginia Consolidated Public Retirement Board</a:t>
              </a:r>
            </a:p>
          </p:txBody>
        </p:sp>
      </p:grpSp>
    </p:spTree>
    <p:custDataLst>
      <p:tags r:id="rId1"/>
    </p:custDataLst>
    <p:extLst>
      <p:ext uri="{BB962C8B-B14F-4D97-AF65-F5344CB8AC3E}">
        <p14:creationId xmlns:p14="http://schemas.microsoft.com/office/powerpoint/2010/main" val="331871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468341-2EDC-4BCB-83AB-0C443F7D4693}"/>
              </a:ext>
            </a:extLst>
          </p:cNvPr>
          <p:cNvSpPr>
            <a:spLocks noGrp="1"/>
          </p:cNvSpPr>
          <p:nvPr>
            <p:ph type="body" sz="quarter" idx="14"/>
          </p:nvPr>
        </p:nvSpPr>
        <p:spPr/>
        <p:txBody>
          <a:bodyPr/>
          <a:lstStyle/>
          <a:p>
            <a:endParaRPr lang="en-US" dirty="0"/>
          </a:p>
        </p:txBody>
      </p:sp>
      <p:sp>
        <p:nvSpPr>
          <p:cNvPr id="7" name="Text Placeholder 6">
            <a:extLst>
              <a:ext uri="{FF2B5EF4-FFF2-40B4-BE49-F238E27FC236}">
                <a16:creationId xmlns:a16="http://schemas.microsoft.com/office/drawing/2014/main" id="{09A51A30-22A7-41E7-875F-9B14C7148475}"/>
              </a:ext>
            </a:extLst>
          </p:cNvPr>
          <p:cNvSpPr>
            <a:spLocks noGrp="1"/>
          </p:cNvSpPr>
          <p:nvPr>
            <p:ph type="body" sz="quarter" idx="13"/>
          </p:nvPr>
        </p:nvSpPr>
        <p:spPr/>
        <p:txBody>
          <a:bodyPr/>
          <a:lstStyle/>
          <a:p>
            <a:r>
              <a:rPr lang="en-US" u="sng" dirty="0"/>
              <a:t>BENEFITS OF ACH</a:t>
            </a:r>
          </a:p>
          <a:p>
            <a:pPr marL="285750" indent="-285750">
              <a:buFont typeface="Arial" panose="020B0604020202020204" pitchFamily="34" charset="0"/>
              <a:buChar char="•"/>
            </a:pPr>
            <a:r>
              <a:rPr lang="en-US" dirty="0"/>
              <a:t>Lower Cost</a:t>
            </a:r>
          </a:p>
          <a:p>
            <a:pPr marL="285750" indent="-285750">
              <a:buFont typeface="Arial" panose="020B0604020202020204" pitchFamily="34" charset="0"/>
              <a:buChar char="•"/>
            </a:pPr>
            <a:r>
              <a:rPr lang="en-US" dirty="0"/>
              <a:t>Increased Security</a:t>
            </a:r>
          </a:p>
          <a:p>
            <a:pPr marL="285750" indent="-285750">
              <a:buFont typeface="Arial" panose="020B0604020202020204" pitchFamily="34" charset="0"/>
              <a:buChar char="•"/>
            </a:pPr>
            <a:r>
              <a:rPr lang="en-US" dirty="0"/>
              <a:t>Convenience</a:t>
            </a:r>
          </a:p>
          <a:p>
            <a:pPr marL="285750" indent="-285750">
              <a:buFont typeface="Arial" panose="020B0604020202020204" pitchFamily="34" charset="0"/>
              <a:buChar char="•"/>
            </a:pPr>
            <a:r>
              <a:rPr lang="en-US" dirty="0"/>
              <a:t>Reduced Human Error</a:t>
            </a:r>
          </a:p>
          <a:p>
            <a:pPr marL="285750" indent="-285750">
              <a:buFont typeface="Arial" panose="020B0604020202020204" pitchFamily="34" charset="0"/>
              <a:buChar char="•"/>
            </a:pPr>
            <a:r>
              <a:rPr lang="en-US" dirty="0"/>
              <a:t>Faster Processing Time</a:t>
            </a:r>
          </a:p>
          <a:p>
            <a:endParaRPr lang="en-US" dirty="0"/>
          </a:p>
          <a:p>
            <a:pPr marL="285750" indent="-285750">
              <a:buFontTx/>
              <a:buChar char="-"/>
            </a:pPr>
            <a:r>
              <a:rPr lang="en-US" dirty="0"/>
              <a:t>Complete the Employer Debit Authorization form &amp; return it to the WVCPRB with the copy of a Voided Check</a:t>
            </a:r>
          </a:p>
          <a:p>
            <a:endParaRPr lang="en-US" dirty="0"/>
          </a:p>
          <a:p>
            <a:r>
              <a:rPr lang="en-US" dirty="0"/>
              <a:t>-   One bank account per agency code</a:t>
            </a:r>
          </a:p>
        </p:txBody>
      </p:sp>
      <p:sp>
        <p:nvSpPr>
          <p:cNvPr id="3" name="Title 2">
            <a:extLst>
              <a:ext uri="{FF2B5EF4-FFF2-40B4-BE49-F238E27FC236}">
                <a16:creationId xmlns:a16="http://schemas.microsoft.com/office/drawing/2014/main" id="{7BABE22F-36ED-4DEB-B8BE-1D8E93744174}"/>
              </a:ext>
            </a:extLst>
          </p:cNvPr>
          <p:cNvSpPr>
            <a:spLocks noGrp="1"/>
          </p:cNvSpPr>
          <p:nvPr>
            <p:ph type="title"/>
          </p:nvPr>
        </p:nvSpPr>
        <p:spPr/>
        <p:txBody>
          <a:bodyPr/>
          <a:lstStyle/>
          <a:p>
            <a:r>
              <a:rPr lang="en-US" dirty="0"/>
              <a:t>Automated Clearing House</a:t>
            </a:r>
          </a:p>
        </p:txBody>
      </p:sp>
      <p:pic>
        <p:nvPicPr>
          <p:cNvPr id="11" name="Picture 10">
            <a:extLst>
              <a:ext uri="{FF2B5EF4-FFF2-40B4-BE49-F238E27FC236}">
                <a16:creationId xmlns:a16="http://schemas.microsoft.com/office/drawing/2014/main" id="{A0A0BE24-343E-46CB-AE64-6DE6C9E4F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592" y="1152144"/>
            <a:ext cx="4005072" cy="5138927"/>
          </a:xfrm>
          <a:prstGeom prst="rect">
            <a:avLst/>
          </a:prstGeom>
        </p:spPr>
      </p:pic>
    </p:spTree>
    <p:extLst>
      <p:ext uri="{BB962C8B-B14F-4D97-AF65-F5344CB8AC3E}">
        <p14:creationId xmlns:p14="http://schemas.microsoft.com/office/powerpoint/2010/main" val="374288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0F2D1F-EA58-4232-9512-643A85EA3E1E}"/>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“Summary of Final Fiscal Year Worked” is a required field.  If not completed the certification will be returned. </a:t>
            </a:r>
          </a:p>
          <a:p>
            <a:pPr marL="285750" indent="-285750">
              <a:buFont typeface="Arial" panose="020B0604020202020204" pitchFamily="34" charset="0"/>
              <a:buChar char="•"/>
            </a:pPr>
            <a:r>
              <a:rPr lang="en-US" dirty="0"/>
              <a:t>Can be completed on/after the termination date. </a:t>
            </a:r>
          </a:p>
        </p:txBody>
      </p:sp>
      <p:sp>
        <p:nvSpPr>
          <p:cNvPr id="3" name="Title 2">
            <a:extLst>
              <a:ext uri="{FF2B5EF4-FFF2-40B4-BE49-F238E27FC236}">
                <a16:creationId xmlns:a16="http://schemas.microsoft.com/office/drawing/2014/main" id="{75FD4785-7679-4EC1-A071-6D6590D808AE}"/>
              </a:ext>
            </a:extLst>
          </p:cNvPr>
          <p:cNvSpPr>
            <a:spLocks noGrp="1"/>
          </p:cNvSpPr>
          <p:nvPr>
            <p:ph type="title"/>
          </p:nvPr>
        </p:nvSpPr>
        <p:spPr/>
        <p:txBody>
          <a:bodyPr/>
          <a:lstStyle/>
          <a:p>
            <a:r>
              <a:rPr lang="en-US" dirty="0"/>
              <a:t>Retirement Certification</a:t>
            </a:r>
          </a:p>
        </p:txBody>
      </p:sp>
      <p:pic>
        <p:nvPicPr>
          <p:cNvPr id="5" name="Picture 4" descr="Graphical user interface, application&#10;&#10;Description automatically generated">
            <a:extLst>
              <a:ext uri="{FF2B5EF4-FFF2-40B4-BE49-F238E27FC236}">
                <a16:creationId xmlns:a16="http://schemas.microsoft.com/office/drawing/2014/main" id="{A0FC768E-823E-4668-A704-7A4B43E1F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362201"/>
            <a:ext cx="7848599" cy="3917188"/>
          </a:xfrm>
          <a:prstGeom prst="rect">
            <a:avLst/>
          </a:prstGeom>
        </p:spPr>
      </p:pic>
    </p:spTree>
    <p:extLst>
      <p:ext uri="{BB962C8B-B14F-4D97-AF65-F5344CB8AC3E}">
        <p14:creationId xmlns:p14="http://schemas.microsoft.com/office/powerpoint/2010/main" val="256988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Payroll Schedule </a:t>
            </a:r>
          </a:p>
        </p:txBody>
      </p:sp>
      <p:sp>
        <p:nvSpPr>
          <p:cNvPr id="4" name="Rectangle 3"/>
          <p:cNvSpPr/>
          <p:nvPr/>
        </p:nvSpPr>
        <p:spPr bwMode="auto">
          <a:xfrm>
            <a:off x="636904" y="1499425"/>
            <a:ext cx="6456682" cy="4295141"/>
          </a:xfrm>
          <a:prstGeom prst="rect">
            <a:avLst/>
          </a:prstGeom>
          <a:solidFill>
            <a:srgbClr val="EEEFF4"/>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indent="-231775" algn="ctr" fontAlgn="base">
              <a:lnSpc>
                <a:spcPct val="106000"/>
              </a:lnSpc>
              <a:spcBef>
                <a:spcPct val="0"/>
              </a:spcBef>
              <a:spcAft>
                <a:spcPct val="0"/>
              </a:spcAft>
            </a:pPr>
            <a:r>
              <a:rPr lang="en-US" sz="2000" dirty="0"/>
              <a:t>The </a:t>
            </a:r>
            <a:r>
              <a:rPr lang="en-US" sz="2000" b="1" dirty="0"/>
              <a:t>Payroll Schedule </a:t>
            </a:r>
            <a:r>
              <a:rPr lang="en-US" sz="2000" dirty="0"/>
              <a:t>is critical information that must be reported annually to CPRB in order to submit contribution reports and payments for the upcoming year in a timely manner. </a:t>
            </a:r>
            <a:endParaRPr kumimoji="0" lang="en-US" sz="2000" i="0" u="none" strike="noStrike" cap="none" normalizeH="0" baseline="0" dirty="0">
              <a:ln>
                <a:noFill/>
              </a:ln>
              <a:solidFill>
                <a:schemeClr val="tx1"/>
              </a:solidFill>
              <a:effectLst/>
              <a:latin typeface="Arial" charset="0"/>
            </a:endParaRPr>
          </a:p>
        </p:txBody>
      </p:sp>
      <p:sp>
        <p:nvSpPr>
          <p:cNvPr id="5" name="Half Frame 4"/>
          <p:cNvSpPr/>
          <p:nvPr/>
        </p:nvSpPr>
        <p:spPr bwMode="auto">
          <a:xfrm>
            <a:off x="643254" y="1499425"/>
            <a:ext cx="1463040" cy="1463040"/>
          </a:xfrm>
          <a:prstGeom prst="halfFrame">
            <a:avLst>
              <a:gd name="adj1" fmla="val 14664"/>
              <a:gd name="adj2" fmla="val 17099"/>
            </a:avLst>
          </a:prstGeom>
          <a:solidFill>
            <a:schemeClr val="bg2"/>
          </a:solidFill>
          <a:ln>
            <a:solidFill>
              <a:schemeClr val="bg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7" name="Half Frame 6"/>
          <p:cNvSpPr/>
          <p:nvPr/>
        </p:nvSpPr>
        <p:spPr bwMode="auto">
          <a:xfrm rot="16200000">
            <a:off x="635562" y="4331526"/>
            <a:ext cx="1463040" cy="1463040"/>
          </a:xfrm>
          <a:prstGeom prst="halfFrame">
            <a:avLst>
              <a:gd name="adj1" fmla="val 14664"/>
              <a:gd name="adj2" fmla="val 17099"/>
            </a:avLst>
          </a:prstGeom>
          <a:solidFill>
            <a:schemeClr val="bg2"/>
          </a:solidFill>
          <a:ln>
            <a:solidFill>
              <a:schemeClr val="bg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8" name="Half Frame 7"/>
          <p:cNvSpPr/>
          <p:nvPr/>
        </p:nvSpPr>
        <p:spPr bwMode="auto">
          <a:xfrm rot="5400000">
            <a:off x="5631814" y="1499425"/>
            <a:ext cx="1463040" cy="1463040"/>
          </a:xfrm>
          <a:prstGeom prst="halfFrame">
            <a:avLst>
              <a:gd name="adj1" fmla="val 14664"/>
              <a:gd name="adj2" fmla="val 17099"/>
            </a:avLst>
          </a:prstGeom>
          <a:solidFill>
            <a:schemeClr val="bg2"/>
          </a:solidFill>
          <a:ln>
            <a:solidFill>
              <a:schemeClr val="bg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15" name="Half Frame 14"/>
          <p:cNvSpPr/>
          <p:nvPr/>
        </p:nvSpPr>
        <p:spPr bwMode="auto">
          <a:xfrm rot="10800000">
            <a:off x="5606414" y="4459565"/>
            <a:ext cx="1463040" cy="1463040"/>
          </a:xfrm>
          <a:prstGeom prst="halfFrame">
            <a:avLst>
              <a:gd name="adj1" fmla="val 14664"/>
              <a:gd name="adj2" fmla="val 17099"/>
            </a:avLst>
          </a:prstGeom>
          <a:solidFill>
            <a:schemeClr val="accent5">
              <a:lumMod val="40000"/>
              <a:lumOff val="60000"/>
            </a:schemeClr>
          </a:solidFill>
          <a:ln>
            <a:solidFill>
              <a:schemeClr val="accent5">
                <a:lumMod val="40000"/>
                <a:lumOff val="6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0" name="Rectangle 9"/>
          <p:cNvSpPr/>
          <p:nvPr/>
        </p:nvSpPr>
        <p:spPr bwMode="auto">
          <a:xfrm>
            <a:off x="5692703" y="4556696"/>
            <a:ext cx="2613097" cy="162581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1" name="Half Frame 10"/>
          <p:cNvSpPr/>
          <p:nvPr/>
        </p:nvSpPr>
        <p:spPr bwMode="auto">
          <a:xfrm>
            <a:off x="5643244" y="4469297"/>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12" name="Half Frame 11"/>
          <p:cNvSpPr/>
          <p:nvPr/>
        </p:nvSpPr>
        <p:spPr bwMode="auto">
          <a:xfrm rot="5400000">
            <a:off x="7963498" y="4452160"/>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14" name="Half Frame 13"/>
          <p:cNvSpPr/>
          <p:nvPr/>
        </p:nvSpPr>
        <p:spPr bwMode="auto">
          <a:xfrm rot="10800000">
            <a:off x="7963462" y="5671970"/>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sp>
        <p:nvSpPr>
          <p:cNvPr id="9" name="Half Frame 8"/>
          <p:cNvSpPr/>
          <p:nvPr/>
        </p:nvSpPr>
        <p:spPr bwMode="auto">
          <a:xfrm rot="16200000">
            <a:off x="5641974" y="5678320"/>
            <a:ext cx="546100" cy="548640"/>
          </a:xfrm>
          <a:prstGeom prst="halfFrame">
            <a:avLst>
              <a:gd name="adj1" fmla="val 21188"/>
              <a:gd name="adj2" fmla="val 23623"/>
            </a:avLst>
          </a:prstGeom>
          <a:solidFill>
            <a:srgbClr val="3A8828"/>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0" rIns="0" bIns="0" numCol="1" rtlCol="0" anchor="t" anchorCtr="0" compatLnSpc="1">
            <a:prstTxWarp prst="textNoShape">
              <a:avLst/>
            </a:prstTxWarp>
          </a:bodyPr>
          <a:lstStyle/>
          <a:p>
            <a:pPr marL="231775" indent="-231775" fontAlgn="base">
              <a:lnSpc>
                <a:spcPct val="106000"/>
              </a:lnSpc>
              <a:spcBef>
                <a:spcPct val="0"/>
              </a:spcBef>
              <a:spcAft>
                <a:spcPct val="0"/>
              </a:spcAft>
              <a:buFont typeface="Wingdings 2" pitchFamily="18" charset="2"/>
              <a:buNone/>
            </a:pPr>
            <a:endParaRPr lang="en-US" sz="2400" dirty="0">
              <a:solidFill>
                <a:schemeClr val="tx1"/>
              </a:solidFill>
              <a:latin typeface="Arial" charset="0"/>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5833" t="11266" r="6666" b="7517"/>
          <a:stretch/>
        </p:blipFill>
        <p:spPr>
          <a:xfrm>
            <a:off x="5915024" y="4615538"/>
            <a:ext cx="2344267" cy="1451213"/>
          </a:xfrm>
          <a:prstGeom prst="rect">
            <a:avLst/>
          </a:prstGeom>
        </p:spPr>
      </p:pic>
    </p:spTree>
    <p:custDataLst>
      <p:tags r:id="rId1"/>
    </p:custDataLst>
    <p:extLst>
      <p:ext uri="{BB962C8B-B14F-4D97-AF65-F5344CB8AC3E}">
        <p14:creationId xmlns:p14="http://schemas.microsoft.com/office/powerpoint/2010/main" val="392294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6400" y="1104900"/>
            <a:ext cx="8339328" cy="5138928"/>
          </a:xfrm>
        </p:spPr>
        <p:txBody>
          <a:bodyPr/>
          <a:lstStyle/>
          <a:p>
            <a:pPr marL="0" indent="0"/>
            <a:r>
              <a:rPr lang="en-US" dirty="0"/>
              <a:t>To add and view a payroll schedule. </a:t>
            </a:r>
          </a:p>
        </p:txBody>
      </p:sp>
      <p:sp>
        <p:nvSpPr>
          <p:cNvPr id="3" name="Title 2"/>
          <p:cNvSpPr>
            <a:spLocks noGrp="1"/>
          </p:cNvSpPr>
          <p:nvPr>
            <p:ph type="title"/>
          </p:nvPr>
        </p:nvSpPr>
        <p:spPr/>
        <p:txBody>
          <a:bodyPr/>
          <a:lstStyle/>
          <a:p>
            <a:r>
              <a:rPr lang="en-US" dirty="0"/>
              <a:t>Manage Payroll Schedule</a:t>
            </a:r>
          </a:p>
        </p:txBody>
      </p:sp>
      <p:sp>
        <p:nvSpPr>
          <p:cNvPr id="5" name="Rectangle 4"/>
          <p:cNvSpPr/>
          <p:nvPr/>
        </p:nvSpPr>
        <p:spPr bwMode="auto">
          <a:xfrm>
            <a:off x="3848101" y="1676400"/>
            <a:ext cx="4953000" cy="4876800"/>
          </a:xfrm>
          <a:prstGeom prst="rect">
            <a:avLst/>
          </a:prstGeom>
          <a:solidFill>
            <a:srgbClr val="EEEFF4"/>
          </a:soli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19" name="Rectangle 18"/>
          <p:cNvSpPr/>
          <p:nvPr/>
        </p:nvSpPr>
        <p:spPr bwMode="auto">
          <a:xfrm>
            <a:off x="4610101" y="1828800"/>
            <a:ext cx="3429000" cy="228600"/>
          </a:xfrm>
          <a:prstGeom prst="rect">
            <a:avLst/>
          </a:prstGeom>
          <a:solidFill>
            <a:srgbClr val="EEEFF4"/>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1600" b="1" dirty="0">
                <a:solidFill>
                  <a:srgbClr val="000066"/>
                </a:solidFill>
                <a:latin typeface="Arial" charset="0"/>
              </a:rPr>
              <a:t>Payroll Schedule </a:t>
            </a:r>
            <a:endParaRPr kumimoji="0" lang="en-US" sz="1600" b="1" i="0" u="none" strike="noStrike" cap="none" normalizeH="0" baseline="0" dirty="0">
              <a:ln>
                <a:noFill/>
              </a:ln>
              <a:solidFill>
                <a:srgbClr val="000066"/>
              </a:solidFill>
              <a:effectLst/>
              <a:latin typeface="Arial" charset="0"/>
            </a:endParaRPr>
          </a:p>
        </p:txBody>
      </p:sp>
      <p:sp>
        <p:nvSpPr>
          <p:cNvPr id="13" name="Pentagon 12"/>
          <p:cNvSpPr/>
          <p:nvPr/>
        </p:nvSpPr>
        <p:spPr bwMode="auto">
          <a:xfrm>
            <a:off x="358999" y="35052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Add Payroll Schedule </a:t>
            </a:r>
          </a:p>
        </p:txBody>
      </p:sp>
      <p:sp>
        <p:nvSpPr>
          <p:cNvPr id="14" name="Pentagon 13"/>
          <p:cNvSpPr/>
          <p:nvPr/>
        </p:nvSpPr>
        <p:spPr bwMode="auto">
          <a:xfrm>
            <a:off x="358999" y="4191000"/>
            <a:ext cx="3714750" cy="533400"/>
          </a:xfrm>
          <a:prstGeom prst="homePlate">
            <a:avLst/>
          </a:prstGeom>
          <a:solidFill>
            <a:srgbClr val="3A8828"/>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0" rIns="0" bIns="0" numCol="1" spcCol="0" rtlCol="0" fromWordArt="0" anchor="ctr" anchorCtr="0" forceAA="0" compatLnSpc="1">
            <a:prstTxWarp prst="textNoShape">
              <a:avLst/>
            </a:prstTxWarp>
            <a:noAutofit/>
          </a:bodyPr>
          <a:lstStyle/>
          <a:p>
            <a:pPr fontAlgn="base">
              <a:lnSpc>
                <a:spcPct val="106000"/>
              </a:lnSpc>
              <a:spcBef>
                <a:spcPct val="0"/>
              </a:spcBef>
              <a:spcAft>
                <a:spcPct val="0"/>
              </a:spcAft>
              <a:buFont typeface="Wingdings 2" pitchFamily="18" charset="2"/>
              <a:buNone/>
            </a:pPr>
            <a:r>
              <a:rPr lang="en-US" sz="1600" dirty="0">
                <a:solidFill>
                  <a:schemeClr val="bg1"/>
                </a:solidFill>
                <a:latin typeface="Arial" charset="0"/>
              </a:rPr>
              <a:t>View Payroll Schedule </a:t>
            </a:r>
          </a:p>
        </p:txBody>
      </p:sp>
      <p:pic>
        <p:nvPicPr>
          <p:cNvPr id="4" name="Picture 3"/>
          <p:cNvPicPr>
            <a:picLocks noChangeAspect="1"/>
          </p:cNvPicPr>
          <p:nvPr/>
        </p:nvPicPr>
        <p:blipFill>
          <a:blip r:embed="rId4"/>
          <a:stretch>
            <a:fillRect/>
          </a:stretch>
        </p:blipFill>
        <p:spPr>
          <a:xfrm>
            <a:off x="4073749" y="2233807"/>
            <a:ext cx="4572768" cy="3914385"/>
          </a:xfrm>
          <a:prstGeom prst="rect">
            <a:avLst/>
          </a:prstGeom>
        </p:spPr>
      </p:pic>
    </p:spTree>
    <p:custDataLst>
      <p:tags r:id="rId1"/>
    </p:custDataLst>
    <p:extLst>
      <p:ext uri="{BB962C8B-B14F-4D97-AF65-F5344CB8AC3E}">
        <p14:creationId xmlns:p14="http://schemas.microsoft.com/office/powerpoint/2010/main" val="174432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Creating/Adjusting the Payroll Schedule</a:t>
            </a:r>
          </a:p>
        </p:txBody>
      </p:sp>
      <p:pic>
        <p:nvPicPr>
          <p:cNvPr id="5" name="Picture 4">
            <a:extLst>
              <a:ext uri="{FF2B5EF4-FFF2-40B4-BE49-F238E27FC236}">
                <a16:creationId xmlns:a16="http://schemas.microsoft.com/office/drawing/2014/main" id="{881F33E4-469C-4E0F-AF52-0D94CDD74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21" y="1409418"/>
            <a:ext cx="7401958" cy="4039164"/>
          </a:xfrm>
          <a:prstGeom prst="rect">
            <a:avLst/>
          </a:prstGeom>
        </p:spPr>
      </p:pic>
      <p:sp>
        <p:nvSpPr>
          <p:cNvPr id="6" name="Arrow: Right 5">
            <a:extLst>
              <a:ext uri="{FF2B5EF4-FFF2-40B4-BE49-F238E27FC236}">
                <a16:creationId xmlns:a16="http://schemas.microsoft.com/office/drawing/2014/main" id="{3BD9AAA9-A20B-4806-B345-58940E5F60F3}"/>
              </a:ext>
            </a:extLst>
          </p:cNvPr>
          <p:cNvSpPr/>
          <p:nvPr/>
        </p:nvSpPr>
        <p:spPr bwMode="auto">
          <a:xfrm>
            <a:off x="400050" y="2514600"/>
            <a:ext cx="361950" cy="2286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0927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C367D-AFF9-4457-8107-38D485B2D260}"/>
              </a:ext>
            </a:extLst>
          </p:cNvPr>
          <p:cNvSpPr>
            <a:spLocks noGrp="1"/>
          </p:cNvSpPr>
          <p:nvPr>
            <p:ph type="body" sz="quarter" idx="10"/>
          </p:nvPr>
        </p:nvSpPr>
        <p:spPr>
          <a:xfrm>
            <a:off x="398272" y="990600"/>
            <a:ext cx="8339328" cy="5138928"/>
          </a:xfrm>
        </p:spPr>
        <p:txBody>
          <a:bodyPr/>
          <a:lstStyle/>
          <a:p>
            <a:r>
              <a:rPr lang="en-US" sz="2000" dirty="0"/>
              <a:t>Remember: Once you have submitted a report for that plan year,           the payroll schedule cannot be changed through ESS. </a:t>
            </a:r>
          </a:p>
          <a:p>
            <a:r>
              <a:rPr lang="en-US" sz="2000" dirty="0"/>
              <a:t>   Please contact CPRB to make any needed changes after that point. </a:t>
            </a:r>
          </a:p>
        </p:txBody>
      </p:sp>
      <p:sp>
        <p:nvSpPr>
          <p:cNvPr id="3" name="Title 2">
            <a:extLst>
              <a:ext uri="{FF2B5EF4-FFF2-40B4-BE49-F238E27FC236}">
                <a16:creationId xmlns:a16="http://schemas.microsoft.com/office/drawing/2014/main" id="{246ADC8D-B9D3-48B7-A1A2-7991024451F8}"/>
              </a:ext>
            </a:extLst>
          </p:cNvPr>
          <p:cNvSpPr>
            <a:spLocks noGrp="1"/>
          </p:cNvSpPr>
          <p:nvPr>
            <p:ph type="title"/>
          </p:nvPr>
        </p:nvSpPr>
        <p:spPr/>
        <p:txBody>
          <a:bodyPr/>
          <a:lstStyle/>
          <a:p>
            <a:r>
              <a:rPr lang="en-US" dirty="0"/>
              <a:t>Updating the Payroll Schedule</a:t>
            </a:r>
          </a:p>
        </p:txBody>
      </p:sp>
      <p:pic>
        <p:nvPicPr>
          <p:cNvPr id="6" name="Picture 5">
            <a:extLst>
              <a:ext uri="{FF2B5EF4-FFF2-40B4-BE49-F238E27FC236}">
                <a16:creationId xmlns:a16="http://schemas.microsoft.com/office/drawing/2014/main" id="{3984D514-589D-4981-9B5F-007513D78D66}"/>
              </a:ext>
            </a:extLst>
          </p:cNvPr>
          <p:cNvPicPr>
            <a:picLocks noChangeAspect="1"/>
          </p:cNvPicPr>
          <p:nvPr/>
        </p:nvPicPr>
        <p:blipFill rotWithShape="1">
          <a:blip r:embed="rId2">
            <a:extLst>
              <a:ext uri="{28A0092B-C50C-407E-A947-70E740481C1C}">
                <a14:useLocalDpi xmlns:a14="http://schemas.microsoft.com/office/drawing/2010/main" val="0"/>
              </a:ext>
            </a:extLst>
          </a:blip>
          <a:srcRect t="38627"/>
          <a:stretch/>
        </p:blipFill>
        <p:spPr>
          <a:xfrm>
            <a:off x="385020" y="2166517"/>
            <a:ext cx="7297168" cy="3700883"/>
          </a:xfrm>
          <a:prstGeom prst="rect">
            <a:avLst/>
          </a:prstGeom>
        </p:spPr>
      </p:pic>
    </p:spTree>
    <p:extLst>
      <p:ext uri="{BB962C8B-B14F-4D97-AF65-F5344CB8AC3E}">
        <p14:creationId xmlns:p14="http://schemas.microsoft.com/office/powerpoint/2010/main" val="79189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09E6A-D541-4FF7-A844-A87304EFC683}"/>
              </a:ext>
            </a:extLst>
          </p:cNvPr>
          <p:cNvSpPr>
            <a:spLocks noGrp="1"/>
          </p:cNvSpPr>
          <p:nvPr>
            <p:ph type="body" sz="quarter" idx="10"/>
          </p:nvPr>
        </p:nvSpPr>
        <p:spPr/>
        <p:txBody>
          <a:bodyPr/>
          <a:lstStyle/>
          <a:p>
            <a:pPr>
              <a:buFont typeface="Arial" panose="020B0604020202020204" pitchFamily="34" charset="0"/>
              <a:buChar char="•"/>
            </a:pPr>
            <a:r>
              <a:rPr lang="en-US" dirty="0"/>
              <a:t>All deferred summer pays are due to the CPRB by July 15</a:t>
            </a:r>
            <a:r>
              <a:rPr lang="en-US" baseline="30000" dirty="0"/>
              <a:t>th</a:t>
            </a:r>
            <a:endParaRPr lang="en-US" dirty="0"/>
          </a:p>
          <a:p>
            <a:pPr>
              <a:buFont typeface="Arial" panose="020B0604020202020204" pitchFamily="34" charset="0"/>
              <a:buChar char="•"/>
            </a:pPr>
            <a:r>
              <a:rPr lang="en-US" dirty="0"/>
              <a:t>Designated dates must be on COMPASS Payroll Schedule.  If not already on FY22 schedule, contact CPRB with the dates.  Since payroll schedule dates in COMPASS cannot cross fiscal year, use June Pay Dates and Pay Period End Dates</a:t>
            </a:r>
          </a:p>
          <a:p>
            <a:pPr>
              <a:buFont typeface="Arial" panose="020B0604020202020204" pitchFamily="34" charset="0"/>
              <a:buChar char="•"/>
            </a:pPr>
            <a:r>
              <a:rPr lang="en-US" dirty="0"/>
              <a:t>Report each Deferred Summer Pay as a separate submission in COMPASS</a:t>
            </a:r>
          </a:p>
          <a:p>
            <a:pPr>
              <a:buFont typeface="Arial" panose="020B0604020202020204" pitchFamily="34" charset="0"/>
              <a:buChar char="•"/>
            </a:pPr>
            <a:r>
              <a:rPr lang="en-US" dirty="0"/>
              <a:t>Please answer YES in WOW program so pays are identified as Deferred</a:t>
            </a:r>
          </a:p>
          <a:p>
            <a:pPr marL="0" indent="0"/>
            <a:endParaRPr lang="en-US" dirty="0"/>
          </a:p>
        </p:txBody>
      </p:sp>
      <p:sp>
        <p:nvSpPr>
          <p:cNvPr id="3" name="Title 2">
            <a:extLst>
              <a:ext uri="{FF2B5EF4-FFF2-40B4-BE49-F238E27FC236}">
                <a16:creationId xmlns:a16="http://schemas.microsoft.com/office/drawing/2014/main" id="{A9D4CD30-EC0A-43FC-ABDA-E275B9734340}"/>
              </a:ext>
            </a:extLst>
          </p:cNvPr>
          <p:cNvSpPr>
            <a:spLocks noGrp="1"/>
          </p:cNvSpPr>
          <p:nvPr>
            <p:ph type="title"/>
          </p:nvPr>
        </p:nvSpPr>
        <p:spPr/>
        <p:txBody>
          <a:bodyPr/>
          <a:lstStyle/>
          <a:p>
            <a:r>
              <a:rPr lang="en-US" dirty="0"/>
              <a:t>Deferred Summer Pays</a:t>
            </a:r>
          </a:p>
        </p:txBody>
      </p:sp>
      <p:pic>
        <p:nvPicPr>
          <p:cNvPr id="5" name="Picture 4">
            <a:extLst>
              <a:ext uri="{FF2B5EF4-FFF2-40B4-BE49-F238E27FC236}">
                <a16:creationId xmlns:a16="http://schemas.microsoft.com/office/drawing/2014/main" id="{132C0ED5-8B88-4B82-994E-5BD04CAB0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718879"/>
            <a:ext cx="3505200" cy="2386519"/>
          </a:xfrm>
          <a:prstGeom prst="rect">
            <a:avLst/>
          </a:prstGeom>
        </p:spPr>
      </p:pic>
      <p:pic>
        <p:nvPicPr>
          <p:cNvPr id="6" name="Picture 5">
            <a:extLst>
              <a:ext uri="{FF2B5EF4-FFF2-40B4-BE49-F238E27FC236}">
                <a16:creationId xmlns:a16="http://schemas.microsoft.com/office/drawing/2014/main" id="{AB11D9B3-41DD-4E37-9926-786A631E5205}"/>
              </a:ext>
            </a:extLst>
          </p:cNvPr>
          <p:cNvPicPr>
            <a:picLocks noChangeAspect="1"/>
          </p:cNvPicPr>
          <p:nvPr/>
        </p:nvPicPr>
        <p:blipFill>
          <a:blip r:embed="rId3"/>
          <a:stretch>
            <a:fillRect/>
          </a:stretch>
        </p:blipFill>
        <p:spPr>
          <a:xfrm>
            <a:off x="4495808" y="3718879"/>
            <a:ext cx="4073157" cy="2204296"/>
          </a:xfrm>
          <a:prstGeom prst="rect">
            <a:avLst/>
          </a:prstGeom>
        </p:spPr>
      </p:pic>
    </p:spTree>
    <p:extLst>
      <p:ext uri="{BB962C8B-B14F-4D97-AF65-F5344CB8AC3E}">
        <p14:creationId xmlns:p14="http://schemas.microsoft.com/office/powerpoint/2010/main" val="273109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56EB08-0CD8-4B31-8548-3D3750A76A7F}"/>
              </a:ext>
            </a:extLst>
          </p:cNvPr>
          <p:cNvSpPr>
            <a:spLocks noGrp="1"/>
          </p:cNvSpPr>
          <p:nvPr>
            <p:ph type="body" sz="quarter" idx="10"/>
          </p:nvPr>
        </p:nvSpPr>
        <p:spPr/>
        <p:txBody>
          <a:bodyPr/>
          <a:lstStyle/>
          <a:p>
            <a:r>
              <a:rPr lang="en-US" dirty="0"/>
              <a:t>When an adjustment needs made for a pay period end date previously submitted for a member, then the adjustment will be made on the next available report for that system. </a:t>
            </a:r>
            <a:r>
              <a:rPr lang="en-US" b="1" dirty="0"/>
              <a:t>Please only adjust payments made in the 2018 Fiscal Year and forward through ESS. </a:t>
            </a:r>
          </a:p>
          <a:p>
            <a:r>
              <a:rPr lang="en-US" dirty="0"/>
              <a:t>Prior years will have records converted from our legacy system and adjustments for prior years may also require service purchases. </a:t>
            </a:r>
            <a:r>
              <a:rPr lang="en-US" b="1" dirty="0"/>
              <a:t>Please contact CPRB for assistance in making corrections to 2017 and previous Fiscal Years. </a:t>
            </a:r>
          </a:p>
          <a:p>
            <a:endParaRPr lang="en-US" b="1" dirty="0"/>
          </a:p>
          <a:p>
            <a:r>
              <a:rPr lang="en-US" b="1" dirty="0"/>
              <a:t>Corrections to days, contributions, wages, etc. can all be performed through ESS on a per pay period basis and such corrections should always be done whenever a check previously reported to CPRB is voided through WVEIS and either re-issued for a different amount, or not re-issued at all. </a:t>
            </a:r>
          </a:p>
        </p:txBody>
      </p:sp>
      <p:sp>
        <p:nvSpPr>
          <p:cNvPr id="2" name="Title 1"/>
          <p:cNvSpPr>
            <a:spLocks noGrp="1"/>
          </p:cNvSpPr>
          <p:nvPr>
            <p:ph type="title"/>
          </p:nvPr>
        </p:nvSpPr>
        <p:spPr>
          <a:xfrm>
            <a:off x="400050" y="396875"/>
            <a:ext cx="8337550" cy="365125"/>
          </a:xfrm>
        </p:spPr>
        <p:txBody>
          <a:bodyPr/>
          <a:lstStyle/>
          <a:p>
            <a:r>
              <a:rPr lang="en-US" dirty="0"/>
              <a:t>Adjusting a Previously Submitted Record</a:t>
            </a:r>
          </a:p>
        </p:txBody>
      </p:sp>
    </p:spTree>
    <p:extLst>
      <p:ext uri="{BB962C8B-B14F-4D97-AF65-F5344CB8AC3E}">
        <p14:creationId xmlns:p14="http://schemas.microsoft.com/office/powerpoint/2010/main" val="1050552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 Click on the Employer Name and Code</a:t>
            </a:r>
          </a:p>
        </p:txBody>
      </p:sp>
      <p:pic>
        <p:nvPicPr>
          <p:cNvPr id="5" name="Picture 4">
            <a:extLst>
              <a:ext uri="{FF2B5EF4-FFF2-40B4-BE49-F238E27FC236}">
                <a16:creationId xmlns:a16="http://schemas.microsoft.com/office/drawing/2014/main" id="{EB839762-AD99-4DAB-8940-518465827591}"/>
              </a:ext>
            </a:extLst>
          </p:cNvPr>
          <p:cNvPicPr>
            <a:picLocks noChangeAspect="1"/>
          </p:cNvPicPr>
          <p:nvPr/>
        </p:nvPicPr>
        <p:blipFill rotWithShape="1">
          <a:blip r:embed="rId2">
            <a:extLst>
              <a:ext uri="{28A0092B-C50C-407E-A947-70E740481C1C}">
                <a14:useLocalDpi xmlns:a14="http://schemas.microsoft.com/office/drawing/2010/main" val="0"/>
              </a:ext>
            </a:extLst>
          </a:blip>
          <a:srcRect t="2990"/>
          <a:stretch/>
        </p:blipFill>
        <p:spPr>
          <a:xfrm>
            <a:off x="609600" y="1219200"/>
            <a:ext cx="7182852" cy="4944186"/>
          </a:xfrm>
          <a:prstGeom prst="rect">
            <a:avLst/>
          </a:prstGeom>
        </p:spPr>
      </p:pic>
    </p:spTree>
    <p:extLst>
      <p:ext uri="{BB962C8B-B14F-4D97-AF65-F5344CB8AC3E}">
        <p14:creationId xmlns:p14="http://schemas.microsoft.com/office/powerpoint/2010/main" val="73273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07988"/>
            <a:ext cx="7245350" cy="365125"/>
          </a:xfrm>
        </p:spPr>
        <p:txBody>
          <a:bodyPr/>
          <a:lstStyle/>
          <a:p>
            <a:r>
              <a:rPr lang="en-US" dirty="0"/>
              <a:t> Detailed List of Employees within the Report</a:t>
            </a:r>
          </a:p>
        </p:txBody>
      </p:sp>
      <p:pic>
        <p:nvPicPr>
          <p:cNvPr id="6" name="Picture 5">
            <a:extLst>
              <a:ext uri="{FF2B5EF4-FFF2-40B4-BE49-F238E27FC236}">
                <a16:creationId xmlns:a16="http://schemas.microsoft.com/office/drawing/2014/main" id="{B0270248-137F-45C7-9EC3-762D058BF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17" y="1134320"/>
            <a:ext cx="7259063" cy="5315692"/>
          </a:xfrm>
          <a:prstGeom prst="rect">
            <a:avLst/>
          </a:prstGeom>
        </p:spPr>
      </p:pic>
    </p:spTree>
    <p:extLst>
      <p:ext uri="{BB962C8B-B14F-4D97-AF65-F5344CB8AC3E}">
        <p14:creationId xmlns:p14="http://schemas.microsoft.com/office/powerpoint/2010/main" val="149667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Today’s Agenda</a:t>
            </a:r>
          </a:p>
        </p:txBody>
      </p:sp>
      <p:graphicFrame>
        <p:nvGraphicFramePr>
          <p:cNvPr id="6" name="Content Placeholder 4"/>
          <p:cNvGraphicFramePr>
            <a:graphicFrameLocks/>
          </p:cNvGraphicFramePr>
          <p:nvPr>
            <p:extLst>
              <p:ext uri="{D42A27DB-BD31-4B8C-83A1-F6EECF244321}">
                <p14:modId xmlns:p14="http://schemas.microsoft.com/office/powerpoint/2010/main" val="735966689"/>
              </p:ext>
            </p:extLst>
          </p:nvPr>
        </p:nvGraphicFramePr>
        <p:xfrm>
          <a:off x="381000" y="1066800"/>
          <a:ext cx="7391400" cy="3895642"/>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20000"/>
                    </a:ext>
                  </a:extLst>
                </a:gridCol>
              </a:tblGrid>
              <a:tr h="381698">
                <a:tc>
                  <a:txBody>
                    <a:bodyPr/>
                    <a:lstStyle/>
                    <a:p>
                      <a:r>
                        <a:rPr lang="en-US" sz="1800" b="1" dirty="0"/>
                        <a:t>Topic</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85372">
                <a:tc>
                  <a:txBody>
                    <a:bodyPr/>
                    <a:lstStyle/>
                    <a:p>
                      <a:r>
                        <a:rPr lang="en-US" sz="1400" b="1" dirty="0"/>
                        <a:t>COMPASS AND WVEIS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FF4"/>
                    </a:solidFill>
                  </a:tcPr>
                </a:tc>
                <a:extLst>
                  <a:ext uri="{0D108BD9-81ED-4DB2-BD59-A6C34878D82A}">
                    <a16:rowId xmlns:a16="http://schemas.microsoft.com/office/drawing/2014/main" val="10001"/>
                  </a:ext>
                </a:extLst>
              </a:tr>
              <a:tr h="299730">
                <a:tc>
                  <a:txBody>
                    <a:bodyPr/>
                    <a:lstStyle/>
                    <a:p>
                      <a:pPr lvl="0"/>
                      <a:r>
                        <a:rPr lang="en-US" sz="1400" b="1" kern="1200" dirty="0">
                          <a:solidFill>
                            <a:schemeClr val="dk1"/>
                          </a:solidFill>
                          <a:latin typeface="+mn-lt"/>
                          <a:ea typeface="+mn-ea"/>
                          <a:cs typeface="+mn-cs"/>
                        </a:rPr>
                        <a:t>Discussion</a:t>
                      </a:r>
                      <a:r>
                        <a:rPr lang="en-US" sz="1400" b="1" kern="1200" baseline="0" dirty="0">
                          <a:solidFill>
                            <a:schemeClr val="dk1"/>
                          </a:solidFill>
                          <a:latin typeface="+mn-lt"/>
                          <a:ea typeface="+mn-ea"/>
                          <a:cs typeface="+mn-cs"/>
                        </a:rPr>
                        <a:t> Topics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5372">
                <a:tc>
                  <a:txBody>
                    <a:bodyPr/>
                    <a:lstStyle/>
                    <a:p>
                      <a:pPr marL="457200" lvl="1" indent="0">
                        <a:buFont typeface="Arial" panose="020B0604020202020204" pitchFamily="34" charset="0"/>
                        <a:buNone/>
                      </a:pPr>
                      <a:r>
                        <a:rPr lang="en-US" sz="1400" b="1" kern="1200" dirty="0">
                          <a:solidFill>
                            <a:schemeClr val="dk1"/>
                          </a:solidFill>
                          <a:latin typeface="+mn-lt"/>
                          <a:ea typeface="+mn-ea"/>
                          <a:cs typeface="+mn-cs"/>
                        </a:rPr>
                        <a:t>Post Retirement Employment</a:t>
                      </a:r>
                    </a:p>
                    <a:p>
                      <a:pPr marL="457200" lvl="1" indent="0">
                        <a:buFont typeface="Arial" panose="020B0604020202020204" pitchFamily="34" charset="0"/>
                        <a:buNone/>
                      </a:pPr>
                      <a:r>
                        <a:rPr lang="en-US" sz="1400" b="1" kern="1200" dirty="0">
                          <a:solidFill>
                            <a:schemeClr val="dk1"/>
                          </a:solidFill>
                          <a:latin typeface="+mn-lt"/>
                          <a:ea typeface="+mn-ea"/>
                          <a:cs typeface="+mn-cs"/>
                        </a:rPr>
                        <a:t>Critical Need</a:t>
                      </a:r>
                    </a:p>
                    <a:p>
                      <a:pPr marL="457200" lvl="1" indent="0">
                        <a:buFont typeface="Arial" panose="020B0604020202020204" pitchFamily="34" charset="0"/>
                        <a:buNone/>
                      </a:pPr>
                      <a:r>
                        <a:rPr lang="en-US" sz="1400" b="1" kern="1200" dirty="0">
                          <a:solidFill>
                            <a:schemeClr val="dk1"/>
                          </a:solidFill>
                          <a:latin typeface="+mn-lt"/>
                          <a:ea typeface="+mn-ea"/>
                          <a:cs typeface="+mn-cs"/>
                        </a:rPr>
                        <a:t>Delinquent Employers</a:t>
                      </a:r>
                    </a:p>
                    <a:p>
                      <a:pPr marL="457200" lvl="1" indent="0">
                        <a:buFont typeface="Arial" panose="020B0604020202020204" pitchFamily="34" charset="0"/>
                        <a:buNone/>
                      </a:pPr>
                      <a:r>
                        <a:rPr lang="en-US" sz="1400" b="1" kern="1200" dirty="0">
                          <a:solidFill>
                            <a:schemeClr val="dk1"/>
                          </a:solidFill>
                          <a:latin typeface="+mn-lt"/>
                          <a:ea typeface="+mn-ea"/>
                          <a:cs typeface="+mn-cs"/>
                        </a:rPr>
                        <a:t>ACH</a:t>
                      </a:r>
                    </a:p>
                    <a:p>
                      <a:pPr marL="457200" lvl="1" indent="0">
                        <a:buFont typeface="Arial" panose="020B0604020202020204" pitchFamily="34" charset="0"/>
                        <a:buNone/>
                      </a:pPr>
                      <a:r>
                        <a:rPr lang="en-US" sz="1400" b="1" kern="1200" dirty="0">
                          <a:solidFill>
                            <a:schemeClr val="dk1"/>
                          </a:solidFill>
                          <a:latin typeface="+mn-lt"/>
                          <a:ea typeface="+mn-ea"/>
                          <a:cs typeface="+mn-cs"/>
                        </a:rPr>
                        <a:t>Retirement Certification</a:t>
                      </a:r>
                    </a:p>
                    <a:p>
                      <a:pPr marL="457200" lvl="1" indent="0">
                        <a:buFont typeface="Arial" panose="020B0604020202020204" pitchFamily="34" charset="0"/>
                        <a:buNone/>
                      </a:pPr>
                      <a:r>
                        <a:rPr lang="en-US" sz="1400" b="1" kern="1200" dirty="0">
                          <a:solidFill>
                            <a:schemeClr val="dk1"/>
                          </a:solidFill>
                          <a:latin typeface="+mn-lt"/>
                          <a:ea typeface="+mn-ea"/>
                          <a:cs typeface="+mn-cs"/>
                        </a:rPr>
                        <a:t>Payroll Schedules – Deferred Summer Pays</a:t>
                      </a:r>
                    </a:p>
                    <a:p>
                      <a:pPr marL="457200" lvl="1" indent="0">
                        <a:buFont typeface="Arial" panose="020B0604020202020204" pitchFamily="34" charset="0"/>
                        <a:buNone/>
                      </a:pPr>
                      <a:r>
                        <a:rPr lang="en-US" sz="1400" b="1" kern="1200" baseline="0" dirty="0">
                          <a:solidFill>
                            <a:schemeClr val="dk1"/>
                          </a:solidFill>
                          <a:latin typeface="+mn-lt"/>
                          <a:ea typeface="+mn-ea"/>
                          <a:cs typeface="+mn-cs"/>
                        </a:rPr>
                        <a:t>Prior Pay Adjustments/Corrections</a:t>
                      </a:r>
                    </a:p>
                    <a:p>
                      <a:pPr marL="457200" lvl="1" indent="0">
                        <a:buFont typeface="Arial" panose="020B0604020202020204" pitchFamily="34" charset="0"/>
                        <a:buNone/>
                      </a:pPr>
                      <a:r>
                        <a:rPr lang="en-US" sz="1400" b="1" kern="1200" baseline="0" dirty="0">
                          <a:solidFill>
                            <a:schemeClr val="dk1"/>
                          </a:solidFill>
                          <a:latin typeface="+mn-lt"/>
                          <a:ea typeface="+mn-ea"/>
                          <a:cs typeface="+mn-cs"/>
                        </a:rPr>
                        <a:t>System Terminated Employees</a:t>
                      </a:r>
                    </a:p>
                    <a:p>
                      <a:pPr marL="457200" lvl="1" indent="0">
                        <a:buFont typeface="Arial" panose="020B0604020202020204" pitchFamily="34" charset="0"/>
                        <a:buNone/>
                      </a:pPr>
                      <a:r>
                        <a:rPr lang="en-US" sz="1400" b="1" kern="1200" baseline="0" dirty="0">
                          <a:solidFill>
                            <a:schemeClr val="dk1"/>
                          </a:solidFill>
                          <a:latin typeface="+mn-lt"/>
                          <a:ea typeface="+mn-ea"/>
                          <a:cs typeface="+mn-cs"/>
                        </a:rPr>
                        <a:t>Contract Lengths &amp; Days Worked</a:t>
                      </a:r>
                    </a:p>
                    <a:p>
                      <a:pPr marL="457200" lvl="1" indent="0">
                        <a:buFont typeface="Arial" panose="020B0604020202020204" pitchFamily="34" charset="0"/>
                        <a:buNone/>
                      </a:pPr>
                      <a:r>
                        <a:rPr lang="en-US" sz="1400" b="1" kern="1200" baseline="0" dirty="0">
                          <a:solidFill>
                            <a:schemeClr val="dk1"/>
                          </a:solidFill>
                          <a:latin typeface="+mn-lt"/>
                          <a:ea typeface="+mn-ea"/>
                          <a:cs typeface="+mn-cs"/>
                        </a:rPr>
                        <a:t>Enrolling in Correct Plan</a:t>
                      </a:r>
                    </a:p>
                    <a:p>
                      <a:pPr marL="457200" lvl="1" indent="0">
                        <a:buFont typeface="Arial" panose="020B0604020202020204" pitchFamily="34" charset="0"/>
                        <a:buNone/>
                      </a:pPr>
                      <a:r>
                        <a:rPr lang="en-US" sz="1400" b="1" kern="1200" baseline="0" dirty="0">
                          <a:solidFill>
                            <a:schemeClr val="dk1"/>
                          </a:solidFill>
                          <a:latin typeface="+mn-lt"/>
                          <a:ea typeface="+mn-ea"/>
                          <a:cs typeface="+mn-cs"/>
                        </a:rPr>
                        <a:t>Improvements/Suggestions</a:t>
                      </a:r>
                      <a:endParaRPr lang="en-US" sz="1400" b="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5372">
                <a:tc>
                  <a:txBody>
                    <a:bodyPr/>
                    <a:lstStyle/>
                    <a:p>
                      <a:pPr marL="0" lvl="1" indent="0"/>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F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549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589AF-356D-420A-86EE-D3E1FCB18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11" y="917713"/>
            <a:ext cx="7287642" cy="5334744"/>
          </a:xfrm>
          <a:prstGeom prst="rect">
            <a:avLst/>
          </a:prstGeom>
        </p:spPr>
      </p:pic>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Uncheck Show Errors Only and Expand Search</a:t>
            </a:r>
          </a:p>
        </p:txBody>
      </p:sp>
      <p:sp>
        <p:nvSpPr>
          <p:cNvPr id="5" name="Arrow: Left 4">
            <a:extLst>
              <a:ext uri="{FF2B5EF4-FFF2-40B4-BE49-F238E27FC236}">
                <a16:creationId xmlns:a16="http://schemas.microsoft.com/office/drawing/2014/main" id="{7D5B8CB3-69F8-44AC-8B1E-983375C4AD0E}"/>
              </a:ext>
            </a:extLst>
          </p:cNvPr>
          <p:cNvSpPr/>
          <p:nvPr/>
        </p:nvSpPr>
        <p:spPr bwMode="auto">
          <a:xfrm>
            <a:off x="7592442" y="4343400"/>
            <a:ext cx="865758" cy="2286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6" name="Arrow: Left 5">
            <a:extLst>
              <a:ext uri="{FF2B5EF4-FFF2-40B4-BE49-F238E27FC236}">
                <a16:creationId xmlns:a16="http://schemas.microsoft.com/office/drawing/2014/main" id="{3AD34BFE-FC24-4DA7-B88B-02477B56A92E}"/>
              </a:ext>
            </a:extLst>
          </p:cNvPr>
          <p:cNvSpPr/>
          <p:nvPr/>
        </p:nvSpPr>
        <p:spPr bwMode="auto">
          <a:xfrm>
            <a:off x="7848600" y="1676400"/>
            <a:ext cx="865758" cy="3810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46596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589AF-356D-420A-86EE-D3E1FCB18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11" y="917713"/>
            <a:ext cx="7287642" cy="5334744"/>
          </a:xfrm>
          <a:prstGeom prst="rect">
            <a:avLst/>
          </a:prstGeom>
        </p:spPr>
      </p:pic>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Search by any field if Person is on the Report</a:t>
            </a:r>
          </a:p>
        </p:txBody>
      </p:sp>
      <p:sp>
        <p:nvSpPr>
          <p:cNvPr id="2" name="Arrow: Right 1">
            <a:extLst>
              <a:ext uri="{FF2B5EF4-FFF2-40B4-BE49-F238E27FC236}">
                <a16:creationId xmlns:a16="http://schemas.microsoft.com/office/drawing/2014/main" id="{99134F5B-1DCF-4E2E-A284-171D7F52E342}"/>
              </a:ext>
            </a:extLst>
          </p:cNvPr>
          <p:cNvSpPr/>
          <p:nvPr/>
        </p:nvSpPr>
        <p:spPr bwMode="auto">
          <a:xfrm>
            <a:off x="-457200" y="2362200"/>
            <a:ext cx="834611" cy="1524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91028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589AF-356D-420A-86EE-D3E1FCB18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11" y="917713"/>
            <a:ext cx="7287642" cy="5334744"/>
          </a:xfrm>
          <a:prstGeom prst="rect">
            <a:avLst/>
          </a:prstGeom>
        </p:spPr>
      </p:pic>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Click on Add New if Person is NOT on Report</a:t>
            </a:r>
          </a:p>
        </p:txBody>
      </p:sp>
      <p:sp>
        <p:nvSpPr>
          <p:cNvPr id="2" name="Arrow: Right 1">
            <a:extLst>
              <a:ext uri="{FF2B5EF4-FFF2-40B4-BE49-F238E27FC236}">
                <a16:creationId xmlns:a16="http://schemas.microsoft.com/office/drawing/2014/main" id="{99134F5B-1DCF-4E2E-A284-171D7F52E342}"/>
              </a:ext>
            </a:extLst>
          </p:cNvPr>
          <p:cNvSpPr/>
          <p:nvPr/>
        </p:nvSpPr>
        <p:spPr bwMode="auto">
          <a:xfrm>
            <a:off x="-457200" y="3598337"/>
            <a:ext cx="834611" cy="1524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09631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After Add New is Clicked, Enter SSN, Verify SSN</a:t>
            </a:r>
          </a:p>
        </p:txBody>
      </p:sp>
      <p:sp>
        <p:nvSpPr>
          <p:cNvPr id="2" name="Arrow: Right 1">
            <a:extLst>
              <a:ext uri="{FF2B5EF4-FFF2-40B4-BE49-F238E27FC236}">
                <a16:creationId xmlns:a16="http://schemas.microsoft.com/office/drawing/2014/main" id="{99134F5B-1DCF-4E2E-A284-171D7F52E342}"/>
              </a:ext>
            </a:extLst>
          </p:cNvPr>
          <p:cNvSpPr/>
          <p:nvPr/>
        </p:nvSpPr>
        <p:spPr bwMode="auto">
          <a:xfrm>
            <a:off x="-364228" y="3413178"/>
            <a:ext cx="834611" cy="1524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890BCF7E-BB7D-422D-A084-CC464834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69181"/>
            <a:ext cx="7478169" cy="4563112"/>
          </a:xfrm>
          <a:prstGeom prst="rect">
            <a:avLst/>
          </a:prstGeom>
        </p:spPr>
      </p:pic>
      <p:sp>
        <p:nvSpPr>
          <p:cNvPr id="7" name="Arrow: Left 6">
            <a:extLst>
              <a:ext uri="{FF2B5EF4-FFF2-40B4-BE49-F238E27FC236}">
                <a16:creationId xmlns:a16="http://schemas.microsoft.com/office/drawing/2014/main" id="{A36F0697-52A0-41CE-915D-753965D9221E}"/>
              </a:ext>
            </a:extLst>
          </p:cNvPr>
          <p:cNvSpPr/>
          <p:nvPr/>
        </p:nvSpPr>
        <p:spPr bwMode="auto">
          <a:xfrm>
            <a:off x="4572000" y="3392928"/>
            <a:ext cx="914400" cy="1524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07583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Once the Person is Already in the Report</a:t>
            </a:r>
          </a:p>
        </p:txBody>
      </p:sp>
      <p:pic>
        <p:nvPicPr>
          <p:cNvPr id="9" name="Picture 8">
            <a:extLst>
              <a:ext uri="{FF2B5EF4-FFF2-40B4-BE49-F238E27FC236}">
                <a16:creationId xmlns:a16="http://schemas.microsoft.com/office/drawing/2014/main" id="{15533297-D55E-4262-A010-D0BCA06EC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76" y="1020004"/>
            <a:ext cx="7335274" cy="5430008"/>
          </a:xfrm>
          <a:prstGeom prst="rect">
            <a:avLst/>
          </a:prstGeom>
        </p:spPr>
      </p:pic>
    </p:spTree>
    <p:extLst>
      <p:ext uri="{BB962C8B-B14F-4D97-AF65-F5344CB8AC3E}">
        <p14:creationId xmlns:p14="http://schemas.microsoft.com/office/powerpoint/2010/main" val="1580238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Once the Person is Added or Found in Report</a:t>
            </a:r>
          </a:p>
        </p:txBody>
      </p:sp>
      <p:pic>
        <p:nvPicPr>
          <p:cNvPr id="3" name="Picture 2">
            <a:extLst>
              <a:ext uri="{FF2B5EF4-FFF2-40B4-BE49-F238E27FC236}">
                <a16:creationId xmlns:a16="http://schemas.microsoft.com/office/drawing/2014/main" id="{1CE2E567-F284-4C06-B97F-5013A1FBD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05" y="1661866"/>
            <a:ext cx="7449590" cy="3534268"/>
          </a:xfrm>
          <a:prstGeom prst="rect">
            <a:avLst/>
          </a:prstGeom>
        </p:spPr>
      </p:pic>
      <p:sp>
        <p:nvSpPr>
          <p:cNvPr id="5" name="Rectangle 4">
            <a:extLst>
              <a:ext uri="{FF2B5EF4-FFF2-40B4-BE49-F238E27FC236}">
                <a16:creationId xmlns:a16="http://schemas.microsoft.com/office/drawing/2014/main" id="{B0193744-F951-4FF7-A634-A559234EA483}"/>
              </a:ext>
            </a:extLst>
          </p:cNvPr>
          <p:cNvSpPr/>
          <p:nvPr/>
        </p:nvSpPr>
        <p:spPr>
          <a:xfrm>
            <a:off x="381000" y="1032823"/>
            <a:ext cx="5184913" cy="369332"/>
          </a:xfrm>
          <a:prstGeom prst="rect">
            <a:avLst/>
          </a:prstGeom>
        </p:spPr>
        <p:txBody>
          <a:bodyPr wrap="square">
            <a:spAutoFit/>
          </a:bodyPr>
          <a:lstStyle/>
          <a:p>
            <a:r>
              <a:rPr lang="en-US" b="1" dirty="0"/>
              <a:t>Click the Gear Wheel for Options</a:t>
            </a:r>
          </a:p>
        </p:txBody>
      </p:sp>
    </p:spTree>
    <p:extLst>
      <p:ext uri="{BB962C8B-B14F-4D97-AF65-F5344CB8AC3E}">
        <p14:creationId xmlns:p14="http://schemas.microsoft.com/office/powerpoint/2010/main" val="1080353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Once the Person is Added or Found in Report</a:t>
            </a:r>
          </a:p>
        </p:txBody>
      </p:sp>
      <p:pic>
        <p:nvPicPr>
          <p:cNvPr id="3" name="Picture 2">
            <a:extLst>
              <a:ext uri="{FF2B5EF4-FFF2-40B4-BE49-F238E27FC236}">
                <a16:creationId xmlns:a16="http://schemas.microsoft.com/office/drawing/2014/main" id="{1CE2E567-F284-4C06-B97F-5013A1FBD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05" y="1966666"/>
            <a:ext cx="7449590" cy="3534268"/>
          </a:xfrm>
          <a:prstGeom prst="rect">
            <a:avLst/>
          </a:prstGeom>
        </p:spPr>
      </p:pic>
      <p:sp>
        <p:nvSpPr>
          <p:cNvPr id="5" name="Rectangle 4">
            <a:extLst>
              <a:ext uri="{FF2B5EF4-FFF2-40B4-BE49-F238E27FC236}">
                <a16:creationId xmlns:a16="http://schemas.microsoft.com/office/drawing/2014/main" id="{B0193744-F951-4FF7-A634-A559234EA483}"/>
              </a:ext>
            </a:extLst>
          </p:cNvPr>
          <p:cNvSpPr/>
          <p:nvPr/>
        </p:nvSpPr>
        <p:spPr>
          <a:xfrm>
            <a:off x="381000" y="1032823"/>
            <a:ext cx="7449590" cy="646331"/>
          </a:xfrm>
          <a:prstGeom prst="rect">
            <a:avLst/>
          </a:prstGeom>
        </p:spPr>
        <p:txBody>
          <a:bodyPr wrap="square">
            <a:spAutoFit/>
          </a:bodyPr>
          <a:lstStyle/>
          <a:p>
            <a:r>
              <a:rPr lang="en-US" b="1" dirty="0"/>
              <a:t>Click the Gear Wheel for Options, Select Contributions from Drop Down Menu to adjust Days, Wages and/or Contributions</a:t>
            </a:r>
          </a:p>
        </p:txBody>
      </p:sp>
      <p:sp>
        <p:nvSpPr>
          <p:cNvPr id="2" name="Arrow: Right 1">
            <a:extLst>
              <a:ext uri="{FF2B5EF4-FFF2-40B4-BE49-F238E27FC236}">
                <a16:creationId xmlns:a16="http://schemas.microsoft.com/office/drawing/2014/main" id="{EEDAD465-DE01-40A6-A411-4E58BA257A61}"/>
              </a:ext>
            </a:extLst>
          </p:cNvPr>
          <p:cNvSpPr/>
          <p:nvPr/>
        </p:nvSpPr>
        <p:spPr bwMode="auto">
          <a:xfrm>
            <a:off x="457200" y="3962400"/>
            <a:ext cx="1143000" cy="762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48012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After selecting Contributions from Gear Wheel</a:t>
            </a:r>
          </a:p>
        </p:txBody>
      </p:sp>
      <p:sp>
        <p:nvSpPr>
          <p:cNvPr id="5" name="Rectangle 4">
            <a:extLst>
              <a:ext uri="{FF2B5EF4-FFF2-40B4-BE49-F238E27FC236}">
                <a16:creationId xmlns:a16="http://schemas.microsoft.com/office/drawing/2014/main" id="{B0193744-F951-4FF7-A634-A559234EA483}"/>
              </a:ext>
            </a:extLst>
          </p:cNvPr>
          <p:cNvSpPr/>
          <p:nvPr/>
        </p:nvSpPr>
        <p:spPr>
          <a:xfrm>
            <a:off x="381000" y="1032823"/>
            <a:ext cx="7449590" cy="923330"/>
          </a:xfrm>
          <a:prstGeom prst="rect">
            <a:avLst/>
          </a:prstGeom>
        </p:spPr>
        <p:txBody>
          <a:bodyPr wrap="square">
            <a:spAutoFit/>
          </a:bodyPr>
          <a:lstStyle/>
          <a:p>
            <a:r>
              <a:rPr lang="en-US" b="1" dirty="0"/>
              <a:t>Uncheck the Show Errors Only box to show any existing contribution records for the person in the report, expand search icon to see member details, click on Add New</a:t>
            </a:r>
          </a:p>
        </p:txBody>
      </p:sp>
      <p:sp>
        <p:nvSpPr>
          <p:cNvPr id="2" name="Arrow: Right 1">
            <a:extLst>
              <a:ext uri="{FF2B5EF4-FFF2-40B4-BE49-F238E27FC236}">
                <a16:creationId xmlns:a16="http://schemas.microsoft.com/office/drawing/2014/main" id="{EEDAD465-DE01-40A6-A411-4E58BA257A61}"/>
              </a:ext>
            </a:extLst>
          </p:cNvPr>
          <p:cNvSpPr/>
          <p:nvPr/>
        </p:nvSpPr>
        <p:spPr bwMode="auto">
          <a:xfrm>
            <a:off x="228600" y="3429000"/>
            <a:ext cx="702066" cy="3048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6C179837-E6A1-4477-A6AE-D063A3C2E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80" y="2107096"/>
            <a:ext cx="7249537" cy="4486901"/>
          </a:xfrm>
          <a:prstGeom prst="rect">
            <a:avLst/>
          </a:prstGeom>
        </p:spPr>
      </p:pic>
      <p:sp>
        <p:nvSpPr>
          <p:cNvPr id="8" name="Arrow: Left 7">
            <a:extLst>
              <a:ext uri="{FF2B5EF4-FFF2-40B4-BE49-F238E27FC236}">
                <a16:creationId xmlns:a16="http://schemas.microsoft.com/office/drawing/2014/main" id="{08245F45-ACAE-4D23-AFE7-52EBC9ACF30A}"/>
              </a:ext>
            </a:extLst>
          </p:cNvPr>
          <p:cNvSpPr/>
          <p:nvPr/>
        </p:nvSpPr>
        <p:spPr bwMode="auto">
          <a:xfrm>
            <a:off x="8096020" y="2937013"/>
            <a:ext cx="533400" cy="3048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9" name="Arrow: Left 8">
            <a:extLst>
              <a:ext uri="{FF2B5EF4-FFF2-40B4-BE49-F238E27FC236}">
                <a16:creationId xmlns:a16="http://schemas.microsoft.com/office/drawing/2014/main" id="{5090E829-3229-489D-A3B4-A28BBD9EC9EC}"/>
              </a:ext>
            </a:extLst>
          </p:cNvPr>
          <p:cNvSpPr/>
          <p:nvPr/>
        </p:nvSpPr>
        <p:spPr bwMode="auto">
          <a:xfrm>
            <a:off x="8077200" y="4191000"/>
            <a:ext cx="609600" cy="2286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4410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After clicking on Add New button</a:t>
            </a:r>
          </a:p>
        </p:txBody>
      </p:sp>
      <p:sp>
        <p:nvSpPr>
          <p:cNvPr id="5" name="Rectangle 4">
            <a:extLst>
              <a:ext uri="{FF2B5EF4-FFF2-40B4-BE49-F238E27FC236}">
                <a16:creationId xmlns:a16="http://schemas.microsoft.com/office/drawing/2014/main" id="{B0193744-F951-4FF7-A634-A559234EA483}"/>
              </a:ext>
            </a:extLst>
          </p:cNvPr>
          <p:cNvSpPr/>
          <p:nvPr/>
        </p:nvSpPr>
        <p:spPr>
          <a:xfrm>
            <a:off x="381000" y="1032823"/>
            <a:ext cx="7449590" cy="1200329"/>
          </a:xfrm>
          <a:prstGeom prst="rect">
            <a:avLst/>
          </a:prstGeom>
        </p:spPr>
        <p:txBody>
          <a:bodyPr wrap="square">
            <a:spAutoFit/>
          </a:bodyPr>
          <a:lstStyle/>
          <a:p>
            <a:r>
              <a:rPr lang="en-US" b="1" dirty="0"/>
              <a:t>Enter the Pay Period End Date that needs to be adjusted and then click on Continue, if the Pay Period End Date entered has been reported in the past, then you will have the option to edit the existing contribution, or to add a new contribution</a:t>
            </a:r>
          </a:p>
        </p:txBody>
      </p:sp>
      <p:pic>
        <p:nvPicPr>
          <p:cNvPr id="11" name="Picture 10">
            <a:extLst>
              <a:ext uri="{FF2B5EF4-FFF2-40B4-BE49-F238E27FC236}">
                <a16:creationId xmlns:a16="http://schemas.microsoft.com/office/drawing/2014/main" id="{A34F1E3E-1149-4C70-8BF1-0914283FD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46297"/>
            <a:ext cx="9144000" cy="3215323"/>
          </a:xfrm>
          <a:prstGeom prst="rect">
            <a:avLst/>
          </a:prstGeom>
        </p:spPr>
      </p:pic>
    </p:spTree>
    <p:extLst>
      <p:ext uri="{BB962C8B-B14F-4D97-AF65-F5344CB8AC3E}">
        <p14:creationId xmlns:p14="http://schemas.microsoft.com/office/powerpoint/2010/main" val="324611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After clicking on Add New button</a:t>
            </a:r>
          </a:p>
        </p:txBody>
      </p:sp>
      <p:sp>
        <p:nvSpPr>
          <p:cNvPr id="5" name="Rectangle 4">
            <a:extLst>
              <a:ext uri="{FF2B5EF4-FFF2-40B4-BE49-F238E27FC236}">
                <a16:creationId xmlns:a16="http://schemas.microsoft.com/office/drawing/2014/main" id="{B0193744-F951-4FF7-A634-A559234EA483}"/>
              </a:ext>
            </a:extLst>
          </p:cNvPr>
          <p:cNvSpPr/>
          <p:nvPr/>
        </p:nvSpPr>
        <p:spPr>
          <a:xfrm>
            <a:off x="381000" y="1032823"/>
            <a:ext cx="7449590" cy="369332"/>
          </a:xfrm>
          <a:prstGeom prst="rect">
            <a:avLst/>
          </a:prstGeom>
        </p:spPr>
        <p:txBody>
          <a:bodyPr wrap="square">
            <a:spAutoFit/>
          </a:bodyPr>
          <a:lstStyle/>
          <a:p>
            <a:r>
              <a:rPr lang="en-US" b="1" dirty="0"/>
              <a:t>Click on Edit Contribution </a:t>
            </a:r>
          </a:p>
        </p:txBody>
      </p:sp>
      <p:pic>
        <p:nvPicPr>
          <p:cNvPr id="7" name="Picture 6">
            <a:extLst>
              <a:ext uri="{FF2B5EF4-FFF2-40B4-BE49-F238E27FC236}">
                <a16:creationId xmlns:a16="http://schemas.microsoft.com/office/drawing/2014/main" id="{FE00353B-D423-4C4A-94A7-CBB18DC2F17E}"/>
              </a:ext>
            </a:extLst>
          </p:cNvPr>
          <p:cNvPicPr>
            <a:picLocks noChangeAspect="1"/>
          </p:cNvPicPr>
          <p:nvPr/>
        </p:nvPicPr>
        <p:blipFill rotWithShape="1">
          <a:blip r:embed="rId2">
            <a:extLst>
              <a:ext uri="{28A0092B-C50C-407E-A947-70E740481C1C}">
                <a14:useLocalDpi xmlns:a14="http://schemas.microsoft.com/office/drawing/2010/main" val="0"/>
              </a:ext>
            </a:extLst>
          </a:blip>
          <a:srcRect l="1522" t="2880" r="1812" b="8178"/>
          <a:stretch/>
        </p:blipFill>
        <p:spPr>
          <a:xfrm>
            <a:off x="152400" y="2057400"/>
            <a:ext cx="8839200" cy="4545012"/>
          </a:xfrm>
          <a:prstGeom prst="rect">
            <a:avLst/>
          </a:prstGeom>
        </p:spPr>
      </p:pic>
      <p:sp>
        <p:nvSpPr>
          <p:cNvPr id="8" name="Arrow: Left 7">
            <a:extLst>
              <a:ext uri="{FF2B5EF4-FFF2-40B4-BE49-F238E27FC236}">
                <a16:creationId xmlns:a16="http://schemas.microsoft.com/office/drawing/2014/main" id="{D758D171-B6D8-4D53-9D32-9EFFB0AC995A}"/>
              </a:ext>
            </a:extLst>
          </p:cNvPr>
          <p:cNvSpPr/>
          <p:nvPr/>
        </p:nvSpPr>
        <p:spPr bwMode="auto">
          <a:xfrm>
            <a:off x="8991600" y="5715000"/>
            <a:ext cx="533400" cy="2286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257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D11E3F-C105-4B40-A3C1-388C7FDF52CA}"/>
              </a:ext>
            </a:extLst>
          </p:cNvPr>
          <p:cNvSpPr>
            <a:spLocks noGrp="1"/>
          </p:cNvSpPr>
          <p:nvPr>
            <p:ph type="body" sz="quarter" idx="10"/>
          </p:nvPr>
        </p:nvSpPr>
        <p:spPr/>
        <p:txBody>
          <a:bodyPr/>
          <a:lstStyle/>
          <a:p>
            <a:r>
              <a:rPr lang="en-US" sz="2000" b="1" dirty="0"/>
              <a:t>§ 162-4-6 </a:t>
            </a:r>
          </a:p>
          <a:p>
            <a:pPr>
              <a:buFont typeface="Arial" panose="020B0604020202020204" pitchFamily="34" charset="0"/>
              <a:buChar char="•"/>
            </a:pPr>
            <a:r>
              <a:rPr lang="en-US" dirty="0"/>
              <a:t>Any retirant who accepts employment by a participating employer, other than as a college teacher, for a relatively short period (no more than a one hundred-forty (140) day contract) who is not considered in any way a permanent or regular employee is considered a temporary, part-time or substitute employee and shall continue to receive his or her normal monthly benefit during the temporary employment. The days may be consecutive.</a:t>
            </a:r>
          </a:p>
          <a:p>
            <a:pPr>
              <a:buFont typeface="Arial" panose="020B0604020202020204" pitchFamily="34" charset="0"/>
              <a:buChar char="•"/>
            </a:pPr>
            <a:endParaRPr lang="en-US" dirty="0"/>
          </a:p>
          <a:p>
            <a:pPr>
              <a:buFont typeface="Arial" panose="020B0604020202020204" pitchFamily="34" charset="0"/>
              <a:buChar char="•"/>
            </a:pPr>
            <a:r>
              <a:rPr lang="en-US" dirty="0"/>
              <a:t>Retirees exceeding the 140 days worked will be reduced to the minimum guarantee for each month he or she continues to work</a:t>
            </a:r>
          </a:p>
          <a:p>
            <a:pPr marL="0" indent="0"/>
            <a:endParaRPr lang="en-US" dirty="0"/>
          </a:p>
          <a:p>
            <a:pPr>
              <a:buFont typeface="Arial" panose="020B0604020202020204" pitchFamily="34" charset="0"/>
              <a:buChar char="•"/>
            </a:pPr>
            <a:r>
              <a:rPr lang="en-US" dirty="0"/>
              <a:t>Annuity will be restored to full benefit the month following termination</a:t>
            </a:r>
          </a:p>
          <a:p>
            <a:pPr>
              <a:buFont typeface="Arial" panose="020B0604020202020204" pitchFamily="34" charset="0"/>
              <a:buChar char="•"/>
            </a:pPr>
            <a:endParaRPr lang="en-US" dirty="0"/>
          </a:p>
          <a:p>
            <a:pPr>
              <a:buFont typeface="Arial" panose="020B0604020202020204" pitchFamily="34" charset="0"/>
              <a:buChar char="•"/>
            </a:pPr>
            <a:r>
              <a:rPr lang="en-US" dirty="0"/>
              <a:t>140 Days start over each fiscal year (July 1)</a:t>
            </a:r>
          </a:p>
          <a:p>
            <a:pP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3CC08AF8-DBA9-46DF-8113-51F2A8268F93}"/>
              </a:ext>
            </a:extLst>
          </p:cNvPr>
          <p:cNvSpPr>
            <a:spLocks noGrp="1"/>
          </p:cNvSpPr>
          <p:nvPr>
            <p:ph type="title"/>
          </p:nvPr>
        </p:nvSpPr>
        <p:spPr/>
        <p:txBody>
          <a:bodyPr/>
          <a:lstStyle/>
          <a:p>
            <a:r>
              <a:rPr lang="en-US" dirty="0"/>
              <a:t>Post Retirement Employment</a:t>
            </a:r>
          </a:p>
        </p:txBody>
      </p:sp>
    </p:spTree>
    <p:extLst>
      <p:ext uri="{BB962C8B-B14F-4D97-AF65-F5344CB8AC3E}">
        <p14:creationId xmlns:p14="http://schemas.microsoft.com/office/powerpoint/2010/main" val="1582514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Adjust the Days Worked or Salary Amount</a:t>
            </a:r>
          </a:p>
        </p:txBody>
      </p:sp>
      <p:pic>
        <p:nvPicPr>
          <p:cNvPr id="9" name="Picture 8">
            <a:extLst>
              <a:ext uri="{FF2B5EF4-FFF2-40B4-BE49-F238E27FC236}">
                <a16:creationId xmlns:a16="http://schemas.microsoft.com/office/drawing/2014/main" id="{8F0D3A40-2DA0-475A-9381-2ED28FCC6D48}"/>
              </a:ext>
            </a:extLst>
          </p:cNvPr>
          <p:cNvPicPr>
            <a:picLocks noChangeAspect="1"/>
          </p:cNvPicPr>
          <p:nvPr/>
        </p:nvPicPr>
        <p:blipFill rotWithShape="1">
          <a:blip r:embed="rId2">
            <a:extLst>
              <a:ext uri="{28A0092B-C50C-407E-A947-70E740481C1C}">
                <a14:useLocalDpi xmlns:a14="http://schemas.microsoft.com/office/drawing/2010/main" val="0"/>
              </a:ext>
            </a:extLst>
          </a:blip>
          <a:srcRect l="1666" r="1666" b="5911"/>
          <a:stretch/>
        </p:blipFill>
        <p:spPr>
          <a:xfrm>
            <a:off x="0" y="1149881"/>
            <a:ext cx="8839200" cy="5691554"/>
          </a:xfrm>
          <a:prstGeom prst="rect">
            <a:avLst/>
          </a:prstGeom>
        </p:spPr>
      </p:pic>
    </p:spTree>
    <p:extLst>
      <p:ext uri="{BB962C8B-B14F-4D97-AF65-F5344CB8AC3E}">
        <p14:creationId xmlns:p14="http://schemas.microsoft.com/office/powerpoint/2010/main" val="312446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Click on Calculate Required Amounts, then Save</a:t>
            </a:r>
          </a:p>
        </p:txBody>
      </p:sp>
      <p:pic>
        <p:nvPicPr>
          <p:cNvPr id="6" name="Picture 5">
            <a:extLst>
              <a:ext uri="{FF2B5EF4-FFF2-40B4-BE49-F238E27FC236}">
                <a16:creationId xmlns:a16="http://schemas.microsoft.com/office/drawing/2014/main" id="{D4A0B748-7792-4F61-9FCE-D265C07D5BE9}"/>
              </a:ext>
            </a:extLst>
          </p:cNvPr>
          <p:cNvPicPr>
            <a:picLocks noChangeAspect="1"/>
          </p:cNvPicPr>
          <p:nvPr/>
        </p:nvPicPr>
        <p:blipFill rotWithShape="1">
          <a:blip r:embed="rId2">
            <a:extLst>
              <a:ext uri="{28A0092B-C50C-407E-A947-70E740481C1C}">
                <a14:useLocalDpi xmlns:a14="http://schemas.microsoft.com/office/drawing/2010/main" val="0"/>
              </a:ext>
            </a:extLst>
          </a:blip>
          <a:srcRect l="833" t="3666" r="1667" b="6105"/>
          <a:stretch/>
        </p:blipFill>
        <p:spPr>
          <a:xfrm>
            <a:off x="114300" y="1143000"/>
            <a:ext cx="8915400" cy="5638800"/>
          </a:xfrm>
          <a:prstGeom prst="rect">
            <a:avLst/>
          </a:prstGeom>
        </p:spPr>
      </p:pic>
      <p:pic>
        <p:nvPicPr>
          <p:cNvPr id="7" name="Picture 6">
            <a:extLst>
              <a:ext uri="{FF2B5EF4-FFF2-40B4-BE49-F238E27FC236}">
                <a16:creationId xmlns:a16="http://schemas.microsoft.com/office/drawing/2014/main" id="{D0A4846D-2618-4BD5-AD06-97D96584B9E7}"/>
              </a:ext>
            </a:extLst>
          </p:cNvPr>
          <p:cNvPicPr>
            <a:picLocks noChangeAspect="1"/>
          </p:cNvPicPr>
          <p:nvPr/>
        </p:nvPicPr>
        <p:blipFill>
          <a:blip r:embed="rId3"/>
          <a:stretch>
            <a:fillRect/>
          </a:stretch>
        </p:blipFill>
        <p:spPr>
          <a:xfrm>
            <a:off x="1905000" y="5105400"/>
            <a:ext cx="621846" cy="317019"/>
          </a:xfrm>
          <a:prstGeom prst="rect">
            <a:avLst/>
          </a:prstGeom>
        </p:spPr>
      </p:pic>
      <p:pic>
        <p:nvPicPr>
          <p:cNvPr id="8" name="Picture 7">
            <a:extLst>
              <a:ext uri="{FF2B5EF4-FFF2-40B4-BE49-F238E27FC236}">
                <a16:creationId xmlns:a16="http://schemas.microsoft.com/office/drawing/2014/main" id="{A69C50D9-4706-4D66-A8B0-ADA76A52F10F}"/>
              </a:ext>
            </a:extLst>
          </p:cNvPr>
          <p:cNvPicPr>
            <a:picLocks noChangeAspect="1"/>
          </p:cNvPicPr>
          <p:nvPr/>
        </p:nvPicPr>
        <p:blipFill>
          <a:blip r:embed="rId3"/>
          <a:stretch>
            <a:fillRect/>
          </a:stretch>
        </p:blipFill>
        <p:spPr>
          <a:xfrm>
            <a:off x="9056204" y="6400800"/>
            <a:ext cx="621846" cy="317019"/>
          </a:xfrm>
          <a:prstGeom prst="rect">
            <a:avLst/>
          </a:prstGeom>
        </p:spPr>
      </p:pic>
    </p:spTree>
    <p:extLst>
      <p:ext uri="{BB962C8B-B14F-4D97-AF65-F5344CB8AC3E}">
        <p14:creationId xmlns:p14="http://schemas.microsoft.com/office/powerpoint/2010/main" val="2042050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B5A70F-1AA4-4E93-B998-4F2479F217D8}"/>
              </a:ext>
            </a:extLst>
          </p:cNvPr>
          <p:cNvSpPr txBox="1">
            <a:spLocks/>
          </p:cNvSpPr>
          <p:nvPr/>
        </p:nvSpPr>
        <p:spPr bwMode="invGray">
          <a:xfrm>
            <a:off x="381000" y="407988"/>
            <a:ext cx="72453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dirty="0"/>
              <a:t> After Record Has Been Saved</a:t>
            </a:r>
          </a:p>
        </p:txBody>
      </p:sp>
      <p:pic>
        <p:nvPicPr>
          <p:cNvPr id="9" name="Picture 8">
            <a:extLst>
              <a:ext uri="{FF2B5EF4-FFF2-40B4-BE49-F238E27FC236}">
                <a16:creationId xmlns:a16="http://schemas.microsoft.com/office/drawing/2014/main" id="{24D11DCE-A990-4505-9CEF-C07B89EA1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14400"/>
            <a:ext cx="7392432" cy="5706271"/>
          </a:xfrm>
          <a:prstGeom prst="rect">
            <a:avLst/>
          </a:prstGeom>
        </p:spPr>
      </p:pic>
    </p:spTree>
    <p:extLst>
      <p:ext uri="{BB962C8B-B14F-4D97-AF65-F5344CB8AC3E}">
        <p14:creationId xmlns:p14="http://schemas.microsoft.com/office/powerpoint/2010/main" val="170691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8294" y="407988"/>
            <a:ext cx="7208055" cy="365125"/>
          </a:xfrm>
        </p:spPr>
        <p:txBody>
          <a:bodyPr/>
          <a:lstStyle/>
          <a:p>
            <a:r>
              <a:rPr lang="en-US" dirty="0"/>
              <a:t>Submitting After Editing or Adding </a:t>
            </a:r>
          </a:p>
        </p:txBody>
      </p:sp>
      <p:pic>
        <p:nvPicPr>
          <p:cNvPr id="5" name="Picture 4">
            <a:extLst>
              <a:ext uri="{FF2B5EF4-FFF2-40B4-BE49-F238E27FC236}">
                <a16:creationId xmlns:a16="http://schemas.microsoft.com/office/drawing/2014/main" id="{E7549BD5-D91F-4AA5-B50B-468081E4EE2B}"/>
              </a:ext>
            </a:extLst>
          </p:cNvPr>
          <p:cNvPicPr>
            <a:picLocks noChangeAspect="1"/>
          </p:cNvPicPr>
          <p:nvPr/>
        </p:nvPicPr>
        <p:blipFill rotWithShape="1">
          <a:blip r:embed="rId2">
            <a:extLst>
              <a:ext uri="{28A0092B-C50C-407E-A947-70E740481C1C}">
                <a14:useLocalDpi xmlns:a14="http://schemas.microsoft.com/office/drawing/2010/main" val="0"/>
              </a:ext>
            </a:extLst>
          </a:blip>
          <a:srcRect t="21144"/>
          <a:stretch/>
        </p:blipFill>
        <p:spPr>
          <a:xfrm>
            <a:off x="319653" y="1371600"/>
            <a:ext cx="7306695" cy="5205873"/>
          </a:xfrm>
          <a:prstGeom prst="rect">
            <a:avLst/>
          </a:prstGeom>
        </p:spPr>
      </p:pic>
      <p:sp>
        <p:nvSpPr>
          <p:cNvPr id="6" name="Arrow: Left 5">
            <a:extLst>
              <a:ext uri="{FF2B5EF4-FFF2-40B4-BE49-F238E27FC236}">
                <a16:creationId xmlns:a16="http://schemas.microsoft.com/office/drawing/2014/main" id="{AAD8C4F9-5735-449C-8A1E-1CDFEA85C29A}"/>
              </a:ext>
            </a:extLst>
          </p:cNvPr>
          <p:cNvSpPr/>
          <p:nvPr/>
        </p:nvSpPr>
        <p:spPr bwMode="auto">
          <a:xfrm>
            <a:off x="7626348" y="5715000"/>
            <a:ext cx="450851" cy="228600"/>
          </a:xfrm>
          <a:prstGeom prst="lef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
        <p:nvSpPr>
          <p:cNvPr id="8" name="Title 1">
            <a:extLst>
              <a:ext uri="{FF2B5EF4-FFF2-40B4-BE49-F238E27FC236}">
                <a16:creationId xmlns:a16="http://schemas.microsoft.com/office/drawing/2014/main" id="{E7F2A32F-1F6A-44F1-AC50-8428446916B8}"/>
              </a:ext>
            </a:extLst>
          </p:cNvPr>
          <p:cNvSpPr txBox="1">
            <a:spLocks/>
          </p:cNvSpPr>
          <p:nvPr/>
        </p:nvSpPr>
        <p:spPr bwMode="invGray">
          <a:xfrm>
            <a:off x="418294" y="979971"/>
            <a:ext cx="7208055"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sz="1600" kern="0" dirty="0"/>
              <a:t>Note: the difference between total records and total employees shows  there is an employee with 2 records </a:t>
            </a:r>
          </a:p>
        </p:txBody>
      </p:sp>
    </p:spTree>
    <p:extLst>
      <p:ext uri="{BB962C8B-B14F-4D97-AF65-F5344CB8AC3E}">
        <p14:creationId xmlns:p14="http://schemas.microsoft.com/office/powerpoint/2010/main" val="970659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8294" y="407988"/>
            <a:ext cx="7208055" cy="365125"/>
          </a:xfrm>
        </p:spPr>
        <p:txBody>
          <a:bodyPr/>
          <a:lstStyle/>
          <a:p>
            <a:r>
              <a:rPr lang="en-US" dirty="0"/>
              <a:t>Adjustment will be shown in Corrections Grid</a:t>
            </a:r>
          </a:p>
        </p:txBody>
      </p:sp>
      <p:sp>
        <p:nvSpPr>
          <p:cNvPr id="8" name="Title 1">
            <a:extLst>
              <a:ext uri="{FF2B5EF4-FFF2-40B4-BE49-F238E27FC236}">
                <a16:creationId xmlns:a16="http://schemas.microsoft.com/office/drawing/2014/main" id="{E7F2A32F-1F6A-44F1-AC50-8428446916B8}"/>
              </a:ext>
            </a:extLst>
          </p:cNvPr>
          <p:cNvSpPr txBox="1">
            <a:spLocks/>
          </p:cNvSpPr>
          <p:nvPr/>
        </p:nvSpPr>
        <p:spPr bwMode="invGray">
          <a:xfrm>
            <a:off x="418294" y="979971"/>
            <a:ext cx="7208055"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i="0" u="none">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sz="1600" kern="0" dirty="0"/>
              <a:t>After clicking on Submit, details are displayed of credit or debit due based on the adjusted records within the report. </a:t>
            </a:r>
          </a:p>
        </p:txBody>
      </p:sp>
      <p:pic>
        <p:nvPicPr>
          <p:cNvPr id="4" name="Picture 3">
            <a:extLst>
              <a:ext uri="{FF2B5EF4-FFF2-40B4-BE49-F238E27FC236}">
                <a16:creationId xmlns:a16="http://schemas.microsoft.com/office/drawing/2014/main" id="{DECAAB2F-AF08-4FED-9225-E25D8F1B4D41}"/>
              </a:ext>
            </a:extLst>
          </p:cNvPr>
          <p:cNvPicPr>
            <a:picLocks noChangeAspect="1"/>
          </p:cNvPicPr>
          <p:nvPr/>
        </p:nvPicPr>
        <p:blipFill rotWithShape="1">
          <a:blip r:embed="rId2">
            <a:extLst>
              <a:ext uri="{28A0092B-C50C-407E-A947-70E740481C1C}">
                <a14:useLocalDpi xmlns:a14="http://schemas.microsoft.com/office/drawing/2010/main" val="0"/>
              </a:ext>
            </a:extLst>
          </a:blip>
          <a:srcRect t="10253"/>
          <a:stretch/>
        </p:blipFill>
        <p:spPr>
          <a:xfrm>
            <a:off x="371837" y="1551954"/>
            <a:ext cx="7287642" cy="5035712"/>
          </a:xfrm>
          <a:prstGeom prst="rect">
            <a:avLst/>
          </a:prstGeom>
        </p:spPr>
      </p:pic>
      <p:sp>
        <p:nvSpPr>
          <p:cNvPr id="7" name="Arrow: Right 6">
            <a:extLst>
              <a:ext uri="{FF2B5EF4-FFF2-40B4-BE49-F238E27FC236}">
                <a16:creationId xmlns:a16="http://schemas.microsoft.com/office/drawing/2014/main" id="{9DFBE4E1-9964-4BF5-AE5D-705B31B9FD8E}"/>
              </a:ext>
            </a:extLst>
          </p:cNvPr>
          <p:cNvSpPr/>
          <p:nvPr/>
        </p:nvSpPr>
        <p:spPr bwMode="auto">
          <a:xfrm>
            <a:off x="-762000" y="4976191"/>
            <a:ext cx="981437" cy="3048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28075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D3BFB-9BC6-4AE9-B551-D6FB143317A1}"/>
              </a:ext>
            </a:extLst>
          </p:cNvPr>
          <p:cNvSpPr>
            <a:spLocks noGrp="1"/>
          </p:cNvSpPr>
          <p:nvPr>
            <p:ph type="body" sz="quarter" idx="10"/>
          </p:nvPr>
        </p:nvSpPr>
        <p:spPr/>
        <p:txBody>
          <a:bodyPr/>
          <a:lstStyle/>
          <a:p>
            <a:r>
              <a:rPr lang="en-US" b="1" dirty="0"/>
              <a:t>Why is employee “System Terminated” in COMPASS?</a:t>
            </a:r>
          </a:p>
          <a:p>
            <a:pPr>
              <a:buFont typeface="Arial" panose="020B0604020202020204" pitchFamily="34" charset="0"/>
              <a:buChar char="•"/>
            </a:pPr>
            <a:r>
              <a:rPr lang="en-US" dirty="0"/>
              <a:t>Member does not have a contribution reported in COMPASS for 120 days since last Pay Period End Date</a:t>
            </a:r>
          </a:p>
          <a:p>
            <a:pPr>
              <a:buFont typeface="Arial" panose="020B0604020202020204" pitchFamily="34" charset="0"/>
              <a:buChar char="•"/>
            </a:pPr>
            <a:r>
              <a:rPr lang="en-US" dirty="0"/>
              <a:t>CPRB does not know if employee is on Leave Without Pay or Terminated</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endParaRPr lang="en-US" dirty="0"/>
          </a:p>
        </p:txBody>
      </p:sp>
      <p:sp>
        <p:nvSpPr>
          <p:cNvPr id="3" name="Title 2">
            <a:extLst>
              <a:ext uri="{FF2B5EF4-FFF2-40B4-BE49-F238E27FC236}">
                <a16:creationId xmlns:a16="http://schemas.microsoft.com/office/drawing/2014/main" id="{5EC594BF-4CEE-48FF-985D-0E0D1354AB69}"/>
              </a:ext>
            </a:extLst>
          </p:cNvPr>
          <p:cNvSpPr>
            <a:spLocks noGrp="1"/>
          </p:cNvSpPr>
          <p:nvPr>
            <p:ph type="title"/>
          </p:nvPr>
        </p:nvSpPr>
        <p:spPr/>
        <p:txBody>
          <a:bodyPr/>
          <a:lstStyle/>
          <a:p>
            <a:r>
              <a:rPr lang="en-US" dirty="0"/>
              <a:t>System Terminated Employees</a:t>
            </a:r>
          </a:p>
        </p:txBody>
      </p:sp>
      <p:pic>
        <p:nvPicPr>
          <p:cNvPr id="5" name="Picture 4">
            <a:extLst>
              <a:ext uri="{FF2B5EF4-FFF2-40B4-BE49-F238E27FC236}">
                <a16:creationId xmlns:a16="http://schemas.microsoft.com/office/drawing/2014/main" id="{8C1B1714-F3A7-49AC-A5B2-193505CC7590}"/>
              </a:ext>
            </a:extLst>
          </p:cNvPr>
          <p:cNvPicPr>
            <a:picLocks noChangeAspect="1"/>
          </p:cNvPicPr>
          <p:nvPr/>
        </p:nvPicPr>
        <p:blipFill rotWithShape="1">
          <a:blip r:embed="rId2">
            <a:extLst>
              <a:ext uri="{28A0092B-C50C-407E-A947-70E740481C1C}">
                <a14:useLocalDpi xmlns:a14="http://schemas.microsoft.com/office/drawing/2010/main" val="0"/>
              </a:ext>
            </a:extLst>
          </a:blip>
          <a:srcRect l="4853" t="47873" r="5176" b="18434"/>
          <a:stretch/>
        </p:blipFill>
        <p:spPr>
          <a:xfrm>
            <a:off x="914400" y="3352800"/>
            <a:ext cx="7061200" cy="1676401"/>
          </a:xfrm>
          <a:prstGeom prst="rect">
            <a:avLst/>
          </a:prstGeom>
        </p:spPr>
      </p:pic>
    </p:spTree>
    <p:extLst>
      <p:ext uri="{BB962C8B-B14F-4D97-AF65-F5344CB8AC3E}">
        <p14:creationId xmlns:p14="http://schemas.microsoft.com/office/powerpoint/2010/main" val="101848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A1D45-F99F-48E1-989D-07CFD7CF8BD2}"/>
              </a:ext>
            </a:extLst>
          </p:cNvPr>
          <p:cNvSpPr>
            <a:spLocks noGrp="1"/>
          </p:cNvSpPr>
          <p:nvPr>
            <p:ph type="body" sz="quarter" idx="10"/>
          </p:nvPr>
        </p:nvSpPr>
        <p:spPr/>
        <p:txBody>
          <a:bodyPr/>
          <a:lstStyle/>
          <a:p>
            <a:r>
              <a:rPr lang="en-US" dirty="0"/>
              <a:t>ESS View of a System Terminated Employee</a:t>
            </a:r>
          </a:p>
        </p:txBody>
      </p:sp>
      <p:sp>
        <p:nvSpPr>
          <p:cNvPr id="3" name="Title 2">
            <a:extLst>
              <a:ext uri="{FF2B5EF4-FFF2-40B4-BE49-F238E27FC236}">
                <a16:creationId xmlns:a16="http://schemas.microsoft.com/office/drawing/2014/main" id="{0A555D50-566C-4659-B954-E275B91B1781}"/>
              </a:ext>
            </a:extLst>
          </p:cNvPr>
          <p:cNvSpPr>
            <a:spLocks noGrp="1"/>
          </p:cNvSpPr>
          <p:nvPr>
            <p:ph type="title"/>
          </p:nvPr>
        </p:nvSpPr>
        <p:spPr/>
        <p:txBody>
          <a:bodyPr/>
          <a:lstStyle/>
          <a:p>
            <a:r>
              <a:rPr lang="en-US" dirty="0"/>
              <a:t>System Terminated Employees</a:t>
            </a:r>
          </a:p>
        </p:txBody>
      </p:sp>
      <p:pic>
        <p:nvPicPr>
          <p:cNvPr id="4" name="Picture 3">
            <a:extLst>
              <a:ext uri="{FF2B5EF4-FFF2-40B4-BE49-F238E27FC236}">
                <a16:creationId xmlns:a16="http://schemas.microsoft.com/office/drawing/2014/main" id="{99AC0AE3-6EBF-4F88-96D9-1B2D0C14130A}"/>
              </a:ext>
            </a:extLst>
          </p:cNvPr>
          <p:cNvPicPr>
            <a:picLocks noChangeAspect="1"/>
          </p:cNvPicPr>
          <p:nvPr/>
        </p:nvPicPr>
        <p:blipFill rotWithShape="1">
          <a:blip r:embed="rId2">
            <a:extLst>
              <a:ext uri="{28A0092B-C50C-407E-A947-70E740481C1C}">
                <a14:useLocalDpi xmlns:a14="http://schemas.microsoft.com/office/drawing/2010/main" val="0"/>
              </a:ext>
            </a:extLst>
          </a:blip>
          <a:srcRect l="-1" t="58889" r="309"/>
          <a:stretch/>
        </p:blipFill>
        <p:spPr>
          <a:xfrm>
            <a:off x="425780" y="2057400"/>
            <a:ext cx="8102936" cy="3644900"/>
          </a:xfrm>
          <a:prstGeom prst="rect">
            <a:avLst/>
          </a:prstGeom>
        </p:spPr>
      </p:pic>
    </p:spTree>
    <p:extLst>
      <p:ext uri="{BB962C8B-B14F-4D97-AF65-F5344CB8AC3E}">
        <p14:creationId xmlns:p14="http://schemas.microsoft.com/office/powerpoint/2010/main" val="618331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E247C-F821-4C2A-8310-7AE8296AAC49}"/>
              </a:ext>
            </a:extLst>
          </p:cNvPr>
          <p:cNvSpPr>
            <a:spLocks noGrp="1"/>
          </p:cNvSpPr>
          <p:nvPr>
            <p:ph type="body" sz="quarter" idx="10"/>
          </p:nvPr>
        </p:nvSpPr>
        <p:spPr/>
        <p:txBody>
          <a:bodyPr/>
          <a:lstStyle/>
          <a:p>
            <a:r>
              <a:rPr lang="en-US" b="1" dirty="0"/>
              <a:t>How Should Employers Correct?</a:t>
            </a:r>
          </a:p>
          <a:p>
            <a:pPr>
              <a:buFont typeface="Arial" panose="020B0604020202020204" pitchFamily="34" charset="0"/>
              <a:buChar char="•"/>
            </a:pPr>
            <a:r>
              <a:rPr lang="en-US" dirty="0"/>
              <a:t>Contact CPRB when an “error” occurs for a system terminated employee</a:t>
            </a:r>
          </a:p>
          <a:p>
            <a:pPr>
              <a:buFont typeface="Arial" panose="020B0604020202020204" pitchFamily="34" charset="0"/>
              <a:buChar char="•"/>
            </a:pPr>
            <a:r>
              <a:rPr lang="en-US" dirty="0"/>
              <a:t>CPRB Staff can remove the date (if all other employment details remain same) and error will be fixed</a:t>
            </a:r>
          </a:p>
          <a:p>
            <a:pPr marL="0" indent="0"/>
            <a:endParaRPr lang="en-US" dirty="0"/>
          </a:p>
          <a:p>
            <a:pPr marL="0" indent="0"/>
            <a:endParaRPr lang="en-US" dirty="0"/>
          </a:p>
          <a:p>
            <a:endParaRPr lang="en-US" dirty="0"/>
          </a:p>
          <a:p>
            <a:endParaRPr lang="en-US" dirty="0"/>
          </a:p>
        </p:txBody>
      </p:sp>
      <p:sp>
        <p:nvSpPr>
          <p:cNvPr id="3" name="Title 2">
            <a:extLst>
              <a:ext uri="{FF2B5EF4-FFF2-40B4-BE49-F238E27FC236}">
                <a16:creationId xmlns:a16="http://schemas.microsoft.com/office/drawing/2014/main" id="{332009C0-AF74-4913-AEE7-CB88724AF637}"/>
              </a:ext>
            </a:extLst>
          </p:cNvPr>
          <p:cNvSpPr>
            <a:spLocks noGrp="1"/>
          </p:cNvSpPr>
          <p:nvPr>
            <p:ph type="title"/>
          </p:nvPr>
        </p:nvSpPr>
        <p:spPr/>
        <p:txBody>
          <a:bodyPr/>
          <a:lstStyle/>
          <a:p>
            <a:r>
              <a:rPr lang="en-US" dirty="0"/>
              <a:t>System Terminated Employees</a:t>
            </a:r>
          </a:p>
        </p:txBody>
      </p:sp>
      <p:pic>
        <p:nvPicPr>
          <p:cNvPr id="5" name="Picture 4">
            <a:extLst>
              <a:ext uri="{FF2B5EF4-FFF2-40B4-BE49-F238E27FC236}">
                <a16:creationId xmlns:a16="http://schemas.microsoft.com/office/drawing/2014/main" id="{3F0F67CF-7FDD-4153-AD60-44AD8C583766}"/>
              </a:ext>
            </a:extLst>
          </p:cNvPr>
          <p:cNvPicPr>
            <a:picLocks noChangeAspect="1"/>
          </p:cNvPicPr>
          <p:nvPr/>
        </p:nvPicPr>
        <p:blipFill rotWithShape="1">
          <a:blip r:embed="rId2">
            <a:extLst>
              <a:ext uri="{28A0092B-C50C-407E-A947-70E740481C1C}">
                <a14:useLocalDpi xmlns:a14="http://schemas.microsoft.com/office/drawing/2010/main" val="0"/>
              </a:ext>
            </a:extLst>
          </a:blip>
          <a:srcRect t="58889" r="678" b="2474"/>
          <a:stretch/>
        </p:blipFill>
        <p:spPr>
          <a:xfrm>
            <a:off x="499668" y="2819400"/>
            <a:ext cx="7969498" cy="3276600"/>
          </a:xfrm>
          <a:prstGeom prst="rect">
            <a:avLst/>
          </a:prstGeom>
        </p:spPr>
      </p:pic>
    </p:spTree>
    <p:extLst>
      <p:ext uri="{BB962C8B-B14F-4D97-AF65-F5344CB8AC3E}">
        <p14:creationId xmlns:p14="http://schemas.microsoft.com/office/powerpoint/2010/main" val="186868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7BBD4-D024-40B0-A3CB-7E0AEBD3F0ED}"/>
              </a:ext>
            </a:extLst>
          </p:cNvPr>
          <p:cNvSpPr>
            <a:spLocks noGrp="1"/>
          </p:cNvSpPr>
          <p:nvPr>
            <p:ph type="body" sz="quarter" idx="10"/>
          </p:nvPr>
        </p:nvSpPr>
        <p:spPr/>
        <p:txBody>
          <a:bodyPr/>
          <a:lstStyle/>
          <a:p>
            <a:r>
              <a:rPr lang="en-US" b="1" dirty="0"/>
              <a:t>How can this be prevented?</a:t>
            </a:r>
          </a:p>
          <a:p>
            <a:pPr>
              <a:buFont typeface="Arial" panose="020B0604020202020204" pitchFamily="34" charset="0"/>
              <a:buChar char="•"/>
            </a:pPr>
            <a:r>
              <a:rPr lang="en-US" dirty="0"/>
              <a:t>Every employer can manually add record for a member that is off payroll</a:t>
            </a:r>
          </a:p>
          <a:p>
            <a:pPr>
              <a:buFont typeface="Arial" panose="020B0604020202020204" pitchFamily="34" charset="0"/>
              <a:buChar char="•"/>
            </a:pPr>
            <a:r>
              <a:rPr lang="en-US" dirty="0"/>
              <a:t>Submitted information through ESS will prevent the “System Termination”</a:t>
            </a:r>
          </a:p>
          <a:p>
            <a:pPr marL="0" indent="0"/>
            <a:endParaRPr lang="en-US" dirty="0"/>
          </a:p>
          <a:p>
            <a:pPr marL="0" indent="0"/>
            <a:endParaRPr lang="en-US" dirty="0"/>
          </a:p>
        </p:txBody>
      </p:sp>
      <p:sp>
        <p:nvSpPr>
          <p:cNvPr id="3" name="Title 2">
            <a:extLst>
              <a:ext uri="{FF2B5EF4-FFF2-40B4-BE49-F238E27FC236}">
                <a16:creationId xmlns:a16="http://schemas.microsoft.com/office/drawing/2014/main" id="{73B19D76-B620-4A44-B73A-66A6CB817467}"/>
              </a:ext>
            </a:extLst>
          </p:cNvPr>
          <p:cNvSpPr>
            <a:spLocks noGrp="1"/>
          </p:cNvSpPr>
          <p:nvPr>
            <p:ph type="title"/>
          </p:nvPr>
        </p:nvSpPr>
        <p:spPr/>
        <p:txBody>
          <a:bodyPr/>
          <a:lstStyle/>
          <a:p>
            <a:r>
              <a:rPr lang="en-US" dirty="0"/>
              <a:t>System Terminated Employees	</a:t>
            </a:r>
          </a:p>
        </p:txBody>
      </p:sp>
      <p:pic>
        <p:nvPicPr>
          <p:cNvPr id="5" name="Picture 4">
            <a:extLst>
              <a:ext uri="{FF2B5EF4-FFF2-40B4-BE49-F238E27FC236}">
                <a16:creationId xmlns:a16="http://schemas.microsoft.com/office/drawing/2014/main" id="{0987ED8C-1A06-459A-B821-5CC22170BFC8}"/>
              </a:ext>
            </a:extLst>
          </p:cNvPr>
          <p:cNvPicPr>
            <a:picLocks noChangeAspect="1"/>
          </p:cNvPicPr>
          <p:nvPr/>
        </p:nvPicPr>
        <p:blipFill rotWithShape="1">
          <a:blip r:embed="rId2">
            <a:extLst>
              <a:ext uri="{28A0092B-C50C-407E-A947-70E740481C1C}">
                <a14:useLocalDpi xmlns:a14="http://schemas.microsoft.com/office/drawing/2010/main" val="0"/>
              </a:ext>
            </a:extLst>
          </a:blip>
          <a:srcRect l="1" t="33334" r="53" b="2473"/>
          <a:stretch/>
        </p:blipFill>
        <p:spPr>
          <a:xfrm>
            <a:off x="1143000" y="2381962"/>
            <a:ext cx="6096000" cy="3744665"/>
          </a:xfrm>
          <a:prstGeom prst="rect">
            <a:avLst/>
          </a:prstGeom>
        </p:spPr>
      </p:pic>
    </p:spTree>
    <p:extLst>
      <p:ext uri="{BB962C8B-B14F-4D97-AF65-F5344CB8AC3E}">
        <p14:creationId xmlns:p14="http://schemas.microsoft.com/office/powerpoint/2010/main" val="245379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EA0C02-4336-4D4C-B8FD-210E6F172604}"/>
              </a:ext>
            </a:extLst>
          </p:cNvPr>
          <p:cNvSpPr>
            <a:spLocks noGrp="1"/>
          </p:cNvSpPr>
          <p:nvPr>
            <p:ph type="body" sz="quarter" idx="10"/>
          </p:nvPr>
        </p:nvSpPr>
        <p:spPr/>
        <p:txBody>
          <a:bodyPr/>
          <a:lstStyle/>
          <a:p>
            <a:pPr>
              <a:buFont typeface="Arial" panose="020B0604020202020204" pitchFamily="34" charset="0"/>
              <a:buChar char="•"/>
            </a:pPr>
            <a:r>
              <a:rPr lang="en-US" sz="1600" dirty="0"/>
              <a:t>“Normal contract is for 200.0000 days” is defaulted to 200 in WVEIS based on pay table. </a:t>
            </a:r>
          </a:p>
          <a:p>
            <a:pPr>
              <a:buFont typeface="Arial" panose="020B0604020202020204" pitchFamily="34" charset="0"/>
              <a:buChar char="•"/>
            </a:pPr>
            <a:r>
              <a:rPr lang="en-US" sz="1600" dirty="0"/>
              <a:t>“This contract is for ____ days” should be how many days employee will work that year.</a:t>
            </a:r>
          </a:p>
          <a:p>
            <a:pPr>
              <a:buFont typeface="Arial" panose="020B0604020202020204" pitchFamily="34" charset="0"/>
              <a:buChar char="•"/>
            </a:pPr>
            <a:r>
              <a:rPr lang="en-US" sz="1600" dirty="0"/>
              <a:t>“COMPASS Contract term: ___” is based on the number of days in the POSITION. (This may match the “contract is for” days if they work the full year.)</a:t>
            </a:r>
          </a:p>
          <a:p>
            <a:pPr>
              <a:buFont typeface="Arial" panose="020B0604020202020204" pitchFamily="34" charset="0"/>
              <a:buChar char="•"/>
            </a:pPr>
            <a:r>
              <a:rPr lang="en-US" sz="1600" dirty="0"/>
              <a:t>“Payment is to be made in ___ checks” is total number of checks employee will receive. </a:t>
            </a:r>
          </a:p>
          <a:p>
            <a:endParaRPr lang="en-US" dirty="0"/>
          </a:p>
          <a:p>
            <a:endParaRPr lang="en-US" dirty="0"/>
          </a:p>
        </p:txBody>
      </p:sp>
      <p:sp>
        <p:nvSpPr>
          <p:cNvPr id="3" name="Title 2">
            <a:extLst>
              <a:ext uri="{FF2B5EF4-FFF2-40B4-BE49-F238E27FC236}">
                <a16:creationId xmlns:a16="http://schemas.microsoft.com/office/drawing/2014/main" id="{B564C475-1338-4331-A484-15313E593BB4}"/>
              </a:ext>
            </a:extLst>
          </p:cNvPr>
          <p:cNvSpPr>
            <a:spLocks noGrp="1"/>
          </p:cNvSpPr>
          <p:nvPr>
            <p:ph type="title"/>
          </p:nvPr>
        </p:nvSpPr>
        <p:spPr/>
        <p:txBody>
          <a:bodyPr/>
          <a:lstStyle/>
          <a:p>
            <a:r>
              <a:rPr lang="en-US" dirty="0"/>
              <a:t>WVEIS Assignment / COMPASS </a:t>
            </a:r>
          </a:p>
        </p:txBody>
      </p:sp>
      <p:pic>
        <p:nvPicPr>
          <p:cNvPr id="4" name="Picture 3">
            <a:extLst>
              <a:ext uri="{FF2B5EF4-FFF2-40B4-BE49-F238E27FC236}">
                <a16:creationId xmlns:a16="http://schemas.microsoft.com/office/drawing/2014/main" id="{A5DD941B-BF65-45E0-A006-8BA0C9EAA452}"/>
              </a:ext>
            </a:extLst>
          </p:cNvPr>
          <p:cNvPicPr>
            <a:picLocks noChangeAspect="1"/>
          </p:cNvPicPr>
          <p:nvPr/>
        </p:nvPicPr>
        <p:blipFill rotWithShape="1">
          <a:blip r:embed="rId2"/>
          <a:srcRect t="18342"/>
          <a:stretch/>
        </p:blipFill>
        <p:spPr>
          <a:xfrm>
            <a:off x="763425" y="2895600"/>
            <a:ext cx="7610800" cy="3294406"/>
          </a:xfrm>
          <a:prstGeom prst="rect">
            <a:avLst/>
          </a:prstGeom>
        </p:spPr>
      </p:pic>
    </p:spTree>
    <p:extLst>
      <p:ext uri="{BB962C8B-B14F-4D97-AF65-F5344CB8AC3E}">
        <p14:creationId xmlns:p14="http://schemas.microsoft.com/office/powerpoint/2010/main" val="366537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72D55-5C55-4034-B0A4-8312EC1A3ECA}"/>
              </a:ext>
            </a:extLst>
          </p:cNvPr>
          <p:cNvSpPr>
            <a:spLocks noGrp="1"/>
          </p:cNvSpPr>
          <p:nvPr>
            <p:ph type="body" sz="quarter" idx="10"/>
          </p:nvPr>
        </p:nvSpPr>
        <p:spPr/>
        <p:txBody>
          <a:bodyPr/>
          <a:lstStyle/>
          <a:p>
            <a:pPr marL="0" indent="0"/>
            <a:r>
              <a:rPr lang="en-US" sz="2400" b="1" u="sng" dirty="0"/>
              <a:t>Retiree Responsibility</a:t>
            </a:r>
          </a:p>
          <a:p>
            <a:pPr marL="285750" indent="-285750">
              <a:buFont typeface="Arial" panose="020B0604020202020204" pitchFamily="34" charset="0"/>
              <a:buChar char="•"/>
            </a:pPr>
            <a:r>
              <a:rPr lang="en-US" dirty="0"/>
              <a:t>Track Days worked</a:t>
            </a:r>
          </a:p>
          <a:p>
            <a:pPr marL="285750" indent="-285750">
              <a:buFont typeface="Arial" panose="020B0604020202020204" pitchFamily="34" charset="0"/>
              <a:buChar char="•"/>
            </a:pPr>
            <a:r>
              <a:rPr lang="en-US" dirty="0"/>
              <a:t>Report to CPRB when exceeded 140 limit</a:t>
            </a:r>
          </a:p>
          <a:p>
            <a:pPr marL="285750" indent="-285750">
              <a:buFont typeface="Arial" panose="020B0604020202020204" pitchFamily="34" charset="0"/>
              <a:buChar char="•"/>
            </a:pPr>
            <a:r>
              <a:rPr lang="en-US" dirty="0"/>
              <a:t>Inform CPRB upon termination so benefit can be restored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Substitute “teachers” can add their hours together to equal a day worked.  Eight (8) hours worked equals one (1) day</a:t>
            </a:r>
          </a:p>
          <a:p>
            <a:pPr marL="285750" indent="-285750">
              <a:buFont typeface="Arial" panose="020B0604020202020204" pitchFamily="34" charset="0"/>
              <a:buChar char="•"/>
            </a:pPr>
            <a:r>
              <a:rPr lang="en-US" dirty="0"/>
              <a:t>All other positions count as 1 day worked no matter the hours per day</a:t>
            </a:r>
          </a:p>
          <a:p>
            <a:pPr marL="0" indent="0"/>
            <a:endParaRPr lang="en-US" dirty="0"/>
          </a:p>
          <a:p>
            <a:pPr marL="0" indent="0"/>
            <a:endParaRPr lang="en-US" dirty="0"/>
          </a:p>
        </p:txBody>
      </p:sp>
      <p:sp>
        <p:nvSpPr>
          <p:cNvPr id="3" name="Title 2">
            <a:extLst>
              <a:ext uri="{FF2B5EF4-FFF2-40B4-BE49-F238E27FC236}">
                <a16:creationId xmlns:a16="http://schemas.microsoft.com/office/drawing/2014/main" id="{24D94A56-F7AD-4C0E-8508-E7FC50723E46}"/>
              </a:ext>
            </a:extLst>
          </p:cNvPr>
          <p:cNvSpPr>
            <a:spLocks noGrp="1"/>
          </p:cNvSpPr>
          <p:nvPr>
            <p:ph type="title"/>
          </p:nvPr>
        </p:nvSpPr>
        <p:spPr/>
        <p:txBody>
          <a:bodyPr/>
          <a:lstStyle/>
          <a:p>
            <a:r>
              <a:rPr lang="en-US" dirty="0"/>
              <a:t>Post Retirement Employment</a:t>
            </a:r>
          </a:p>
        </p:txBody>
      </p:sp>
    </p:spTree>
    <p:extLst>
      <p:ext uri="{BB962C8B-B14F-4D97-AF65-F5344CB8AC3E}">
        <p14:creationId xmlns:p14="http://schemas.microsoft.com/office/powerpoint/2010/main" val="660861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3CC086-6135-4FC5-B482-EE653D93B749}"/>
              </a:ext>
            </a:extLst>
          </p:cNvPr>
          <p:cNvSpPr>
            <a:spLocks noGrp="1"/>
          </p:cNvSpPr>
          <p:nvPr>
            <p:ph type="body" sz="quarter" idx="10"/>
          </p:nvPr>
        </p:nvSpPr>
        <p:spPr/>
        <p:txBody>
          <a:bodyPr/>
          <a:lstStyle/>
          <a:p>
            <a:r>
              <a:rPr lang="en-US" dirty="0"/>
              <a:t>The number of days from “This contract is for ___ days” divided by the number of checks.  </a:t>
            </a:r>
          </a:p>
          <a:p>
            <a:endParaRPr lang="en-US" dirty="0"/>
          </a:p>
          <a:p>
            <a:r>
              <a:rPr lang="en-US" dirty="0"/>
              <a:t>Example: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Contract for 200 days / 24 checks = 8.333 days</a:t>
            </a:r>
          </a:p>
          <a:p>
            <a:endParaRPr lang="en-US" dirty="0"/>
          </a:p>
        </p:txBody>
      </p:sp>
      <p:sp>
        <p:nvSpPr>
          <p:cNvPr id="3" name="Title 2">
            <a:extLst>
              <a:ext uri="{FF2B5EF4-FFF2-40B4-BE49-F238E27FC236}">
                <a16:creationId xmlns:a16="http://schemas.microsoft.com/office/drawing/2014/main" id="{56551595-180E-469B-8FE2-95837A662712}"/>
              </a:ext>
            </a:extLst>
          </p:cNvPr>
          <p:cNvSpPr>
            <a:spLocks noGrp="1"/>
          </p:cNvSpPr>
          <p:nvPr>
            <p:ph type="title"/>
          </p:nvPr>
        </p:nvSpPr>
        <p:spPr/>
        <p:txBody>
          <a:bodyPr/>
          <a:lstStyle/>
          <a:p>
            <a:r>
              <a:rPr lang="en-US" dirty="0"/>
              <a:t>How Days Worked are Calculated</a:t>
            </a:r>
          </a:p>
        </p:txBody>
      </p:sp>
      <p:pic>
        <p:nvPicPr>
          <p:cNvPr id="4" name="Picture 3">
            <a:extLst>
              <a:ext uri="{FF2B5EF4-FFF2-40B4-BE49-F238E27FC236}">
                <a16:creationId xmlns:a16="http://schemas.microsoft.com/office/drawing/2014/main" id="{C7A9A353-41E2-4F35-86BA-3146A7010CD3}"/>
              </a:ext>
            </a:extLst>
          </p:cNvPr>
          <p:cNvPicPr>
            <a:picLocks noChangeAspect="1"/>
          </p:cNvPicPr>
          <p:nvPr/>
        </p:nvPicPr>
        <p:blipFill rotWithShape="1">
          <a:blip r:embed="rId2"/>
          <a:srcRect t="18342"/>
          <a:stretch/>
        </p:blipFill>
        <p:spPr>
          <a:xfrm>
            <a:off x="770664" y="2667000"/>
            <a:ext cx="7610800" cy="2895600"/>
          </a:xfrm>
          <a:prstGeom prst="rect">
            <a:avLst/>
          </a:prstGeom>
        </p:spPr>
      </p:pic>
    </p:spTree>
    <p:extLst>
      <p:ext uri="{BB962C8B-B14F-4D97-AF65-F5344CB8AC3E}">
        <p14:creationId xmlns:p14="http://schemas.microsoft.com/office/powerpoint/2010/main" val="3445424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C367D-AFF9-4457-8107-38D485B2D260}"/>
              </a:ext>
            </a:extLst>
          </p:cNvPr>
          <p:cNvSpPr>
            <a:spLocks noGrp="1"/>
          </p:cNvSpPr>
          <p:nvPr>
            <p:ph type="body" sz="quarter" idx="10"/>
          </p:nvPr>
        </p:nvSpPr>
        <p:spPr>
          <a:xfrm>
            <a:off x="406400" y="1155700"/>
            <a:ext cx="8339328" cy="5138928"/>
          </a:xfrm>
        </p:spPr>
        <p:txBody>
          <a:bodyPr/>
          <a:lstStyle/>
          <a:p>
            <a:r>
              <a:rPr lang="en-US" sz="2000" dirty="0"/>
              <a:t>Services Tab – Employee Information</a:t>
            </a:r>
          </a:p>
          <a:p>
            <a:r>
              <a:rPr lang="en-US" sz="2000" dirty="0"/>
              <a:t>Enter SSN of new employee</a:t>
            </a:r>
          </a:p>
          <a:p>
            <a:endParaRPr lang="en-US" sz="2000" dirty="0"/>
          </a:p>
        </p:txBody>
      </p:sp>
      <p:sp>
        <p:nvSpPr>
          <p:cNvPr id="3" name="Title 2">
            <a:extLst>
              <a:ext uri="{FF2B5EF4-FFF2-40B4-BE49-F238E27FC236}">
                <a16:creationId xmlns:a16="http://schemas.microsoft.com/office/drawing/2014/main" id="{246ADC8D-B9D3-48B7-A1A2-7991024451F8}"/>
              </a:ext>
            </a:extLst>
          </p:cNvPr>
          <p:cNvSpPr>
            <a:spLocks noGrp="1"/>
          </p:cNvSpPr>
          <p:nvPr>
            <p:ph type="title"/>
          </p:nvPr>
        </p:nvSpPr>
        <p:spPr/>
        <p:txBody>
          <a:bodyPr/>
          <a:lstStyle/>
          <a:p>
            <a:r>
              <a:rPr lang="en-US" dirty="0"/>
              <a:t>Determine Correct Plan</a:t>
            </a:r>
          </a:p>
        </p:txBody>
      </p:sp>
      <p:pic>
        <p:nvPicPr>
          <p:cNvPr id="5" name="Picture 4">
            <a:extLst>
              <a:ext uri="{FF2B5EF4-FFF2-40B4-BE49-F238E27FC236}">
                <a16:creationId xmlns:a16="http://schemas.microsoft.com/office/drawing/2014/main" id="{A61B626D-C0A3-4307-8BC6-2E6CDB245751}"/>
              </a:ext>
            </a:extLst>
          </p:cNvPr>
          <p:cNvPicPr>
            <a:picLocks noChangeAspect="1"/>
          </p:cNvPicPr>
          <p:nvPr/>
        </p:nvPicPr>
        <p:blipFill rotWithShape="1">
          <a:blip r:embed="rId2">
            <a:extLst>
              <a:ext uri="{28A0092B-C50C-407E-A947-70E740481C1C}">
                <a14:useLocalDpi xmlns:a14="http://schemas.microsoft.com/office/drawing/2010/main" val="0"/>
              </a:ext>
            </a:extLst>
          </a:blip>
          <a:srcRect t="21111" b="23333"/>
          <a:stretch/>
        </p:blipFill>
        <p:spPr>
          <a:xfrm>
            <a:off x="398272" y="2671003"/>
            <a:ext cx="7796798" cy="3810000"/>
          </a:xfrm>
          <a:prstGeom prst="rect">
            <a:avLst/>
          </a:prstGeom>
        </p:spPr>
      </p:pic>
    </p:spTree>
    <p:extLst>
      <p:ext uri="{BB962C8B-B14F-4D97-AF65-F5344CB8AC3E}">
        <p14:creationId xmlns:p14="http://schemas.microsoft.com/office/powerpoint/2010/main" val="2256168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C367D-AFF9-4457-8107-38D485B2D260}"/>
              </a:ext>
            </a:extLst>
          </p:cNvPr>
          <p:cNvSpPr>
            <a:spLocks noGrp="1"/>
          </p:cNvSpPr>
          <p:nvPr>
            <p:ph type="body" sz="quarter" idx="10"/>
          </p:nvPr>
        </p:nvSpPr>
        <p:spPr/>
        <p:txBody>
          <a:bodyPr/>
          <a:lstStyle/>
          <a:p>
            <a:r>
              <a:rPr lang="en-US" sz="2000" dirty="0"/>
              <a:t>Services Tab – Employee Information</a:t>
            </a:r>
          </a:p>
          <a:p>
            <a:r>
              <a:rPr lang="en-US" sz="2000" dirty="0"/>
              <a:t>Enter SSN – Click Next</a:t>
            </a:r>
          </a:p>
        </p:txBody>
      </p:sp>
      <p:sp>
        <p:nvSpPr>
          <p:cNvPr id="3" name="Title 2">
            <a:extLst>
              <a:ext uri="{FF2B5EF4-FFF2-40B4-BE49-F238E27FC236}">
                <a16:creationId xmlns:a16="http://schemas.microsoft.com/office/drawing/2014/main" id="{246ADC8D-B9D3-48B7-A1A2-7991024451F8}"/>
              </a:ext>
            </a:extLst>
          </p:cNvPr>
          <p:cNvSpPr>
            <a:spLocks noGrp="1"/>
          </p:cNvSpPr>
          <p:nvPr>
            <p:ph type="title"/>
          </p:nvPr>
        </p:nvSpPr>
        <p:spPr/>
        <p:txBody>
          <a:bodyPr/>
          <a:lstStyle/>
          <a:p>
            <a:r>
              <a:rPr lang="en-US" dirty="0"/>
              <a:t>Determine Correct Plan</a:t>
            </a:r>
          </a:p>
        </p:txBody>
      </p:sp>
      <p:pic>
        <p:nvPicPr>
          <p:cNvPr id="6" name="Picture 5">
            <a:extLst>
              <a:ext uri="{FF2B5EF4-FFF2-40B4-BE49-F238E27FC236}">
                <a16:creationId xmlns:a16="http://schemas.microsoft.com/office/drawing/2014/main" id="{EB2E6FA0-738C-4E35-9A63-8D73AD32BDB9}"/>
              </a:ext>
            </a:extLst>
          </p:cNvPr>
          <p:cNvPicPr>
            <a:picLocks noChangeAspect="1"/>
          </p:cNvPicPr>
          <p:nvPr/>
        </p:nvPicPr>
        <p:blipFill rotWithShape="1">
          <a:blip r:embed="rId2">
            <a:extLst>
              <a:ext uri="{28A0092B-C50C-407E-A947-70E740481C1C}">
                <a14:useLocalDpi xmlns:a14="http://schemas.microsoft.com/office/drawing/2010/main" val="0"/>
              </a:ext>
            </a:extLst>
          </a:blip>
          <a:srcRect t="32224" b="8213"/>
          <a:stretch/>
        </p:blipFill>
        <p:spPr>
          <a:xfrm>
            <a:off x="304800" y="2363045"/>
            <a:ext cx="8050338" cy="4084828"/>
          </a:xfrm>
          <a:prstGeom prst="rect">
            <a:avLst/>
          </a:prstGeom>
        </p:spPr>
      </p:pic>
      <p:sp>
        <p:nvSpPr>
          <p:cNvPr id="7" name="Arrow: Right 6">
            <a:extLst>
              <a:ext uri="{FF2B5EF4-FFF2-40B4-BE49-F238E27FC236}">
                <a16:creationId xmlns:a16="http://schemas.microsoft.com/office/drawing/2014/main" id="{1C0E38F4-8286-4B93-B1FB-F950EBD25141}"/>
              </a:ext>
            </a:extLst>
          </p:cNvPr>
          <p:cNvSpPr/>
          <p:nvPr/>
        </p:nvSpPr>
        <p:spPr bwMode="auto">
          <a:xfrm>
            <a:off x="-533400" y="5143500"/>
            <a:ext cx="933450" cy="2286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22251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47B740-4AE8-4A37-AD97-44948B1BEE22}"/>
              </a:ext>
            </a:extLst>
          </p:cNvPr>
          <p:cNvSpPr>
            <a:spLocks noGrp="1"/>
          </p:cNvSpPr>
          <p:nvPr>
            <p:ph type="body" sz="quarter" idx="10"/>
          </p:nvPr>
        </p:nvSpPr>
        <p:spPr/>
        <p:txBody>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r>
              <a:rPr lang="en-US" dirty="0"/>
              <a:t>The CPRB is always looking for ways to improve.  Please feel free to share insight into any ideas that can improve the current processes. </a:t>
            </a:r>
          </a:p>
          <a:p>
            <a:pPr marL="0" indent="0"/>
            <a:endParaRPr lang="en-US" dirty="0"/>
          </a:p>
        </p:txBody>
      </p:sp>
      <p:sp>
        <p:nvSpPr>
          <p:cNvPr id="3" name="Title 2">
            <a:extLst>
              <a:ext uri="{FF2B5EF4-FFF2-40B4-BE49-F238E27FC236}">
                <a16:creationId xmlns:a16="http://schemas.microsoft.com/office/drawing/2014/main" id="{12DB7274-9AB7-43F9-B750-093300D30137}"/>
              </a:ext>
            </a:extLst>
          </p:cNvPr>
          <p:cNvSpPr>
            <a:spLocks noGrp="1"/>
          </p:cNvSpPr>
          <p:nvPr>
            <p:ph type="title"/>
          </p:nvPr>
        </p:nvSpPr>
        <p:spPr/>
        <p:txBody>
          <a:bodyPr/>
          <a:lstStyle/>
          <a:p>
            <a:r>
              <a:rPr lang="en-US" dirty="0"/>
              <a:t>Improvements/Suggestions</a:t>
            </a:r>
          </a:p>
        </p:txBody>
      </p:sp>
    </p:spTree>
    <p:extLst>
      <p:ext uri="{BB962C8B-B14F-4D97-AF65-F5344CB8AC3E}">
        <p14:creationId xmlns:p14="http://schemas.microsoft.com/office/powerpoint/2010/main" val="177054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762000" y="1295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70000"/>
              </a:spcBef>
              <a:spcAft>
                <a:spcPct val="10000"/>
              </a:spcAft>
              <a:buClr>
                <a:schemeClr val="accent1"/>
              </a:buClr>
              <a:buSzPct val="50000"/>
              <a:buFont typeface="Monotype Sorts" pitchFamily="2" charset="2"/>
              <a:defRPr sz="2200" b="1">
                <a:solidFill>
                  <a:schemeClr val="tx1"/>
                </a:solidFill>
                <a:latin typeface="Arial" panose="020B0604020202020204" pitchFamily="34" charset="0"/>
              </a:defRPr>
            </a:lvl1pPr>
            <a:lvl2pPr marL="742950" indent="-285750" eaLnBrk="0" hangingPunct="0">
              <a:spcBef>
                <a:spcPct val="50000"/>
              </a:spcBef>
              <a:spcAft>
                <a:spcPct val="10000"/>
              </a:spcAft>
              <a:buClr>
                <a:srgbClr val="006600"/>
              </a:buClr>
              <a:buSzPct val="85000"/>
              <a:buFont typeface="Wingdings" panose="05000000000000000000" pitchFamily="2" charset="2"/>
              <a:buChar char="§"/>
              <a:defRPr>
                <a:solidFill>
                  <a:schemeClr val="tx1"/>
                </a:solidFill>
                <a:latin typeface="Arial" panose="020B0604020202020204" pitchFamily="34" charset="0"/>
              </a:defRPr>
            </a:lvl2pPr>
            <a:lvl3pPr marL="1143000" indent="-228600" eaLnBrk="0" hangingPunct="0">
              <a:spcBef>
                <a:spcPct val="50000"/>
              </a:spcBef>
              <a:spcAft>
                <a:spcPct val="10000"/>
              </a:spcAft>
              <a:buClr>
                <a:srgbClr val="006600"/>
              </a:buClr>
              <a:buSzPct val="85000"/>
              <a:buFont typeface="Wingdings" panose="05000000000000000000" pitchFamily="2" charset="2"/>
              <a:buChar char="§"/>
              <a:defRPr>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r>
              <a:rPr lang="en-US" altLang="en-US" sz="3600" dirty="0">
                <a:solidFill>
                  <a:srgbClr val="002060"/>
                </a:solidFill>
              </a:rPr>
              <a:t>Questions?</a:t>
            </a:r>
          </a:p>
        </p:txBody>
      </p:sp>
      <p:sp>
        <p:nvSpPr>
          <p:cNvPr id="2" name="TextBox 1"/>
          <p:cNvSpPr txBox="1"/>
          <p:nvPr/>
        </p:nvSpPr>
        <p:spPr>
          <a:xfrm>
            <a:off x="1066800" y="2667000"/>
            <a:ext cx="7086600" cy="646331"/>
          </a:xfrm>
          <a:prstGeom prst="rect">
            <a:avLst/>
          </a:prstGeom>
          <a:noFill/>
        </p:spPr>
        <p:txBody>
          <a:bodyPr>
            <a:spAutoFit/>
          </a:bodyPr>
          <a:lstStyle/>
          <a:p>
            <a:pPr algn="ctr">
              <a:defRPr/>
            </a:pPr>
            <a:r>
              <a:rPr lang="en-US" dirty="0">
                <a:solidFill>
                  <a:srgbClr val="003300"/>
                </a:solidFill>
                <a:latin typeface="+mn-lt"/>
              </a:rPr>
              <a:t>Send questions via email to CPRBEmployerHelp@wv.gov </a:t>
            </a:r>
          </a:p>
          <a:p>
            <a:pPr>
              <a:defRPr/>
            </a:pPr>
            <a:endParaRPr lang="en-US" dirty="0">
              <a:latin typeface="+mn-lt"/>
            </a:endParaRPr>
          </a:p>
        </p:txBody>
      </p:sp>
    </p:spTree>
    <p:extLst>
      <p:ext uri="{BB962C8B-B14F-4D97-AF65-F5344CB8AC3E}">
        <p14:creationId xmlns:p14="http://schemas.microsoft.com/office/powerpoint/2010/main" val="92408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89FB65-B775-4A45-97F2-4CCBCCEC936E}"/>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 18A-2-3. Employment of substitute teachers; employment of retired teachers as substitutes in areas of critical need and short-age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does Critical Need occur?</a:t>
            </a:r>
          </a:p>
          <a:p>
            <a:pPr marL="0" indent="0"/>
            <a:r>
              <a:rPr lang="en-US" dirty="0"/>
              <a:t>	Critical Need occurs when the number of available substitute teachers 	with the required certification and training is not sufficient to meet the 	need of the county.</a:t>
            </a:r>
          </a:p>
          <a:p>
            <a:pPr marL="0" indent="0"/>
            <a:endParaRPr lang="en-US" dirty="0"/>
          </a:p>
          <a:p>
            <a:pPr marL="285750" indent="-285750">
              <a:buFont typeface="Arial" panose="020B0604020202020204" pitchFamily="34" charset="0"/>
              <a:buChar char="•"/>
            </a:pPr>
            <a:r>
              <a:rPr lang="en-US" dirty="0"/>
              <a:t>Who?</a:t>
            </a:r>
          </a:p>
          <a:p>
            <a:pPr marL="0" indent="0"/>
            <a:r>
              <a:rPr lang="en-US" dirty="0"/>
              <a:t>	- Classroom teacher</a:t>
            </a:r>
          </a:p>
          <a:p>
            <a:pPr marL="0" indent="0"/>
            <a:r>
              <a:rPr lang="en-US" dirty="0"/>
              <a:t>	- Speech Pathologist</a:t>
            </a:r>
          </a:p>
          <a:p>
            <a:pPr marL="0" indent="0"/>
            <a:r>
              <a:rPr lang="en-US" dirty="0"/>
              <a:t>	- Nurse</a:t>
            </a:r>
          </a:p>
          <a:p>
            <a:pPr marL="0" indent="0"/>
            <a:r>
              <a:rPr lang="en-US" dirty="0"/>
              <a:t>	- School Counselor </a:t>
            </a:r>
          </a:p>
          <a:p>
            <a:pPr marL="0" indent="0"/>
            <a:endParaRPr lang="en-US" dirty="0"/>
          </a:p>
        </p:txBody>
      </p:sp>
      <p:sp>
        <p:nvSpPr>
          <p:cNvPr id="3" name="Title 2">
            <a:extLst>
              <a:ext uri="{FF2B5EF4-FFF2-40B4-BE49-F238E27FC236}">
                <a16:creationId xmlns:a16="http://schemas.microsoft.com/office/drawing/2014/main" id="{27A22A49-BBA4-47BF-A6E6-C0F98C8693F4}"/>
              </a:ext>
            </a:extLst>
          </p:cNvPr>
          <p:cNvSpPr>
            <a:spLocks noGrp="1"/>
          </p:cNvSpPr>
          <p:nvPr>
            <p:ph type="title"/>
          </p:nvPr>
        </p:nvSpPr>
        <p:spPr/>
        <p:txBody>
          <a:bodyPr/>
          <a:lstStyle/>
          <a:p>
            <a:r>
              <a:rPr lang="en-US" dirty="0"/>
              <a:t>Critical Need Substitutes</a:t>
            </a:r>
          </a:p>
        </p:txBody>
      </p:sp>
    </p:spTree>
    <p:extLst>
      <p:ext uri="{BB962C8B-B14F-4D97-AF65-F5344CB8AC3E}">
        <p14:creationId xmlns:p14="http://schemas.microsoft.com/office/powerpoint/2010/main" val="133492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476CAF-6330-44F1-8F40-E80453E595D9}"/>
              </a:ext>
            </a:extLst>
          </p:cNvPr>
          <p:cNvSpPr>
            <a:spLocks noGrp="1"/>
          </p:cNvSpPr>
          <p:nvPr>
            <p:ph type="body" sz="quarter" idx="10"/>
          </p:nvPr>
        </p:nvSpPr>
        <p:spPr/>
        <p:txBody>
          <a:bodyPr/>
          <a:lstStyle/>
          <a:p>
            <a:pPr>
              <a:buFont typeface="Arial" panose="020B0604020202020204" pitchFamily="34" charset="0"/>
              <a:buChar char="•"/>
            </a:pPr>
            <a:r>
              <a:rPr lang="en-US" b="1" dirty="0"/>
              <a:t>County school board adopts a policy</a:t>
            </a:r>
            <a:r>
              <a:rPr lang="en-US" dirty="0"/>
              <a:t> recommended by the state superintendent to address areas of critical need and shortage</a:t>
            </a:r>
          </a:p>
          <a:p>
            <a:pPr>
              <a:buFont typeface="Arial" panose="020B0604020202020204" pitchFamily="34" charset="0"/>
              <a:buChar char="•"/>
            </a:pPr>
            <a:r>
              <a:rPr lang="en-US" b="1" dirty="0"/>
              <a:t>The policy provides</a:t>
            </a:r>
            <a:r>
              <a:rPr lang="en-US" dirty="0"/>
              <a:t> for the employment of retired teachers as substitute teachers during the school year on an expanded basis</a:t>
            </a:r>
          </a:p>
          <a:p>
            <a:pPr>
              <a:buFont typeface="Arial" panose="020B0604020202020204" pitchFamily="34" charset="0"/>
              <a:buChar char="•"/>
            </a:pPr>
            <a:r>
              <a:rPr lang="en-US" b="1" dirty="0"/>
              <a:t>The policy is effective for one school year only</a:t>
            </a:r>
            <a:r>
              <a:rPr lang="en-US" dirty="0"/>
              <a:t> and is subject to annual renewal by the county board</a:t>
            </a:r>
          </a:p>
          <a:p>
            <a:pPr>
              <a:buFont typeface="Arial" panose="020B0604020202020204" pitchFamily="34" charset="0"/>
              <a:buChar char="•"/>
            </a:pPr>
            <a:r>
              <a:rPr lang="en-US" b="1" dirty="0"/>
              <a:t>The state board approves the policy</a:t>
            </a:r>
            <a:r>
              <a:rPr lang="en-US" dirty="0"/>
              <a:t> and the use of retired teachers as substitute teachers on an expanded basis </a:t>
            </a:r>
          </a:p>
          <a:p>
            <a:pPr>
              <a:buFont typeface="Arial" panose="020B0604020202020204" pitchFamily="34" charset="0"/>
              <a:buChar char="•"/>
            </a:pPr>
            <a:r>
              <a:rPr lang="en-US" b="1" dirty="0"/>
              <a:t>Prior to employment of critical need teachers</a:t>
            </a:r>
            <a:r>
              <a:rPr lang="en-US" dirty="0"/>
              <a:t>, the county board of education needs to complete these steps</a:t>
            </a:r>
          </a:p>
          <a:p>
            <a:pPr marL="0" indent="0"/>
            <a:r>
              <a:rPr lang="en-US" dirty="0"/>
              <a:t>	</a:t>
            </a:r>
            <a:r>
              <a:rPr lang="en-US" sz="1600" dirty="0"/>
              <a:t>- A form affidavit approved by the CPRB needs to be completed on each 	classroom teacher returning as a critical need substitute</a:t>
            </a:r>
          </a:p>
          <a:p>
            <a:pPr marL="0" indent="0"/>
            <a:r>
              <a:rPr lang="en-US" sz="1600" dirty="0"/>
              <a:t>	- Mail that form with a copy of the policy adopted by the BOE, along with 	a copy of the approval letter from the State Superintendent to the CPRB</a:t>
            </a:r>
          </a:p>
        </p:txBody>
      </p:sp>
      <p:sp>
        <p:nvSpPr>
          <p:cNvPr id="3" name="Title 2">
            <a:extLst>
              <a:ext uri="{FF2B5EF4-FFF2-40B4-BE49-F238E27FC236}">
                <a16:creationId xmlns:a16="http://schemas.microsoft.com/office/drawing/2014/main" id="{0E338AEA-AA89-4C3E-BD72-0AEB28A3E6D8}"/>
              </a:ext>
            </a:extLst>
          </p:cNvPr>
          <p:cNvSpPr>
            <a:spLocks noGrp="1"/>
          </p:cNvSpPr>
          <p:nvPr>
            <p:ph type="title"/>
          </p:nvPr>
        </p:nvSpPr>
        <p:spPr/>
        <p:txBody>
          <a:bodyPr/>
          <a:lstStyle/>
          <a:p>
            <a:r>
              <a:rPr lang="en-US" dirty="0"/>
              <a:t>Area of Critical Need and Shortage</a:t>
            </a:r>
          </a:p>
        </p:txBody>
      </p:sp>
    </p:spTree>
    <p:extLst>
      <p:ext uri="{BB962C8B-B14F-4D97-AF65-F5344CB8AC3E}">
        <p14:creationId xmlns:p14="http://schemas.microsoft.com/office/powerpoint/2010/main" val="184441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F7BFCD-138C-4B69-97F4-D9EFA1920257}"/>
              </a:ext>
            </a:extLst>
          </p:cNvPr>
          <p:cNvSpPr>
            <a:spLocks noGrp="1"/>
          </p:cNvSpPr>
          <p:nvPr>
            <p:ph type="body" sz="quarter" idx="10"/>
          </p:nvPr>
        </p:nvSpPr>
        <p:spPr/>
        <p:txBody>
          <a:bodyPr/>
          <a:lstStyle/>
          <a:p>
            <a:pPr>
              <a:buFont typeface="Arial" panose="020B0604020202020204" pitchFamily="34" charset="0"/>
              <a:buChar char="•"/>
            </a:pPr>
            <a:r>
              <a:rPr lang="en-US" dirty="0"/>
              <a:t>WVDE must receive required information prior to retiree working the 141</a:t>
            </a:r>
            <a:r>
              <a:rPr lang="en-US" baseline="30000" dirty="0"/>
              <a:t>st</a:t>
            </a:r>
            <a:r>
              <a:rPr lang="en-US" dirty="0"/>
              <a:t> day</a:t>
            </a:r>
          </a:p>
          <a:p>
            <a:pPr marL="0" indent="0"/>
            <a:endParaRPr lang="en-US" dirty="0"/>
          </a:p>
          <a:p>
            <a:pPr>
              <a:buFont typeface="Arial" panose="020B0604020202020204" pitchFamily="34" charset="0"/>
              <a:buChar char="•"/>
            </a:pPr>
            <a:r>
              <a:rPr lang="en-US" dirty="0"/>
              <a:t>If approved for critical need, the number of working days is unlimited during that fiscal year</a:t>
            </a:r>
          </a:p>
          <a:p>
            <a:pPr>
              <a:buFont typeface="Arial" panose="020B0604020202020204" pitchFamily="34" charset="0"/>
              <a:buChar char="•"/>
            </a:pPr>
            <a:endParaRPr lang="en-US" dirty="0"/>
          </a:p>
          <a:p>
            <a:pPr marL="0" indent="0"/>
            <a:endParaRPr lang="en-US" dirty="0"/>
          </a:p>
          <a:p>
            <a:pPr marL="0" indent="0"/>
            <a:r>
              <a:rPr lang="en-US" b="1" dirty="0"/>
              <a:t>Can a teacher who retires in the same school year substitute under critical need?</a:t>
            </a:r>
          </a:p>
          <a:p>
            <a:pPr marL="0" indent="0"/>
            <a:r>
              <a:rPr lang="en-US" b="1" dirty="0"/>
              <a:t>	NO </a:t>
            </a:r>
            <a:r>
              <a:rPr lang="en-US" dirty="0"/>
              <a:t>- Any person who retires and begins works as a critical need 	substitute teacher within the same employment term shall lose those 	retirement benefits attributed to the annuity reserve, effective the first day 	of employment as a retiree substitute in that employment term and 	ending the month following the date the retiree ceases to perform service 	as a substitute</a:t>
            </a:r>
          </a:p>
        </p:txBody>
      </p:sp>
      <p:sp>
        <p:nvSpPr>
          <p:cNvPr id="3" name="Title 2">
            <a:extLst>
              <a:ext uri="{FF2B5EF4-FFF2-40B4-BE49-F238E27FC236}">
                <a16:creationId xmlns:a16="http://schemas.microsoft.com/office/drawing/2014/main" id="{765E238C-A7B0-4CF2-9602-FDBA0136709D}"/>
              </a:ext>
            </a:extLst>
          </p:cNvPr>
          <p:cNvSpPr>
            <a:spLocks noGrp="1"/>
          </p:cNvSpPr>
          <p:nvPr>
            <p:ph type="title"/>
          </p:nvPr>
        </p:nvSpPr>
        <p:spPr/>
        <p:txBody>
          <a:bodyPr/>
          <a:lstStyle/>
          <a:p>
            <a:r>
              <a:rPr lang="en-US" dirty="0"/>
              <a:t>Area of Critical Need and Shortage</a:t>
            </a:r>
          </a:p>
        </p:txBody>
      </p:sp>
    </p:spTree>
    <p:extLst>
      <p:ext uri="{BB962C8B-B14F-4D97-AF65-F5344CB8AC3E}">
        <p14:creationId xmlns:p14="http://schemas.microsoft.com/office/powerpoint/2010/main" val="84093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4785B5F-0D3E-4D92-BABB-1B9B9A604E01}"/>
              </a:ext>
            </a:extLst>
          </p:cNvPr>
          <p:cNvSpPr>
            <a:spLocks noGrp="1"/>
          </p:cNvSpPr>
          <p:nvPr>
            <p:ph type="body" sz="quarter" idx="10"/>
          </p:nvPr>
        </p:nvSpPr>
        <p:spPr/>
        <p:txBody>
          <a:bodyPr/>
          <a:lstStyle/>
          <a:p>
            <a:pPr>
              <a:buFont typeface="Arial" panose="020B0604020202020204" pitchFamily="34" charset="0"/>
              <a:buChar char="•"/>
            </a:pPr>
            <a:r>
              <a:rPr lang="en-US" dirty="0"/>
              <a:t>Return the affidavit to the </a:t>
            </a:r>
            <a:r>
              <a:rPr lang="en-US" b="1" dirty="0"/>
              <a:t>WV Department of Education</a:t>
            </a:r>
            <a:r>
              <a:rPr lang="en-US" dirty="0"/>
              <a:t> &amp; NOT the WVCPRB</a:t>
            </a:r>
          </a:p>
          <a:p>
            <a:endParaRPr lang="en-US" dirty="0"/>
          </a:p>
          <a:p>
            <a:endParaRPr lang="en-US" dirty="0"/>
          </a:p>
        </p:txBody>
      </p:sp>
      <p:sp>
        <p:nvSpPr>
          <p:cNvPr id="3" name="Title 2">
            <a:extLst>
              <a:ext uri="{FF2B5EF4-FFF2-40B4-BE49-F238E27FC236}">
                <a16:creationId xmlns:a16="http://schemas.microsoft.com/office/drawing/2014/main" id="{43D5162C-22A9-45A0-BB44-CC130380706A}"/>
              </a:ext>
            </a:extLst>
          </p:cNvPr>
          <p:cNvSpPr>
            <a:spLocks noGrp="1"/>
          </p:cNvSpPr>
          <p:nvPr>
            <p:ph type="title"/>
          </p:nvPr>
        </p:nvSpPr>
        <p:spPr/>
        <p:txBody>
          <a:bodyPr/>
          <a:lstStyle/>
          <a:p>
            <a:r>
              <a:rPr lang="en-US" dirty="0"/>
              <a:t>Critical Need Substitute Teacher Affidavit</a:t>
            </a:r>
          </a:p>
        </p:txBody>
      </p:sp>
      <p:pic>
        <p:nvPicPr>
          <p:cNvPr id="14" name="Picture 13" descr="Table&#10;&#10;Description automatically generated">
            <a:extLst>
              <a:ext uri="{FF2B5EF4-FFF2-40B4-BE49-F238E27FC236}">
                <a16:creationId xmlns:a16="http://schemas.microsoft.com/office/drawing/2014/main" id="{FF2DFC0D-16D6-4F3E-8C0E-63086C88F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600200"/>
            <a:ext cx="5181600" cy="4495800"/>
          </a:xfrm>
          <a:prstGeom prst="rect">
            <a:avLst/>
          </a:prstGeom>
        </p:spPr>
      </p:pic>
    </p:spTree>
    <p:extLst>
      <p:ext uri="{BB962C8B-B14F-4D97-AF65-F5344CB8AC3E}">
        <p14:creationId xmlns:p14="http://schemas.microsoft.com/office/powerpoint/2010/main" val="47925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2AE925-7DFB-4A30-80CE-806D86A32ACD}"/>
              </a:ext>
            </a:extLst>
          </p:cNvPr>
          <p:cNvSpPr>
            <a:spLocks noGrp="1"/>
          </p:cNvSpPr>
          <p:nvPr>
            <p:ph type="body" sz="quarter" idx="10"/>
          </p:nvPr>
        </p:nvSpPr>
        <p:spPr/>
        <p:txBody>
          <a:bodyPr/>
          <a:lstStyle/>
          <a:p>
            <a:r>
              <a:rPr lang="en-US" sz="2000" b="1" dirty="0"/>
              <a:t>House Bill 2739 – Delinquent Employers - §5-10D-13 and 61-10-20</a:t>
            </a:r>
            <a:endParaRPr lang="en-US" dirty="0"/>
          </a:p>
          <a:p>
            <a:r>
              <a:rPr lang="en-US" dirty="0">
                <a:solidFill>
                  <a:srgbClr val="FF0000"/>
                </a:solidFill>
              </a:rPr>
              <a:t>Effective June 6, 2019</a:t>
            </a:r>
          </a:p>
          <a:p>
            <a:pPr>
              <a:buFont typeface="Arial" panose="020B0604020202020204" pitchFamily="34" charset="0"/>
              <a:buChar char="•"/>
            </a:pPr>
            <a:r>
              <a:rPr lang="en-US" sz="1700" dirty="0">
                <a:solidFill>
                  <a:srgbClr val="000000"/>
                </a:solidFill>
              </a:rPr>
              <a:t>Makes it a crime for employers of all CPRB administered plans to not remit employee and/or employer contributions within 60 days of when they are due</a:t>
            </a:r>
          </a:p>
          <a:p>
            <a:pPr>
              <a:buFont typeface="Arial" panose="020B0604020202020204" pitchFamily="34" charset="0"/>
              <a:buChar char="•"/>
            </a:pPr>
            <a:r>
              <a:rPr lang="en-US" sz="1700" dirty="0">
                <a:solidFill>
                  <a:srgbClr val="000000"/>
                </a:solidFill>
              </a:rPr>
              <a:t>CPRB now required to notify the State Auditor, the County Commission of the county in which the employer is located and the Sheriff of the county in which the is located of the delinquency</a:t>
            </a:r>
          </a:p>
          <a:p>
            <a:pPr>
              <a:buFont typeface="Arial" panose="020B0604020202020204" pitchFamily="34" charset="0"/>
              <a:buChar char="•"/>
            </a:pPr>
            <a:r>
              <a:rPr lang="en-US" sz="1700" dirty="0">
                <a:solidFill>
                  <a:srgbClr val="000000"/>
                </a:solidFill>
              </a:rPr>
              <a:t>All 3 parties notified are directed to withhold any money due the employer and remit to CPRB until the delinquency &amp; interest amounts are paid</a:t>
            </a:r>
          </a:p>
          <a:p>
            <a:pPr>
              <a:buFont typeface="Arial" panose="020B0604020202020204" pitchFamily="34" charset="0"/>
              <a:buChar char="•"/>
            </a:pPr>
            <a:r>
              <a:rPr lang="en-US" sz="1700" dirty="0">
                <a:solidFill>
                  <a:srgbClr val="000000"/>
                </a:solidFill>
              </a:rPr>
              <a:t>Applies to ALL CPRB plans</a:t>
            </a:r>
          </a:p>
          <a:p>
            <a:pPr>
              <a:buFont typeface="Arial" panose="020B0604020202020204" pitchFamily="34" charset="0"/>
              <a:buChar char="•"/>
            </a:pPr>
            <a:r>
              <a:rPr lang="en-US" sz="1700" dirty="0">
                <a:solidFill>
                  <a:srgbClr val="000000"/>
                </a:solidFill>
              </a:rPr>
              <a:t>Any person who is responsible for ensuring that retirement contributions are timely made to a CPRB administered retirement plan and who knowingly &amp; willfully fails to make employee and/or employer contributions to the retirement plan for 60 days or more can be found guilty of a misdemeanor.  Upon conviction, he or she shall be fined not less than $100 nor more than $500 and/or may be confined in jail not to exceed 6 months</a:t>
            </a:r>
          </a:p>
        </p:txBody>
      </p:sp>
      <p:sp>
        <p:nvSpPr>
          <p:cNvPr id="3" name="Title 2">
            <a:extLst>
              <a:ext uri="{FF2B5EF4-FFF2-40B4-BE49-F238E27FC236}">
                <a16:creationId xmlns:a16="http://schemas.microsoft.com/office/drawing/2014/main" id="{0EFB4A1D-B24C-40C0-AFB8-AEFDB87BA53E}"/>
              </a:ext>
            </a:extLst>
          </p:cNvPr>
          <p:cNvSpPr>
            <a:spLocks noGrp="1"/>
          </p:cNvSpPr>
          <p:nvPr>
            <p:ph type="title"/>
          </p:nvPr>
        </p:nvSpPr>
        <p:spPr/>
        <p:txBody>
          <a:bodyPr/>
          <a:lstStyle/>
          <a:p>
            <a:r>
              <a:rPr lang="en-US" dirty="0"/>
              <a:t>2019 Legislation</a:t>
            </a:r>
          </a:p>
        </p:txBody>
      </p:sp>
    </p:spTree>
    <p:extLst>
      <p:ext uri="{BB962C8B-B14F-4D97-AF65-F5344CB8AC3E}">
        <p14:creationId xmlns:p14="http://schemas.microsoft.com/office/powerpoint/2010/main" val="2317622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 name="MMPROD_NEXTUNIQUEID" val="10010"/>
  <p:tag name="MMPROD_UIPERSISTENCEDATA" val="MMPROD_UIPERSISTENCEDATA"/>
  <p:tag name="MMPROD_UIDATA" val="&lt;database version=&quot;11.0&quot;&gt;&lt;object type=&quot;1&quot; unique_id=&quot;10001&quot;&gt;&lt;object type=&quot;2&quot; unique_id=&quot;10055&quot;&gt;&lt;object type=&quot;3&quot; unique_id=&quot;10057&quot;&gt;&lt;property id=&quot;20148&quot; value=&quot;5&quot;/&gt;&lt;property id=&quot;20300&quot; value=&quot;Slide 2 - &amp;quot;Today’s Agenda&amp;quot;&quot;/&gt;&lt;property id=&quot;20307&quot; value=&quot;386&quot;/&gt;&lt;/object&gt;&lt;object type=&quot;3&quot; unique_id=&quot;10061&quot;&gt;&lt;property id=&quot;20148&quot; value=&quot;5&quot;/&gt;&lt;property id=&quot;20300&quot; value=&quot;Slide 3 - &amp;quot;Overview of COMPASS&amp;quot;&quot;/&gt;&lt;property id=&quot;20307&quot; value=&quot;398&quot;/&gt;&lt;/object&gt;&lt;object type=&quot;3&quot; unique_id=&quot;10062&quot;&gt;&lt;property id=&quot;20148&quot; value=&quot;5&quot;/&gt;&lt;property id=&quot;20300&quot; value=&quot;Slide 4 - &amp;quot;COMPASS and ESS Connection&amp;quot;&quot;/&gt;&lt;property id=&quot;20307&quot; value=&quot;404&quot;/&gt;&lt;/object&gt;&lt;object type=&quot;3&quot; unique_id=&quot;10063&quot;&gt;&lt;property id=&quot;20148&quot; value=&quot;5&quot;/&gt;&lt;property id=&quot;20300&quot; value=&quot;Slide 5 - &amp;quot;Employer Self Service (ESS) Access &amp;quot;&quot;/&gt;&lt;property id=&quot;20307&quot; value=&quot;415&quot;/&gt;&lt;/object&gt;&lt;object type=&quot;3&quot; unique_id=&quot;10064&quot;&gt;&lt;property id=&quot;20148&quot; value=&quot;5&quot;/&gt;&lt;property id=&quot;20300&quot; value=&quot;Slide 6 - &amp;quot;Registering for ESS&amp;quot;&quot;/&gt;&lt;property id=&quot;20307&quot; value=&quot;416&quot;/&gt;&lt;/object&gt;&lt;object type=&quot;3&quot; unique_id=&quot;10065&quot;&gt;&lt;property id=&quot;20148&quot; value=&quot;5&quot;/&gt;&lt;property id=&quot;20300&quot; value=&quot;Slide 7 - &amp;quot;Demonstration – ESS Registration &amp;amp; Login &amp;quot;&quot;/&gt;&lt;property id=&quot;20307&quot; value=&quot;417&quot;/&gt;&lt;/object&gt;&lt;object type=&quot;3&quot; unique_id=&quot;10066&quot;&gt;&lt;property id=&quot;20148&quot; value=&quot;5&quot;/&gt;&lt;property id=&quot;20300&quot; value=&quot;Slide 9 - &amp;quot;CPRB’s Employer Self Service User Roles  &amp;quot;&quot;/&gt;&lt;property id=&quot;20307&quot; value=&quot;409&quot;/&gt;&lt;/object&gt;&lt;object type=&quot;3&quot; unique_id=&quot;10067&quot;&gt;&lt;property id=&quot;20148&quot; value=&quot;5&quot;/&gt;&lt;property id=&quot;20300&quot; value=&quot;Slide 10 - &amp;quot;ESS User Roles Functions &amp;quot;&quot;/&gt;&lt;property id=&quot;20307&quot; value=&quot;410&quot;/&gt;&lt;/object&gt;&lt;object type=&quot;3&quot; unique_id=&quot;10068&quot;&gt;&lt;property id=&quot;20148&quot; value=&quot;5&quot;/&gt;&lt;property id=&quot;20300&quot; value=&quot;Slide 11 - &amp;quot;ESS Core Requirements &amp;quot;&quot;/&gt;&lt;property id=&quot;20307&quot; value=&quot;411&quot;/&gt;&lt;/object&gt;&lt;object type=&quot;3&quot; unique_id=&quot;10069&quot;&gt;&lt;property id=&quot;20148&quot; value=&quot;5&quot;/&gt;&lt;property id=&quot;20300&quot; value=&quot;Slide 12 - &amp;quot;Demonstration – ESS Administrator Functions&amp;quot;&quot;/&gt;&lt;property id=&quot;20307&quot; value=&quot;412&quot;/&gt;&lt;/object&gt;&lt;object type=&quot;3&quot; unique_id=&quot;10071&quot;&gt;&lt;property id=&quot;20148&quot; value=&quot;5&quot;/&gt;&lt;property id=&quot;20300&quot; value=&quot;Slide 14 - &amp;quot;Payroll Schedule &amp;quot;&quot;/&gt;&lt;property id=&quot;20307&quot; value=&quot;413&quot;/&gt;&lt;/object&gt;&lt;object type=&quot;3&quot; unique_id=&quot;10072&quot;&gt;&lt;property id=&quot;20148&quot; value=&quot;5&quot;/&gt;&lt;property id=&quot;20300&quot; value=&quot;Slide 15 - &amp;quot;Demonstration – Manage Payroll Schedule&amp;quot;&quot;/&gt;&lt;property id=&quot;20307&quot; value=&quot;414&quot;/&gt;&lt;/object&gt;&lt;object type=&quot;3&quot; unique_id=&quot;10073&quot;&gt;&lt;property id=&quot;20148&quot; value=&quot;5&quot;/&gt;&lt;property id=&quot;20300&quot; value=&quot;Slide 17 - &amp;quot;Employer Reporting&amp;quot;&quot;/&gt;&lt;property id=&quot;20307&quot; value=&quot;376&quot;/&gt;&lt;/object&gt;&lt;object type=&quot;3&quot; unique_id=&quot;10074&quot;&gt;&lt;property id=&quot;20148&quot; value=&quot;5&quot;/&gt;&lt;property id=&quot;20300&quot; value=&quot;Slide 18 - &amp;quot;Types of Employer Reports&amp;quot;&quot;/&gt;&lt;property id=&quot;20307&quot; value=&quot;377&quot;/&gt;&lt;/object&gt;&lt;object type=&quot;3&quot; unique_id=&quot;10076&quot;&gt;&lt;property id=&quot;20148&quot; value=&quot;5&quot;/&gt;&lt;property id=&quot;20300&quot; value=&quot;Slide 19 - &amp;quot;Demonstration – Employment Classification &amp;quot;&quot;/&gt;&lt;property id=&quot;20307&quot; value=&quot;393&quot;/&gt;&lt;/object&gt;&lt;object type=&quot;3&quot; unique_id=&quot;10079&quot;&gt;&lt;property id=&quot;20148&quot; value=&quot;5&quot;/&gt;&lt;property id=&quot;20300&quot; value=&quot;Slide 29 - &amp;quot;Questions?&amp;quot;&quot;/&gt;&lt;property id=&quot;20307&quot; value=&quot;372&quot;/&gt;&lt;/object&gt;&lt;object type=&quot;3&quot; unique_id=&quot;10080&quot;&gt;&lt;property id=&quot;20148&quot; value=&quot;5&quot;/&gt;&lt;property id=&quot;20300&quot; value=&quot;Slide 30&quot;/&gt;&lt;property id=&quot;20307&quot; value=&quot;387&quot;/&gt;&lt;/object&gt;&lt;object type=&quot;3&quot; unique_id=&quot;10881&quot;&gt;&lt;property id=&quot;20148&quot; value=&quot;5&quot;/&gt;&lt;property id=&quot;20300&quot; value=&quot;Slide 25 - &amp;quot;Employer Certifications&amp;quot;&quot;/&gt;&lt;property id=&quot;20307&quot; value=&quot;420&quot;/&gt;&lt;/object&gt;&lt;object type=&quot;3&quot; unique_id=&quot;10883&quot;&gt;&lt;property id=&quot;20148&quot; value=&quot;5&quot;/&gt;&lt;property id=&quot;20300&quot; value=&quot;Slide 33 - &amp;quot;Download CPRB ID &amp;amp; Contribution Group Search &amp;quot;&quot;/&gt;&lt;property id=&quot;20307&quot; value=&quot;418&quot;/&gt;&lt;/object&gt;&lt;object type=&quot;3&quot; unique_id=&quot;10884&quot;&gt;&lt;property id=&quot;20148&quot; value=&quot;5&quot;/&gt;&lt;property id=&quot;20300&quot; value=&quot;Slide 34 - &amp;quot;Demonstration - Download CPRB ID &amp;amp; Contribution Group Search &amp;quot;&quot;/&gt;&lt;property id=&quot;20307&quot; value=&quot;419&quot;/&gt;&lt;/object&gt;&lt;object type=&quot;3&quot; unique_id=&quot;23006&quot;&gt;&lt;property id=&quot;20148&quot; value=&quot;5&quot;/&gt;&lt;property id=&quot;20300&quot; value=&quot;Slide 1&quot;/&gt;&lt;property id=&quot;20307&quot; value=&quot;422&quot;/&gt;&lt;/object&gt;&lt;object type=&quot;3&quot; unique_id=&quot;24045&quot;&gt;&lt;property id=&quot;20148&quot; value=&quot;5&quot;/&gt;&lt;property id=&quot;20300&quot; value=&quot;Slide 27 - &amp;quot;Demonstration – Employer Certifications&amp;quot;&quot;/&gt;&lt;property id=&quot;20307&quot; value=&quot;423&quot;/&gt;&lt;/object&gt;&lt;object type=&quot;3&quot; unique_id=&quot;24127&quot;&gt;&lt;property id=&quot;20148&quot; value=&quot;5&quot;/&gt;&lt;property id=&quot;20300&quot; value=&quot;Slide 26 - &amp;quot;Types of Certifications&amp;quot;&quot;/&gt;&lt;property id=&quot;20307&quot; value=&quot;424&quot;/&gt;&lt;/object&gt;&lt;object type=&quot;3&quot; unique_id=&quot;24507&quot;&gt;&lt;property id=&quot;20148&quot; value=&quot;5&quot;/&gt;&lt;property id=&quot;20300&quot; value=&quot;Slide 31 - &amp;quot;Demonstration – Employer Certifications&amp;quot;&quot;/&gt;&lt;property id=&quot;20307&quot; value=&quot;425&quot;/&gt;&lt;/object&gt;&lt;object type=&quot;3&quot; unique_id=&quot;25456&quot;&gt;&lt;property id=&quot;20148&quot; value=&quot;5&quot;/&gt;&lt;property id=&quot;20300&quot; value=&quot;Slide 8&quot;/&gt;&lt;property id=&quot;20307&quot; value=&quot;426&quot;/&gt;&lt;/object&gt;&lt;object type=&quot;3&quot; unique_id=&quot;25457&quot;&gt;&lt;property id=&quot;20148&quot; value=&quot;5&quot;/&gt;&lt;property id=&quot;20300&quot; value=&quot;Slide 13&quot;/&gt;&lt;property id=&quot;20307&quot; value=&quot;427&quot;/&gt;&lt;/object&gt;&lt;object type=&quot;3&quot; unique_id=&quot;25458&quot;&gt;&lt;property id=&quot;20148&quot; value=&quot;5&quot;/&gt;&lt;property id=&quot;20300&quot; value=&quot;Slide 16&quot;/&gt;&lt;property id=&quot;20307&quot; value=&quot;428&quot;/&gt;&lt;/object&gt;&lt;object type=&quot;3&quot; unique_id=&quot;25459&quot;&gt;&lt;property id=&quot;20148&quot; value=&quot;5&quot;/&gt;&lt;property id=&quot;20300&quot; value=&quot;Slide 20&quot;/&gt;&lt;property id=&quot;20307&quot; value=&quot;429&quot;/&gt;&lt;/object&gt;&lt;object type=&quot;3&quot; unique_id=&quot;25460&quot;&gt;&lt;property id=&quot;20148&quot; value=&quot;5&quot;/&gt;&lt;property id=&quot;20300&quot; value=&quot;Slide 21 - &amp;quot;Demonstration – Contribution &amp;quot;&quot;/&gt;&lt;property id=&quot;20307&quot; value=&quot;432&quot;/&gt;&lt;/object&gt;&lt;object type=&quot;3&quot; unique_id=&quot;25461&quot;&gt;&lt;property id=&quot;20148&quot; value=&quot;5&quot;/&gt;&lt;property id=&quot;20300&quot; value=&quot;Slide 22&quot;/&gt;&lt;property id=&quot;20307&quot; value=&quot;430&quot;/&gt;&lt;/object&gt;&lt;object type=&quot;3&quot; unique_id=&quot;25462&quot;&gt;&lt;property id=&quot;20148&quot; value=&quot;5&quot;/&gt;&lt;property id=&quot;20300&quot; value=&quot;Slide 23 - &amp;quot;Demonstration – Employment Classification &amp;amp;  Contribution&amp;quot;&quot;/&gt;&lt;property id=&quot;20307&quot; value=&quot;433&quot;/&gt;&lt;/object&gt;&lt;object type=&quot;3&quot; unique_id=&quot;25463&quot;&gt;&lt;property id=&quot;20148&quot; value=&quot;5&quot;/&gt;&lt;property id=&quot;20300&quot; value=&quot;Slide 24&quot;/&gt;&lt;property id=&quot;20307&quot; value=&quot;431&quot;/&gt;&lt;/object&gt;&lt;object type=&quot;3&quot; unique_id=&quot;25735&quot;&gt;&lt;property id=&quot;20148&quot; value=&quot;5&quot;/&gt;&lt;property id=&quot;20300&quot; value=&quot;Slide 28&quot;/&gt;&lt;property id=&quot;20307&quot; value=&quot;434&quot;/&gt;&lt;/object&gt;&lt;object type=&quot;3&quot; unique_id=&quot;25736&quot;&gt;&lt;property id=&quot;20148&quot; value=&quot;5&quot;/&gt;&lt;property id=&quot;20300&quot; value=&quot;Slide 32&quot;/&gt;&lt;property id=&quot;20307&quot; value=&quot;435&quot;/&gt;&lt;/object&gt;&lt;/object&gt;&lt;object type=&quot;8&quot; unique_id=&quot;10107&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S Consulting On-screen S WHT_R1.5V_1208">
  <a:themeElements>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18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S Consulting On-screen M WHT_R1.5V_0109">
  <a:themeElements>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20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S Consulting On-screen M WHT_R1.5V_0109">
  <a:themeElements>
    <a:clrScheme name="Deloitte Brand">
      <a:dk1>
        <a:srgbClr val="002776"/>
      </a:dk1>
      <a:lt1>
        <a:srgbClr val="FFFFFF"/>
      </a:lt1>
      <a:dk2>
        <a:srgbClr val="002776"/>
      </a:dk2>
      <a:lt2>
        <a:srgbClr val="FFFFFF"/>
      </a:lt2>
      <a:accent1>
        <a:srgbClr val="92D400"/>
      </a:accent1>
      <a:accent2>
        <a:srgbClr val="002776"/>
      </a:accent2>
      <a:accent3>
        <a:srgbClr val="00A1DE"/>
      </a:accent3>
      <a:accent4>
        <a:srgbClr val="72C7E7"/>
      </a:accent4>
      <a:accent5>
        <a:srgbClr val="3C8A2E"/>
      </a:accent5>
      <a:accent6>
        <a:srgbClr val="C9DD03"/>
      </a:accent6>
      <a:hlink>
        <a:srgbClr val="002776"/>
      </a:hlink>
      <a:folHlink>
        <a:srgbClr val="00A1DE"/>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20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S Consulting On-screen S WHT_R1.5V_1208">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US Consulting On-screen S WHT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4066B2"/>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defRPr kumimoji="0" lang="en-US" sz="2400" b="0" i="0" u="none" strike="noStrike" cap="none" normalizeH="0" baseline="0" smtClean="0">
            <a:ln>
              <a:noFill/>
            </a:ln>
            <a:solidFill>
              <a:schemeClr val="tx1"/>
            </a:solidFill>
            <a:effectLst/>
            <a:latin typeface="Arial" charset="0"/>
          </a:defRPr>
        </a:defPPr>
      </a:lstStyle>
    </a:lnDef>
    <a:txDef>
      <a:spPr bwMode="auto"/>
      <a:bodyPr/>
      <a:lstStyle>
        <a:defPPr marL="227013" indent="-225425" algn="l" rtl="0" fontAlgn="base">
          <a:lnSpc>
            <a:spcPct val="106000"/>
          </a:lnSpc>
          <a:spcBef>
            <a:spcPct val="40000"/>
          </a:spcBef>
          <a:spcAft>
            <a:spcPct val="0"/>
          </a:spcAft>
          <a:buClr>
            <a:srgbClr val="000000"/>
          </a:buClr>
          <a:buFont typeface="Wingdings 2" pitchFamily="18" charset="2"/>
          <a:buChar char="¡"/>
          <a:defRPr sz="1800" dirty="0">
            <a:solidFill>
              <a:srgbClr val="000000"/>
            </a:solidFill>
            <a:latin typeface="Arial" charset="0"/>
            <a:ea typeface="+mn-ea"/>
            <a:cs typeface="Arial" charset="0"/>
          </a:defRPr>
        </a:defPPr>
      </a:lstStyle>
    </a:txDef>
  </a:objectDefaults>
  <a:extraClrSchemeLst>
    <a:extraClrScheme>
      <a:clrScheme name="US Consulting On-screen S WHT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S WHT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S WHT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S WHT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S WHT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S WHT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S WHT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S WHT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S WHT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S WHT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S WHT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S WHT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S WHT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4738B4F1FEDC4EB1018135E5FB344F" ma:contentTypeVersion="0" ma:contentTypeDescription="Create a new document." ma:contentTypeScope="" ma:versionID="e93f7f8ef10013804d6a1bea5dd7e0a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81CD60-08B4-42AD-8225-9C63AD2B3868}">
  <ds:schemaRefs>
    <ds:schemaRef ds:uri="http://schemas.microsoft.com/sharepoint/v3/contenttype/forms"/>
  </ds:schemaRefs>
</ds:datastoreItem>
</file>

<file path=customXml/itemProps2.xml><?xml version="1.0" encoding="utf-8"?>
<ds:datastoreItem xmlns:ds="http://schemas.openxmlformats.org/officeDocument/2006/customXml" ds:itemID="{F74AE66B-C935-465B-9FE9-88273AEAD926}">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EDD4C2E4-87C2-4395-AC6C-D5D5D2EC0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23089</TotalTime>
  <Words>2024</Words>
  <Application>Microsoft Office PowerPoint</Application>
  <PresentationFormat>On-screen Show (4:3)</PresentationFormat>
  <Paragraphs>202</Paragraphs>
  <Slides>44</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44</vt:i4>
      </vt:variant>
    </vt:vector>
  </HeadingPairs>
  <TitlesOfParts>
    <vt:vector size="54" baseType="lpstr">
      <vt:lpstr>Arial</vt:lpstr>
      <vt:lpstr>Ariel</vt:lpstr>
      <vt:lpstr>Calibri</vt:lpstr>
      <vt:lpstr>Times New Roman</vt:lpstr>
      <vt:lpstr>Wingdings</vt:lpstr>
      <vt:lpstr>Wingdings 2</vt:lpstr>
      <vt:lpstr>US Consulting On-screen S WHT_R1.5V_1208</vt:lpstr>
      <vt:lpstr>US Consulting On-screen M WHT_R1.5V_0109</vt:lpstr>
      <vt:lpstr>1_US Consulting On-screen M WHT_R1.5V_0109</vt:lpstr>
      <vt:lpstr>1_US Consulting On-screen S WHT_R1.5V_1208</vt:lpstr>
      <vt:lpstr>PowerPoint Presentation</vt:lpstr>
      <vt:lpstr>Today’s Agenda</vt:lpstr>
      <vt:lpstr>Post Retirement Employment</vt:lpstr>
      <vt:lpstr>Post Retirement Employment</vt:lpstr>
      <vt:lpstr>Critical Need Substitutes</vt:lpstr>
      <vt:lpstr>Area of Critical Need and Shortage</vt:lpstr>
      <vt:lpstr>Area of Critical Need and Shortage</vt:lpstr>
      <vt:lpstr>Critical Need Substitute Teacher Affidavit</vt:lpstr>
      <vt:lpstr>2019 Legislation</vt:lpstr>
      <vt:lpstr>Automated Clearing House</vt:lpstr>
      <vt:lpstr>Retirement Certification</vt:lpstr>
      <vt:lpstr>Payroll Schedule </vt:lpstr>
      <vt:lpstr>Manage Payroll Schedule</vt:lpstr>
      <vt:lpstr>Creating/Adjusting the Payroll Schedule</vt:lpstr>
      <vt:lpstr>Updating the Payroll Schedule</vt:lpstr>
      <vt:lpstr>Deferred Summer Pays</vt:lpstr>
      <vt:lpstr>Adjusting a Previously Submitted Record</vt:lpstr>
      <vt:lpstr> Click on the Employer Name and Code</vt:lpstr>
      <vt:lpstr> Detailed List of Employees within the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Submitting After Editing or Adding </vt:lpstr>
      <vt:lpstr>Adjustment will be shown in Corrections Grid</vt:lpstr>
      <vt:lpstr>System Terminated Employees</vt:lpstr>
      <vt:lpstr>System Terminated Employees</vt:lpstr>
      <vt:lpstr>System Terminated Employees</vt:lpstr>
      <vt:lpstr>System Terminated Employees </vt:lpstr>
      <vt:lpstr>WVEIS Assignment / COMPASS </vt:lpstr>
      <vt:lpstr>How Days Worked are Calculated</vt:lpstr>
      <vt:lpstr>Determine Correct Plan</vt:lpstr>
      <vt:lpstr>Determine Correct Plan</vt:lpstr>
      <vt:lpstr>Improvements/Suggestions</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sentence</dc:title>
  <dc:creator>McNutt, Kristen Marie</dc:creator>
  <cp:lastModifiedBy>Barr, Christopher A</cp:lastModifiedBy>
  <cp:revision>1176</cp:revision>
  <cp:lastPrinted>2022-05-18T17:01:40Z</cp:lastPrinted>
  <dcterms:created xsi:type="dcterms:W3CDTF">2011-06-08T00:52:26Z</dcterms:created>
  <dcterms:modified xsi:type="dcterms:W3CDTF">2022-05-18T17:11:52Z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74D7265E-95F6-44B7-90DA-F77786AACF73</vt:lpwstr>
  </property>
  <property fmtid="{D5CDD505-2E9C-101B-9397-08002B2CF9AE}" pid="3" name="ArticulatePath">
    <vt:lpwstr>WVCPRB COMPASS Project  Process Payments_v0.1</vt:lpwstr>
  </property>
  <property fmtid="{D5CDD505-2E9C-101B-9397-08002B2CF9AE}" pid="4" name="ContentTypeId">
    <vt:lpwstr>0x0101008B4738B4F1FEDC4EB1018135E5FB344F</vt:lpwstr>
  </property>
</Properties>
</file>