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sldIdLst>
    <p:sldId id="256" r:id="rId2"/>
    <p:sldId id="259" r:id="rId3"/>
    <p:sldId id="260" r:id="rId4"/>
    <p:sldId id="257" r:id="rId5"/>
    <p:sldId id="268" r:id="rId6"/>
    <p:sldId id="269" r:id="rId7"/>
    <p:sldId id="265" r:id="rId8"/>
    <p:sldId id="266" r:id="rId9"/>
    <p:sldId id="258" r:id="rId10"/>
    <p:sldId id="262" r:id="rId11"/>
    <p:sldId id="263" r:id="rId12"/>
    <p:sldId id="267" r:id="rId13"/>
    <p:sldId id="270" r:id="rId14"/>
    <p:sldId id="271" r:id="rId15"/>
    <p:sldId id="272" r:id="rId16"/>
    <p:sldId id="273" r:id="rId17"/>
    <p:sldId id="274" r:id="rId18"/>
    <p:sldId id="275" r:id="rId19"/>
    <p:sldId id="276" r:id="rId20"/>
    <p:sldId id="277" r:id="rId21"/>
    <p:sldId id="278" r:id="rId22"/>
    <p:sldId id="280"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D4B9B7-F842-4610-9D4D-CD8D50CD51A1}" v="5" dt="2022-07-14T03:37:01.9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snapToGrid="0" snapToObjects="1">
      <p:cViewPr varScale="1">
        <p:scale>
          <a:sx n="108" d="100"/>
          <a:sy n="108" d="100"/>
        </p:scale>
        <p:origin x="170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CCD718-5C9E-0F41-8F48-4EA387E4022C}" type="datetimeFigureOut">
              <a:rPr lang="en-US" smtClean="0"/>
              <a:t>8/1/2022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AEE2DE-F569-CB47-AE41-C8EBB0F45B6F}" type="slidenum">
              <a:rPr lang="en-US" smtClean="0"/>
              <a:t>‹#›</a:t>
            </a:fld>
            <a:endParaRPr lang="en-US"/>
          </a:p>
        </p:txBody>
      </p:sp>
    </p:spTree>
    <p:extLst>
      <p:ext uri="{BB962C8B-B14F-4D97-AF65-F5344CB8AC3E}">
        <p14:creationId xmlns:p14="http://schemas.microsoft.com/office/powerpoint/2010/main" val="20461468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6280" y="3446398"/>
            <a:ext cx="8875835" cy="1713781"/>
          </a:xfrm>
        </p:spPr>
        <p:txBody>
          <a:bodyPr anchor="b"/>
          <a:lstStyle>
            <a:lvl1pPr algn="ctr">
              <a:defRPr sz="4500">
                <a:solidFill>
                  <a:schemeClr val="bg1"/>
                </a:solidFill>
                <a:latin typeface="Vollkorn" charset="0"/>
                <a:ea typeface="Vollkorn" charset="0"/>
                <a:cs typeface="Vollkorn" charset="0"/>
              </a:defRPr>
            </a:lvl1pPr>
          </a:lstStyle>
          <a:p>
            <a:r>
              <a:rPr lang="en-US" dirty="0"/>
              <a:t>Click to edit Master title style</a:t>
            </a:r>
          </a:p>
        </p:txBody>
      </p:sp>
      <p:sp>
        <p:nvSpPr>
          <p:cNvPr id="3" name="Subtitle 2"/>
          <p:cNvSpPr>
            <a:spLocks noGrp="1"/>
          </p:cNvSpPr>
          <p:nvPr>
            <p:ph type="subTitle" idx="1"/>
          </p:nvPr>
        </p:nvSpPr>
        <p:spPr>
          <a:xfrm>
            <a:off x="1995852" y="5292662"/>
            <a:ext cx="5156689" cy="416477"/>
          </a:xfrm>
        </p:spPr>
        <p:txBody>
          <a:bodyPr/>
          <a:lstStyle>
            <a:lvl1pPr marL="0" indent="0" algn="ctr">
              <a:buNone/>
              <a:defRPr sz="18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a:xfrm>
            <a:off x="3545496" y="5841622"/>
            <a:ext cx="2057400" cy="365125"/>
          </a:xfrm>
          <a:prstGeom prst="rect">
            <a:avLst/>
          </a:prstGeom>
        </p:spPr>
        <p:txBody>
          <a:bodyPr/>
          <a:lstStyle>
            <a:lvl1pPr algn="ctr">
              <a:defRPr sz="1200" i="1">
                <a:solidFill>
                  <a:schemeClr val="bg1"/>
                </a:solidFill>
              </a:defRPr>
            </a:lvl1pPr>
          </a:lstStyle>
          <a:p>
            <a:endParaRPr lang="en-US"/>
          </a:p>
        </p:txBody>
      </p:sp>
    </p:spTree>
    <p:extLst>
      <p:ext uri="{BB962C8B-B14F-4D97-AF65-F5344CB8AC3E}">
        <p14:creationId xmlns:p14="http://schemas.microsoft.com/office/powerpoint/2010/main" val="467279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16630861-4318-414B-8E21-CA5F03E7BD41}" type="slidenum">
              <a:rPr lang="en-US" smtClean="0"/>
              <a:t>‹#›</a:t>
            </a:fld>
            <a:endParaRPr lang="en-US"/>
          </a:p>
        </p:txBody>
      </p:sp>
    </p:spTree>
    <p:extLst>
      <p:ext uri="{BB962C8B-B14F-4D97-AF65-F5344CB8AC3E}">
        <p14:creationId xmlns:p14="http://schemas.microsoft.com/office/powerpoint/2010/main" val="76914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4692" y="365126"/>
            <a:ext cx="1971675" cy="547296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5126"/>
            <a:ext cx="6397492" cy="547296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16630861-4318-414B-8E21-CA5F03E7BD41}" type="slidenum">
              <a:rPr lang="en-US" smtClean="0"/>
              <a:t>‹#›</a:t>
            </a:fld>
            <a:endParaRPr lang="en-US"/>
          </a:p>
        </p:txBody>
      </p:sp>
    </p:spTree>
    <p:extLst>
      <p:ext uri="{BB962C8B-B14F-4D97-AF65-F5344CB8AC3E}">
        <p14:creationId xmlns:p14="http://schemas.microsoft.com/office/powerpoint/2010/main" val="2066195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16630861-4318-414B-8E21-CA5F03E7BD41}" type="slidenum">
              <a:rPr lang="en-US" smtClean="0"/>
              <a:t>‹#›</a:t>
            </a:fld>
            <a:endParaRPr lang="en-US"/>
          </a:p>
        </p:txBody>
      </p:sp>
    </p:spTree>
    <p:extLst>
      <p:ext uri="{BB962C8B-B14F-4D97-AF65-F5344CB8AC3E}">
        <p14:creationId xmlns:p14="http://schemas.microsoft.com/office/powerpoint/2010/main" val="1107843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1353" y="1709741"/>
            <a:ext cx="8545013"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281354" y="4589466"/>
            <a:ext cx="8545013" cy="932104"/>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16630861-4318-414B-8E21-CA5F03E7BD41}" type="slidenum">
              <a:rPr lang="en-US" smtClean="0"/>
              <a:t>‹#›</a:t>
            </a:fld>
            <a:endParaRPr lang="en-US"/>
          </a:p>
        </p:txBody>
      </p:sp>
    </p:spTree>
    <p:extLst>
      <p:ext uri="{BB962C8B-B14F-4D97-AF65-F5344CB8AC3E}">
        <p14:creationId xmlns:p14="http://schemas.microsoft.com/office/powerpoint/2010/main" val="846720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98939" y="1778734"/>
            <a:ext cx="4114800" cy="3965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12677" y="1778734"/>
            <a:ext cx="4113689" cy="3965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16630861-4318-414B-8E21-CA5F03E7BD41}" type="slidenum">
              <a:rPr lang="en-US" smtClean="0"/>
              <a:t>‹#›</a:t>
            </a:fld>
            <a:endParaRPr lang="en-US"/>
          </a:p>
        </p:txBody>
      </p:sp>
    </p:spTree>
    <p:extLst>
      <p:ext uri="{BB962C8B-B14F-4D97-AF65-F5344CB8AC3E}">
        <p14:creationId xmlns:p14="http://schemas.microsoft.com/office/powerpoint/2010/main" val="1602680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98939" y="1681163"/>
            <a:ext cx="4114525"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298939" y="2505075"/>
            <a:ext cx="4114525" cy="33212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712677" y="1681163"/>
            <a:ext cx="4114802"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712677" y="2505075"/>
            <a:ext cx="4114802" cy="33212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16630861-4318-414B-8E21-CA5F03E7BD41}" type="slidenum">
              <a:rPr lang="en-US" smtClean="0"/>
              <a:t>‹#›</a:t>
            </a:fld>
            <a:endParaRPr lang="en-US"/>
          </a:p>
        </p:txBody>
      </p:sp>
      <p:sp>
        <p:nvSpPr>
          <p:cNvPr id="11" name="Title 1"/>
          <p:cNvSpPr>
            <a:spLocks noGrp="1"/>
          </p:cNvSpPr>
          <p:nvPr>
            <p:ph type="title"/>
          </p:nvPr>
        </p:nvSpPr>
        <p:spPr>
          <a:xfrm>
            <a:off x="298939" y="143747"/>
            <a:ext cx="8527427" cy="1400159"/>
          </a:xfrm>
        </p:spPr>
        <p:txBody>
          <a:bodyPr/>
          <a:lstStyle/>
          <a:p>
            <a:r>
              <a:rPr lang="en-US"/>
              <a:t>Click to edit Master title style</a:t>
            </a:r>
          </a:p>
        </p:txBody>
      </p:sp>
    </p:spTree>
    <p:extLst>
      <p:ext uri="{BB962C8B-B14F-4D97-AF65-F5344CB8AC3E}">
        <p14:creationId xmlns:p14="http://schemas.microsoft.com/office/powerpoint/2010/main" val="368754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16630861-4318-414B-8E21-CA5F03E7BD41}" type="slidenum">
              <a:rPr lang="en-US" smtClean="0"/>
              <a:t>‹#›</a:t>
            </a:fld>
            <a:endParaRPr lang="en-US"/>
          </a:p>
        </p:txBody>
      </p:sp>
    </p:spTree>
    <p:extLst>
      <p:ext uri="{BB962C8B-B14F-4D97-AF65-F5344CB8AC3E}">
        <p14:creationId xmlns:p14="http://schemas.microsoft.com/office/powerpoint/2010/main" val="11529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6630861-4318-414B-8E21-CA5F03E7BD41}" type="slidenum">
              <a:rPr lang="en-US" smtClean="0"/>
              <a:t>‹#›</a:t>
            </a:fld>
            <a:endParaRPr lang="en-US"/>
          </a:p>
        </p:txBody>
      </p:sp>
    </p:spTree>
    <p:extLst>
      <p:ext uri="{BB962C8B-B14F-4D97-AF65-F5344CB8AC3E}">
        <p14:creationId xmlns:p14="http://schemas.microsoft.com/office/powerpoint/2010/main" val="509753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34108" y="457200"/>
            <a:ext cx="3429550"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4000500" y="987428"/>
            <a:ext cx="4825866"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34108" y="2057400"/>
            <a:ext cx="3429550"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16630861-4318-414B-8E21-CA5F03E7BD41}" type="slidenum">
              <a:rPr lang="en-US" smtClean="0"/>
              <a:t>‹#›</a:t>
            </a:fld>
            <a:endParaRPr lang="en-US"/>
          </a:p>
        </p:txBody>
      </p:sp>
    </p:spTree>
    <p:extLst>
      <p:ext uri="{BB962C8B-B14F-4D97-AF65-F5344CB8AC3E}">
        <p14:creationId xmlns:p14="http://schemas.microsoft.com/office/powerpoint/2010/main" val="1109344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000500" y="987430"/>
            <a:ext cx="4825866"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Drag picture to placeholder or click icon to add</a:t>
            </a:r>
          </a:p>
        </p:txBody>
      </p:sp>
      <p:sp>
        <p:nvSpPr>
          <p:cNvPr id="7" name="Slide Number Placeholder 6"/>
          <p:cNvSpPr>
            <a:spLocks noGrp="1"/>
          </p:cNvSpPr>
          <p:nvPr>
            <p:ph type="sldNum" sz="quarter" idx="12"/>
          </p:nvPr>
        </p:nvSpPr>
        <p:spPr/>
        <p:txBody>
          <a:bodyPr/>
          <a:lstStyle/>
          <a:p>
            <a:fld id="{16630861-4318-414B-8E21-CA5F03E7BD41}" type="slidenum">
              <a:rPr lang="en-US" smtClean="0"/>
              <a:t>‹#›</a:t>
            </a:fld>
            <a:endParaRPr lang="en-US"/>
          </a:p>
        </p:txBody>
      </p:sp>
      <p:sp>
        <p:nvSpPr>
          <p:cNvPr id="10" name="Title 1"/>
          <p:cNvSpPr>
            <a:spLocks noGrp="1"/>
          </p:cNvSpPr>
          <p:nvPr>
            <p:ph type="title"/>
          </p:nvPr>
        </p:nvSpPr>
        <p:spPr>
          <a:xfrm>
            <a:off x="334108" y="457200"/>
            <a:ext cx="3429550" cy="1600200"/>
          </a:xfrm>
        </p:spPr>
        <p:txBody>
          <a:bodyPr anchor="b"/>
          <a:lstStyle>
            <a:lvl1pPr>
              <a:defRPr sz="2400"/>
            </a:lvl1pPr>
          </a:lstStyle>
          <a:p>
            <a:r>
              <a:rPr lang="en-US"/>
              <a:t>Click to edit Master title style</a:t>
            </a:r>
          </a:p>
        </p:txBody>
      </p:sp>
      <p:sp>
        <p:nvSpPr>
          <p:cNvPr id="11" name="Text Placeholder 3"/>
          <p:cNvSpPr>
            <a:spLocks noGrp="1"/>
          </p:cNvSpPr>
          <p:nvPr>
            <p:ph type="body" sz="half" idx="2"/>
          </p:nvPr>
        </p:nvSpPr>
        <p:spPr>
          <a:xfrm>
            <a:off x="334108" y="2057400"/>
            <a:ext cx="3429550"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297332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8939" y="143747"/>
            <a:ext cx="8527427" cy="140015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98939" y="1723293"/>
            <a:ext cx="8527427" cy="414996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7947136" y="6356353"/>
            <a:ext cx="879230" cy="365125"/>
          </a:xfrm>
          <a:prstGeom prst="rect">
            <a:avLst/>
          </a:prstGeom>
        </p:spPr>
        <p:txBody>
          <a:bodyPr vert="horz" lIns="91440" tIns="45720" rIns="91440" bIns="45720" rtlCol="0" anchor="ctr"/>
          <a:lstStyle>
            <a:lvl1pPr algn="ctr">
              <a:defRPr sz="1050" b="1" i="0">
                <a:solidFill>
                  <a:schemeClr val="bg1"/>
                </a:solidFill>
                <a:latin typeface="Fira Sans Ultra" charset="0"/>
                <a:ea typeface="Fira Sans Ultra" charset="0"/>
                <a:cs typeface="Fira Sans Ultra" charset="0"/>
              </a:defRPr>
            </a:lvl1pPr>
          </a:lstStyle>
          <a:p>
            <a:fld id="{16630861-4318-414B-8E21-CA5F03E7BD41}" type="slidenum">
              <a:rPr lang="en-US" smtClean="0"/>
              <a:pPr/>
              <a:t>‹#›</a:t>
            </a:fld>
            <a:endParaRPr lang="en-US"/>
          </a:p>
        </p:txBody>
      </p:sp>
    </p:spTree>
    <p:extLst>
      <p:ext uri="{BB962C8B-B14F-4D97-AF65-F5344CB8AC3E}">
        <p14:creationId xmlns:p14="http://schemas.microsoft.com/office/powerpoint/2010/main" val="12338055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685800" rtl="0" eaLnBrk="1" latinLnBrk="0" hangingPunct="1">
        <a:lnSpc>
          <a:spcPct val="90000"/>
        </a:lnSpc>
        <a:spcBef>
          <a:spcPct val="0"/>
        </a:spcBef>
        <a:buNone/>
        <a:defRPr sz="3300" kern="1200">
          <a:solidFill>
            <a:srgbClr val="004071"/>
          </a:solidFill>
          <a:latin typeface="Vollkorn" charset="0"/>
          <a:ea typeface="Vollkorn" charset="0"/>
          <a:cs typeface="Vollkorn" charset="0"/>
        </a:defRPr>
      </a:lvl1pPr>
    </p:titleStyle>
    <p:bodyStyle>
      <a:lvl1pPr marL="171450" indent="-171450" algn="l" defTabSz="685800" rtl="0" eaLnBrk="1" latinLnBrk="0" hangingPunct="1">
        <a:lnSpc>
          <a:spcPct val="90000"/>
        </a:lnSpc>
        <a:spcBef>
          <a:spcPts val="750"/>
        </a:spcBef>
        <a:buFont typeface="Arial"/>
        <a:buChar char="•"/>
        <a:defRPr sz="2100" kern="1200">
          <a:solidFill>
            <a:srgbClr val="60636B"/>
          </a:solidFill>
          <a:latin typeface="Fira Sans" charset="0"/>
          <a:ea typeface="Fira Sans" charset="0"/>
          <a:cs typeface="Fira Sans" charset="0"/>
        </a:defRPr>
      </a:lvl1pPr>
      <a:lvl2pPr marL="514350" indent="-171450" algn="l" defTabSz="685800" rtl="0" eaLnBrk="1" latinLnBrk="0" hangingPunct="1">
        <a:lnSpc>
          <a:spcPct val="90000"/>
        </a:lnSpc>
        <a:spcBef>
          <a:spcPts val="375"/>
        </a:spcBef>
        <a:buFont typeface="Arial"/>
        <a:buChar char="•"/>
        <a:defRPr sz="1800" kern="1200">
          <a:solidFill>
            <a:srgbClr val="60636B"/>
          </a:solidFill>
          <a:latin typeface="Fira Sans" charset="0"/>
          <a:ea typeface="Fira Sans" charset="0"/>
          <a:cs typeface="Fira Sans" charset="0"/>
        </a:defRPr>
      </a:lvl2pPr>
      <a:lvl3pPr marL="857250" indent="-171450" algn="l" defTabSz="685800" rtl="0" eaLnBrk="1" latinLnBrk="0" hangingPunct="1">
        <a:lnSpc>
          <a:spcPct val="90000"/>
        </a:lnSpc>
        <a:spcBef>
          <a:spcPts val="375"/>
        </a:spcBef>
        <a:buFont typeface="Arial"/>
        <a:buChar char="•"/>
        <a:defRPr sz="1500" kern="1200">
          <a:solidFill>
            <a:srgbClr val="60636B"/>
          </a:solidFill>
          <a:latin typeface="Fira Sans" charset="0"/>
          <a:ea typeface="Fira Sans" charset="0"/>
          <a:cs typeface="Fira Sans" charset="0"/>
        </a:defRPr>
      </a:lvl3pPr>
      <a:lvl4pPr marL="1200150" indent="-171450" algn="l" defTabSz="685800" rtl="0" eaLnBrk="1" latinLnBrk="0" hangingPunct="1">
        <a:lnSpc>
          <a:spcPct val="90000"/>
        </a:lnSpc>
        <a:spcBef>
          <a:spcPts val="375"/>
        </a:spcBef>
        <a:buFont typeface="Arial"/>
        <a:buChar char="•"/>
        <a:defRPr sz="1350" kern="1200">
          <a:solidFill>
            <a:srgbClr val="60636B"/>
          </a:solidFill>
          <a:latin typeface="Fira Sans" charset="0"/>
          <a:ea typeface="Fira Sans" charset="0"/>
          <a:cs typeface="Fira Sans" charset="0"/>
        </a:defRPr>
      </a:lvl4pPr>
      <a:lvl5pPr marL="1543050" indent="-171450" algn="l" defTabSz="685800" rtl="0" eaLnBrk="1" latinLnBrk="0" hangingPunct="1">
        <a:lnSpc>
          <a:spcPct val="90000"/>
        </a:lnSpc>
        <a:spcBef>
          <a:spcPts val="375"/>
        </a:spcBef>
        <a:buFont typeface="Arial"/>
        <a:buChar char="•"/>
        <a:defRPr sz="1350" kern="1200">
          <a:solidFill>
            <a:srgbClr val="60636B"/>
          </a:solidFill>
          <a:latin typeface="Fira Sans" charset="0"/>
          <a:ea typeface="Fira Sans" charset="0"/>
          <a:cs typeface="Fira Sans"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280" y="3919854"/>
            <a:ext cx="8875835" cy="782426"/>
          </a:xfrm>
        </p:spPr>
        <p:txBody>
          <a:bodyPr/>
          <a:lstStyle/>
          <a:p>
            <a:r>
              <a:rPr lang="en-US" dirty="0"/>
              <a:t>PUBLIC CHARTER SCHOOLS</a:t>
            </a:r>
          </a:p>
        </p:txBody>
      </p:sp>
      <p:sp>
        <p:nvSpPr>
          <p:cNvPr id="3" name="Subtitle 2"/>
          <p:cNvSpPr>
            <a:spLocks noGrp="1"/>
          </p:cNvSpPr>
          <p:nvPr>
            <p:ph type="subTitle" idx="1"/>
          </p:nvPr>
        </p:nvSpPr>
        <p:spPr/>
        <p:txBody>
          <a:bodyPr>
            <a:normAutofit/>
          </a:bodyPr>
          <a:lstStyle/>
          <a:p>
            <a:r>
              <a:rPr lang="en-US" dirty="0"/>
              <a:t>July 14, 2022</a:t>
            </a:r>
          </a:p>
        </p:txBody>
      </p:sp>
    </p:spTree>
    <p:extLst>
      <p:ext uri="{BB962C8B-B14F-4D97-AF65-F5344CB8AC3E}">
        <p14:creationId xmlns:p14="http://schemas.microsoft.com/office/powerpoint/2010/main" val="18269075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5AB7C-A74D-757F-AB2C-1B0F233CBC08}"/>
              </a:ext>
            </a:extLst>
          </p:cNvPr>
          <p:cNvSpPr>
            <a:spLocks noGrp="1"/>
          </p:cNvSpPr>
          <p:nvPr>
            <p:ph type="title"/>
          </p:nvPr>
        </p:nvSpPr>
        <p:spPr/>
        <p:txBody>
          <a:bodyPr/>
          <a:lstStyle/>
          <a:p>
            <a:r>
              <a:rPr lang="en-US" dirty="0"/>
              <a:t>WHO CAN AUTHORIZE PUBLIC CHARTERS?</a:t>
            </a:r>
          </a:p>
        </p:txBody>
      </p:sp>
      <p:sp>
        <p:nvSpPr>
          <p:cNvPr id="3" name="Content Placeholder 2">
            <a:extLst>
              <a:ext uri="{FF2B5EF4-FFF2-40B4-BE49-F238E27FC236}">
                <a16:creationId xmlns:a16="http://schemas.microsoft.com/office/drawing/2014/main" id="{051A6597-B66F-3816-B277-0F0457484FA7}"/>
              </a:ext>
            </a:extLst>
          </p:cNvPr>
          <p:cNvSpPr>
            <a:spLocks noGrp="1"/>
          </p:cNvSpPr>
          <p:nvPr>
            <p:ph idx="1"/>
          </p:nvPr>
        </p:nvSpPr>
        <p:spPr/>
        <p:txBody>
          <a:bodyPr>
            <a:normAutofit lnSpcReduction="10000"/>
          </a:bodyPr>
          <a:lstStyle/>
          <a:p>
            <a:r>
              <a:rPr lang="en-US" dirty="0"/>
              <a:t>18-5G-2(2)(A) – </a:t>
            </a:r>
            <a:r>
              <a:rPr lang="en-US" b="1" u="sng" dirty="0"/>
              <a:t>A county school board </a:t>
            </a:r>
            <a:r>
              <a:rPr lang="en-US" dirty="0"/>
              <a:t>when the charter school or application to form a charter school includes a primary recruitment area that is wholly within the county over which the board has jurisdiction.</a:t>
            </a:r>
          </a:p>
          <a:p>
            <a:r>
              <a:rPr lang="en-US" dirty="0"/>
              <a:t>18-5G-2(2)(B) – </a:t>
            </a:r>
            <a:r>
              <a:rPr lang="en-US" b="1" u="sng" dirty="0"/>
              <a:t>Two or more county school boards </a:t>
            </a:r>
            <a:r>
              <a:rPr lang="en-US" dirty="0"/>
              <a:t>who must act together and function as a single authorizer in all respects under the law when the public charter school or application to form a public charter school includes a primary recruitment area that encompasses territory in the two or more counties over which the respective boards have jurisdiction: Provided that if such two or more school boards functioning together as authorizer reject the application, then one or more of the individual county boards may approve the application, but in such instance the charter school site must be located in one of the counties where the application was approved.</a:t>
            </a:r>
          </a:p>
        </p:txBody>
      </p:sp>
      <p:sp>
        <p:nvSpPr>
          <p:cNvPr id="4" name="Slide Number Placeholder 3">
            <a:extLst>
              <a:ext uri="{FF2B5EF4-FFF2-40B4-BE49-F238E27FC236}">
                <a16:creationId xmlns:a16="http://schemas.microsoft.com/office/drawing/2014/main" id="{F71F81D1-2619-283F-67BE-361902EE4FF4}"/>
              </a:ext>
            </a:extLst>
          </p:cNvPr>
          <p:cNvSpPr>
            <a:spLocks noGrp="1"/>
          </p:cNvSpPr>
          <p:nvPr>
            <p:ph type="sldNum" sz="quarter" idx="12"/>
          </p:nvPr>
        </p:nvSpPr>
        <p:spPr/>
        <p:txBody>
          <a:bodyPr/>
          <a:lstStyle/>
          <a:p>
            <a:fld id="{16630861-4318-414B-8E21-CA5F03E7BD41}" type="slidenum">
              <a:rPr lang="en-US" smtClean="0"/>
              <a:t>10</a:t>
            </a:fld>
            <a:endParaRPr lang="en-US"/>
          </a:p>
        </p:txBody>
      </p:sp>
    </p:spTree>
    <p:extLst>
      <p:ext uri="{BB962C8B-B14F-4D97-AF65-F5344CB8AC3E}">
        <p14:creationId xmlns:p14="http://schemas.microsoft.com/office/powerpoint/2010/main" val="29876243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A7357-1AD1-BED3-ADC0-A5E245975818}"/>
              </a:ext>
            </a:extLst>
          </p:cNvPr>
          <p:cNvSpPr>
            <a:spLocks noGrp="1"/>
          </p:cNvSpPr>
          <p:nvPr>
            <p:ph type="title"/>
          </p:nvPr>
        </p:nvSpPr>
        <p:spPr/>
        <p:txBody>
          <a:bodyPr/>
          <a:lstStyle/>
          <a:p>
            <a:r>
              <a:rPr lang="en-US" dirty="0"/>
              <a:t>WHO CAN AUTHORIZE PUBLIC CHARTERS?</a:t>
            </a:r>
            <a:br>
              <a:rPr lang="en-US" dirty="0"/>
            </a:br>
            <a:r>
              <a:rPr lang="en-US" dirty="0"/>
              <a:t>(Continued)	</a:t>
            </a:r>
          </a:p>
        </p:txBody>
      </p:sp>
      <p:sp>
        <p:nvSpPr>
          <p:cNvPr id="3" name="Content Placeholder 2">
            <a:extLst>
              <a:ext uri="{FF2B5EF4-FFF2-40B4-BE49-F238E27FC236}">
                <a16:creationId xmlns:a16="http://schemas.microsoft.com/office/drawing/2014/main" id="{CF8AA342-A1B5-BCE3-3A48-4E2E7E932772}"/>
              </a:ext>
            </a:extLst>
          </p:cNvPr>
          <p:cNvSpPr>
            <a:spLocks noGrp="1"/>
          </p:cNvSpPr>
          <p:nvPr>
            <p:ph idx="1"/>
          </p:nvPr>
        </p:nvSpPr>
        <p:spPr/>
        <p:txBody>
          <a:bodyPr/>
          <a:lstStyle/>
          <a:p>
            <a:r>
              <a:rPr lang="en-US" dirty="0"/>
              <a:t>18-5G-2(2)(C) – </a:t>
            </a:r>
            <a:r>
              <a:rPr lang="en-US" b="1" u="sng" dirty="0"/>
              <a:t>The West Virginia Professional Charter School Board </a:t>
            </a:r>
            <a:r>
              <a:rPr lang="en-US" dirty="0"/>
              <a:t>created pursuant to 18-5G-15 of this code; or</a:t>
            </a:r>
          </a:p>
          <a:p>
            <a:r>
              <a:rPr lang="en-US" dirty="0"/>
              <a:t>18-5G-2(2)(D) – </a:t>
            </a:r>
            <a:r>
              <a:rPr lang="en-US" b="1" u="sng" dirty="0"/>
              <a:t>The West Virginia Board of Education </a:t>
            </a:r>
            <a:r>
              <a:rPr lang="en-US" dirty="0"/>
              <a:t>in the following instances:</a:t>
            </a:r>
          </a:p>
          <a:p>
            <a:pPr lvl="1"/>
            <a:r>
              <a:rPr lang="en-US" dirty="0"/>
              <a:t>The charter school or application to form a charter school or to renew a charter contract is in a county where the state board has intervened in the operation of the school system and limited the authority of the county board pursuant to 18-2E-5 of this code; and</a:t>
            </a:r>
          </a:p>
          <a:p>
            <a:pPr lvl="1"/>
            <a:r>
              <a:rPr lang="en-US" dirty="0"/>
              <a:t>The application to form a public charter school or to renew a charter contract is approved by the affected county board or boards and is forwarded to the West Virginia Board of Education with a request that is perform to the authorizer function.</a:t>
            </a:r>
          </a:p>
        </p:txBody>
      </p:sp>
      <p:sp>
        <p:nvSpPr>
          <p:cNvPr id="4" name="Slide Number Placeholder 3">
            <a:extLst>
              <a:ext uri="{FF2B5EF4-FFF2-40B4-BE49-F238E27FC236}">
                <a16:creationId xmlns:a16="http://schemas.microsoft.com/office/drawing/2014/main" id="{E0480148-7843-2B94-AD61-993CF9191CC2}"/>
              </a:ext>
            </a:extLst>
          </p:cNvPr>
          <p:cNvSpPr>
            <a:spLocks noGrp="1"/>
          </p:cNvSpPr>
          <p:nvPr>
            <p:ph type="sldNum" sz="quarter" idx="12"/>
          </p:nvPr>
        </p:nvSpPr>
        <p:spPr/>
        <p:txBody>
          <a:bodyPr/>
          <a:lstStyle/>
          <a:p>
            <a:fld id="{16630861-4318-414B-8E21-CA5F03E7BD41}" type="slidenum">
              <a:rPr lang="en-US" smtClean="0"/>
              <a:t>11</a:t>
            </a:fld>
            <a:endParaRPr lang="en-US"/>
          </a:p>
        </p:txBody>
      </p:sp>
    </p:spTree>
    <p:extLst>
      <p:ext uri="{BB962C8B-B14F-4D97-AF65-F5344CB8AC3E}">
        <p14:creationId xmlns:p14="http://schemas.microsoft.com/office/powerpoint/2010/main" val="9975632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0E0B8-F1C6-0DF8-F80A-3251CC86C197}"/>
              </a:ext>
            </a:extLst>
          </p:cNvPr>
          <p:cNvSpPr>
            <a:spLocks noGrp="1"/>
          </p:cNvSpPr>
          <p:nvPr>
            <p:ph type="title"/>
          </p:nvPr>
        </p:nvSpPr>
        <p:spPr/>
        <p:txBody>
          <a:bodyPr/>
          <a:lstStyle/>
          <a:p>
            <a:r>
              <a:rPr lang="en-US" dirty="0"/>
              <a:t>WHO HAS OVERSIGHT RESPONSIBILITY OVER AUTHORIZERS?</a:t>
            </a:r>
          </a:p>
        </p:txBody>
      </p:sp>
      <p:sp>
        <p:nvSpPr>
          <p:cNvPr id="3" name="Content Placeholder 2">
            <a:extLst>
              <a:ext uri="{FF2B5EF4-FFF2-40B4-BE49-F238E27FC236}">
                <a16:creationId xmlns:a16="http://schemas.microsoft.com/office/drawing/2014/main" id="{4AE1E502-30D5-1DD8-4181-DCCD19D340D6}"/>
              </a:ext>
            </a:extLst>
          </p:cNvPr>
          <p:cNvSpPr>
            <a:spLocks noGrp="1"/>
          </p:cNvSpPr>
          <p:nvPr>
            <p:ph idx="1"/>
          </p:nvPr>
        </p:nvSpPr>
        <p:spPr/>
        <p:txBody>
          <a:bodyPr/>
          <a:lstStyle/>
          <a:p>
            <a:r>
              <a:rPr lang="en-US" dirty="0"/>
              <a:t>Per 18-5G-4(b)(5), the West Virginia Board of Education is responsible for establishing “reporting requirements that enable the state board to monitor the performance and legal compliance of authorizers and public charter schools.”</a:t>
            </a:r>
          </a:p>
          <a:p>
            <a:r>
              <a:rPr lang="en-US" dirty="0"/>
              <a:t>18-5G-15(a) – “There is hereby created the West Virginia Professional Charter School Board which shall report directly to and be responsible to the state board, separate from the Department of Education, for carrying out its duties in accordance with this article.”</a:t>
            </a:r>
          </a:p>
        </p:txBody>
      </p:sp>
      <p:sp>
        <p:nvSpPr>
          <p:cNvPr id="4" name="Slide Number Placeholder 3">
            <a:extLst>
              <a:ext uri="{FF2B5EF4-FFF2-40B4-BE49-F238E27FC236}">
                <a16:creationId xmlns:a16="http://schemas.microsoft.com/office/drawing/2014/main" id="{9D398135-EA4D-C2C0-F550-048BC96F244B}"/>
              </a:ext>
            </a:extLst>
          </p:cNvPr>
          <p:cNvSpPr>
            <a:spLocks noGrp="1"/>
          </p:cNvSpPr>
          <p:nvPr>
            <p:ph type="sldNum" sz="quarter" idx="12"/>
          </p:nvPr>
        </p:nvSpPr>
        <p:spPr/>
        <p:txBody>
          <a:bodyPr/>
          <a:lstStyle/>
          <a:p>
            <a:fld id="{16630861-4318-414B-8E21-CA5F03E7BD41}" type="slidenum">
              <a:rPr lang="en-US" smtClean="0"/>
              <a:t>12</a:t>
            </a:fld>
            <a:endParaRPr lang="en-US"/>
          </a:p>
        </p:txBody>
      </p:sp>
    </p:spTree>
    <p:extLst>
      <p:ext uri="{BB962C8B-B14F-4D97-AF65-F5344CB8AC3E}">
        <p14:creationId xmlns:p14="http://schemas.microsoft.com/office/powerpoint/2010/main" val="13018175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FB67F-8A09-31F0-E0B0-57296F0E2284}"/>
              </a:ext>
            </a:extLst>
          </p:cNvPr>
          <p:cNvSpPr>
            <a:spLocks noGrp="1"/>
          </p:cNvSpPr>
          <p:nvPr>
            <p:ph type="title"/>
          </p:nvPr>
        </p:nvSpPr>
        <p:spPr/>
        <p:txBody>
          <a:bodyPr/>
          <a:lstStyle/>
          <a:p>
            <a:r>
              <a:rPr lang="en-US" dirty="0"/>
              <a:t>HOW ARE PUBLIC CHARTERS FUNDED?</a:t>
            </a:r>
          </a:p>
        </p:txBody>
      </p:sp>
      <p:sp>
        <p:nvSpPr>
          <p:cNvPr id="3" name="Content Placeholder 2">
            <a:extLst>
              <a:ext uri="{FF2B5EF4-FFF2-40B4-BE49-F238E27FC236}">
                <a16:creationId xmlns:a16="http://schemas.microsoft.com/office/drawing/2014/main" id="{D87FADB3-C8CB-3479-2D4E-DABCA68B2A9F}"/>
              </a:ext>
            </a:extLst>
          </p:cNvPr>
          <p:cNvSpPr>
            <a:spLocks noGrp="1"/>
          </p:cNvSpPr>
          <p:nvPr>
            <p:ph idx="1"/>
          </p:nvPr>
        </p:nvSpPr>
        <p:spPr/>
        <p:txBody>
          <a:bodyPr>
            <a:normAutofit fontScale="92500"/>
          </a:bodyPr>
          <a:lstStyle/>
          <a:p>
            <a:r>
              <a:rPr lang="en-US" dirty="0"/>
              <a:t>18-5G-5 provides the overall requirements for funding of public charters.</a:t>
            </a:r>
          </a:p>
          <a:p>
            <a:r>
              <a:rPr lang="en-US" dirty="0"/>
              <a:t>Per 18-5G-5(a), “the state board shall promulgate a rule pursuant to the provisions of 29A-3B-1 et seq. of this code setting forth requirements for public charter school funding.  </a:t>
            </a:r>
            <a:r>
              <a:rPr lang="en-US" b="1" dirty="0"/>
              <a:t>This rule shall include a requirement that 90 percent of the per pupil total basic foundation allowance follow the student to the public charter school</a:t>
            </a:r>
            <a:r>
              <a:rPr lang="en-US" dirty="0"/>
              <a:t>, subject to the following:</a:t>
            </a:r>
          </a:p>
          <a:p>
            <a:pPr marL="685800" lvl="1" indent="-342900">
              <a:buFont typeface="+mj-lt"/>
              <a:buAutoNum type="arabicPeriod"/>
            </a:pPr>
            <a:r>
              <a:rPr lang="en-US" dirty="0"/>
              <a:t>The rule may provide for modification to the calculations set forth in 18-9A-7 of this code regarding the allowance for student transportation and in 18-9A-9(1) of this code regarding the allowance for current expense for the purpose of making appropriate adjustments to those allowances to account for student transportation and current expense related funding a school district loses in situations where it pays money to a public charter school pursuant to this subsection without a corresponding decrease in the county’s transportation and current expense related expenditures;</a:t>
            </a:r>
          </a:p>
        </p:txBody>
      </p:sp>
      <p:sp>
        <p:nvSpPr>
          <p:cNvPr id="4" name="Slide Number Placeholder 3">
            <a:extLst>
              <a:ext uri="{FF2B5EF4-FFF2-40B4-BE49-F238E27FC236}">
                <a16:creationId xmlns:a16="http://schemas.microsoft.com/office/drawing/2014/main" id="{87C06D75-6402-F289-DDC0-C50FE37588C0}"/>
              </a:ext>
            </a:extLst>
          </p:cNvPr>
          <p:cNvSpPr>
            <a:spLocks noGrp="1"/>
          </p:cNvSpPr>
          <p:nvPr>
            <p:ph type="sldNum" sz="quarter" idx="12"/>
          </p:nvPr>
        </p:nvSpPr>
        <p:spPr/>
        <p:txBody>
          <a:bodyPr/>
          <a:lstStyle/>
          <a:p>
            <a:fld id="{16630861-4318-414B-8E21-CA5F03E7BD41}" type="slidenum">
              <a:rPr lang="en-US" smtClean="0"/>
              <a:t>13</a:t>
            </a:fld>
            <a:endParaRPr lang="en-US"/>
          </a:p>
        </p:txBody>
      </p:sp>
    </p:spTree>
    <p:extLst>
      <p:ext uri="{BB962C8B-B14F-4D97-AF65-F5344CB8AC3E}">
        <p14:creationId xmlns:p14="http://schemas.microsoft.com/office/powerpoint/2010/main" val="8572406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F7AFA-8BAB-726C-3BF2-2C00568C2AF7}"/>
              </a:ext>
            </a:extLst>
          </p:cNvPr>
          <p:cNvSpPr>
            <a:spLocks noGrp="1"/>
          </p:cNvSpPr>
          <p:nvPr>
            <p:ph type="title"/>
          </p:nvPr>
        </p:nvSpPr>
        <p:spPr/>
        <p:txBody>
          <a:bodyPr/>
          <a:lstStyle/>
          <a:p>
            <a:r>
              <a:rPr lang="en-US" dirty="0"/>
              <a:t>HOW ARE PUBLIC CHARTERS FUNDED?</a:t>
            </a:r>
          </a:p>
        </p:txBody>
      </p:sp>
      <p:sp>
        <p:nvSpPr>
          <p:cNvPr id="3" name="Content Placeholder 2">
            <a:extLst>
              <a:ext uri="{FF2B5EF4-FFF2-40B4-BE49-F238E27FC236}">
                <a16:creationId xmlns:a16="http://schemas.microsoft.com/office/drawing/2014/main" id="{07BE2313-49D8-B591-5BD8-150123EE4B23}"/>
              </a:ext>
            </a:extLst>
          </p:cNvPr>
          <p:cNvSpPr>
            <a:spLocks noGrp="1"/>
          </p:cNvSpPr>
          <p:nvPr>
            <p:ph idx="1"/>
          </p:nvPr>
        </p:nvSpPr>
        <p:spPr/>
        <p:txBody>
          <a:bodyPr>
            <a:normAutofit lnSpcReduction="10000"/>
          </a:bodyPr>
          <a:lstStyle/>
          <a:p>
            <a:pPr marL="685800" lvl="1" indent="-342900">
              <a:buFont typeface="+mj-lt"/>
              <a:buAutoNum type="arabicPeriod" startAt="2"/>
            </a:pPr>
            <a:r>
              <a:rPr lang="en-US" dirty="0"/>
              <a:t>The rule shall designate which school district is required to pay for a student attending a public charter school, and notwithstanding the terms in the definition of “net enrollment” in 18-9A-2 of this code, shall provide that the county school district paying for the student attending a public charter school have that student included in its net enrollment for purposes of 18-9A-1 et seq. of this code; and</a:t>
            </a:r>
          </a:p>
          <a:p>
            <a:pPr marL="685800" lvl="1" indent="-342900">
              <a:buFont typeface="+mj-lt"/>
              <a:buAutoNum type="arabicPeriod" startAt="2"/>
            </a:pPr>
            <a:r>
              <a:rPr lang="en-US" dirty="0"/>
              <a:t>The rule shall require the Department of Education to follow federal requirements in ensuring that federal funding follows the student to the public charter school.</a:t>
            </a:r>
          </a:p>
          <a:p>
            <a:r>
              <a:rPr lang="en-US" dirty="0"/>
              <a:t>Per 18-5G-5(e), the state board shall promulgate a rule in accordance with 29A-3B-1 et seq. of this code to clarify, if necessary, the requirements of this article and address any unforeseen issues that might arise relating to the implementation of the requirements of this article: Provided, that nothing in this rule may conflict with this code.</a:t>
            </a:r>
          </a:p>
        </p:txBody>
      </p:sp>
      <p:sp>
        <p:nvSpPr>
          <p:cNvPr id="4" name="Slide Number Placeholder 3">
            <a:extLst>
              <a:ext uri="{FF2B5EF4-FFF2-40B4-BE49-F238E27FC236}">
                <a16:creationId xmlns:a16="http://schemas.microsoft.com/office/drawing/2014/main" id="{F40EDF8E-EFB1-0A0E-49D9-10C7B023C78E}"/>
              </a:ext>
            </a:extLst>
          </p:cNvPr>
          <p:cNvSpPr>
            <a:spLocks noGrp="1"/>
          </p:cNvSpPr>
          <p:nvPr>
            <p:ph type="sldNum" sz="quarter" idx="12"/>
          </p:nvPr>
        </p:nvSpPr>
        <p:spPr/>
        <p:txBody>
          <a:bodyPr/>
          <a:lstStyle/>
          <a:p>
            <a:fld id="{16630861-4318-414B-8E21-CA5F03E7BD41}" type="slidenum">
              <a:rPr lang="en-US" smtClean="0"/>
              <a:t>14</a:t>
            </a:fld>
            <a:endParaRPr lang="en-US"/>
          </a:p>
        </p:txBody>
      </p:sp>
    </p:spTree>
    <p:extLst>
      <p:ext uri="{BB962C8B-B14F-4D97-AF65-F5344CB8AC3E}">
        <p14:creationId xmlns:p14="http://schemas.microsoft.com/office/powerpoint/2010/main" val="22563474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B6451-43AD-DBDF-3559-5BEC75CA44EE}"/>
              </a:ext>
            </a:extLst>
          </p:cNvPr>
          <p:cNvSpPr>
            <a:spLocks noGrp="1"/>
          </p:cNvSpPr>
          <p:nvPr>
            <p:ph type="title"/>
          </p:nvPr>
        </p:nvSpPr>
        <p:spPr/>
        <p:txBody>
          <a:bodyPr/>
          <a:lstStyle/>
          <a:p>
            <a:r>
              <a:rPr lang="en-US" dirty="0"/>
              <a:t>WHAT PROMULGATED RULE?</a:t>
            </a:r>
          </a:p>
        </p:txBody>
      </p:sp>
      <p:sp>
        <p:nvSpPr>
          <p:cNvPr id="3" name="Content Placeholder 2">
            <a:extLst>
              <a:ext uri="{FF2B5EF4-FFF2-40B4-BE49-F238E27FC236}">
                <a16:creationId xmlns:a16="http://schemas.microsoft.com/office/drawing/2014/main" id="{9B47E817-3F2A-3D8F-6FA3-6B986CC9F656}"/>
              </a:ext>
            </a:extLst>
          </p:cNvPr>
          <p:cNvSpPr>
            <a:spLocks noGrp="1"/>
          </p:cNvSpPr>
          <p:nvPr>
            <p:ph idx="1"/>
          </p:nvPr>
        </p:nvSpPr>
        <p:spPr/>
        <p:txBody>
          <a:bodyPr/>
          <a:lstStyle/>
          <a:p>
            <a:r>
              <a:rPr lang="en-US" dirty="0"/>
              <a:t>To address all the areas in which Article 5G required the state board to promulgate a rule, WVBE Policy 3300 was created.</a:t>
            </a:r>
          </a:p>
          <a:p>
            <a:r>
              <a:rPr lang="en-US" dirty="0"/>
              <a:t>Sections 9 (Enrollment) and 12 (Finances), together, provide clarification for how public charter funding is calculated.</a:t>
            </a:r>
          </a:p>
        </p:txBody>
      </p:sp>
      <p:sp>
        <p:nvSpPr>
          <p:cNvPr id="4" name="Slide Number Placeholder 3">
            <a:extLst>
              <a:ext uri="{FF2B5EF4-FFF2-40B4-BE49-F238E27FC236}">
                <a16:creationId xmlns:a16="http://schemas.microsoft.com/office/drawing/2014/main" id="{9B55FF70-024F-63FB-2B21-4D5F358F0CA5}"/>
              </a:ext>
            </a:extLst>
          </p:cNvPr>
          <p:cNvSpPr>
            <a:spLocks noGrp="1"/>
          </p:cNvSpPr>
          <p:nvPr>
            <p:ph type="sldNum" sz="quarter" idx="12"/>
          </p:nvPr>
        </p:nvSpPr>
        <p:spPr/>
        <p:txBody>
          <a:bodyPr/>
          <a:lstStyle/>
          <a:p>
            <a:fld id="{16630861-4318-414B-8E21-CA5F03E7BD41}" type="slidenum">
              <a:rPr lang="en-US" smtClean="0"/>
              <a:t>15</a:t>
            </a:fld>
            <a:endParaRPr lang="en-US"/>
          </a:p>
        </p:txBody>
      </p:sp>
    </p:spTree>
    <p:extLst>
      <p:ext uri="{BB962C8B-B14F-4D97-AF65-F5344CB8AC3E}">
        <p14:creationId xmlns:p14="http://schemas.microsoft.com/office/powerpoint/2010/main" val="27343097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D49E40-5B96-492E-1114-028493264CC6}"/>
              </a:ext>
            </a:extLst>
          </p:cNvPr>
          <p:cNvSpPr>
            <a:spLocks noGrp="1"/>
          </p:cNvSpPr>
          <p:nvPr>
            <p:ph type="title"/>
          </p:nvPr>
        </p:nvSpPr>
        <p:spPr/>
        <p:txBody>
          <a:bodyPr/>
          <a:lstStyle/>
          <a:p>
            <a:r>
              <a:rPr lang="en-US" dirty="0"/>
              <a:t>HOW ARE PUBLIC CHARTERS FUNDED?</a:t>
            </a:r>
            <a:br>
              <a:rPr lang="en-US" dirty="0"/>
            </a:br>
            <a:r>
              <a:rPr lang="en-US" dirty="0"/>
              <a:t>(Continued)</a:t>
            </a:r>
          </a:p>
        </p:txBody>
      </p:sp>
      <p:sp>
        <p:nvSpPr>
          <p:cNvPr id="3" name="Content Placeholder 2">
            <a:extLst>
              <a:ext uri="{FF2B5EF4-FFF2-40B4-BE49-F238E27FC236}">
                <a16:creationId xmlns:a16="http://schemas.microsoft.com/office/drawing/2014/main" id="{B29BF74B-EDDA-3ADC-C716-87CE3C42C400}"/>
              </a:ext>
            </a:extLst>
          </p:cNvPr>
          <p:cNvSpPr>
            <a:spLocks noGrp="1"/>
          </p:cNvSpPr>
          <p:nvPr>
            <p:ph idx="1"/>
          </p:nvPr>
        </p:nvSpPr>
        <p:spPr/>
        <p:txBody>
          <a:bodyPr/>
          <a:lstStyle/>
          <a:p>
            <a:r>
              <a:rPr lang="en-US" dirty="0"/>
              <a:t>Policy 3300, Section 12:</a:t>
            </a:r>
          </a:p>
          <a:p>
            <a:pPr lvl="1"/>
            <a:r>
              <a:rPr lang="en-US" dirty="0"/>
              <a:t>Generally, 90% of Step 8 per pupil follows a student to their charter school.</a:t>
            </a:r>
          </a:p>
          <a:p>
            <a:pPr lvl="1"/>
            <a:r>
              <a:rPr lang="en-US" dirty="0"/>
              <a:t>The amount owed by a county to a charter is withheld from the county’s net state aid and paid directly by WVDE to the charter.</a:t>
            </a:r>
          </a:p>
          <a:p>
            <a:pPr lvl="1"/>
            <a:r>
              <a:rPr lang="en-US" dirty="0"/>
              <a:t>If a county has insufficient net state aid, the county must make a minimum of quarterly payments to the charters.</a:t>
            </a:r>
          </a:p>
          <a:p>
            <a:pPr lvl="1"/>
            <a:r>
              <a:rPr lang="en-US" dirty="0"/>
              <a:t>In the initial year of existence for a charter, the charter will receive 90% of the per pupil basic foundation allowance for each student based on a projected enrollment count for the initial year as determined by the primary round of charter school enrollment (see section 9)</a:t>
            </a:r>
          </a:p>
          <a:p>
            <a:pPr lvl="1"/>
            <a:r>
              <a:rPr lang="en-US" dirty="0"/>
              <a:t>Policy defines the primary round of enrollment as ending April 15</a:t>
            </a:r>
            <a:r>
              <a:rPr lang="en-US" baseline="30000" dirty="0"/>
              <a:t>th</a:t>
            </a:r>
            <a:r>
              <a:rPr lang="en-US" dirty="0"/>
              <a:t>, however, HB 4019 in the 2022 Legislative Session, required a 30-day extension of that cutoff date (only for schools opening in 2022-23 school year.</a:t>
            </a:r>
          </a:p>
        </p:txBody>
      </p:sp>
      <p:sp>
        <p:nvSpPr>
          <p:cNvPr id="4" name="Slide Number Placeholder 3">
            <a:extLst>
              <a:ext uri="{FF2B5EF4-FFF2-40B4-BE49-F238E27FC236}">
                <a16:creationId xmlns:a16="http://schemas.microsoft.com/office/drawing/2014/main" id="{4B2B7959-2A09-DB63-4E4F-37CC88A518CA}"/>
              </a:ext>
            </a:extLst>
          </p:cNvPr>
          <p:cNvSpPr>
            <a:spLocks noGrp="1"/>
          </p:cNvSpPr>
          <p:nvPr>
            <p:ph type="sldNum" sz="quarter" idx="12"/>
          </p:nvPr>
        </p:nvSpPr>
        <p:spPr/>
        <p:txBody>
          <a:bodyPr/>
          <a:lstStyle/>
          <a:p>
            <a:fld id="{16630861-4318-414B-8E21-CA5F03E7BD41}" type="slidenum">
              <a:rPr lang="en-US" smtClean="0"/>
              <a:t>16</a:t>
            </a:fld>
            <a:endParaRPr lang="en-US"/>
          </a:p>
        </p:txBody>
      </p:sp>
    </p:spTree>
    <p:extLst>
      <p:ext uri="{BB962C8B-B14F-4D97-AF65-F5344CB8AC3E}">
        <p14:creationId xmlns:p14="http://schemas.microsoft.com/office/powerpoint/2010/main" val="29320843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33E2A-9C90-C737-2042-A46FB95B2A1D}"/>
              </a:ext>
            </a:extLst>
          </p:cNvPr>
          <p:cNvSpPr>
            <a:spLocks noGrp="1"/>
          </p:cNvSpPr>
          <p:nvPr>
            <p:ph type="title"/>
          </p:nvPr>
        </p:nvSpPr>
        <p:spPr/>
        <p:txBody>
          <a:bodyPr/>
          <a:lstStyle/>
          <a:p>
            <a:r>
              <a:rPr lang="en-US" dirty="0"/>
              <a:t>HOW ARE PUBLIC CHARTERS FUNDED?</a:t>
            </a:r>
            <a:br>
              <a:rPr lang="en-US" dirty="0"/>
            </a:br>
            <a:r>
              <a:rPr lang="en-US" dirty="0"/>
              <a:t>(Continued)</a:t>
            </a:r>
          </a:p>
        </p:txBody>
      </p:sp>
      <p:sp>
        <p:nvSpPr>
          <p:cNvPr id="3" name="Content Placeholder 2">
            <a:extLst>
              <a:ext uri="{FF2B5EF4-FFF2-40B4-BE49-F238E27FC236}">
                <a16:creationId xmlns:a16="http://schemas.microsoft.com/office/drawing/2014/main" id="{1DC49279-9475-28C7-61EF-D25E1C8DEC51}"/>
              </a:ext>
            </a:extLst>
          </p:cNvPr>
          <p:cNvSpPr>
            <a:spLocks noGrp="1"/>
          </p:cNvSpPr>
          <p:nvPr>
            <p:ph idx="1"/>
          </p:nvPr>
        </p:nvSpPr>
        <p:spPr>
          <a:xfrm>
            <a:off x="308286" y="1723293"/>
            <a:ext cx="8527427" cy="4149969"/>
          </a:xfrm>
        </p:spPr>
        <p:txBody>
          <a:bodyPr/>
          <a:lstStyle/>
          <a:p>
            <a:r>
              <a:rPr lang="en-US" dirty="0"/>
              <a:t>Policy 3300, Section 12:</a:t>
            </a:r>
          </a:p>
          <a:p>
            <a:pPr lvl="1"/>
            <a:r>
              <a:rPr lang="en-US" dirty="0"/>
              <a:t>Initial funding will be distributed to charters starting in July and in the same manner as county boards.</a:t>
            </a:r>
          </a:p>
          <a:p>
            <a:pPr lvl="1"/>
            <a:r>
              <a:rPr lang="en-US" dirty="0"/>
              <a:t>However, distribution schedules will be adjusted after certified October enrollments are complete to allow for a true-up of funding to align with the actual number of students enrolled in the charters (as opposed to estimated enrollments based upon application data from the primary enrollment period).</a:t>
            </a:r>
          </a:p>
          <a:p>
            <a:pPr lvl="1"/>
            <a:r>
              <a:rPr lang="en-US" dirty="0"/>
              <a:t>During the true-up, WVDE must determine the prior year county of residence for each charter student and whether the charter student was included in the county’s prior year net enrollment.</a:t>
            </a:r>
          </a:p>
          <a:p>
            <a:pPr lvl="1"/>
            <a:r>
              <a:rPr lang="en-US" dirty="0"/>
              <a:t>If a student was not included in prior year county enrollment, 90% of the county’s local share follows the student to the charter (instead of Step 8) since no county is receiving net state aid for the student in 2022-23.</a:t>
            </a:r>
          </a:p>
        </p:txBody>
      </p:sp>
      <p:sp>
        <p:nvSpPr>
          <p:cNvPr id="4" name="Slide Number Placeholder 3">
            <a:extLst>
              <a:ext uri="{FF2B5EF4-FFF2-40B4-BE49-F238E27FC236}">
                <a16:creationId xmlns:a16="http://schemas.microsoft.com/office/drawing/2014/main" id="{821225B3-71BD-139F-F62C-CBCEA2B67872}"/>
              </a:ext>
            </a:extLst>
          </p:cNvPr>
          <p:cNvSpPr>
            <a:spLocks noGrp="1"/>
          </p:cNvSpPr>
          <p:nvPr>
            <p:ph type="sldNum" sz="quarter" idx="12"/>
          </p:nvPr>
        </p:nvSpPr>
        <p:spPr/>
        <p:txBody>
          <a:bodyPr/>
          <a:lstStyle/>
          <a:p>
            <a:fld id="{16630861-4318-414B-8E21-CA5F03E7BD41}" type="slidenum">
              <a:rPr lang="en-US" smtClean="0"/>
              <a:t>17</a:t>
            </a:fld>
            <a:endParaRPr lang="en-US"/>
          </a:p>
        </p:txBody>
      </p:sp>
    </p:spTree>
    <p:extLst>
      <p:ext uri="{BB962C8B-B14F-4D97-AF65-F5344CB8AC3E}">
        <p14:creationId xmlns:p14="http://schemas.microsoft.com/office/powerpoint/2010/main" val="11191567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2869A-ED7A-0076-0312-31B0D81E3546}"/>
              </a:ext>
            </a:extLst>
          </p:cNvPr>
          <p:cNvSpPr>
            <a:spLocks noGrp="1"/>
          </p:cNvSpPr>
          <p:nvPr>
            <p:ph type="title"/>
          </p:nvPr>
        </p:nvSpPr>
        <p:spPr/>
        <p:txBody>
          <a:bodyPr/>
          <a:lstStyle/>
          <a:p>
            <a:r>
              <a:rPr lang="en-US" dirty="0"/>
              <a:t>HOW ARE PUBLIC CHARTERS FUNDED?</a:t>
            </a:r>
            <a:br>
              <a:rPr lang="en-US" dirty="0"/>
            </a:br>
            <a:r>
              <a:rPr lang="en-US" dirty="0"/>
              <a:t>(Continued)</a:t>
            </a:r>
          </a:p>
        </p:txBody>
      </p:sp>
      <p:sp>
        <p:nvSpPr>
          <p:cNvPr id="3" name="Content Placeholder 2">
            <a:extLst>
              <a:ext uri="{FF2B5EF4-FFF2-40B4-BE49-F238E27FC236}">
                <a16:creationId xmlns:a16="http://schemas.microsoft.com/office/drawing/2014/main" id="{308E9DE8-8331-52AC-05D8-7B60B5E2F19A}"/>
              </a:ext>
            </a:extLst>
          </p:cNvPr>
          <p:cNvSpPr>
            <a:spLocks noGrp="1"/>
          </p:cNvSpPr>
          <p:nvPr>
            <p:ph idx="1"/>
          </p:nvPr>
        </p:nvSpPr>
        <p:spPr/>
        <p:txBody>
          <a:bodyPr/>
          <a:lstStyle/>
          <a:p>
            <a:r>
              <a:rPr lang="en-US" dirty="0"/>
              <a:t>Policy 3300, Section 12:</a:t>
            </a:r>
          </a:p>
          <a:p>
            <a:pPr lvl="1"/>
            <a:r>
              <a:rPr lang="en-US" dirty="0"/>
              <a:t>In such situations, the local share per pupil is recalculated to include the student.</a:t>
            </a:r>
          </a:p>
          <a:p>
            <a:pPr lvl="1"/>
            <a:r>
              <a:rPr lang="en-US" dirty="0"/>
              <a:t>Section 12.2.d.3 was written prior to the creation of the Professional Charter School Board and assumes a charter would be working closely with a county board in order to obtain authorizer approval.</a:t>
            </a:r>
          </a:p>
          <a:p>
            <a:pPr lvl="2"/>
            <a:r>
              <a:rPr lang="en-US" dirty="0"/>
              <a:t>The creation of the Professional Charter School Board allows charters to be authorized with minimal communications between the charter and affected county boards of education.  As a result, a county may actually have very little information for making appropriate personnel decisions in the spring leading up to the opening of a new charter.</a:t>
            </a:r>
          </a:p>
          <a:p>
            <a:pPr lvl="2"/>
            <a:r>
              <a:rPr lang="en-US" dirty="0"/>
              <a:t>As WVDE becomes aware of new charter agreements, we will certainly work to share that information with the affected counties.  Those agreements will include pertinent data for making personnel and other budgetary decisions when working on proposed budgets.</a:t>
            </a:r>
          </a:p>
          <a:p>
            <a:pPr lvl="2"/>
            <a:r>
              <a:rPr lang="en-US" dirty="0"/>
              <a:t>Policy 3300 requires all charter students to be tracked by their home attendance area school based upon the student’s physical address.</a:t>
            </a:r>
          </a:p>
          <a:p>
            <a:endParaRPr lang="en-US" dirty="0"/>
          </a:p>
        </p:txBody>
      </p:sp>
      <p:sp>
        <p:nvSpPr>
          <p:cNvPr id="4" name="Slide Number Placeholder 3">
            <a:extLst>
              <a:ext uri="{FF2B5EF4-FFF2-40B4-BE49-F238E27FC236}">
                <a16:creationId xmlns:a16="http://schemas.microsoft.com/office/drawing/2014/main" id="{19FAF63C-8660-D67A-869E-09D9E08AE7C6}"/>
              </a:ext>
            </a:extLst>
          </p:cNvPr>
          <p:cNvSpPr>
            <a:spLocks noGrp="1"/>
          </p:cNvSpPr>
          <p:nvPr>
            <p:ph type="sldNum" sz="quarter" idx="12"/>
          </p:nvPr>
        </p:nvSpPr>
        <p:spPr/>
        <p:txBody>
          <a:bodyPr/>
          <a:lstStyle/>
          <a:p>
            <a:fld id="{16630861-4318-414B-8E21-CA5F03E7BD41}" type="slidenum">
              <a:rPr lang="en-US" smtClean="0"/>
              <a:t>18</a:t>
            </a:fld>
            <a:endParaRPr lang="en-US"/>
          </a:p>
        </p:txBody>
      </p:sp>
    </p:spTree>
    <p:extLst>
      <p:ext uri="{BB962C8B-B14F-4D97-AF65-F5344CB8AC3E}">
        <p14:creationId xmlns:p14="http://schemas.microsoft.com/office/powerpoint/2010/main" val="38002318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EE177-F424-0E37-2473-636B9467FB2D}"/>
              </a:ext>
            </a:extLst>
          </p:cNvPr>
          <p:cNvSpPr>
            <a:spLocks noGrp="1"/>
          </p:cNvSpPr>
          <p:nvPr>
            <p:ph type="title"/>
          </p:nvPr>
        </p:nvSpPr>
        <p:spPr/>
        <p:txBody>
          <a:bodyPr/>
          <a:lstStyle/>
          <a:p>
            <a:r>
              <a:rPr lang="en-US" dirty="0"/>
              <a:t>HOW ARE PUBLIC CHARTERS FUNDED?</a:t>
            </a:r>
            <a:br>
              <a:rPr lang="en-US" dirty="0"/>
            </a:br>
            <a:r>
              <a:rPr lang="en-US" dirty="0"/>
              <a:t>(Continued)</a:t>
            </a:r>
          </a:p>
        </p:txBody>
      </p:sp>
      <p:sp>
        <p:nvSpPr>
          <p:cNvPr id="3" name="Content Placeholder 2">
            <a:extLst>
              <a:ext uri="{FF2B5EF4-FFF2-40B4-BE49-F238E27FC236}">
                <a16:creationId xmlns:a16="http://schemas.microsoft.com/office/drawing/2014/main" id="{DE0477E2-EAED-E7B7-7B4C-35B5C41CCCD5}"/>
              </a:ext>
            </a:extLst>
          </p:cNvPr>
          <p:cNvSpPr>
            <a:spLocks noGrp="1"/>
          </p:cNvSpPr>
          <p:nvPr>
            <p:ph idx="1"/>
          </p:nvPr>
        </p:nvSpPr>
        <p:spPr/>
        <p:txBody>
          <a:bodyPr/>
          <a:lstStyle/>
          <a:p>
            <a:r>
              <a:rPr lang="en-US" dirty="0"/>
              <a:t>Policy 3300, Section 12:</a:t>
            </a:r>
          </a:p>
          <a:p>
            <a:pPr lvl="2"/>
            <a:r>
              <a:rPr lang="en-US" dirty="0"/>
              <a:t>If a student moves to West Virginia and wants to enroll in a charter, they must first enroll in the </a:t>
            </a:r>
            <a:r>
              <a:rPr lang="en-US" dirty="0" err="1"/>
              <a:t>noncharter</a:t>
            </a:r>
            <a:r>
              <a:rPr lang="en-US" dirty="0"/>
              <a:t> public school within their home attendance area, then request a transfer to the charter.</a:t>
            </a:r>
          </a:p>
          <a:p>
            <a:pPr lvl="2"/>
            <a:r>
              <a:rPr lang="en-US" dirty="0"/>
              <a:t>If a student changes physical address, it is the responsibility of the charter to report the move to the affected county boards of education.</a:t>
            </a:r>
          </a:p>
          <a:p>
            <a:pPr lvl="1"/>
            <a:r>
              <a:rPr lang="en-US" dirty="0"/>
              <a:t>After the initial year of funding, the charter funding is based upon the charter’s prior year enrollment in the same manner as funding for </a:t>
            </a:r>
            <a:r>
              <a:rPr lang="en-US" dirty="0" err="1"/>
              <a:t>noncharter</a:t>
            </a:r>
            <a:r>
              <a:rPr lang="en-US" dirty="0"/>
              <a:t> public schools.</a:t>
            </a:r>
          </a:p>
          <a:p>
            <a:pPr lvl="1"/>
            <a:r>
              <a:rPr lang="en-US" dirty="0"/>
              <a:t>Furthermore, after that initial year, county boards of education are not expected to provide funding to a charter school for students that were not previously enrolled with the county board of education.</a:t>
            </a:r>
          </a:p>
          <a:p>
            <a:pPr lvl="1"/>
            <a:r>
              <a:rPr lang="en-US" dirty="0"/>
              <a:t>After the initial year of charter operations, the charter must conclude initial enrollment activities by February 15</a:t>
            </a:r>
            <a:r>
              <a:rPr lang="en-US" baseline="30000" dirty="0"/>
              <a:t>th</a:t>
            </a:r>
            <a:r>
              <a:rPr lang="en-US" dirty="0"/>
              <a:t>. This provides more time for county boards of education to make financial and personnel decisions based upon projected charter enrollment.</a:t>
            </a:r>
          </a:p>
          <a:p>
            <a:pPr lvl="2"/>
            <a:endParaRPr lang="en-US" dirty="0"/>
          </a:p>
        </p:txBody>
      </p:sp>
      <p:sp>
        <p:nvSpPr>
          <p:cNvPr id="4" name="Slide Number Placeholder 3">
            <a:extLst>
              <a:ext uri="{FF2B5EF4-FFF2-40B4-BE49-F238E27FC236}">
                <a16:creationId xmlns:a16="http://schemas.microsoft.com/office/drawing/2014/main" id="{B550C6BB-96F7-0211-B835-E8044A6F0BB0}"/>
              </a:ext>
            </a:extLst>
          </p:cNvPr>
          <p:cNvSpPr>
            <a:spLocks noGrp="1"/>
          </p:cNvSpPr>
          <p:nvPr>
            <p:ph type="sldNum" sz="quarter" idx="12"/>
          </p:nvPr>
        </p:nvSpPr>
        <p:spPr/>
        <p:txBody>
          <a:bodyPr/>
          <a:lstStyle/>
          <a:p>
            <a:fld id="{16630861-4318-414B-8E21-CA5F03E7BD41}" type="slidenum">
              <a:rPr lang="en-US" smtClean="0"/>
              <a:t>19</a:t>
            </a:fld>
            <a:endParaRPr lang="en-US"/>
          </a:p>
        </p:txBody>
      </p:sp>
    </p:spTree>
    <p:extLst>
      <p:ext uri="{BB962C8B-B14F-4D97-AF65-F5344CB8AC3E}">
        <p14:creationId xmlns:p14="http://schemas.microsoft.com/office/powerpoint/2010/main" val="641275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2534A-AB64-68F8-DE2A-9ACFA29D5C82}"/>
              </a:ext>
            </a:extLst>
          </p:cNvPr>
          <p:cNvSpPr>
            <a:spLocks noGrp="1"/>
          </p:cNvSpPr>
          <p:nvPr>
            <p:ph type="title"/>
          </p:nvPr>
        </p:nvSpPr>
        <p:spPr/>
        <p:txBody>
          <a:bodyPr/>
          <a:lstStyle/>
          <a:p>
            <a:r>
              <a:rPr lang="en-US" dirty="0"/>
              <a:t>WHAT LAWS CREATED PUBLIC CHARTERS IN WV?</a:t>
            </a:r>
          </a:p>
        </p:txBody>
      </p:sp>
      <p:sp>
        <p:nvSpPr>
          <p:cNvPr id="3" name="Content Placeholder 2">
            <a:extLst>
              <a:ext uri="{FF2B5EF4-FFF2-40B4-BE49-F238E27FC236}">
                <a16:creationId xmlns:a16="http://schemas.microsoft.com/office/drawing/2014/main" id="{CFC8D675-A556-808F-E058-FA678170359C}"/>
              </a:ext>
            </a:extLst>
          </p:cNvPr>
          <p:cNvSpPr>
            <a:spLocks noGrp="1"/>
          </p:cNvSpPr>
          <p:nvPr>
            <p:ph idx="1"/>
          </p:nvPr>
        </p:nvSpPr>
        <p:spPr/>
        <p:txBody>
          <a:bodyPr/>
          <a:lstStyle/>
          <a:p>
            <a:r>
              <a:rPr lang="en-US" dirty="0"/>
              <a:t>House Bill 206 from the 2019 1</a:t>
            </a:r>
            <a:r>
              <a:rPr lang="en-US" baseline="30000" dirty="0"/>
              <a:t>st</a:t>
            </a:r>
            <a:r>
              <a:rPr lang="en-US" dirty="0"/>
              <a:t> Extraordinary Legislative Session created a brand-new Article (5G) within Chapter 18 of WV Code.</a:t>
            </a:r>
          </a:p>
          <a:p>
            <a:r>
              <a:rPr lang="en-US" dirty="0"/>
              <a:t>Article 5G sets forth the following statutory topics for public charter schools:</a:t>
            </a:r>
          </a:p>
          <a:p>
            <a:pPr marL="685800" lvl="1" indent="-342900">
              <a:buFont typeface="+mj-lt"/>
              <a:buAutoNum type="arabicPeriod"/>
            </a:pPr>
            <a:r>
              <a:rPr lang="en-US" dirty="0"/>
              <a:t>Legislative intent;</a:t>
            </a:r>
          </a:p>
          <a:p>
            <a:pPr marL="685800" lvl="1" indent="-342900">
              <a:buFont typeface="+mj-lt"/>
              <a:buAutoNum type="arabicPeriod"/>
            </a:pPr>
            <a:r>
              <a:rPr lang="en-US" dirty="0"/>
              <a:t>Definitions;</a:t>
            </a:r>
          </a:p>
          <a:p>
            <a:pPr marL="685800" lvl="1" indent="-342900">
              <a:buFont typeface="+mj-lt"/>
              <a:buAutoNum type="arabicPeriod"/>
            </a:pPr>
            <a:r>
              <a:rPr lang="en-US" dirty="0"/>
              <a:t>Public charter criteria, governance structure, statutory compliance, etc.;</a:t>
            </a:r>
          </a:p>
          <a:p>
            <a:pPr marL="685800" lvl="1" indent="-342900">
              <a:buFont typeface="+mj-lt"/>
              <a:buAutoNum type="arabicPeriod"/>
            </a:pPr>
            <a:r>
              <a:rPr lang="en-US" dirty="0"/>
              <a:t>Powers and duties of the WV Board of Education;</a:t>
            </a:r>
          </a:p>
          <a:p>
            <a:pPr marL="685800" lvl="1" indent="-342900">
              <a:buFont typeface="+mj-lt"/>
              <a:buAutoNum type="arabicPeriod"/>
            </a:pPr>
            <a:r>
              <a:rPr lang="en-US" dirty="0"/>
              <a:t>Basis for funding, LEA status, authorizer oversight fee;</a:t>
            </a:r>
          </a:p>
          <a:p>
            <a:pPr marL="685800" lvl="1" indent="-342900">
              <a:buFont typeface="+mj-lt"/>
              <a:buAutoNum type="arabicPeriod"/>
            </a:pPr>
            <a:r>
              <a:rPr lang="en-US" dirty="0"/>
              <a:t>Authorizer powers and duties;</a:t>
            </a:r>
          </a:p>
          <a:p>
            <a:pPr marL="685800" lvl="1" indent="-342900">
              <a:buFont typeface="+mj-lt"/>
              <a:buAutoNum type="arabicPeriod"/>
            </a:pPr>
            <a:r>
              <a:rPr lang="en-US" dirty="0"/>
              <a:t>Public charter school governing board;</a:t>
            </a:r>
          </a:p>
          <a:p>
            <a:pPr marL="685800" lvl="1" indent="-342900">
              <a:buFont typeface="+mj-lt"/>
              <a:buAutoNum type="arabicPeriod"/>
            </a:pPr>
            <a:r>
              <a:rPr lang="en-US" dirty="0"/>
              <a:t>Application to establish public charter schools;</a:t>
            </a:r>
          </a:p>
          <a:p>
            <a:pPr marL="685800" lvl="1" indent="-342900">
              <a:buFont typeface="+mj-lt"/>
              <a:buAutoNum type="arabicPeriod"/>
            </a:pPr>
            <a:r>
              <a:rPr lang="en-US" dirty="0"/>
              <a:t>Charter contract requirements and terms of contracts;</a:t>
            </a:r>
          </a:p>
          <a:p>
            <a:pPr marL="685800" lvl="1" indent="-342900">
              <a:buFont typeface="+mj-lt"/>
              <a:buAutoNum type="arabicPeriod"/>
            </a:pPr>
            <a:endParaRPr lang="en-US" dirty="0"/>
          </a:p>
        </p:txBody>
      </p:sp>
      <p:sp>
        <p:nvSpPr>
          <p:cNvPr id="4" name="Slide Number Placeholder 3">
            <a:extLst>
              <a:ext uri="{FF2B5EF4-FFF2-40B4-BE49-F238E27FC236}">
                <a16:creationId xmlns:a16="http://schemas.microsoft.com/office/drawing/2014/main" id="{EF885DE7-1D2E-E2D5-DE12-8F13D28C8843}"/>
              </a:ext>
            </a:extLst>
          </p:cNvPr>
          <p:cNvSpPr>
            <a:spLocks noGrp="1"/>
          </p:cNvSpPr>
          <p:nvPr>
            <p:ph type="sldNum" sz="quarter" idx="12"/>
          </p:nvPr>
        </p:nvSpPr>
        <p:spPr/>
        <p:txBody>
          <a:bodyPr/>
          <a:lstStyle/>
          <a:p>
            <a:fld id="{16630861-4318-414B-8E21-CA5F03E7BD41}" type="slidenum">
              <a:rPr lang="en-US" smtClean="0"/>
              <a:t>2</a:t>
            </a:fld>
            <a:endParaRPr lang="en-US"/>
          </a:p>
        </p:txBody>
      </p:sp>
    </p:spTree>
    <p:extLst>
      <p:ext uri="{BB962C8B-B14F-4D97-AF65-F5344CB8AC3E}">
        <p14:creationId xmlns:p14="http://schemas.microsoft.com/office/powerpoint/2010/main" val="34331437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AAC79-3367-CF9A-BEA7-2167D0EC9210}"/>
              </a:ext>
            </a:extLst>
          </p:cNvPr>
          <p:cNvSpPr>
            <a:spLocks noGrp="1"/>
          </p:cNvSpPr>
          <p:nvPr>
            <p:ph type="title"/>
          </p:nvPr>
        </p:nvSpPr>
        <p:spPr/>
        <p:txBody>
          <a:bodyPr/>
          <a:lstStyle/>
          <a:p>
            <a:r>
              <a:rPr lang="en-US" dirty="0"/>
              <a:t>HOW ARE PUBLIC CHARTERS FUNDED?</a:t>
            </a:r>
            <a:br>
              <a:rPr lang="en-US" dirty="0"/>
            </a:br>
            <a:r>
              <a:rPr lang="en-US" dirty="0"/>
              <a:t>(Continued)</a:t>
            </a:r>
          </a:p>
        </p:txBody>
      </p:sp>
      <p:sp>
        <p:nvSpPr>
          <p:cNvPr id="3" name="Content Placeholder 2">
            <a:extLst>
              <a:ext uri="{FF2B5EF4-FFF2-40B4-BE49-F238E27FC236}">
                <a16:creationId xmlns:a16="http://schemas.microsoft.com/office/drawing/2014/main" id="{3015E756-96F1-DA3B-E427-61534C14CB5F}"/>
              </a:ext>
            </a:extLst>
          </p:cNvPr>
          <p:cNvSpPr>
            <a:spLocks noGrp="1"/>
          </p:cNvSpPr>
          <p:nvPr>
            <p:ph idx="1"/>
          </p:nvPr>
        </p:nvSpPr>
        <p:spPr/>
        <p:txBody>
          <a:bodyPr/>
          <a:lstStyle/>
          <a:p>
            <a:r>
              <a:rPr lang="en-US" dirty="0"/>
              <a:t>Policy 3300, Section 12:</a:t>
            </a:r>
          </a:p>
          <a:p>
            <a:pPr lvl="1"/>
            <a:r>
              <a:rPr lang="en-US" dirty="0"/>
              <a:t>Per Section 12.2.f, charter schools are also eligible for increased enrollment funding.</a:t>
            </a:r>
          </a:p>
          <a:p>
            <a:pPr lvl="1"/>
            <a:r>
              <a:rPr lang="en-US" dirty="0"/>
              <a:t>Section 12 provides more detail for how the transportation allowance will be modified when the charter does not provide transportation, or the county board of education agrees to provide transportation for the charter student.</a:t>
            </a:r>
          </a:p>
          <a:p>
            <a:pPr lvl="1"/>
            <a:r>
              <a:rPr lang="en-US" dirty="0"/>
              <a:t>Section 12 also provides more detail for how the allowance for current expenses (Step 6a) is modified.</a:t>
            </a:r>
          </a:p>
          <a:p>
            <a:pPr lvl="1"/>
            <a:r>
              <a:rPr lang="en-US" dirty="0"/>
              <a:t>Section 12 provides for 90% of counties’ PEIA and Retirement funding to also follow the student to the charter.</a:t>
            </a:r>
          </a:p>
          <a:p>
            <a:pPr lvl="1"/>
            <a:r>
              <a:rPr lang="en-US" b="1" dirty="0"/>
              <a:t>As mentioned in the Federal Program and IDEA sessions, county federal allocations will also be adjusted once October enrollment is certified. However, in the case of Federal funds, the reduction is 100% per student (rather than 90% as is the case with State Aid).</a:t>
            </a:r>
          </a:p>
        </p:txBody>
      </p:sp>
      <p:sp>
        <p:nvSpPr>
          <p:cNvPr id="4" name="Slide Number Placeholder 3">
            <a:extLst>
              <a:ext uri="{FF2B5EF4-FFF2-40B4-BE49-F238E27FC236}">
                <a16:creationId xmlns:a16="http://schemas.microsoft.com/office/drawing/2014/main" id="{82D0377C-1BE4-7287-094F-5DEE37EC71FC}"/>
              </a:ext>
            </a:extLst>
          </p:cNvPr>
          <p:cNvSpPr>
            <a:spLocks noGrp="1"/>
          </p:cNvSpPr>
          <p:nvPr>
            <p:ph type="sldNum" sz="quarter" idx="12"/>
          </p:nvPr>
        </p:nvSpPr>
        <p:spPr/>
        <p:txBody>
          <a:bodyPr/>
          <a:lstStyle/>
          <a:p>
            <a:fld id="{16630861-4318-414B-8E21-CA5F03E7BD41}" type="slidenum">
              <a:rPr lang="en-US" smtClean="0"/>
              <a:t>20</a:t>
            </a:fld>
            <a:endParaRPr lang="en-US"/>
          </a:p>
        </p:txBody>
      </p:sp>
    </p:spTree>
    <p:extLst>
      <p:ext uri="{BB962C8B-B14F-4D97-AF65-F5344CB8AC3E}">
        <p14:creationId xmlns:p14="http://schemas.microsoft.com/office/powerpoint/2010/main" val="12371982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D9CE8-B3EA-9ACC-FBAE-9DC46B869F75}"/>
              </a:ext>
            </a:extLst>
          </p:cNvPr>
          <p:cNvSpPr>
            <a:spLocks noGrp="1"/>
          </p:cNvSpPr>
          <p:nvPr>
            <p:ph type="title"/>
          </p:nvPr>
        </p:nvSpPr>
        <p:spPr/>
        <p:txBody>
          <a:bodyPr/>
          <a:lstStyle/>
          <a:p>
            <a:r>
              <a:rPr lang="en-US" dirty="0"/>
              <a:t>ACCESS TO PUBLIC FACILITIES</a:t>
            </a:r>
          </a:p>
        </p:txBody>
      </p:sp>
      <p:sp>
        <p:nvSpPr>
          <p:cNvPr id="3" name="Content Placeholder 2">
            <a:extLst>
              <a:ext uri="{FF2B5EF4-FFF2-40B4-BE49-F238E27FC236}">
                <a16:creationId xmlns:a16="http://schemas.microsoft.com/office/drawing/2014/main" id="{0CBBB7D3-48E1-A31C-1354-B112D5C01D76}"/>
              </a:ext>
            </a:extLst>
          </p:cNvPr>
          <p:cNvSpPr>
            <a:spLocks noGrp="1"/>
          </p:cNvSpPr>
          <p:nvPr>
            <p:ph idx="1"/>
          </p:nvPr>
        </p:nvSpPr>
        <p:spPr/>
        <p:txBody>
          <a:bodyPr/>
          <a:lstStyle/>
          <a:p>
            <a:r>
              <a:rPr lang="en-US" dirty="0"/>
              <a:t>Per 18-5G-12:</a:t>
            </a:r>
          </a:p>
          <a:p>
            <a:pPr marL="685800" lvl="1" indent="-342900">
              <a:buFont typeface="+mj-lt"/>
              <a:buAutoNum type="alphaLcParenR"/>
            </a:pPr>
            <a:r>
              <a:rPr lang="en-US" dirty="0"/>
              <a:t>A public charter school may request usage of public facilities from the county board or other public entity in the county where the charter school is located or proposes to locate.  A county board or other public entity shall make facilities available to the charter school that are either note used, in whole or in part, for classroom instruction at the time the charter school seeks to use or least the public facility.</a:t>
            </a:r>
          </a:p>
          <a:p>
            <a:pPr marL="685800" lvl="1" indent="-342900">
              <a:buFont typeface="+mj-lt"/>
              <a:buAutoNum type="alphaLcParenR"/>
            </a:pPr>
            <a:r>
              <a:rPr lang="en-US" dirty="0"/>
              <a:t>If a charter school seeks to lease the whole or part of a public facility, the cost of the lease must be at or under market value.</a:t>
            </a:r>
          </a:p>
          <a:p>
            <a:pPr marL="685800" lvl="1" indent="-342900">
              <a:buFont typeface="+mj-lt"/>
              <a:buAutoNum type="alphaLcParenR"/>
            </a:pPr>
            <a:r>
              <a:rPr lang="en-US" dirty="0"/>
              <a:t>During the term of the lease, the charter school is solely responsible for the direct expenses related to the public facility lease, including utilities, insurance, maintenance, repairs, and remodeling.  The county school board is responsible for any debt incurred or liens that are attached to the school building before the charter school leases the public facility.</a:t>
            </a:r>
          </a:p>
        </p:txBody>
      </p:sp>
      <p:sp>
        <p:nvSpPr>
          <p:cNvPr id="4" name="Slide Number Placeholder 3">
            <a:extLst>
              <a:ext uri="{FF2B5EF4-FFF2-40B4-BE49-F238E27FC236}">
                <a16:creationId xmlns:a16="http://schemas.microsoft.com/office/drawing/2014/main" id="{A6CC9960-ECF9-0772-E0B7-542261FB666F}"/>
              </a:ext>
            </a:extLst>
          </p:cNvPr>
          <p:cNvSpPr>
            <a:spLocks noGrp="1"/>
          </p:cNvSpPr>
          <p:nvPr>
            <p:ph type="sldNum" sz="quarter" idx="12"/>
          </p:nvPr>
        </p:nvSpPr>
        <p:spPr/>
        <p:txBody>
          <a:bodyPr/>
          <a:lstStyle/>
          <a:p>
            <a:fld id="{16630861-4318-414B-8E21-CA5F03E7BD41}" type="slidenum">
              <a:rPr lang="en-US" smtClean="0"/>
              <a:t>21</a:t>
            </a:fld>
            <a:endParaRPr lang="en-US"/>
          </a:p>
        </p:txBody>
      </p:sp>
    </p:spTree>
    <p:extLst>
      <p:ext uri="{BB962C8B-B14F-4D97-AF65-F5344CB8AC3E}">
        <p14:creationId xmlns:p14="http://schemas.microsoft.com/office/powerpoint/2010/main" val="19304040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BBE9DB5-F7A4-4312-750B-27C687450E6B}"/>
              </a:ext>
            </a:extLst>
          </p:cNvPr>
          <p:cNvSpPr>
            <a:spLocks noGrp="1"/>
          </p:cNvSpPr>
          <p:nvPr>
            <p:ph type="title"/>
          </p:nvPr>
        </p:nvSpPr>
        <p:spPr/>
        <p:txBody>
          <a:bodyPr>
            <a:normAutofit/>
          </a:bodyPr>
          <a:lstStyle/>
          <a:p>
            <a:pPr algn="ctr"/>
            <a:r>
              <a:rPr lang="en-US" sz="5400" dirty="0"/>
              <a:t>THANK YOU!</a:t>
            </a:r>
          </a:p>
        </p:txBody>
      </p:sp>
      <p:sp>
        <p:nvSpPr>
          <p:cNvPr id="7" name="Content Placeholder 6">
            <a:extLst>
              <a:ext uri="{FF2B5EF4-FFF2-40B4-BE49-F238E27FC236}">
                <a16:creationId xmlns:a16="http://schemas.microsoft.com/office/drawing/2014/main" id="{A561D9E0-6F74-5FA0-9073-7174A0FE1A26}"/>
              </a:ext>
            </a:extLst>
          </p:cNvPr>
          <p:cNvSpPr>
            <a:spLocks noGrp="1"/>
          </p:cNvSpPr>
          <p:nvPr>
            <p:ph idx="1"/>
          </p:nvPr>
        </p:nvSpPr>
        <p:spPr/>
        <p:txBody>
          <a:bodyPr/>
          <a:lstStyle/>
          <a:p>
            <a:pPr marL="0" indent="0" algn="ctr">
              <a:buNone/>
            </a:pPr>
            <a:endParaRPr lang="en-US" dirty="0"/>
          </a:p>
          <a:p>
            <a:pPr marL="0" indent="0" algn="ctr">
              <a:buNone/>
            </a:pPr>
            <a:endParaRPr lang="en-US" dirty="0"/>
          </a:p>
          <a:p>
            <a:pPr marL="0" indent="0" algn="ctr">
              <a:buNone/>
            </a:pPr>
            <a:r>
              <a:rPr lang="en-US" dirty="0"/>
              <a:t>Samuel E. Pauley, CPA</a:t>
            </a:r>
          </a:p>
          <a:p>
            <a:pPr marL="0" indent="0" algn="ctr">
              <a:buNone/>
            </a:pPr>
            <a:r>
              <a:rPr lang="en-US" dirty="0"/>
              <a:t>School Operations Officer</a:t>
            </a:r>
          </a:p>
          <a:p>
            <a:pPr marL="0" indent="0" algn="ctr">
              <a:buNone/>
            </a:pPr>
            <a:r>
              <a:rPr lang="en-US" dirty="0"/>
              <a:t>Office of School Operations and Finance</a:t>
            </a:r>
          </a:p>
          <a:p>
            <a:pPr marL="0" indent="0" algn="ctr">
              <a:buNone/>
            </a:pPr>
            <a:r>
              <a:rPr lang="en-US" dirty="0"/>
              <a:t>304-558-6300</a:t>
            </a:r>
          </a:p>
          <a:p>
            <a:pPr marL="0" indent="0" algn="ctr">
              <a:buNone/>
            </a:pPr>
            <a:r>
              <a:rPr lang="en-US" dirty="0"/>
              <a:t>sepauley@k12.wv.us</a:t>
            </a:r>
          </a:p>
        </p:txBody>
      </p:sp>
      <p:sp>
        <p:nvSpPr>
          <p:cNvPr id="5" name="Slide Number Placeholder 4">
            <a:extLst>
              <a:ext uri="{FF2B5EF4-FFF2-40B4-BE49-F238E27FC236}">
                <a16:creationId xmlns:a16="http://schemas.microsoft.com/office/drawing/2014/main" id="{0D9DB8D1-6076-E6E4-2514-A28C16A89E57}"/>
              </a:ext>
            </a:extLst>
          </p:cNvPr>
          <p:cNvSpPr>
            <a:spLocks noGrp="1"/>
          </p:cNvSpPr>
          <p:nvPr>
            <p:ph type="sldNum" sz="quarter" idx="12"/>
          </p:nvPr>
        </p:nvSpPr>
        <p:spPr/>
        <p:txBody>
          <a:bodyPr/>
          <a:lstStyle/>
          <a:p>
            <a:fld id="{16630861-4318-414B-8E21-CA5F03E7BD41}" type="slidenum">
              <a:rPr lang="en-US" smtClean="0"/>
              <a:t>22</a:t>
            </a:fld>
            <a:endParaRPr lang="en-US"/>
          </a:p>
        </p:txBody>
      </p:sp>
    </p:spTree>
    <p:extLst>
      <p:ext uri="{BB962C8B-B14F-4D97-AF65-F5344CB8AC3E}">
        <p14:creationId xmlns:p14="http://schemas.microsoft.com/office/powerpoint/2010/main" val="1791337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836D1-216C-CD4A-C050-CA6C4BFACA3A}"/>
              </a:ext>
            </a:extLst>
          </p:cNvPr>
          <p:cNvSpPr>
            <a:spLocks noGrp="1"/>
          </p:cNvSpPr>
          <p:nvPr>
            <p:ph type="title"/>
          </p:nvPr>
        </p:nvSpPr>
        <p:spPr/>
        <p:txBody>
          <a:bodyPr/>
          <a:lstStyle/>
          <a:p>
            <a:r>
              <a:rPr lang="en-US" dirty="0"/>
              <a:t>WHAT LAWS CREATED PUBLIC CHARTERS IN WV?</a:t>
            </a:r>
            <a:br>
              <a:rPr lang="en-US" dirty="0"/>
            </a:br>
            <a:r>
              <a:rPr lang="en-US" dirty="0"/>
              <a:t>(Continued)</a:t>
            </a:r>
          </a:p>
        </p:txBody>
      </p:sp>
      <p:sp>
        <p:nvSpPr>
          <p:cNvPr id="3" name="Content Placeholder 2">
            <a:extLst>
              <a:ext uri="{FF2B5EF4-FFF2-40B4-BE49-F238E27FC236}">
                <a16:creationId xmlns:a16="http://schemas.microsoft.com/office/drawing/2014/main" id="{99A8E64E-C873-74C7-62B4-939B983AEAB0}"/>
              </a:ext>
            </a:extLst>
          </p:cNvPr>
          <p:cNvSpPr>
            <a:spLocks noGrp="1"/>
          </p:cNvSpPr>
          <p:nvPr>
            <p:ph idx="1"/>
          </p:nvPr>
        </p:nvSpPr>
        <p:spPr/>
        <p:txBody>
          <a:bodyPr/>
          <a:lstStyle/>
          <a:p>
            <a:pPr marL="685800" lvl="1" indent="-342900">
              <a:buFont typeface="+mj-lt"/>
              <a:buAutoNum type="arabicPeriod" startAt="10"/>
            </a:pPr>
            <a:r>
              <a:rPr lang="en-US" dirty="0"/>
              <a:t>Charter contract renewal requirements;</a:t>
            </a:r>
          </a:p>
          <a:p>
            <a:pPr marL="685800" lvl="1" indent="-342900">
              <a:buFont typeface="+mj-lt"/>
              <a:buAutoNum type="arabicPeriod" startAt="10"/>
            </a:pPr>
            <a:r>
              <a:rPr lang="en-US" dirty="0"/>
              <a:t>Public charter school student enrollment, interscholastic sports, etc.;</a:t>
            </a:r>
          </a:p>
          <a:p>
            <a:pPr marL="685800" lvl="1" indent="-342900">
              <a:buFont typeface="+mj-lt"/>
              <a:buAutoNum type="arabicPeriod" startAt="10"/>
            </a:pPr>
            <a:r>
              <a:rPr lang="en-US" dirty="0"/>
              <a:t>Access to public facilities;</a:t>
            </a:r>
          </a:p>
          <a:p>
            <a:pPr marL="685800" lvl="1" indent="-342900">
              <a:buFont typeface="+mj-lt"/>
              <a:buAutoNum type="arabicPeriod" startAt="10"/>
            </a:pPr>
            <a:r>
              <a:rPr lang="en-US" dirty="0"/>
              <a:t>Appeal of authorizer’s decision to WV Board of Education;</a:t>
            </a:r>
          </a:p>
          <a:p>
            <a:pPr marL="685800" lvl="1" indent="-342900">
              <a:buFont typeface="+mj-lt"/>
              <a:buAutoNum type="arabicPeriod" startAt="10"/>
            </a:pPr>
            <a:r>
              <a:rPr lang="en-US" dirty="0"/>
              <a:t>Virtual public charter schools;</a:t>
            </a:r>
          </a:p>
          <a:p>
            <a:pPr marL="685800" lvl="1" indent="-342900">
              <a:buFont typeface="+mj-lt"/>
              <a:buAutoNum type="arabicPeriod" startAt="10"/>
            </a:pPr>
            <a:r>
              <a:rPr lang="en-US" dirty="0"/>
              <a:t>West Virginia Professional Charter School Board (HB 2012 - 2021 Legislative Session); and</a:t>
            </a:r>
          </a:p>
          <a:p>
            <a:pPr marL="685800" lvl="1" indent="-342900">
              <a:buFont typeface="+mj-lt"/>
              <a:buAutoNum type="arabicPeriod" startAt="10"/>
            </a:pPr>
            <a:r>
              <a:rPr lang="en-US" dirty="0"/>
              <a:t>Charter contract and enrollment application deadlines for schools opening in 2022 (HB 4019 - 2022 Legislative Session).</a:t>
            </a:r>
          </a:p>
        </p:txBody>
      </p:sp>
      <p:sp>
        <p:nvSpPr>
          <p:cNvPr id="4" name="Slide Number Placeholder 3">
            <a:extLst>
              <a:ext uri="{FF2B5EF4-FFF2-40B4-BE49-F238E27FC236}">
                <a16:creationId xmlns:a16="http://schemas.microsoft.com/office/drawing/2014/main" id="{880C4207-88DD-BCE3-DACA-75DC69949ED5}"/>
              </a:ext>
            </a:extLst>
          </p:cNvPr>
          <p:cNvSpPr>
            <a:spLocks noGrp="1"/>
          </p:cNvSpPr>
          <p:nvPr>
            <p:ph type="sldNum" sz="quarter" idx="12"/>
          </p:nvPr>
        </p:nvSpPr>
        <p:spPr/>
        <p:txBody>
          <a:bodyPr/>
          <a:lstStyle/>
          <a:p>
            <a:fld id="{16630861-4318-414B-8E21-CA5F03E7BD41}" type="slidenum">
              <a:rPr lang="en-US" smtClean="0"/>
              <a:t>3</a:t>
            </a:fld>
            <a:endParaRPr lang="en-US"/>
          </a:p>
        </p:txBody>
      </p:sp>
    </p:spTree>
    <p:extLst>
      <p:ext uri="{BB962C8B-B14F-4D97-AF65-F5344CB8AC3E}">
        <p14:creationId xmlns:p14="http://schemas.microsoft.com/office/powerpoint/2010/main" val="2216862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D1348-AC76-442A-4F8E-036F6C0BA849}"/>
              </a:ext>
            </a:extLst>
          </p:cNvPr>
          <p:cNvSpPr>
            <a:spLocks noGrp="1"/>
          </p:cNvSpPr>
          <p:nvPr>
            <p:ph type="title"/>
          </p:nvPr>
        </p:nvSpPr>
        <p:spPr/>
        <p:txBody>
          <a:bodyPr/>
          <a:lstStyle/>
          <a:p>
            <a:r>
              <a:rPr lang="en-US" dirty="0"/>
              <a:t>WHAT IS A CHARTER SCHOOL?</a:t>
            </a:r>
          </a:p>
        </p:txBody>
      </p:sp>
      <p:sp>
        <p:nvSpPr>
          <p:cNvPr id="3" name="Content Placeholder 2">
            <a:extLst>
              <a:ext uri="{FF2B5EF4-FFF2-40B4-BE49-F238E27FC236}">
                <a16:creationId xmlns:a16="http://schemas.microsoft.com/office/drawing/2014/main" id="{DBEBF1D2-C917-7267-9F9A-1AC8F5A21271}"/>
              </a:ext>
            </a:extLst>
          </p:cNvPr>
          <p:cNvSpPr>
            <a:spLocks noGrp="1"/>
          </p:cNvSpPr>
          <p:nvPr>
            <p:ph idx="1"/>
          </p:nvPr>
        </p:nvSpPr>
        <p:spPr/>
        <p:txBody>
          <a:bodyPr>
            <a:normAutofit fontScale="92500"/>
          </a:bodyPr>
          <a:lstStyle/>
          <a:p>
            <a:r>
              <a:rPr lang="en-US" dirty="0"/>
              <a:t>Per NCES Fast Facts, “a public charter school is a publicly funded school that is typically governed by a group or organization under a legislative contract—a charter—with the state, district, or other entity. The charter exempts the school from certain state or local rules and regulations. In return for flexibility and autonomy, the charter school must meet the accountability standards outlined in its charter. A school’s charter is reviewed periodically by the entity that granted it and can be revoked if guidelines on curriculum and management are not followed or if the accountability standards are not met.”</a:t>
            </a:r>
          </a:p>
          <a:p>
            <a:r>
              <a:rPr lang="en-US" dirty="0"/>
              <a:t>Per WV Code 18-5G-2(12), “public charter school means a public school or program within a public school that is authorized in accordance with the provisions of this article and meets the general criteria, governance structure and statutory compliance requirements described in 18-5G-3 of this code, and other provisions of this article.”</a:t>
            </a:r>
          </a:p>
        </p:txBody>
      </p:sp>
      <p:sp>
        <p:nvSpPr>
          <p:cNvPr id="4" name="Slide Number Placeholder 3">
            <a:extLst>
              <a:ext uri="{FF2B5EF4-FFF2-40B4-BE49-F238E27FC236}">
                <a16:creationId xmlns:a16="http://schemas.microsoft.com/office/drawing/2014/main" id="{5EA3A3B5-45F4-8C59-3D10-3C2A0AA4B5F6}"/>
              </a:ext>
            </a:extLst>
          </p:cNvPr>
          <p:cNvSpPr>
            <a:spLocks noGrp="1"/>
          </p:cNvSpPr>
          <p:nvPr>
            <p:ph type="sldNum" sz="quarter" idx="12"/>
          </p:nvPr>
        </p:nvSpPr>
        <p:spPr/>
        <p:txBody>
          <a:bodyPr/>
          <a:lstStyle/>
          <a:p>
            <a:fld id="{16630861-4318-414B-8E21-CA5F03E7BD41}" type="slidenum">
              <a:rPr lang="en-US" smtClean="0"/>
              <a:t>4</a:t>
            </a:fld>
            <a:endParaRPr lang="en-US"/>
          </a:p>
        </p:txBody>
      </p:sp>
    </p:spTree>
    <p:extLst>
      <p:ext uri="{BB962C8B-B14F-4D97-AF65-F5344CB8AC3E}">
        <p14:creationId xmlns:p14="http://schemas.microsoft.com/office/powerpoint/2010/main" val="3801404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F3BD6-493F-500C-6479-64BD55C323A0}"/>
              </a:ext>
            </a:extLst>
          </p:cNvPr>
          <p:cNvSpPr>
            <a:spLocks noGrp="1"/>
          </p:cNvSpPr>
          <p:nvPr>
            <p:ph type="title"/>
          </p:nvPr>
        </p:nvSpPr>
        <p:spPr/>
        <p:txBody>
          <a:bodyPr/>
          <a:lstStyle/>
          <a:p>
            <a:r>
              <a:rPr lang="en-US" dirty="0"/>
              <a:t>WHAT IS A CHARTER SCHOOL? </a:t>
            </a:r>
            <a:br>
              <a:rPr lang="en-US" dirty="0"/>
            </a:br>
            <a:r>
              <a:rPr lang="en-US" dirty="0"/>
              <a:t>(Continued)</a:t>
            </a:r>
          </a:p>
        </p:txBody>
      </p:sp>
      <p:sp>
        <p:nvSpPr>
          <p:cNvPr id="3" name="Content Placeholder 2">
            <a:extLst>
              <a:ext uri="{FF2B5EF4-FFF2-40B4-BE49-F238E27FC236}">
                <a16:creationId xmlns:a16="http://schemas.microsoft.com/office/drawing/2014/main" id="{96C28F83-4356-9E79-D045-B62E75E3E798}"/>
              </a:ext>
            </a:extLst>
          </p:cNvPr>
          <p:cNvSpPr>
            <a:spLocks noGrp="1"/>
          </p:cNvSpPr>
          <p:nvPr>
            <p:ph idx="1"/>
          </p:nvPr>
        </p:nvSpPr>
        <p:spPr/>
        <p:txBody>
          <a:bodyPr/>
          <a:lstStyle/>
          <a:p>
            <a:r>
              <a:rPr lang="en-US" dirty="0"/>
              <a:t>18-5G-3(a) – Public charter schools authorized pursuant to this article shall meet the following general criteria:</a:t>
            </a:r>
          </a:p>
          <a:p>
            <a:pPr marL="685800" lvl="1" indent="-342900">
              <a:buFont typeface="+mj-lt"/>
              <a:buAutoNum type="arabicPeriod"/>
            </a:pPr>
            <a:r>
              <a:rPr lang="en-US" dirty="0"/>
              <a:t>Are part of the state’s system of public schools and are subject to general supervision by the West Virginia Board of Education for meeting student performance standards required of other public schools under 18-2E-5(d) and (e) of this code;</a:t>
            </a:r>
          </a:p>
          <a:p>
            <a:pPr marL="685800" lvl="1" indent="-342900">
              <a:buFont typeface="+mj-lt"/>
              <a:buAutoNum type="arabicPeriod"/>
            </a:pPr>
            <a:r>
              <a:rPr lang="en-US" u="sng" dirty="0"/>
              <a:t>Are subject to the oversight of the school’s authorizer </a:t>
            </a:r>
            <a:r>
              <a:rPr lang="en-US" dirty="0"/>
              <a:t>for operating in accordance with its approved charter contract and for meeting the terms and performance standards established in the charter contract;</a:t>
            </a:r>
          </a:p>
          <a:p>
            <a:pPr marL="685800" lvl="1" indent="-342900">
              <a:buFont typeface="+mj-lt"/>
              <a:buAutoNum type="arabicPeriod"/>
            </a:pPr>
            <a:r>
              <a:rPr lang="en-US" dirty="0"/>
              <a:t>Are not home school-based;</a:t>
            </a:r>
          </a:p>
          <a:p>
            <a:pPr marL="685800" lvl="1" indent="-342900">
              <a:buFont typeface="+mj-lt"/>
              <a:buAutoNum type="arabicPeriod"/>
            </a:pPr>
            <a:r>
              <a:rPr lang="en-US" dirty="0"/>
              <a:t>Are not affiliated with or espoused any specific religious denomination, organization, sect, or belief and do not promote or engage in any religious practices in their educational program, admissions, employment policies, or operations;</a:t>
            </a:r>
          </a:p>
        </p:txBody>
      </p:sp>
      <p:sp>
        <p:nvSpPr>
          <p:cNvPr id="4" name="Slide Number Placeholder 3">
            <a:extLst>
              <a:ext uri="{FF2B5EF4-FFF2-40B4-BE49-F238E27FC236}">
                <a16:creationId xmlns:a16="http://schemas.microsoft.com/office/drawing/2014/main" id="{CC1270B2-2CF9-E045-38CD-3C182DB842DB}"/>
              </a:ext>
            </a:extLst>
          </p:cNvPr>
          <p:cNvSpPr>
            <a:spLocks noGrp="1"/>
          </p:cNvSpPr>
          <p:nvPr>
            <p:ph type="sldNum" sz="quarter" idx="12"/>
          </p:nvPr>
        </p:nvSpPr>
        <p:spPr/>
        <p:txBody>
          <a:bodyPr/>
          <a:lstStyle/>
          <a:p>
            <a:fld id="{16630861-4318-414B-8E21-CA5F03E7BD41}" type="slidenum">
              <a:rPr lang="en-US" smtClean="0"/>
              <a:t>5</a:t>
            </a:fld>
            <a:endParaRPr lang="en-US"/>
          </a:p>
        </p:txBody>
      </p:sp>
    </p:spTree>
    <p:extLst>
      <p:ext uri="{BB962C8B-B14F-4D97-AF65-F5344CB8AC3E}">
        <p14:creationId xmlns:p14="http://schemas.microsoft.com/office/powerpoint/2010/main" val="1444339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E1DF3-1456-F2FC-CF4F-40B5790C4358}"/>
              </a:ext>
            </a:extLst>
          </p:cNvPr>
          <p:cNvSpPr>
            <a:spLocks noGrp="1"/>
          </p:cNvSpPr>
          <p:nvPr>
            <p:ph type="title"/>
          </p:nvPr>
        </p:nvSpPr>
        <p:spPr/>
        <p:txBody>
          <a:bodyPr/>
          <a:lstStyle/>
          <a:p>
            <a:r>
              <a:rPr lang="en-US" dirty="0"/>
              <a:t>WHAT IS A CHARTER SCHOOL? </a:t>
            </a:r>
            <a:br>
              <a:rPr lang="en-US" dirty="0"/>
            </a:br>
            <a:r>
              <a:rPr lang="en-US" dirty="0"/>
              <a:t>(Continued)</a:t>
            </a:r>
          </a:p>
        </p:txBody>
      </p:sp>
      <p:sp>
        <p:nvSpPr>
          <p:cNvPr id="3" name="Content Placeholder 2">
            <a:extLst>
              <a:ext uri="{FF2B5EF4-FFF2-40B4-BE49-F238E27FC236}">
                <a16:creationId xmlns:a16="http://schemas.microsoft.com/office/drawing/2014/main" id="{3E1C60D6-FB39-07EC-8B69-B76F189843D7}"/>
              </a:ext>
            </a:extLst>
          </p:cNvPr>
          <p:cNvSpPr>
            <a:spLocks noGrp="1"/>
          </p:cNvSpPr>
          <p:nvPr>
            <p:ph idx="1"/>
          </p:nvPr>
        </p:nvSpPr>
        <p:spPr/>
        <p:txBody>
          <a:bodyPr/>
          <a:lstStyle/>
          <a:p>
            <a:pPr marL="685800" lvl="1" indent="-342900">
              <a:buFont typeface="+mj-lt"/>
              <a:buAutoNum type="arabicPeriod" startAt="5"/>
            </a:pPr>
            <a:r>
              <a:rPr lang="en-US" dirty="0"/>
              <a:t>Are not affiliated with any organized group whose espoused beliefs attack or malign an entire class of people, typically for immutable characteristics, as identified through listings of such groups as may be made by the U. S. Department of Justice, the Federal Bureau of Investigation, or officials having similar jurisdiction in this state;</a:t>
            </a:r>
          </a:p>
          <a:p>
            <a:pPr marL="685800" lvl="1" indent="-342900">
              <a:buFont typeface="+mj-lt"/>
              <a:buAutoNum type="arabicPeriod" startAt="5"/>
            </a:pPr>
            <a:r>
              <a:rPr lang="en-US" dirty="0"/>
              <a:t>Are public schools to which parents or legal guardians choose to send their child or children; </a:t>
            </a:r>
          </a:p>
          <a:p>
            <a:pPr marL="685800" lvl="1" indent="-342900">
              <a:buFont typeface="+mj-lt"/>
              <a:buAutoNum type="arabicPeriod" startAt="5"/>
            </a:pPr>
            <a:r>
              <a:rPr lang="en-US" b="1" dirty="0"/>
              <a:t>Do not charge tuition and may only charge such fees as may be imposed by </a:t>
            </a:r>
            <a:r>
              <a:rPr lang="en-US" b="1" dirty="0" err="1"/>
              <a:t>noncharter</a:t>
            </a:r>
            <a:r>
              <a:rPr lang="en-US" b="1" dirty="0"/>
              <a:t> public schools in this state; </a:t>
            </a:r>
            <a:r>
              <a:rPr lang="en-US" dirty="0"/>
              <a:t>and</a:t>
            </a:r>
          </a:p>
          <a:p>
            <a:pPr marL="685800" lvl="1" indent="-342900">
              <a:buFont typeface="+mj-lt"/>
              <a:buAutoNum type="arabicPeriod" startAt="5"/>
            </a:pPr>
            <a:r>
              <a:rPr lang="en-US" dirty="0"/>
              <a:t>Have no requirements that would exclude any child from enrollment who would not be excluded at a </a:t>
            </a:r>
            <a:r>
              <a:rPr lang="en-US" dirty="0" err="1"/>
              <a:t>noncharter</a:t>
            </a:r>
            <a:r>
              <a:rPr lang="en-US" dirty="0"/>
              <a:t> public school.</a:t>
            </a:r>
          </a:p>
        </p:txBody>
      </p:sp>
      <p:sp>
        <p:nvSpPr>
          <p:cNvPr id="4" name="Slide Number Placeholder 3">
            <a:extLst>
              <a:ext uri="{FF2B5EF4-FFF2-40B4-BE49-F238E27FC236}">
                <a16:creationId xmlns:a16="http://schemas.microsoft.com/office/drawing/2014/main" id="{917905AC-F709-AEA6-7BB7-6ADECF26C40B}"/>
              </a:ext>
            </a:extLst>
          </p:cNvPr>
          <p:cNvSpPr>
            <a:spLocks noGrp="1"/>
          </p:cNvSpPr>
          <p:nvPr>
            <p:ph type="sldNum" sz="quarter" idx="12"/>
          </p:nvPr>
        </p:nvSpPr>
        <p:spPr/>
        <p:txBody>
          <a:bodyPr/>
          <a:lstStyle/>
          <a:p>
            <a:fld id="{16630861-4318-414B-8E21-CA5F03E7BD41}" type="slidenum">
              <a:rPr lang="en-US" smtClean="0"/>
              <a:t>6</a:t>
            </a:fld>
            <a:endParaRPr lang="en-US"/>
          </a:p>
        </p:txBody>
      </p:sp>
    </p:spTree>
    <p:extLst>
      <p:ext uri="{BB962C8B-B14F-4D97-AF65-F5344CB8AC3E}">
        <p14:creationId xmlns:p14="http://schemas.microsoft.com/office/powerpoint/2010/main" val="3696694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9F0BB-0D99-798A-F42A-95CA20390C69}"/>
              </a:ext>
            </a:extLst>
          </p:cNvPr>
          <p:cNvSpPr>
            <a:spLocks noGrp="1"/>
          </p:cNvSpPr>
          <p:nvPr>
            <p:ph type="title"/>
          </p:nvPr>
        </p:nvSpPr>
        <p:spPr/>
        <p:txBody>
          <a:bodyPr/>
          <a:lstStyle/>
          <a:p>
            <a:r>
              <a:rPr lang="en-US" dirty="0"/>
              <a:t>WHAT IS A CHARTER SCHOOL? </a:t>
            </a:r>
            <a:br>
              <a:rPr lang="en-US" dirty="0"/>
            </a:br>
            <a:r>
              <a:rPr lang="en-US" dirty="0"/>
              <a:t>(Continued)</a:t>
            </a:r>
          </a:p>
        </p:txBody>
      </p:sp>
      <p:sp>
        <p:nvSpPr>
          <p:cNvPr id="3" name="Content Placeholder 2">
            <a:extLst>
              <a:ext uri="{FF2B5EF4-FFF2-40B4-BE49-F238E27FC236}">
                <a16:creationId xmlns:a16="http://schemas.microsoft.com/office/drawing/2014/main" id="{EF7ADD31-52D2-8BF9-CC90-B789EA453DB7}"/>
              </a:ext>
            </a:extLst>
          </p:cNvPr>
          <p:cNvSpPr>
            <a:spLocks noGrp="1"/>
          </p:cNvSpPr>
          <p:nvPr>
            <p:ph idx="1"/>
          </p:nvPr>
        </p:nvSpPr>
        <p:spPr/>
        <p:txBody>
          <a:bodyPr>
            <a:normAutofit lnSpcReduction="10000"/>
          </a:bodyPr>
          <a:lstStyle/>
          <a:p>
            <a:r>
              <a:rPr lang="en-US" dirty="0"/>
              <a:t>18-5G-1(c) – “All public charter schools established under this article are public schools and are part of the state’s public education system.”</a:t>
            </a:r>
          </a:p>
          <a:p>
            <a:r>
              <a:rPr lang="en-US" dirty="0"/>
              <a:t>18-5G-3(c) – “A public charter school authorized pursuant to this article is exempt from all statutes and rules applicable to a </a:t>
            </a:r>
            <a:r>
              <a:rPr lang="en-US" dirty="0" err="1"/>
              <a:t>noncharter</a:t>
            </a:r>
            <a:r>
              <a:rPr lang="en-US" dirty="0"/>
              <a:t> public school or board of education except for the following:</a:t>
            </a:r>
          </a:p>
          <a:p>
            <a:pPr marL="685800" lvl="1" indent="-342900">
              <a:buFont typeface="+mj-lt"/>
              <a:buAutoNum type="arabicPeriod"/>
            </a:pPr>
            <a:r>
              <a:rPr lang="en-US" dirty="0"/>
              <a:t>Federal laws applicable to </a:t>
            </a:r>
            <a:r>
              <a:rPr lang="en-US" dirty="0" err="1"/>
              <a:t>noncharter</a:t>
            </a:r>
            <a:r>
              <a:rPr lang="en-US" dirty="0"/>
              <a:t> public schools;</a:t>
            </a:r>
          </a:p>
          <a:p>
            <a:pPr marL="685800" lvl="1" indent="-342900">
              <a:buFont typeface="+mj-lt"/>
              <a:buAutoNum type="arabicPeriod"/>
            </a:pPr>
            <a:r>
              <a:rPr lang="en-US" dirty="0"/>
              <a:t>FOIA and open governmental proceedings rules;</a:t>
            </a:r>
          </a:p>
          <a:p>
            <a:pPr marL="685800" lvl="1" indent="-342900">
              <a:buFont typeface="+mj-lt"/>
              <a:buAutoNum type="arabicPeriod"/>
            </a:pPr>
            <a:r>
              <a:rPr lang="en-US" dirty="0"/>
              <a:t>Immunization requirements;</a:t>
            </a:r>
          </a:p>
          <a:p>
            <a:pPr marL="685800" lvl="1" indent="-342900">
              <a:buFont typeface="+mj-lt"/>
              <a:buAutoNum type="arabicPeriod"/>
            </a:pPr>
            <a:r>
              <a:rPr lang="en-US" dirty="0"/>
              <a:t>Compulsory school attendance requirements;</a:t>
            </a:r>
          </a:p>
          <a:p>
            <a:pPr marL="685800" lvl="1" indent="-342900">
              <a:buFont typeface="+mj-lt"/>
              <a:buAutoNum type="arabicPeriod"/>
            </a:pPr>
            <a:r>
              <a:rPr lang="en-US" dirty="0"/>
              <a:t>Minimum number of days or equivalent amount of instructional time;</a:t>
            </a:r>
          </a:p>
          <a:p>
            <a:pPr marL="685800" lvl="1" indent="-342900">
              <a:buFont typeface="+mj-lt"/>
              <a:buAutoNum type="arabicPeriod"/>
            </a:pPr>
            <a:r>
              <a:rPr lang="en-US" dirty="0"/>
              <a:t>Student assessment requirements, but only to the extent that will allow the state board to measure the performance of public charter school students;</a:t>
            </a:r>
          </a:p>
          <a:p>
            <a:endParaRPr lang="en-US" dirty="0"/>
          </a:p>
        </p:txBody>
      </p:sp>
      <p:sp>
        <p:nvSpPr>
          <p:cNvPr id="4" name="Slide Number Placeholder 3">
            <a:extLst>
              <a:ext uri="{FF2B5EF4-FFF2-40B4-BE49-F238E27FC236}">
                <a16:creationId xmlns:a16="http://schemas.microsoft.com/office/drawing/2014/main" id="{EF0622B0-66EC-F049-4593-F34D1FEF62CC}"/>
              </a:ext>
            </a:extLst>
          </p:cNvPr>
          <p:cNvSpPr>
            <a:spLocks noGrp="1"/>
          </p:cNvSpPr>
          <p:nvPr>
            <p:ph type="sldNum" sz="quarter" idx="12"/>
          </p:nvPr>
        </p:nvSpPr>
        <p:spPr/>
        <p:txBody>
          <a:bodyPr/>
          <a:lstStyle/>
          <a:p>
            <a:fld id="{16630861-4318-414B-8E21-CA5F03E7BD41}" type="slidenum">
              <a:rPr lang="en-US" smtClean="0"/>
              <a:t>7</a:t>
            </a:fld>
            <a:endParaRPr lang="en-US"/>
          </a:p>
        </p:txBody>
      </p:sp>
    </p:spTree>
    <p:extLst>
      <p:ext uri="{BB962C8B-B14F-4D97-AF65-F5344CB8AC3E}">
        <p14:creationId xmlns:p14="http://schemas.microsoft.com/office/powerpoint/2010/main" val="1147707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E21A2-5284-1C5A-AE06-90599A2FA71E}"/>
              </a:ext>
            </a:extLst>
          </p:cNvPr>
          <p:cNvSpPr>
            <a:spLocks noGrp="1"/>
          </p:cNvSpPr>
          <p:nvPr>
            <p:ph type="title"/>
          </p:nvPr>
        </p:nvSpPr>
        <p:spPr/>
        <p:txBody>
          <a:bodyPr/>
          <a:lstStyle/>
          <a:p>
            <a:r>
              <a:rPr lang="en-US" dirty="0"/>
              <a:t>WHAT IS A CHARTER SCHOOL? </a:t>
            </a:r>
            <a:br>
              <a:rPr lang="en-US" dirty="0"/>
            </a:br>
            <a:r>
              <a:rPr lang="en-US" dirty="0"/>
              <a:t>(Continued)</a:t>
            </a:r>
          </a:p>
        </p:txBody>
      </p:sp>
      <p:sp>
        <p:nvSpPr>
          <p:cNvPr id="3" name="Content Placeholder 2">
            <a:extLst>
              <a:ext uri="{FF2B5EF4-FFF2-40B4-BE49-F238E27FC236}">
                <a16:creationId xmlns:a16="http://schemas.microsoft.com/office/drawing/2014/main" id="{D3C725F3-B02A-A085-7664-7A9E040764AE}"/>
              </a:ext>
            </a:extLst>
          </p:cNvPr>
          <p:cNvSpPr>
            <a:spLocks noGrp="1"/>
          </p:cNvSpPr>
          <p:nvPr>
            <p:ph idx="1"/>
          </p:nvPr>
        </p:nvSpPr>
        <p:spPr/>
        <p:txBody>
          <a:bodyPr>
            <a:normAutofit lnSpcReduction="10000"/>
          </a:bodyPr>
          <a:lstStyle/>
          <a:p>
            <a:pPr marL="685800" lvl="1" indent="-342900">
              <a:buFont typeface="+mj-lt"/>
              <a:buAutoNum type="arabicPeriod" startAt="7"/>
            </a:pPr>
            <a:r>
              <a:rPr lang="en-US" dirty="0"/>
              <a:t>Student Data Accessibility, Transparency and Accountability Act;</a:t>
            </a:r>
          </a:p>
          <a:p>
            <a:pPr marL="685800" lvl="1" indent="-342900">
              <a:buFont typeface="+mj-lt"/>
              <a:buAutoNum type="arabicPeriod" startAt="7"/>
            </a:pPr>
            <a:r>
              <a:rPr lang="en-US" dirty="0"/>
              <a:t>Use of the electronic education information system established by WVDE for the purpose of reporting required information;</a:t>
            </a:r>
          </a:p>
          <a:p>
            <a:pPr marL="685800" lvl="1" indent="-342900">
              <a:buFont typeface="+mj-lt"/>
              <a:buAutoNum type="arabicPeriod" startAt="7"/>
            </a:pPr>
            <a:r>
              <a:rPr lang="en-US" dirty="0"/>
              <a:t>Reporting information on student and school performance to parents, policy-makers, and the general public in the same manner as </a:t>
            </a:r>
            <a:r>
              <a:rPr lang="en-US" dirty="0" err="1"/>
              <a:t>noncharter</a:t>
            </a:r>
            <a:r>
              <a:rPr lang="en-US" dirty="0"/>
              <a:t> public schools using the electronic format established by WVDE;</a:t>
            </a:r>
          </a:p>
          <a:p>
            <a:pPr marL="685800" lvl="1" indent="-342900">
              <a:buFont typeface="+mj-lt"/>
              <a:buAutoNum type="arabicPeriod" startAt="7"/>
            </a:pPr>
            <a:r>
              <a:rPr lang="en-US" dirty="0"/>
              <a:t>All applicable accounting and financial reporting requirements as prescribed for public schools, including adherence to GAAP, engaging an external auditor to perform an independent audit of the school’s finances, and submitting the audit to their authorizer and to the state superintendent of schools within 9 months of fiscal year end;</a:t>
            </a:r>
          </a:p>
          <a:p>
            <a:pPr marL="685800" lvl="1" indent="-342900">
              <a:buFont typeface="+mj-lt"/>
              <a:buAutoNum type="arabicPeriod" startAt="7"/>
            </a:pPr>
            <a:r>
              <a:rPr lang="en-US" dirty="0"/>
              <a:t>Criminal history background check;</a:t>
            </a:r>
          </a:p>
          <a:p>
            <a:pPr marL="685800" lvl="1" indent="-342900">
              <a:buFont typeface="+mj-lt"/>
              <a:buAutoNum type="arabicPeriod" startAt="7"/>
            </a:pPr>
            <a:r>
              <a:rPr lang="en-US" dirty="0"/>
              <a:t>Zoning rules for facilities;</a:t>
            </a:r>
          </a:p>
          <a:p>
            <a:pPr marL="685800" lvl="1" indent="-342900">
              <a:buFont typeface="+mj-lt"/>
              <a:buAutoNum type="arabicPeriod" startAt="7"/>
            </a:pPr>
            <a:r>
              <a:rPr lang="en-US" dirty="0"/>
              <a:t>Building codes, regulations and fees for facilities; and</a:t>
            </a:r>
          </a:p>
          <a:p>
            <a:pPr marL="685800" lvl="1" indent="-342900">
              <a:buFont typeface="+mj-lt"/>
              <a:buAutoNum type="arabicPeriod" startAt="7"/>
            </a:pPr>
            <a:r>
              <a:rPr lang="en-US" dirty="0"/>
              <a:t>Student transportation safety laws when transportation is provided.</a:t>
            </a:r>
          </a:p>
        </p:txBody>
      </p:sp>
      <p:sp>
        <p:nvSpPr>
          <p:cNvPr id="4" name="Slide Number Placeholder 3">
            <a:extLst>
              <a:ext uri="{FF2B5EF4-FFF2-40B4-BE49-F238E27FC236}">
                <a16:creationId xmlns:a16="http://schemas.microsoft.com/office/drawing/2014/main" id="{6A8FFE87-E4AA-5D13-15CC-79A73AFB8BF7}"/>
              </a:ext>
            </a:extLst>
          </p:cNvPr>
          <p:cNvSpPr>
            <a:spLocks noGrp="1"/>
          </p:cNvSpPr>
          <p:nvPr>
            <p:ph type="sldNum" sz="quarter" idx="12"/>
          </p:nvPr>
        </p:nvSpPr>
        <p:spPr/>
        <p:txBody>
          <a:bodyPr/>
          <a:lstStyle/>
          <a:p>
            <a:fld id="{16630861-4318-414B-8E21-CA5F03E7BD41}" type="slidenum">
              <a:rPr lang="en-US" smtClean="0"/>
              <a:t>8</a:t>
            </a:fld>
            <a:endParaRPr lang="en-US"/>
          </a:p>
        </p:txBody>
      </p:sp>
    </p:spTree>
    <p:extLst>
      <p:ext uri="{BB962C8B-B14F-4D97-AF65-F5344CB8AC3E}">
        <p14:creationId xmlns:p14="http://schemas.microsoft.com/office/powerpoint/2010/main" val="1606853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7A51E-9EC8-4449-A124-714CE04E1AE3}"/>
              </a:ext>
            </a:extLst>
          </p:cNvPr>
          <p:cNvSpPr>
            <a:spLocks noGrp="1"/>
          </p:cNvSpPr>
          <p:nvPr>
            <p:ph type="title"/>
          </p:nvPr>
        </p:nvSpPr>
        <p:spPr/>
        <p:txBody>
          <a:bodyPr/>
          <a:lstStyle/>
          <a:p>
            <a:r>
              <a:rPr lang="en-US" dirty="0"/>
              <a:t>WHAT IS A CHARTER SCHOOL? </a:t>
            </a:r>
            <a:br>
              <a:rPr lang="en-US" dirty="0"/>
            </a:br>
            <a:r>
              <a:rPr lang="en-US" dirty="0"/>
              <a:t>(Continued)</a:t>
            </a:r>
          </a:p>
        </p:txBody>
      </p:sp>
      <p:sp>
        <p:nvSpPr>
          <p:cNvPr id="3" name="Content Placeholder 2">
            <a:extLst>
              <a:ext uri="{FF2B5EF4-FFF2-40B4-BE49-F238E27FC236}">
                <a16:creationId xmlns:a16="http://schemas.microsoft.com/office/drawing/2014/main" id="{50846577-E598-432E-F580-AB5F4D4D4132}"/>
              </a:ext>
            </a:extLst>
          </p:cNvPr>
          <p:cNvSpPr>
            <a:spLocks noGrp="1"/>
          </p:cNvSpPr>
          <p:nvPr>
            <p:ph idx="1"/>
          </p:nvPr>
        </p:nvSpPr>
        <p:spPr/>
        <p:txBody>
          <a:bodyPr/>
          <a:lstStyle/>
          <a:p>
            <a:r>
              <a:rPr lang="en-US" dirty="0"/>
              <a:t>Charter schools are organized by an “applicant” that submits an application to an “authorizer.”</a:t>
            </a:r>
          </a:p>
          <a:p>
            <a:pPr marL="0" indent="0">
              <a:buNone/>
            </a:pPr>
            <a:endParaRPr lang="en-US" dirty="0"/>
          </a:p>
          <a:p>
            <a:pPr lvl="1"/>
            <a:r>
              <a:rPr lang="en-US" dirty="0"/>
              <a:t>Per 18-5G-2(1), “applicant” means any one or more in combination of parents, community members, teachers, school administrators, or institutions of higher education in this state who are interested in organizing a public charter school and have obtained 501(c)(3) tax-exempt status or have submitted an application for such status.</a:t>
            </a:r>
          </a:p>
          <a:p>
            <a:pPr marL="342900" lvl="1" indent="0">
              <a:buNone/>
            </a:pPr>
            <a:endParaRPr lang="en-US" dirty="0"/>
          </a:p>
          <a:p>
            <a:pPr lvl="1"/>
            <a:r>
              <a:rPr lang="en-US" dirty="0"/>
              <a:t>Per 18-5G-2(2), “authorizer” means the entity empowered under this article to review applications, decide whether to approve or reject applications, enter into charter contracts with applicants, oversee public charter schools, and decide whether to renew or not renew charter contracts.</a:t>
            </a:r>
          </a:p>
        </p:txBody>
      </p:sp>
      <p:sp>
        <p:nvSpPr>
          <p:cNvPr id="4" name="Slide Number Placeholder 3">
            <a:extLst>
              <a:ext uri="{FF2B5EF4-FFF2-40B4-BE49-F238E27FC236}">
                <a16:creationId xmlns:a16="http://schemas.microsoft.com/office/drawing/2014/main" id="{9C3A7301-071B-205E-DD7E-2C9979AE5CEB}"/>
              </a:ext>
            </a:extLst>
          </p:cNvPr>
          <p:cNvSpPr>
            <a:spLocks noGrp="1"/>
          </p:cNvSpPr>
          <p:nvPr>
            <p:ph type="sldNum" sz="quarter" idx="12"/>
          </p:nvPr>
        </p:nvSpPr>
        <p:spPr/>
        <p:txBody>
          <a:bodyPr/>
          <a:lstStyle/>
          <a:p>
            <a:fld id="{16630861-4318-414B-8E21-CA5F03E7BD41}" type="slidenum">
              <a:rPr lang="en-US" smtClean="0"/>
              <a:t>9</a:t>
            </a:fld>
            <a:endParaRPr lang="en-US"/>
          </a:p>
        </p:txBody>
      </p:sp>
    </p:spTree>
    <p:extLst>
      <p:ext uri="{BB962C8B-B14F-4D97-AF65-F5344CB8AC3E}">
        <p14:creationId xmlns:p14="http://schemas.microsoft.com/office/powerpoint/2010/main" val="1130941035"/>
      </p:ext>
    </p:extLst>
  </p:cSld>
  <p:clrMapOvr>
    <a:masterClrMapping/>
  </p:clrMapOvr>
</p:sld>
</file>

<file path=ppt/theme/theme1.xml><?xml version="1.0" encoding="utf-8"?>
<a:theme xmlns:a="http://schemas.openxmlformats.org/drawingml/2006/main" name="WVDE_2017Theme2">
  <a:themeElements>
    <a:clrScheme name="Custom 1">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VDE_2017Theme2" id="{44F0BE6C-34C6-EC46-AFE6-CDB91FC5A479}" vid="{EC7969FB-EEA3-4642-839C-4BC21861693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WVDE_2017Theme2</Template>
  <TotalTime>208</TotalTime>
  <Words>2950</Words>
  <Application>Microsoft Office PowerPoint</Application>
  <PresentationFormat>On-screen Show (4:3)</PresentationFormat>
  <Paragraphs>150</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Fira Sans</vt:lpstr>
      <vt:lpstr>Fira Sans Ultra</vt:lpstr>
      <vt:lpstr>Vollkorn</vt:lpstr>
      <vt:lpstr>WVDE_2017Theme2</vt:lpstr>
      <vt:lpstr>PUBLIC CHARTER SCHOOLS</vt:lpstr>
      <vt:lpstr>WHAT LAWS CREATED PUBLIC CHARTERS IN WV?</vt:lpstr>
      <vt:lpstr>WHAT LAWS CREATED PUBLIC CHARTERS IN WV? (Continued)</vt:lpstr>
      <vt:lpstr>WHAT IS A CHARTER SCHOOL?</vt:lpstr>
      <vt:lpstr>WHAT IS A CHARTER SCHOOL?  (Continued)</vt:lpstr>
      <vt:lpstr>WHAT IS A CHARTER SCHOOL?  (Continued)</vt:lpstr>
      <vt:lpstr>WHAT IS A CHARTER SCHOOL?  (Continued)</vt:lpstr>
      <vt:lpstr>WHAT IS A CHARTER SCHOOL?  (Continued)</vt:lpstr>
      <vt:lpstr>WHAT IS A CHARTER SCHOOL?  (Continued)</vt:lpstr>
      <vt:lpstr>WHO CAN AUTHORIZE PUBLIC CHARTERS?</vt:lpstr>
      <vt:lpstr>WHO CAN AUTHORIZE PUBLIC CHARTERS? (Continued) </vt:lpstr>
      <vt:lpstr>WHO HAS OVERSIGHT RESPONSIBILITY OVER AUTHORIZERS?</vt:lpstr>
      <vt:lpstr>HOW ARE PUBLIC CHARTERS FUNDED?</vt:lpstr>
      <vt:lpstr>HOW ARE PUBLIC CHARTERS FUNDED?</vt:lpstr>
      <vt:lpstr>WHAT PROMULGATED RULE?</vt:lpstr>
      <vt:lpstr>HOW ARE PUBLIC CHARTERS FUNDED? (Continued)</vt:lpstr>
      <vt:lpstr>HOW ARE PUBLIC CHARTERS FUNDED? (Continued)</vt:lpstr>
      <vt:lpstr>HOW ARE PUBLIC CHARTERS FUNDED? (Continued)</vt:lpstr>
      <vt:lpstr>HOW ARE PUBLIC CHARTERS FUNDED? (Continued)</vt:lpstr>
      <vt:lpstr>HOW ARE PUBLIC CHARTERS FUNDED? (Continued)</vt:lpstr>
      <vt:lpstr>ACCESS TO PUBLIC FACILITIES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Daniels</dc:creator>
  <cp:lastModifiedBy>Sam Pauley</cp:lastModifiedBy>
  <cp:revision>5</cp:revision>
  <dcterms:created xsi:type="dcterms:W3CDTF">2017-05-08T14:21:19Z</dcterms:created>
  <dcterms:modified xsi:type="dcterms:W3CDTF">2022-08-01T14:11:12Z</dcterms:modified>
</cp:coreProperties>
</file>