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0"/>
  </p:notesMasterIdLst>
  <p:sldIdLst>
    <p:sldId id="256" r:id="rId3"/>
    <p:sldId id="285" r:id="rId4"/>
    <p:sldId id="295" r:id="rId5"/>
    <p:sldId id="259" r:id="rId6"/>
    <p:sldId id="319" r:id="rId7"/>
    <p:sldId id="273" r:id="rId8"/>
    <p:sldId id="268" r:id="rId9"/>
    <p:sldId id="303" r:id="rId10"/>
    <p:sldId id="298" r:id="rId11"/>
    <p:sldId id="304" r:id="rId12"/>
    <p:sldId id="299" r:id="rId13"/>
    <p:sldId id="307" r:id="rId14"/>
    <p:sldId id="308" r:id="rId15"/>
    <p:sldId id="314" r:id="rId16"/>
    <p:sldId id="320" r:id="rId17"/>
    <p:sldId id="311" r:id="rId18"/>
    <p:sldId id="321" r:id="rId19"/>
    <p:sldId id="315" r:id="rId20"/>
    <p:sldId id="322" r:id="rId21"/>
    <p:sldId id="312" r:id="rId22"/>
    <p:sldId id="323" r:id="rId23"/>
    <p:sldId id="316" r:id="rId24"/>
    <p:sldId id="324" r:id="rId25"/>
    <p:sldId id="313" r:id="rId26"/>
    <p:sldId id="325" r:id="rId27"/>
    <p:sldId id="310" r:id="rId28"/>
    <p:sldId id="283" r:id="rId29"/>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BEAF2A-F3AC-41F2-A3DF-21FB2D53B03E}" v="250" dt="2021-08-11T15:52:04.7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6727" autoAdjust="0"/>
  </p:normalViewPr>
  <p:slideViewPr>
    <p:cSldViewPr snapToGrid="0">
      <p:cViewPr varScale="1">
        <p:scale>
          <a:sx n="110" d="100"/>
          <a:sy n="110" d="100"/>
        </p:scale>
        <p:origin x="516" y="96"/>
      </p:cViewPr>
      <p:guideLst/>
    </p:cSldViewPr>
  </p:slideViewPr>
  <p:notesTextViewPr>
    <p:cViewPr>
      <p:scale>
        <a:sx n="1" d="1"/>
        <a:sy n="1" d="1"/>
      </p:scale>
      <p:origin x="0" y="0"/>
    </p:cViewPr>
  </p:notesTextViewPr>
  <p:notesViewPr>
    <p:cSldViewPr snapToGrid="0">
      <p:cViewPr varScale="1">
        <p:scale>
          <a:sx n="87" d="100"/>
          <a:sy n="87" d="100"/>
        </p:scale>
        <p:origin x="298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ber Stohr" userId="ae57622b-9a82-436d-9a76-2cbb74fe80ea" providerId="ADAL" clId="{83BEAF2A-F3AC-41F2-A3DF-21FB2D53B03E}"/>
    <pc:docChg chg="custSel addSld modSld">
      <pc:chgData name="Amber Stohr" userId="ae57622b-9a82-436d-9a76-2cbb74fe80ea" providerId="ADAL" clId="{83BEAF2A-F3AC-41F2-A3DF-21FB2D53B03E}" dt="2021-08-10T21:14:43.879" v="216" actId="113"/>
      <pc:docMkLst>
        <pc:docMk/>
      </pc:docMkLst>
      <pc:sldChg chg="modSp">
        <pc:chgData name="Amber Stohr" userId="ae57622b-9a82-436d-9a76-2cbb74fe80ea" providerId="ADAL" clId="{83BEAF2A-F3AC-41F2-A3DF-21FB2D53B03E}" dt="2021-08-10T13:45:14.669" v="33" actId="113"/>
        <pc:sldMkLst>
          <pc:docMk/>
          <pc:sldMk cId="716570598" sldId="307"/>
        </pc:sldMkLst>
        <pc:graphicFrameChg chg="mod">
          <ac:chgData name="Amber Stohr" userId="ae57622b-9a82-436d-9a76-2cbb74fe80ea" providerId="ADAL" clId="{83BEAF2A-F3AC-41F2-A3DF-21FB2D53B03E}" dt="2021-08-10T13:45:14.669" v="33" actId="113"/>
          <ac:graphicFrameMkLst>
            <pc:docMk/>
            <pc:sldMk cId="716570598" sldId="307"/>
            <ac:graphicFrameMk id="4" creationId="{BD2130B7-DAA1-48AB-884B-7FC7DAD7A06B}"/>
          </ac:graphicFrameMkLst>
        </pc:graphicFrameChg>
      </pc:sldChg>
      <pc:sldChg chg="addSp delSp modSp new mod modClrScheme chgLayout">
        <pc:chgData name="Amber Stohr" userId="ae57622b-9a82-436d-9a76-2cbb74fe80ea" providerId="ADAL" clId="{83BEAF2A-F3AC-41F2-A3DF-21FB2D53B03E}" dt="2021-08-10T19:20:58.321" v="68" actId="478"/>
        <pc:sldMkLst>
          <pc:docMk/>
          <pc:sldMk cId="2043959226" sldId="320"/>
        </pc:sldMkLst>
        <pc:spChg chg="del mod ord">
          <ac:chgData name="Amber Stohr" userId="ae57622b-9a82-436d-9a76-2cbb74fe80ea" providerId="ADAL" clId="{83BEAF2A-F3AC-41F2-A3DF-21FB2D53B03E}" dt="2021-08-10T18:50:19.279" v="35" actId="700"/>
          <ac:spMkLst>
            <pc:docMk/>
            <pc:sldMk cId="2043959226" sldId="320"/>
            <ac:spMk id="2" creationId="{197322E9-6D94-4C8B-AFEE-05A6EF5B32FD}"/>
          </ac:spMkLst>
        </pc:spChg>
        <pc:spChg chg="del mod ord">
          <ac:chgData name="Amber Stohr" userId="ae57622b-9a82-436d-9a76-2cbb74fe80ea" providerId="ADAL" clId="{83BEAF2A-F3AC-41F2-A3DF-21FB2D53B03E}" dt="2021-08-10T18:50:19.279" v="35" actId="700"/>
          <ac:spMkLst>
            <pc:docMk/>
            <pc:sldMk cId="2043959226" sldId="320"/>
            <ac:spMk id="3" creationId="{4A632E7F-88B8-40B6-B7EB-207DFD0F5CD7}"/>
          </ac:spMkLst>
        </pc:spChg>
        <pc:spChg chg="del">
          <ac:chgData name="Amber Stohr" userId="ae57622b-9a82-436d-9a76-2cbb74fe80ea" providerId="ADAL" clId="{83BEAF2A-F3AC-41F2-A3DF-21FB2D53B03E}" dt="2021-08-10T18:50:19.279" v="35" actId="700"/>
          <ac:spMkLst>
            <pc:docMk/>
            <pc:sldMk cId="2043959226" sldId="320"/>
            <ac:spMk id="4" creationId="{3EE01A00-02FA-4F1C-B5AF-192F775E6854}"/>
          </ac:spMkLst>
        </pc:spChg>
        <pc:spChg chg="add del mod ord">
          <ac:chgData name="Amber Stohr" userId="ae57622b-9a82-436d-9a76-2cbb74fe80ea" providerId="ADAL" clId="{83BEAF2A-F3AC-41F2-A3DF-21FB2D53B03E}" dt="2021-08-10T19:20:58.321" v="68" actId="478"/>
          <ac:spMkLst>
            <pc:docMk/>
            <pc:sldMk cId="2043959226" sldId="320"/>
            <ac:spMk id="5" creationId="{1EB1AFAD-8903-4110-A47A-2A0140C40FCB}"/>
          </ac:spMkLst>
        </pc:spChg>
        <pc:spChg chg="add del mod ord">
          <ac:chgData name="Amber Stohr" userId="ae57622b-9a82-436d-9a76-2cbb74fe80ea" providerId="ADAL" clId="{83BEAF2A-F3AC-41F2-A3DF-21FB2D53B03E}" dt="2021-08-10T18:50:31.645" v="36"/>
          <ac:spMkLst>
            <pc:docMk/>
            <pc:sldMk cId="2043959226" sldId="320"/>
            <ac:spMk id="6" creationId="{88CB265C-EE4D-436D-9BD3-9FE8FEF8C0FB}"/>
          </ac:spMkLst>
        </pc:spChg>
        <pc:graphicFrameChg chg="add mod">
          <ac:chgData name="Amber Stohr" userId="ae57622b-9a82-436d-9a76-2cbb74fe80ea" providerId="ADAL" clId="{83BEAF2A-F3AC-41F2-A3DF-21FB2D53B03E}" dt="2021-08-10T19:18:43.148" v="67" actId="403"/>
          <ac:graphicFrameMkLst>
            <pc:docMk/>
            <pc:sldMk cId="2043959226" sldId="320"/>
            <ac:graphicFrameMk id="7" creationId="{EC5810D3-7E31-4669-A091-256809EF009B}"/>
          </ac:graphicFrameMkLst>
        </pc:graphicFrameChg>
      </pc:sldChg>
      <pc:sldChg chg="addSp delSp modSp new mod">
        <pc:chgData name="Amber Stohr" userId="ae57622b-9a82-436d-9a76-2cbb74fe80ea" providerId="ADAL" clId="{83BEAF2A-F3AC-41F2-A3DF-21FB2D53B03E}" dt="2021-08-10T19:46:53.830" v="101" actId="113"/>
        <pc:sldMkLst>
          <pc:docMk/>
          <pc:sldMk cId="1043520071" sldId="321"/>
        </pc:sldMkLst>
        <pc:spChg chg="del">
          <ac:chgData name="Amber Stohr" userId="ae57622b-9a82-436d-9a76-2cbb74fe80ea" providerId="ADAL" clId="{83BEAF2A-F3AC-41F2-A3DF-21FB2D53B03E}" dt="2021-08-10T19:45:12.330" v="71" actId="478"/>
          <ac:spMkLst>
            <pc:docMk/>
            <pc:sldMk cId="1043520071" sldId="321"/>
            <ac:spMk id="2" creationId="{7BADD849-2804-4357-84CD-2DE47915C42F}"/>
          </ac:spMkLst>
        </pc:spChg>
        <pc:spChg chg="del">
          <ac:chgData name="Amber Stohr" userId="ae57622b-9a82-436d-9a76-2cbb74fe80ea" providerId="ADAL" clId="{83BEAF2A-F3AC-41F2-A3DF-21FB2D53B03E}" dt="2021-08-10T19:45:07.709" v="70"/>
          <ac:spMkLst>
            <pc:docMk/>
            <pc:sldMk cId="1043520071" sldId="321"/>
            <ac:spMk id="3" creationId="{877925A4-7654-44AF-9B1F-E1FEC3F11A93}"/>
          </ac:spMkLst>
        </pc:spChg>
        <pc:graphicFrameChg chg="add mod">
          <ac:chgData name="Amber Stohr" userId="ae57622b-9a82-436d-9a76-2cbb74fe80ea" providerId="ADAL" clId="{83BEAF2A-F3AC-41F2-A3DF-21FB2D53B03E}" dt="2021-08-10T19:46:53.830" v="101" actId="113"/>
          <ac:graphicFrameMkLst>
            <pc:docMk/>
            <pc:sldMk cId="1043520071" sldId="321"/>
            <ac:graphicFrameMk id="4" creationId="{666F0DC6-24EF-41DA-94D8-B1C6AB5A3C38}"/>
          </ac:graphicFrameMkLst>
        </pc:graphicFrameChg>
      </pc:sldChg>
      <pc:sldChg chg="addSp delSp modSp new mod">
        <pc:chgData name="Amber Stohr" userId="ae57622b-9a82-436d-9a76-2cbb74fe80ea" providerId="ADAL" clId="{83BEAF2A-F3AC-41F2-A3DF-21FB2D53B03E}" dt="2021-08-10T20:01:50.887" v="137" actId="113"/>
        <pc:sldMkLst>
          <pc:docMk/>
          <pc:sldMk cId="1707384495" sldId="322"/>
        </pc:sldMkLst>
        <pc:spChg chg="del">
          <ac:chgData name="Amber Stohr" userId="ae57622b-9a82-436d-9a76-2cbb74fe80ea" providerId="ADAL" clId="{83BEAF2A-F3AC-41F2-A3DF-21FB2D53B03E}" dt="2021-08-10T19:57:34.246" v="104" actId="478"/>
          <ac:spMkLst>
            <pc:docMk/>
            <pc:sldMk cId="1707384495" sldId="322"/>
            <ac:spMk id="2" creationId="{6D5C215E-7678-4F9E-9FC0-48527129BDAB}"/>
          </ac:spMkLst>
        </pc:spChg>
        <pc:spChg chg="del">
          <ac:chgData name="Amber Stohr" userId="ae57622b-9a82-436d-9a76-2cbb74fe80ea" providerId="ADAL" clId="{83BEAF2A-F3AC-41F2-A3DF-21FB2D53B03E}" dt="2021-08-10T19:57:30.787" v="103"/>
          <ac:spMkLst>
            <pc:docMk/>
            <pc:sldMk cId="1707384495" sldId="322"/>
            <ac:spMk id="3" creationId="{87365374-986A-4CFD-832E-1CC66DB735E4}"/>
          </ac:spMkLst>
        </pc:spChg>
        <pc:graphicFrameChg chg="add mod">
          <ac:chgData name="Amber Stohr" userId="ae57622b-9a82-436d-9a76-2cbb74fe80ea" providerId="ADAL" clId="{83BEAF2A-F3AC-41F2-A3DF-21FB2D53B03E}" dt="2021-08-10T20:01:50.887" v="137" actId="113"/>
          <ac:graphicFrameMkLst>
            <pc:docMk/>
            <pc:sldMk cId="1707384495" sldId="322"/>
            <ac:graphicFrameMk id="4" creationId="{CC5E326A-4155-4FF9-B216-23EDE651DCF4}"/>
          </ac:graphicFrameMkLst>
        </pc:graphicFrameChg>
      </pc:sldChg>
      <pc:sldChg chg="addSp delSp modSp new mod">
        <pc:chgData name="Amber Stohr" userId="ae57622b-9a82-436d-9a76-2cbb74fe80ea" providerId="ADAL" clId="{83BEAF2A-F3AC-41F2-A3DF-21FB2D53B03E}" dt="2021-08-10T21:08:43.648" v="166" actId="403"/>
        <pc:sldMkLst>
          <pc:docMk/>
          <pc:sldMk cId="1011784285" sldId="323"/>
        </pc:sldMkLst>
        <pc:spChg chg="del">
          <ac:chgData name="Amber Stohr" userId="ae57622b-9a82-436d-9a76-2cbb74fe80ea" providerId="ADAL" clId="{83BEAF2A-F3AC-41F2-A3DF-21FB2D53B03E}" dt="2021-08-10T21:07:44.676" v="140" actId="478"/>
          <ac:spMkLst>
            <pc:docMk/>
            <pc:sldMk cId="1011784285" sldId="323"/>
            <ac:spMk id="2" creationId="{17B6226F-E75B-426A-BC0A-DA6B15B10082}"/>
          </ac:spMkLst>
        </pc:spChg>
        <pc:spChg chg="del">
          <ac:chgData name="Amber Stohr" userId="ae57622b-9a82-436d-9a76-2cbb74fe80ea" providerId="ADAL" clId="{83BEAF2A-F3AC-41F2-A3DF-21FB2D53B03E}" dt="2021-08-10T21:07:39.252" v="139"/>
          <ac:spMkLst>
            <pc:docMk/>
            <pc:sldMk cId="1011784285" sldId="323"/>
            <ac:spMk id="3" creationId="{1D47F04C-A388-4BCC-86CF-502D995B02E8}"/>
          </ac:spMkLst>
        </pc:spChg>
        <pc:graphicFrameChg chg="add mod">
          <ac:chgData name="Amber Stohr" userId="ae57622b-9a82-436d-9a76-2cbb74fe80ea" providerId="ADAL" clId="{83BEAF2A-F3AC-41F2-A3DF-21FB2D53B03E}" dt="2021-08-10T21:08:43.648" v="166" actId="403"/>
          <ac:graphicFrameMkLst>
            <pc:docMk/>
            <pc:sldMk cId="1011784285" sldId="323"/>
            <ac:graphicFrameMk id="4" creationId="{A0F4965A-55E6-4A68-80FB-D8ABF67E9A81}"/>
          </ac:graphicFrameMkLst>
        </pc:graphicFrameChg>
      </pc:sldChg>
      <pc:sldChg chg="addSp delSp modSp new mod">
        <pc:chgData name="Amber Stohr" userId="ae57622b-9a82-436d-9a76-2cbb74fe80ea" providerId="ADAL" clId="{83BEAF2A-F3AC-41F2-A3DF-21FB2D53B03E}" dt="2021-08-10T21:12:39.332" v="193" actId="403"/>
        <pc:sldMkLst>
          <pc:docMk/>
          <pc:sldMk cId="329957126" sldId="324"/>
        </pc:sldMkLst>
        <pc:spChg chg="del">
          <ac:chgData name="Amber Stohr" userId="ae57622b-9a82-436d-9a76-2cbb74fe80ea" providerId="ADAL" clId="{83BEAF2A-F3AC-41F2-A3DF-21FB2D53B03E}" dt="2021-08-10T21:11:37.094" v="171" actId="478"/>
          <ac:spMkLst>
            <pc:docMk/>
            <pc:sldMk cId="329957126" sldId="324"/>
            <ac:spMk id="2" creationId="{91C96424-5D57-4376-838E-9F5CEB9B882A}"/>
          </ac:spMkLst>
        </pc:spChg>
        <pc:spChg chg="del">
          <ac:chgData name="Amber Stohr" userId="ae57622b-9a82-436d-9a76-2cbb74fe80ea" providerId="ADAL" clId="{83BEAF2A-F3AC-41F2-A3DF-21FB2D53B03E}" dt="2021-08-10T21:11:10.546" v="168"/>
          <ac:spMkLst>
            <pc:docMk/>
            <pc:sldMk cId="329957126" sldId="324"/>
            <ac:spMk id="3" creationId="{845031BB-31E5-4412-83AA-A76443D23BAE}"/>
          </ac:spMkLst>
        </pc:spChg>
        <pc:graphicFrameChg chg="add mod">
          <ac:chgData name="Amber Stohr" userId="ae57622b-9a82-436d-9a76-2cbb74fe80ea" providerId="ADAL" clId="{83BEAF2A-F3AC-41F2-A3DF-21FB2D53B03E}" dt="2021-08-10T21:12:39.332" v="193" actId="403"/>
          <ac:graphicFrameMkLst>
            <pc:docMk/>
            <pc:sldMk cId="329957126" sldId="324"/>
            <ac:graphicFrameMk id="4" creationId="{2303E42B-1803-4F63-BE04-4DD9B67D93D1}"/>
          </ac:graphicFrameMkLst>
        </pc:graphicFrameChg>
      </pc:sldChg>
      <pc:sldChg chg="addSp delSp modSp new mod">
        <pc:chgData name="Amber Stohr" userId="ae57622b-9a82-436d-9a76-2cbb74fe80ea" providerId="ADAL" clId="{83BEAF2A-F3AC-41F2-A3DF-21FB2D53B03E}" dt="2021-08-10T21:14:43.879" v="216" actId="113"/>
        <pc:sldMkLst>
          <pc:docMk/>
          <pc:sldMk cId="838026554" sldId="325"/>
        </pc:sldMkLst>
        <pc:spChg chg="del">
          <ac:chgData name="Amber Stohr" userId="ae57622b-9a82-436d-9a76-2cbb74fe80ea" providerId="ADAL" clId="{83BEAF2A-F3AC-41F2-A3DF-21FB2D53B03E}" dt="2021-08-10T21:13:45.651" v="194" actId="478"/>
          <ac:spMkLst>
            <pc:docMk/>
            <pc:sldMk cId="838026554" sldId="325"/>
            <ac:spMk id="2" creationId="{F24606EB-21A5-40BA-9D8A-E855054D5665}"/>
          </ac:spMkLst>
        </pc:spChg>
        <pc:spChg chg="del">
          <ac:chgData name="Amber Stohr" userId="ae57622b-9a82-436d-9a76-2cbb74fe80ea" providerId="ADAL" clId="{83BEAF2A-F3AC-41F2-A3DF-21FB2D53B03E}" dt="2021-08-10T21:11:30.513" v="170"/>
          <ac:spMkLst>
            <pc:docMk/>
            <pc:sldMk cId="838026554" sldId="325"/>
            <ac:spMk id="3" creationId="{11518C48-E32F-487A-8EE0-E35386875E69}"/>
          </ac:spMkLst>
        </pc:spChg>
        <pc:graphicFrameChg chg="add mod">
          <ac:chgData name="Amber Stohr" userId="ae57622b-9a82-436d-9a76-2cbb74fe80ea" providerId="ADAL" clId="{83BEAF2A-F3AC-41F2-A3DF-21FB2D53B03E}" dt="2021-08-10T21:14:43.879" v="216" actId="113"/>
          <ac:graphicFrameMkLst>
            <pc:docMk/>
            <pc:sldMk cId="838026554" sldId="325"/>
            <ac:graphicFrameMk id="4" creationId="{7FE38B2F-BC6E-45EA-8992-1B523C2AD14E}"/>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triley\Desktop\Determinations\ADA%20TARGET%20SETTING%20DOCUMENT%20DRAFT.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triley\Desktop\Determinations\ADA%20TARGET%20SETTING%20DOCUMENT%20DRAFT.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embeddings/oleObject4.bin"/><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triley\Desktop\Determinations\ADA%20TARGET%20SETTING%20DOCUMENT%20DRAFT.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embeddings/oleObject5.bin"/><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triley\Desktop\Determinations\ADA%20TARGET%20SETTING%20DOCUMENT%20DRAFT.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embeddings/oleObject6.bin"/><Relationship Id="rId2" Type="http://schemas.microsoft.com/office/2011/relationships/chartColorStyle" Target="colors15.xml"/><Relationship Id="rId1" Type="http://schemas.microsoft.com/office/2011/relationships/chartStyle" Target="style15.xml"/></Relationships>
</file>

<file path=ppt/charts/_rels/chart2.xml.rels><?xml version="1.0" encoding="UTF-8" standalone="yes"?>
<Relationships xmlns="http://schemas.openxmlformats.org/package/2006/relationships"><Relationship Id="rId3" Type="http://schemas.openxmlformats.org/officeDocument/2006/relationships/oleObject" Target="file:///C:\Users\triley\Desktop\Determinations\ADA%20TARGET%20SETTING%20DOCUMENT%20DRAFT.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triley\Desktop\Determinations\ADA%20TARGET%20SETTING%20DOCUMENT%20DRAFT.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triley\Desktop\Determinations\ADA%20TARGET%20SETTING%20DOCUMENT%20DRAFT.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triley\Desktop\Determinations\ADA%20TARGET%20SETTING%20DOCUMENT%20DRAFT.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triley\Desktop\Determinations\ADA%20TARGET%20SETTING%20DOCUMENT%20DRAFT.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embeddings/oleObject3.bin"/><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'LRE 6'!$E$9</c:f>
              <c:strCache>
                <c:ptCount val="1"/>
                <c:pt idx="0">
                  <c:v>TARGET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'LRE 6'!$D$10:$D$18</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'LRE 6'!$E$10:$E$18</c:f>
              <c:numCache>
                <c:formatCode>0.00%</c:formatCode>
                <c:ptCount val="9"/>
                <c:pt idx="0">
                  <c:v>0.32300000000000001</c:v>
                </c:pt>
                <c:pt idx="1">
                  <c:v>0.32300000000000001</c:v>
                </c:pt>
                <c:pt idx="2">
                  <c:v>0.32800000000000001</c:v>
                </c:pt>
                <c:pt idx="3">
                  <c:v>0.4</c:v>
                </c:pt>
                <c:pt idx="4">
                  <c:v>0.40500000000000003</c:v>
                </c:pt>
                <c:pt idx="5">
                  <c:v>0.41</c:v>
                </c:pt>
                <c:pt idx="6">
                  <c:v>0.41499999999999998</c:v>
                </c:pt>
                <c:pt idx="7">
                  <c:v>0.42</c:v>
                </c:pt>
                <c:pt idx="8">
                  <c:v>0.42499999999999999</c:v>
                </c:pt>
              </c:numCache>
            </c:numRef>
          </c:val>
          <c:extLst>
            <c:ext xmlns:c16="http://schemas.microsoft.com/office/drawing/2014/chart" uri="{C3380CC4-5D6E-409C-BE32-E72D297353CC}">
              <c16:uniqueId val="{00000000-408B-4D90-B3CA-83BDE997451D}"/>
            </c:ext>
          </c:extLst>
        </c:ser>
        <c:ser>
          <c:idx val="1"/>
          <c:order val="1"/>
          <c:tx>
            <c:strRef>
              <c:f>'LRE 6'!$F$9</c:f>
              <c:strCache>
                <c:ptCount val="1"/>
                <c:pt idx="0">
                  <c:v>ACTUAL</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2"/>
                </a:solidFill>
                <a:prstDash val="sysDot"/>
              </a:ln>
              <a:effectLst/>
            </c:spPr>
            <c:trendlineType val="linear"/>
            <c:dispRSqr val="0"/>
            <c:dispEq val="0"/>
          </c:trendline>
          <c:cat>
            <c:strRef>
              <c:f>'LRE 6'!$D$10:$D$18</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'LRE 6'!$F$10:$F$18</c:f>
              <c:numCache>
                <c:formatCode>0.00%</c:formatCode>
                <c:ptCount val="9"/>
                <c:pt idx="0">
                  <c:v>0.32550000000000001</c:v>
                </c:pt>
                <c:pt idx="1">
                  <c:v>0.34179999999999999</c:v>
                </c:pt>
                <c:pt idx="2">
                  <c:v>0.39600000000000002</c:v>
                </c:pt>
              </c:numCache>
            </c:numRef>
          </c:val>
          <c:extLst>
            <c:ext xmlns:c16="http://schemas.microsoft.com/office/drawing/2014/chart" uri="{C3380CC4-5D6E-409C-BE32-E72D297353CC}">
              <c16:uniqueId val="{00000002-408B-4D90-B3CA-83BDE997451D}"/>
            </c:ext>
          </c:extLst>
        </c:ser>
        <c:dLbls>
          <c:dLblPos val="outEnd"/>
          <c:showLegendKey val="0"/>
          <c:showVal val="1"/>
          <c:showCatName val="0"/>
          <c:showSerName val="0"/>
          <c:showPercent val="0"/>
          <c:showBubbleSize val="0"/>
        </c:dLbls>
        <c:gapWidth val="219"/>
        <c:overlap val="-27"/>
        <c:axId val="921217327"/>
        <c:axId val="779118783"/>
      </c:barChart>
      <c:catAx>
        <c:axId val="9212173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9118783"/>
        <c:crosses val="autoZero"/>
        <c:auto val="1"/>
        <c:lblAlgn val="ctr"/>
        <c:lblOffset val="100"/>
        <c:noMultiLvlLbl val="0"/>
      </c:catAx>
      <c:valAx>
        <c:axId val="779118783"/>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212173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Indicator</a:t>
            </a:r>
            <a:r>
              <a:rPr lang="en-US" baseline="0"/>
              <a:t> 7B2</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'Indicator 7'!$N$28</c:f>
              <c:strCache>
                <c:ptCount val="1"/>
                <c:pt idx="0">
                  <c:v>TARGET</c:v>
                </c:pt>
              </c:strCache>
            </c:strRef>
          </c:tx>
          <c:spPr>
            <a:solidFill>
              <a:schemeClr val="accent1"/>
            </a:solidFill>
            <a:ln>
              <a:noFill/>
            </a:ln>
            <a:effectLst/>
          </c:spPr>
          <c:invertIfNegative val="0"/>
          <c:dLbls>
            <c:dLbl>
              <c:idx val="0"/>
              <c:layout>
                <c:manualLayout>
                  <c:x val="-2.0839361341945476E-2"/>
                  <c:y val="-5.4443554843875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01C-4B3D-8F53-4663C5EB58F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'Indicator 7'!$M$29:$M$37</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7'!$N$29:$N$37</c:f>
              <c:numCache>
                <c:formatCode>0.00%</c:formatCode>
                <c:ptCount val="9"/>
                <c:pt idx="0">
                  <c:v>0.63500000000000001</c:v>
                </c:pt>
                <c:pt idx="1">
                  <c:v>0.64</c:v>
                </c:pt>
                <c:pt idx="2">
                  <c:v>0.64</c:v>
                </c:pt>
                <c:pt idx="3">
                  <c:v>0.62919999999999998</c:v>
                </c:pt>
                <c:pt idx="4">
                  <c:v>0.63</c:v>
                </c:pt>
                <c:pt idx="5">
                  <c:v>0.63100000000000001</c:v>
                </c:pt>
                <c:pt idx="6">
                  <c:v>0.63200000000000001</c:v>
                </c:pt>
                <c:pt idx="7">
                  <c:v>0.63300000000000001</c:v>
                </c:pt>
                <c:pt idx="8">
                  <c:v>0.63400000000000001</c:v>
                </c:pt>
              </c:numCache>
            </c:numRef>
          </c:val>
          <c:extLst>
            <c:ext xmlns:c16="http://schemas.microsoft.com/office/drawing/2014/chart" uri="{C3380CC4-5D6E-409C-BE32-E72D297353CC}">
              <c16:uniqueId val="{00000000-A01C-4B3D-8F53-4663C5EB58F4}"/>
            </c:ext>
          </c:extLst>
        </c:ser>
        <c:ser>
          <c:idx val="1"/>
          <c:order val="1"/>
          <c:tx>
            <c:strRef>
              <c:f>'Indicator 7'!$O$28</c:f>
              <c:strCache>
                <c:ptCount val="1"/>
                <c:pt idx="0">
                  <c:v>ACTUAL</c:v>
                </c:pt>
              </c:strCache>
            </c:strRef>
          </c:tx>
          <c:spPr>
            <a:solidFill>
              <a:schemeClr val="accent2"/>
            </a:solidFill>
            <a:ln>
              <a:noFill/>
            </a:ln>
            <a:effectLst/>
          </c:spPr>
          <c:invertIfNegative val="0"/>
          <c:dLbls>
            <c:dLbl>
              <c:idx val="1"/>
              <c:layout>
                <c:manualLayout>
                  <c:x val="1.8523876748395979E-2"/>
                  <c:y val="-1.281024819855878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01C-4B3D-8F53-4663C5EB58F4}"/>
                </c:ext>
              </c:extLst>
            </c:dLbl>
            <c:dLbl>
              <c:idx val="2"/>
              <c:layout>
                <c:manualLayout>
                  <c:x val="1.8523876748395937E-2"/>
                  <c:y val="-3.522818254603685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01C-4B3D-8F53-4663C5EB58F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2"/>
                </a:solidFill>
                <a:prstDash val="sysDot"/>
              </a:ln>
              <a:effectLst/>
            </c:spPr>
            <c:trendlineType val="linear"/>
            <c:dispRSqr val="0"/>
            <c:dispEq val="0"/>
          </c:trendline>
          <c:cat>
            <c:strRef>
              <c:f>'Indicator 7'!$M$29:$M$37</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7'!$O$29:$O$37</c:f>
              <c:numCache>
                <c:formatCode>0.00%</c:formatCode>
                <c:ptCount val="9"/>
                <c:pt idx="0">
                  <c:v>0.63500000000000001</c:v>
                </c:pt>
                <c:pt idx="1">
                  <c:v>0.61509999999999998</c:v>
                </c:pt>
                <c:pt idx="2">
                  <c:v>0.62909999999999999</c:v>
                </c:pt>
              </c:numCache>
            </c:numRef>
          </c:val>
          <c:extLst>
            <c:ext xmlns:c16="http://schemas.microsoft.com/office/drawing/2014/chart" uri="{C3380CC4-5D6E-409C-BE32-E72D297353CC}">
              <c16:uniqueId val="{00000002-A01C-4B3D-8F53-4663C5EB58F4}"/>
            </c:ext>
          </c:extLst>
        </c:ser>
        <c:dLbls>
          <c:dLblPos val="outEnd"/>
          <c:showLegendKey val="0"/>
          <c:showVal val="1"/>
          <c:showCatName val="0"/>
          <c:showSerName val="0"/>
          <c:showPercent val="0"/>
          <c:showBubbleSize val="0"/>
        </c:dLbls>
        <c:gapWidth val="219"/>
        <c:overlap val="-27"/>
        <c:axId val="1417075296"/>
        <c:axId val="1367969600"/>
      </c:barChart>
      <c:catAx>
        <c:axId val="1417075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67969600"/>
        <c:crosses val="autoZero"/>
        <c:auto val="1"/>
        <c:lblAlgn val="ctr"/>
        <c:lblOffset val="100"/>
        <c:noMultiLvlLbl val="0"/>
      </c:catAx>
      <c:valAx>
        <c:axId val="1367969600"/>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170752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'Indicator 7'!$N$28</c:f>
              <c:strCache>
                <c:ptCount val="1"/>
                <c:pt idx="0">
                  <c:v>TARGET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'Indicator 7'!$M$29:$M$37</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7'!$N$29:$N$37</c:f>
              <c:numCache>
                <c:formatCode>0.00%</c:formatCode>
                <c:ptCount val="9"/>
                <c:pt idx="0">
                  <c:v>0.63500000000000001</c:v>
                </c:pt>
                <c:pt idx="1">
                  <c:v>0.64</c:v>
                </c:pt>
                <c:pt idx="2">
                  <c:v>0.64</c:v>
                </c:pt>
                <c:pt idx="3">
                  <c:v>0.62919999999999998</c:v>
                </c:pt>
                <c:pt idx="4">
                  <c:v>0.63</c:v>
                </c:pt>
                <c:pt idx="5">
                  <c:v>0.63100000000000001</c:v>
                </c:pt>
                <c:pt idx="6">
                  <c:v>0.63200000000000001</c:v>
                </c:pt>
                <c:pt idx="7">
                  <c:v>0.63300000000000001</c:v>
                </c:pt>
                <c:pt idx="8">
                  <c:v>0.63400000000000001</c:v>
                </c:pt>
              </c:numCache>
            </c:numRef>
          </c:val>
          <c:extLst>
            <c:ext xmlns:c16="http://schemas.microsoft.com/office/drawing/2014/chart" uri="{C3380CC4-5D6E-409C-BE32-E72D297353CC}">
              <c16:uniqueId val="{00000001-F83B-4A63-B55B-F444D34BB3E9}"/>
            </c:ext>
          </c:extLst>
        </c:ser>
        <c:ser>
          <c:idx val="1"/>
          <c:order val="1"/>
          <c:tx>
            <c:strRef>
              <c:f>'Indicator 7'!$O$28</c:f>
              <c:strCache>
                <c:ptCount val="1"/>
                <c:pt idx="0">
                  <c:v>ACTUAL</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2"/>
                </a:solidFill>
                <a:prstDash val="sysDot"/>
              </a:ln>
              <a:effectLst/>
            </c:spPr>
            <c:trendlineType val="linear"/>
            <c:dispRSqr val="0"/>
            <c:dispEq val="0"/>
          </c:trendline>
          <c:cat>
            <c:strRef>
              <c:f>'Indicator 7'!$M$29:$M$37</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7'!$O$29:$O$37</c:f>
              <c:numCache>
                <c:formatCode>0.00%</c:formatCode>
                <c:ptCount val="9"/>
                <c:pt idx="0">
                  <c:v>0.63500000000000001</c:v>
                </c:pt>
                <c:pt idx="1">
                  <c:v>0.61509999999999998</c:v>
                </c:pt>
                <c:pt idx="2">
                  <c:v>0.62909999999999999</c:v>
                </c:pt>
              </c:numCache>
            </c:numRef>
          </c:val>
          <c:extLst>
            <c:ext xmlns:c16="http://schemas.microsoft.com/office/drawing/2014/chart" uri="{C3380CC4-5D6E-409C-BE32-E72D297353CC}">
              <c16:uniqueId val="{00000005-F83B-4A63-B55B-F444D34BB3E9}"/>
            </c:ext>
          </c:extLst>
        </c:ser>
        <c:dLbls>
          <c:dLblPos val="inEnd"/>
          <c:showLegendKey val="0"/>
          <c:showVal val="1"/>
          <c:showCatName val="0"/>
          <c:showSerName val="0"/>
          <c:showPercent val="0"/>
          <c:showBubbleSize val="0"/>
        </c:dLbls>
        <c:gapWidth val="33"/>
        <c:overlap val="-27"/>
        <c:axId val="1417075296"/>
        <c:axId val="1367969600"/>
      </c:barChart>
      <c:catAx>
        <c:axId val="1417075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367969600"/>
        <c:crosses val="autoZero"/>
        <c:auto val="1"/>
        <c:lblAlgn val="ctr"/>
        <c:lblOffset val="100"/>
        <c:noMultiLvlLbl val="0"/>
      </c:catAx>
      <c:valAx>
        <c:axId val="136796960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41707529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Indicator</a:t>
            </a:r>
            <a:r>
              <a:rPr lang="en-US" baseline="0"/>
              <a:t> 7C1</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'Indicator 7'!$AB$8</c:f>
              <c:strCache>
                <c:ptCount val="1"/>
                <c:pt idx="0">
                  <c:v>TARGET</c:v>
                </c:pt>
              </c:strCache>
            </c:strRef>
          </c:tx>
          <c:spPr>
            <a:solidFill>
              <a:schemeClr val="accent1"/>
            </a:solidFill>
            <a:ln>
              <a:noFill/>
            </a:ln>
            <a:effectLst/>
          </c:spPr>
          <c:invertIfNegative val="0"/>
          <c:dLbls>
            <c:dLbl>
              <c:idx val="0"/>
              <c:layout>
                <c:manualLayout>
                  <c:x val="-1.8523876748395989E-2"/>
                  <c:y val="-1.601281024819855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B03-4516-9B87-0674E85CC9DD}"/>
                </c:ext>
              </c:extLst>
            </c:dLbl>
            <c:dLbl>
              <c:idx val="1"/>
              <c:layout>
                <c:manualLayout>
                  <c:x val="-1.6208392154846502E-2"/>
                  <c:y val="-1.281024819855890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B03-4516-9B87-0674E85CC9DD}"/>
                </c:ext>
              </c:extLst>
            </c:dLbl>
            <c:dLbl>
              <c:idx val="2"/>
              <c:layout>
                <c:manualLayout>
                  <c:x val="-2.0839361341945521E-2"/>
                  <c:y val="-1.281024819855884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B03-4516-9B87-0674E85CC9D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'Indicator 7'!$AA$9:$AA$17</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7'!$AB$9:$AB$17</c:f>
              <c:numCache>
                <c:formatCode>0.00%</c:formatCode>
                <c:ptCount val="9"/>
                <c:pt idx="0">
                  <c:v>0.79500000000000004</c:v>
                </c:pt>
                <c:pt idx="1">
                  <c:v>0.8</c:v>
                </c:pt>
                <c:pt idx="2">
                  <c:v>0.80500000000000005</c:v>
                </c:pt>
                <c:pt idx="3">
                  <c:v>0.8629</c:v>
                </c:pt>
                <c:pt idx="4">
                  <c:v>0.86799999999999999</c:v>
                </c:pt>
                <c:pt idx="5">
                  <c:v>0.873</c:v>
                </c:pt>
                <c:pt idx="6">
                  <c:v>0.878</c:v>
                </c:pt>
                <c:pt idx="7">
                  <c:v>0.88300000000000001</c:v>
                </c:pt>
                <c:pt idx="8">
                  <c:v>0.88800000000000001</c:v>
                </c:pt>
              </c:numCache>
            </c:numRef>
          </c:val>
          <c:extLst>
            <c:ext xmlns:c16="http://schemas.microsoft.com/office/drawing/2014/chart" uri="{C3380CC4-5D6E-409C-BE32-E72D297353CC}">
              <c16:uniqueId val="{00000000-8B03-4516-9B87-0674E85CC9DD}"/>
            </c:ext>
          </c:extLst>
        </c:ser>
        <c:ser>
          <c:idx val="1"/>
          <c:order val="1"/>
          <c:tx>
            <c:strRef>
              <c:f>'Indicator 7'!$AC$8</c:f>
              <c:strCache>
                <c:ptCount val="1"/>
                <c:pt idx="0">
                  <c:v>ACTUAL</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2"/>
                </a:solidFill>
                <a:prstDash val="sysDot"/>
              </a:ln>
              <a:effectLst/>
            </c:spPr>
            <c:trendlineType val="linear"/>
            <c:dispRSqr val="0"/>
            <c:dispEq val="0"/>
          </c:trendline>
          <c:cat>
            <c:strRef>
              <c:f>'Indicator 7'!$AA$9:$AA$17</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7'!$AC$9:$AC$17</c:f>
              <c:numCache>
                <c:formatCode>0.00%</c:formatCode>
                <c:ptCount val="9"/>
                <c:pt idx="0">
                  <c:v>0.8448</c:v>
                </c:pt>
                <c:pt idx="1">
                  <c:v>0.85570000000000002</c:v>
                </c:pt>
                <c:pt idx="2">
                  <c:v>0.86280000000000001</c:v>
                </c:pt>
              </c:numCache>
            </c:numRef>
          </c:val>
          <c:extLst>
            <c:ext xmlns:c16="http://schemas.microsoft.com/office/drawing/2014/chart" uri="{C3380CC4-5D6E-409C-BE32-E72D297353CC}">
              <c16:uniqueId val="{00000002-8B03-4516-9B87-0674E85CC9DD}"/>
            </c:ext>
          </c:extLst>
        </c:ser>
        <c:dLbls>
          <c:dLblPos val="outEnd"/>
          <c:showLegendKey val="0"/>
          <c:showVal val="1"/>
          <c:showCatName val="0"/>
          <c:showSerName val="0"/>
          <c:showPercent val="0"/>
          <c:showBubbleSize val="0"/>
        </c:dLbls>
        <c:gapWidth val="219"/>
        <c:overlap val="-27"/>
        <c:axId val="1417077296"/>
        <c:axId val="1417168144"/>
      </c:barChart>
      <c:catAx>
        <c:axId val="1417077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17168144"/>
        <c:crosses val="autoZero"/>
        <c:auto val="1"/>
        <c:lblAlgn val="ctr"/>
        <c:lblOffset val="100"/>
        <c:noMultiLvlLbl val="0"/>
      </c:catAx>
      <c:valAx>
        <c:axId val="141716814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170772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'Indicator 7'!$AB$8</c:f>
              <c:strCache>
                <c:ptCount val="1"/>
                <c:pt idx="0">
                  <c:v>TARGET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'Indicator 7'!$AA$9:$AA$17</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7'!$AB$9:$AB$17</c:f>
              <c:numCache>
                <c:formatCode>0.00%</c:formatCode>
                <c:ptCount val="9"/>
                <c:pt idx="0">
                  <c:v>0.79500000000000004</c:v>
                </c:pt>
                <c:pt idx="1">
                  <c:v>0.8</c:v>
                </c:pt>
                <c:pt idx="2">
                  <c:v>0.80500000000000005</c:v>
                </c:pt>
                <c:pt idx="3">
                  <c:v>0.8629</c:v>
                </c:pt>
                <c:pt idx="4">
                  <c:v>0.86799999999999999</c:v>
                </c:pt>
                <c:pt idx="5">
                  <c:v>0.873</c:v>
                </c:pt>
                <c:pt idx="6">
                  <c:v>0.878</c:v>
                </c:pt>
                <c:pt idx="7">
                  <c:v>0.88300000000000001</c:v>
                </c:pt>
                <c:pt idx="8">
                  <c:v>0.88800000000000001</c:v>
                </c:pt>
              </c:numCache>
            </c:numRef>
          </c:val>
          <c:extLst>
            <c:ext xmlns:c16="http://schemas.microsoft.com/office/drawing/2014/chart" uri="{C3380CC4-5D6E-409C-BE32-E72D297353CC}">
              <c16:uniqueId val="{00000003-EB6E-4F76-ACCC-8F10FEE90D38}"/>
            </c:ext>
          </c:extLst>
        </c:ser>
        <c:ser>
          <c:idx val="1"/>
          <c:order val="1"/>
          <c:tx>
            <c:strRef>
              <c:f>'Indicator 7'!$AC$8</c:f>
              <c:strCache>
                <c:ptCount val="1"/>
                <c:pt idx="0">
                  <c:v>ACTUAL</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2"/>
                </a:solidFill>
                <a:prstDash val="sysDot"/>
              </a:ln>
              <a:effectLst/>
            </c:spPr>
            <c:trendlineType val="linear"/>
            <c:dispRSqr val="0"/>
            <c:dispEq val="0"/>
          </c:trendline>
          <c:cat>
            <c:strRef>
              <c:f>'Indicator 7'!$AA$9:$AA$17</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7'!$AC$9:$AC$17</c:f>
              <c:numCache>
                <c:formatCode>0.00%</c:formatCode>
                <c:ptCount val="9"/>
                <c:pt idx="0">
                  <c:v>0.8448</c:v>
                </c:pt>
                <c:pt idx="1">
                  <c:v>0.85570000000000002</c:v>
                </c:pt>
                <c:pt idx="2">
                  <c:v>0.86280000000000001</c:v>
                </c:pt>
              </c:numCache>
            </c:numRef>
          </c:val>
          <c:extLst>
            <c:ext xmlns:c16="http://schemas.microsoft.com/office/drawing/2014/chart" uri="{C3380CC4-5D6E-409C-BE32-E72D297353CC}">
              <c16:uniqueId val="{00000005-EB6E-4F76-ACCC-8F10FEE90D38}"/>
            </c:ext>
          </c:extLst>
        </c:ser>
        <c:dLbls>
          <c:dLblPos val="inEnd"/>
          <c:showLegendKey val="0"/>
          <c:showVal val="1"/>
          <c:showCatName val="0"/>
          <c:showSerName val="0"/>
          <c:showPercent val="0"/>
          <c:showBubbleSize val="0"/>
        </c:dLbls>
        <c:gapWidth val="35"/>
        <c:overlap val="-27"/>
        <c:axId val="1417077296"/>
        <c:axId val="1417168144"/>
      </c:barChart>
      <c:catAx>
        <c:axId val="1417077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417168144"/>
        <c:crosses val="autoZero"/>
        <c:auto val="1"/>
        <c:lblAlgn val="ctr"/>
        <c:lblOffset val="100"/>
        <c:noMultiLvlLbl val="0"/>
      </c:catAx>
      <c:valAx>
        <c:axId val="141716814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41707729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Indicator</a:t>
            </a:r>
            <a:r>
              <a:rPr lang="en-US" baseline="0"/>
              <a:t> 7C2</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'Indicator 7'!$AM$9</c:f>
              <c:strCache>
                <c:ptCount val="1"/>
                <c:pt idx="0">
                  <c:v>TARGET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'Indicator 7'!$AL$10:$AL$18</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7'!$AM$10:$AM$18</c:f>
              <c:numCache>
                <c:formatCode>0.00%</c:formatCode>
                <c:ptCount val="9"/>
                <c:pt idx="0">
                  <c:v>0.78500000000000003</c:v>
                </c:pt>
                <c:pt idx="1">
                  <c:v>0.79</c:v>
                </c:pt>
                <c:pt idx="2">
                  <c:v>0.8</c:v>
                </c:pt>
                <c:pt idx="3">
                  <c:v>0.74909999999999999</c:v>
                </c:pt>
                <c:pt idx="4">
                  <c:v>0.75</c:v>
                </c:pt>
                <c:pt idx="5">
                  <c:v>0.751</c:v>
                </c:pt>
                <c:pt idx="6">
                  <c:v>0.752</c:v>
                </c:pt>
                <c:pt idx="7">
                  <c:v>0.753</c:v>
                </c:pt>
                <c:pt idx="8">
                  <c:v>0.754</c:v>
                </c:pt>
              </c:numCache>
            </c:numRef>
          </c:val>
          <c:extLst>
            <c:ext xmlns:c16="http://schemas.microsoft.com/office/drawing/2014/chart" uri="{C3380CC4-5D6E-409C-BE32-E72D297353CC}">
              <c16:uniqueId val="{00000000-0817-4447-A924-1BAE025D23E1}"/>
            </c:ext>
          </c:extLst>
        </c:ser>
        <c:ser>
          <c:idx val="1"/>
          <c:order val="1"/>
          <c:tx>
            <c:strRef>
              <c:f>'Indicator 7'!$AN$9</c:f>
              <c:strCache>
                <c:ptCount val="1"/>
                <c:pt idx="0">
                  <c:v>ACTUAL</c:v>
                </c:pt>
              </c:strCache>
            </c:strRef>
          </c:tx>
          <c:spPr>
            <a:solidFill>
              <a:schemeClr val="accent2"/>
            </a:solidFill>
            <a:ln>
              <a:noFill/>
            </a:ln>
            <a:effectLst/>
          </c:spPr>
          <c:invertIfNegative val="0"/>
          <c:dLbls>
            <c:dLbl>
              <c:idx val="0"/>
              <c:layout>
                <c:manualLayout>
                  <c:x val="1.6208392154846461E-2"/>
                  <c:y val="-2.562049639711775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817-4447-A924-1BAE025D23E1}"/>
                </c:ext>
              </c:extLst>
            </c:dLbl>
            <c:dLbl>
              <c:idx val="1"/>
              <c:layout>
                <c:manualLayout>
                  <c:x val="1.852396790920675E-2"/>
                  <c:y val="-1.2810122113438783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7.6283548773677406E-2"/>
                      <c:h val="4.4787956349331429E-2"/>
                    </c:manualLayout>
                  </c15:layout>
                </c:ext>
                <c:ext xmlns:c16="http://schemas.microsoft.com/office/drawing/2014/chart" uri="{C3380CC4-5D6E-409C-BE32-E72D297353CC}">
                  <c16:uniqueId val="{00000004-0817-4447-A924-1BAE025D23E1}"/>
                </c:ext>
              </c:extLst>
            </c:dLbl>
            <c:dLbl>
              <c:idx val="2"/>
              <c:layout>
                <c:manualLayout>
                  <c:x val="1.8523876748395937E-2"/>
                  <c:y val="-5.444355484387515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817-4447-A924-1BAE025D23E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2"/>
                </a:solidFill>
                <a:prstDash val="sysDot"/>
              </a:ln>
              <a:effectLst/>
            </c:spPr>
            <c:trendlineType val="linear"/>
            <c:dispRSqr val="0"/>
            <c:dispEq val="0"/>
          </c:trendline>
          <c:cat>
            <c:strRef>
              <c:f>'Indicator 7'!$AL$10:$AL$18</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7'!$AN$10:$AN$18</c:f>
              <c:numCache>
                <c:formatCode>0.00%</c:formatCode>
                <c:ptCount val="9"/>
                <c:pt idx="0">
                  <c:v>0.74409999999999998</c:v>
                </c:pt>
                <c:pt idx="1">
                  <c:v>0.73719999999999997</c:v>
                </c:pt>
                <c:pt idx="2">
                  <c:v>0.749</c:v>
                </c:pt>
              </c:numCache>
            </c:numRef>
          </c:val>
          <c:extLst>
            <c:ext xmlns:c16="http://schemas.microsoft.com/office/drawing/2014/chart" uri="{C3380CC4-5D6E-409C-BE32-E72D297353CC}">
              <c16:uniqueId val="{00000002-0817-4447-A924-1BAE025D23E1}"/>
            </c:ext>
          </c:extLst>
        </c:ser>
        <c:dLbls>
          <c:dLblPos val="outEnd"/>
          <c:showLegendKey val="0"/>
          <c:showVal val="1"/>
          <c:showCatName val="0"/>
          <c:showSerName val="0"/>
          <c:showPercent val="0"/>
          <c:showBubbleSize val="0"/>
        </c:dLbls>
        <c:gapWidth val="219"/>
        <c:overlap val="-27"/>
        <c:axId val="1489191312"/>
        <c:axId val="1417177712"/>
      </c:barChart>
      <c:catAx>
        <c:axId val="1489191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17177712"/>
        <c:crosses val="autoZero"/>
        <c:auto val="1"/>
        <c:lblAlgn val="ctr"/>
        <c:lblOffset val="100"/>
        <c:noMultiLvlLbl val="0"/>
      </c:catAx>
      <c:valAx>
        <c:axId val="1417177712"/>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891913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'Indicator 7'!$AM$9</c:f>
              <c:strCache>
                <c:ptCount val="1"/>
                <c:pt idx="0">
                  <c:v>TARGET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'Indicator 7'!$AL$10:$AL$18</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7'!$AM$10:$AM$18</c:f>
              <c:numCache>
                <c:formatCode>0.00%</c:formatCode>
                <c:ptCount val="9"/>
                <c:pt idx="0">
                  <c:v>0.78500000000000003</c:v>
                </c:pt>
                <c:pt idx="1">
                  <c:v>0.79</c:v>
                </c:pt>
                <c:pt idx="2">
                  <c:v>0.8</c:v>
                </c:pt>
                <c:pt idx="3">
                  <c:v>0.74909999999999999</c:v>
                </c:pt>
                <c:pt idx="4">
                  <c:v>0.75</c:v>
                </c:pt>
                <c:pt idx="5">
                  <c:v>0.751</c:v>
                </c:pt>
                <c:pt idx="6">
                  <c:v>0.752</c:v>
                </c:pt>
                <c:pt idx="7">
                  <c:v>0.753</c:v>
                </c:pt>
                <c:pt idx="8">
                  <c:v>0.754</c:v>
                </c:pt>
              </c:numCache>
            </c:numRef>
          </c:val>
          <c:extLst>
            <c:ext xmlns:c16="http://schemas.microsoft.com/office/drawing/2014/chart" uri="{C3380CC4-5D6E-409C-BE32-E72D297353CC}">
              <c16:uniqueId val="{00000000-A1C2-4B88-B3E0-7E878284281C}"/>
            </c:ext>
          </c:extLst>
        </c:ser>
        <c:ser>
          <c:idx val="1"/>
          <c:order val="1"/>
          <c:tx>
            <c:strRef>
              <c:f>'Indicator 7'!$AN$9</c:f>
              <c:strCache>
                <c:ptCount val="1"/>
                <c:pt idx="0">
                  <c:v>ACTUAL</c:v>
                </c:pt>
              </c:strCache>
            </c:strRef>
          </c:tx>
          <c:spPr>
            <a:solidFill>
              <a:schemeClr val="accent2"/>
            </a:solidFill>
            <a:ln>
              <a:noFill/>
            </a:ln>
            <a:effectLst/>
          </c:spPr>
          <c:invertIfNegative val="0"/>
          <c:dLbls>
            <c:dLbl>
              <c:idx val="1"/>
              <c:dLblPos val="inEnd"/>
              <c:showLegendKey val="0"/>
              <c:showVal val="1"/>
              <c:showCatName val="0"/>
              <c:showSerName val="0"/>
              <c:showPercent val="0"/>
              <c:showBubbleSize val="0"/>
              <c:extLst>
                <c:ext xmlns:c15="http://schemas.microsoft.com/office/drawing/2012/chart" uri="{CE6537A1-D6FC-4f65-9D91-7224C49458BB}">
                  <c15:layout>
                    <c:manualLayout>
                      <c:w val="7.6283548773677406E-2"/>
                      <c:h val="4.4787956349331429E-2"/>
                    </c:manualLayout>
                  </c15:layout>
                </c:ext>
                <c:ext xmlns:c16="http://schemas.microsoft.com/office/drawing/2014/chart" uri="{C3380CC4-5D6E-409C-BE32-E72D297353CC}">
                  <c16:uniqueId val="{00000002-A1C2-4B88-B3E0-7E878284281C}"/>
                </c:ext>
              </c:extLst>
            </c:dLbl>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2"/>
                </a:solidFill>
                <a:prstDash val="sysDot"/>
              </a:ln>
              <a:effectLst/>
            </c:spPr>
            <c:trendlineType val="linear"/>
            <c:dispRSqr val="0"/>
            <c:dispEq val="0"/>
          </c:trendline>
          <c:cat>
            <c:strRef>
              <c:f>'Indicator 7'!$AL$10:$AL$18</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7'!$AN$10:$AN$18</c:f>
              <c:numCache>
                <c:formatCode>0.00%</c:formatCode>
                <c:ptCount val="9"/>
                <c:pt idx="0">
                  <c:v>0.74409999999999998</c:v>
                </c:pt>
                <c:pt idx="1">
                  <c:v>0.73719999999999997</c:v>
                </c:pt>
                <c:pt idx="2">
                  <c:v>0.749</c:v>
                </c:pt>
              </c:numCache>
            </c:numRef>
          </c:val>
          <c:extLst>
            <c:ext xmlns:c16="http://schemas.microsoft.com/office/drawing/2014/chart" uri="{C3380CC4-5D6E-409C-BE32-E72D297353CC}">
              <c16:uniqueId val="{00000005-A1C2-4B88-B3E0-7E878284281C}"/>
            </c:ext>
          </c:extLst>
        </c:ser>
        <c:dLbls>
          <c:dLblPos val="inEnd"/>
          <c:showLegendKey val="0"/>
          <c:showVal val="1"/>
          <c:showCatName val="0"/>
          <c:showSerName val="0"/>
          <c:showPercent val="0"/>
          <c:showBubbleSize val="0"/>
        </c:dLbls>
        <c:gapWidth val="34"/>
        <c:overlap val="-27"/>
        <c:axId val="1489191312"/>
        <c:axId val="1417177712"/>
      </c:barChart>
      <c:catAx>
        <c:axId val="1489191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417177712"/>
        <c:crosses val="autoZero"/>
        <c:auto val="1"/>
        <c:lblAlgn val="ctr"/>
        <c:lblOffset val="100"/>
        <c:noMultiLvlLbl val="0"/>
      </c:catAx>
      <c:valAx>
        <c:axId val="141717771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48919131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'LRE 6'!$Q$9</c:f>
              <c:strCache>
                <c:ptCount val="1"/>
                <c:pt idx="0">
                  <c:v>TARGET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'LRE 6'!$P$10:$P$18</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'LRE 6'!$Q$10:$Q$18</c:f>
              <c:numCache>
                <c:formatCode>0.00%</c:formatCode>
                <c:ptCount val="9"/>
                <c:pt idx="0">
                  <c:v>0.10299999999999999</c:v>
                </c:pt>
                <c:pt idx="1">
                  <c:v>0.10299999999999999</c:v>
                </c:pt>
                <c:pt idx="2">
                  <c:v>0.10199999999999999</c:v>
                </c:pt>
                <c:pt idx="3">
                  <c:v>9.7000000000000003E-2</c:v>
                </c:pt>
                <c:pt idx="4">
                  <c:v>9.6000000000000002E-2</c:v>
                </c:pt>
                <c:pt idx="5">
                  <c:v>9.5000000000000001E-2</c:v>
                </c:pt>
                <c:pt idx="6">
                  <c:v>9.4E-2</c:v>
                </c:pt>
                <c:pt idx="7">
                  <c:v>9.2999999999999999E-2</c:v>
                </c:pt>
                <c:pt idx="8">
                  <c:v>9.1999999999999998E-2</c:v>
                </c:pt>
              </c:numCache>
            </c:numRef>
          </c:val>
          <c:extLst>
            <c:ext xmlns:c16="http://schemas.microsoft.com/office/drawing/2014/chart" uri="{C3380CC4-5D6E-409C-BE32-E72D297353CC}">
              <c16:uniqueId val="{00000000-6A1C-4286-BBBE-61621A60ECE5}"/>
            </c:ext>
          </c:extLst>
        </c:ser>
        <c:ser>
          <c:idx val="1"/>
          <c:order val="1"/>
          <c:tx>
            <c:strRef>
              <c:f>'LRE 6'!$R$9</c:f>
              <c:strCache>
                <c:ptCount val="1"/>
                <c:pt idx="0">
                  <c:v>ACTUAL</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2"/>
                </a:solidFill>
                <a:prstDash val="sysDot"/>
              </a:ln>
              <a:effectLst/>
            </c:spPr>
            <c:trendlineType val="linear"/>
            <c:dispRSqr val="0"/>
            <c:dispEq val="0"/>
          </c:trendline>
          <c:cat>
            <c:strRef>
              <c:f>'LRE 6'!$P$10:$P$18</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'LRE 6'!$R$10:$R$18</c:f>
              <c:numCache>
                <c:formatCode>0.00%</c:formatCode>
                <c:ptCount val="9"/>
                <c:pt idx="0">
                  <c:v>8.5300000000000001E-2</c:v>
                </c:pt>
                <c:pt idx="1">
                  <c:v>8.3900000000000002E-2</c:v>
                </c:pt>
                <c:pt idx="2">
                  <c:v>9.74E-2</c:v>
                </c:pt>
              </c:numCache>
            </c:numRef>
          </c:val>
          <c:extLst>
            <c:ext xmlns:c16="http://schemas.microsoft.com/office/drawing/2014/chart" uri="{C3380CC4-5D6E-409C-BE32-E72D297353CC}">
              <c16:uniqueId val="{00000002-6A1C-4286-BBBE-61621A60ECE5}"/>
            </c:ext>
          </c:extLst>
        </c:ser>
        <c:dLbls>
          <c:dLblPos val="outEnd"/>
          <c:showLegendKey val="0"/>
          <c:showVal val="1"/>
          <c:showCatName val="0"/>
          <c:showSerName val="0"/>
          <c:showPercent val="0"/>
          <c:showBubbleSize val="0"/>
        </c:dLbls>
        <c:gapWidth val="219"/>
        <c:overlap val="-27"/>
        <c:axId val="929488255"/>
        <c:axId val="917266415"/>
      </c:barChart>
      <c:catAx>
        <c:axId val="9294882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17266415"/>
        <c:crosses val="autoZero"/>
        <c:auto val="1"/>
        <c:lblAlgn val="ctr"/>
        <c:lblOffset val="100"/>
        <c:noMultiLvlLbl val="0"/>
      </c:catAx>
      <c:valAx>
        <c:axId val="917266415"/>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294882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'LRE 6'!$E$25</c:f>
              <c:strCache>
                <c:ptCount val="1"/>
                <c:pt idx="0">
                  <c:v>TARGET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'LRE 6'!$D$26:$D$31</c:f>
              <c:strCache>
                <c:ptCount val="6"/>
                <c:pt idx="0">
                  <c:v>FFY2020</c:v>
                </c:pt>
                <c:pt idx="1">
                  <c:v>FFY2021</c:v>
                </c:pt>
                <c:pt idx="2">
                  <c:v>FFY2022</c:v>
                </c:pt>
                <c:pt idx="3">
                  <c:v>FFY2023</c:v>
                </c:pt>
                <c:pt idx="4">
                  <c:v>FFY2024</c:v>
                </c:pt>
                <c:pt idx="5">
                  <c:v>FFY2025</c:v>
                </c:pt>
              </c:strCache>
            </c:strRef>
          </c:cat>
          <c:val>
            <c:numRef>
              <c:f>'LRE 6'!$E$26:$E$31</c:f>
              <c:numCache>
                <c:formatCode>0.00%</c:formatCode>
                <c:ptCount val="6"/>
                <c:pt idx="0">
                  <c:v>2.2599999999999999E-2</c:v>
                </c:pt>
                <c:pt idx="1">
                  <c:v>2.2499999999999999E-2</c:v>
                </c:pt>
                <c:pt idx="2">
                  <c:v>2.24E-2</c:v>
                </c:pt>
                <c:pt idx="3">
                  <c:v>2.23E-2</c:v>
                </c:pt>
                <c:pt idx="4">
                  <c:v>2.2200000000000001E-2</c:v>
                </c:pt>
                <c:pt idx="5">
                  <c:v>2.2100000000000002E-2</c:v>
                </c:pt>
              </c:numCache>
            </c:numRef>
          </c:val>
          <c:extLst>
            <c:ext xmlns:c16="http://schemas.microsoft.com/office/drawing/2014/chart" uri="{C3380CC4-5D6E-409C-BE32-E72D297353CC}">
              <c16:uniqueId val="{00000000-3FD3-4A22-B87C-092B0DB7BF50}"/>
            </c:ext>
          </c:extLst>
        </c:ser>
        <c:ser>
          <c:idx val="1"/>
          <c:order val="1"/>
          <c:tx>
            <c:strRef>
              <c:f>'LRE 6'!$F$25</c:f>
              <c:strCache>
                <c:ptCount val="1"/>
                <c:pt idx="0">
                  <c:v>ACTUAL</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'LRE 6'!$D$26:$D$31</c:f>
              <c:strCache>
                <c:ptCount val="6"/>
                <c:pt idx="0">
                  <c:v>FFY2020</c:v>
                </c:pt>
                <c:pt idx="1">
                  <c:v>FFY2021</c:v>
                </c:pt>
                <c:pt idx="2">
                  <c:v>FFY2022</c:v>
                </c:pt>
                <c:pt idx="3">
                  <c:v>FFY2023</c:v>
                </c:pt>
                <c:pt idx="4">
                  <c:v>FFY2024</c:v>
                </c:pt>
                <c:pt idx="5">
                  <c:v>FFY2025</c:v>
                </c:pt>
              </c:strCache>
            </c:strRef>
          </c:cat>
          <c:val>
            <c:numRef>
              <c:f>'LRE 6'!$F$26:$F$31</c:f>
              <c:numCache>
                <c:formatCode>General</c:formatCode>
                <c:ptCount val="6"/>
                <c:pt idx="0" formatCode="0.00%">
                  <c:v>2.2599999999999999E-2</c:v>
                </c:pt>
              </c:numCache>
            </c:numRef>
          </c:val>
          <c:extLst>
            <c:ext xmlns:c16="http://schemas.microsoft.com/office/drawing/2014/chart" uri="{C3380CC4-5D6E-409C-BE32-E72D297353CC}">
              <c16:uniqueId val="{00000001-3FD3-4A22-B87C-092B0DB7BF50}"/>
            </c:ext>
          </c:extLst>
        </c:ser>
        <c:dLbls>
          <c:dLblPos val="outEnd"/>
          <c:showLegendKey val="0"/>
          <c:showVal val="1"/>
          <c:showCatName val="0"/>
          <c:showSerName val="0"/>
          <c:showPercent val="0"/>
          <c:showBubbleSize val="0"/>
        </c:dLbls>
        <c:gapWidth val="219"/>
        <c:overlap val="-27"/>
        <c:axId val="929454255"/>
        <c:axId val="824608527"/>
      </c:barChart>
      <c:catAx>
        <c:axId val="9294542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824608527"/>
        <c:crosses val="autoZero"/>
        <c:auto val="1"/>
        <c:lblAlgn val="ctr"/>
        <c:lblOffset val="100"/>
        <c:noMultiLvlLbl val="0"/>
      </c:catAx>
      <c:valAx>
        <c:axId val="824608527"/>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92945425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Indicator</a:t>
            </a:r>
            <a:r>
              <a:rPr lang="en-US" baseline="0"/>
              <a:t> 7A1</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'Indicator 7'!$B$12</c:f>
              <c:strCache>
                <c:ptCount val="1"/>
                <c:pt idx="0">
                  <c:v>TARGET</c:v>
                </c:pt>
              </c:strCache>
            </c:strRef>
          </c:tx>
          <c:spPr>
            <a:solidFill>
              <a:schemeClr val="accent1"/>
            </a:solidFill>
            <a:ln>
              <a:noFill/>
            </a:ln>
            <a:effectLst/>
          </c:spPr>
          <c:invertIfNegative val="0"/>
          <c:dLbls>
            <c:dLbl>
              <c:idx val="0"/>
              <c:layout>
                <c:manualLayout>
                  <c:x val="-2.3154845935494973E-2"/>
                  <c:y val="-1.1742591863922363E-16"/>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2C1-4B7C-B6E3-05EAF11D24E9}"/>
                </c:ext>
              </c:extLst>
            </c:dLbl>
            <c:dLbl>
              <c:idx val="1"/>
              <c:layout>
                <c:manualLayout>
                  <c:x val="-1.6208392154846502E-2"/>
                  <c:y val="-3.2025620496397116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2C1-4B7C-B6E3-05EAF11D24E9}"/>
                </c:ext>
              </c:extLst>
            </c:dLbl>
            <c:dLbl>
              <c:idx val="2"/>
              <c:layout>
                <c:manualLayout>
                  <c:x val="-2.3154845935495019E-2"/>
                  <c:y val="-9.6076861489191936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2C1-4B7C-B6E3-05EAF11D24E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'Indicator 7'!$A$13:$A$21</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7'!$B$13:$B$21</c:f>
              <c:numCache>
                <c:formatCode>0.00%</c:formatCode>
                <c:ptCount val="9"/>
                <c:pt idx="0">
                  <c:v>0.78500000000000003</c:v>
                </c:pt>
                <c:pt idx="1">
                  <c:v>0.79</c:v>
                </c:pt>
                <c:pt idx="2">
                  <c:v>0.79500000000000004</c:v>
                </c:pt>
                <c:pt idx="3">
                  <c:v>0.84499999999999997</c:v>
                </c:pt>
                <c:pt idx="4">
                  <c:v>0.85</c:v>
                </c:pt>
                <c:pt idx="5">
                  <c:v>0.85499999999999998</c:v>
                </c:pt>
                <c:pt idx="6">
                  <c:v>0.86</c:v>
                </c:pt>
                <c:pt idx="7">
                  <c:v>0.86499999999999999</c:v>
                </c:pt>
                <c:pt idx="8">
                  <c:v>0.87</c:v>
                </c:pt>
              </c:numCache>
            </c:numRef>
          </c:val>
          <c:extLst>
            <c:ext xmlns:c16="http://schemas.microsoft.com/office/drawing/2014/chart" uri="{C3380CC4-5D6E-409C-BE32-E72D297353CC}">
              <c16:uniqueId val="{00000000-52C1-4B7C-B6E3-05EAF11D24E9}"/>
            </c:ext>
          </c:extLst>
        </c:ser>
        <c:ser>
          <c:idx val="1"/>
          <c:order val="1"/>
          <c:tx>
            <c:strRef>
              <c:f>'Indicator 7'!$C$12</c:f>
              <c:strCache>
                <c:ptCount val="1"/>
                <c:pt idx="0">
                  <c:v>ACTUAL</c:v>
                </c:pt>
              </c:strCache>
            </c:strRef>
          </c:tx>
          <c:spPr>
            <a:solidFill>
              <a:schemeClr val="accent2"/>
            </a:solidFill>
            <a:ln>
              <a:noFill/>
            </a:ln>
            <a:effectLst/>
          </c:spPr>
          <c:invertIfNegative val="0"/>
          <c:dLbls>
            <c:dLbl>
              <c:idx val="2"/>
              <c:layout>
                <c:manualLayout>
                  <c:x val="0"/>
                  <c:y val="-4.163330664531625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2C1-4B7C-B6E3-05EAF11D24E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'Indicator 7'!$A$13:$A$21</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7'!$C$13:$C$21</c:f>
              <c:numCache>
                <c:formatCode>0.00%</c:formatCode>
                <c:ptCount val="9"/>
                <c:pt idx="0">
                  <c:v>0.81440000000000001</c:v>
                </c:pt>
                <c:pt idx="1">
                  <c:v>0.82499999999999996</c:v>
                </c:pt>
                <c:pt idx="2">
                  <c:v>0.84470000000000001</c:v>
                </c:pt>
              </c:numCache>
            </c:numRef>
          </c:val>
          <c:extLst>
            <c:ext xmlns:c16="http://schemas.microsoft.com/office/drawing/2014/chart" uri="{C3380CC4-5D6E-409C-BE32-E72D297353CC}">
              <c16:uniqueId val="{00000001-52C1-4B7C-B6E3-05EAF11D24E9}"/>
            </c:ext>
          </c:extLst>
        </c:ser>
        <c:dLbls>
          <c:dLblPos val="outEnd"/>
          <c:showLegendKey val="0"/>
          <c:showVal val="1"/>
          <c:showCatName val="0"/>
          <c:showSerName val="0"/>
          <c:showPercent val="0"/>
          <c:showBubbleSize val="0"/>
        </c:dLbls>
        <c:gapWidth val="219"/>
        <c:overlap val="-27"/>
        <c:axId val="1307620704"/>
        <c:axId val="1305008816"/>
      </c:barChart>
      <c:catAx>
        <c:axId val="1307620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5008816"/>
        <c:crosses val="autoZero"/>
        <c:auto val="1"/>
        <c:lblAlgn val="ctr"/>
        <c:lblOffset val="100"/>
        <c:noMultiLvlLbl val="0"/>
      </c:catAx>
      <c:valAx>
        <c:axId val="130500881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6207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'Indicator 7'!$B$12</c:f>
              <c:strCache>
                <c:ptCount val="1"/>
                <c:pt idx="0">
                  <c:v>TARGET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'Indicator 7'!$A$13:$A$21</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7'!$B$13:$B$21</c:f>
              <c:numCache>
                <c:formatCode>0.00%</c:formatCode>
                <c:ptCount val="9"/>
                <c:pt idx="0">
                  <c:v>0.78500000000000003</c:v>
                </c:pt>
                <c:pt idx="1">
                  <c:v>0.79</c:v>
                </c:pt>
                <c:pt idx="2">
                  <c:v>0.79500000000000004</c:v>
                </c:pt>
                <c:pt idx="3">
                  <c:v>0.84499999999999997</c:v>
                </c:pt>
                <c:pt idx="4">
                  <c:v>0.85</c:v>
                </c:pt>
                <c:pt idx="5">
                  <c:v>0.85499999999999998</c:v>
                </c:pt>
                <c:pt idx="6">
                  <c:v>0.86</c:v>
                </c:pt>
                <c:pt idx="7">
                  <c:v>0.86499999999999999</c:v>
                </c:pt>
                <c:pt idx="8">
                  <c:v>0.87</c:v>
                </c:pt>
              </c:numCache>
            </c:numRef>
          </c:val>
          <c:extLst>
            <c:ext xmlns:c16="http://schemas.microsoft.com/office/drawing/2014/chart" uri="{C3380CC4-5D6E-409C-BE32-E72D297353CC}">
              <c16:uniqueId val="{00000003-29A5-4D68-8A22-182958303112}"/>
            </c:ext>
          </c:extLst>
        </c:ser>
        <c:ser>
          <c:idx val="1"/>
          <c:order val="1"/>
          <c:tx>
            <c:strRef>
              <c:f>'Indicator 7'!$C$12</c:f>
              <c:strCache>
                <c:ptCount val="1"/>
                <c:pt idx="0">
                  <c:v>ACTUAL</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'Indicator 7'!$A$13:$A$21</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7'!$C$13:$C$21</c:f>
              <c:numCache>
                <c:formatCode>0.00%</c:formatCode>
                <c:ptCount val="9"/>
                <c:pt idx="0">
                  <c:v>0.81440000000000001</c:v>
                </c:pt>
                <c:pt idx="1">
                  <c:v>0.82499999999999996</c:v>
                </c:pt>
                <c:pt idx="2">
                  <c:v>0.84470000000000001</c:v>
                </c:pt>
              </c:numCache>
            </c:numRef>
          </c:val>
          <c:extLst>
            <c:ext xmlns:c16="http://schemas.microsoft.com/office/drawing/2014/chart" uri="{C3380CC4-5D6E-409C-BE32-E72D297353CC}">
              <c16:uniqueId val="{00000005-29A5-4D68-8A22-182958303112}"/>
            </c:ext>
          </c:extLst>
        </c:ser>
        <c:dLbls>
          <c:dLblPos val="outEnd"/>
          <c:showLegendKey val="0"/>
          <c:showVal val="1"/>
          <c:showCatName val="0"/>
          <c:showSerName val="0"/>
          <c:showPercent val="0"/>
          <c:showBubbleSize val="0"/>
        </c:dLbls>
        <c:gapWidth val="25"/>
        <c:overlap val="-27"/>
        <c:axId val="1307620704"/>
        <c:axId val="1305008816"/>
      </c:barChart>
      <c:catAx>
        <c:axId val="1307620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305008816"/>
        <c:crosses val="autoZero"/>
        <c:auto val="1"/>
        <c:lblAlgn val="ctr"/>
        <c:lblOffset val="100"/>
        <c:noMultiLvlLbl val="0"/>
      </c:catAx>
      <c:valAx>
        <c:axId val="130500881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30762070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Indicator</a:t>
            </a:r>
            <a:r>
              <a:rPr lang="en-US" baseline="0"/>
              <a:t> 7A2</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'Indicator 7'!$N$12</c:f>
              <c:strCache>
                <c:ptCount val="1"/>
                <c:pt idx="0">
                  <c:v>TARGET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'Indicator 7'!$M$13:$M$21</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7'!$N$13:$N$21</c:f>
              <c:numCache>
                <c:formatCode>0.00%</c:formatCode>
                <c:ptCount val="9"/>
                <c:pt idx="0">
                  <c:v>0.67500000000000004</c:v>
                </c:pt>
                <c:pt idx="1">
                  <c:v>0.68</c:v>
                </c:pt>
                <c:pt idx="2">
                  <c:v>0.68</c:v>
                </c:pt>
                <c:pt idx="3">
                  <c:v>0.64319999999999999</c:v>
                </c:pt>
                <c:pt idx="4">
                  <c:v>0.64400000000000002</c:v>
                </c:pt>
                <c:pt idx="5">
                  <c:v>0.64500000000000002</c:v>
                </c:pt>
                <c:pt idx="6">
                  <c:v>0.64600000000000002</c:v>
                </c:pt>
                <c:pt idx="7">
                  <c:v>0.64700000000000002</c:v>
                </c:pt>
                <c:pt idx="8">
                  <c:v>0.64800000000000002</c:v>
                </c:pt>
              </c:numCache>
            </c:numRef>
          </c:val>
          <c:extLst>
            <c:ext xmlns:c16="http://schemas.microsoft.com/office/drawing/2014/chart" uri="{C3380CC4-5D6E-409C-BE32-E72D297353CC}">
              <c16:uniqueId val="{00000000-1B6E-402D-A3CA-C38920364789}"/>
            </c:ext>
          </c:extLst>
        </c:ser>
        <c:ser>
          <c:idx val="1"/>
          <c:order val="1"/>
          <c:tx>
            <c:strRef>
              <c:f>'Indicator 7'!$O$12</c:f>
              <c:strCache>
                <c:ptCount val="1"/>
                <c:pt idx="0">
                  <c:v>ACTUAL</c:v>
                </c:pt>
              </c:strCache>
            </c:strRef>
          </c:tx>
          <c:spPr>
            <a:solidFill>
              <a:schemeClr val="accent2"/>
            </a:solidFill>
            <a:ln>
              <a:noFill/>
            </a:ln>
            <a:effectLst/>
          </c:spPr>
          <c:invertIfNegative val="0"/>
          <c:dLbls>
            <c:dLbl>
              <c:idx val="0"/>
              <c:layout>
                <c:manualLayout>
                  <c:x val="1.8523876748395979E-2"/>
                  <c:y val="-9.6076861489191347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B6E-402D-A3CA-C38920364789}"/>
                </c:ext>
              </c:extLst>
            </c:dLbl>
            <c:dLbl>
              <c:idx val="1"/>
              <c:layout>
                <c:manualLayout>
                  <c:x val="1.8523876748395979E-2"/>
                  <c:y val="-2.562049639711769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B6E-402D-A3CA-C38920364789}"/>
                </c:ext>
              </c:extLst>
            </c:dLbl>
            <c:dLbl>
              <c:idx val="2"/>
              <c:layout>
                <c:manualLayout>
                  <c:x val="1.3892907561296986E-2"/>
                  <c:y val="-5.124099279423544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B6E-402D-A3CA-C3892036478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2"/>
                </a:solidFill>
                <a:prstDash val="sysDot"/>
              </a:ln>
              <a:effectLst/>
            </c:spPr>
            <c:trendlineType val="linear"/>
            <c:dispRSqr val="0"/>
            <c:dispEq val="0"/>
          </c:trendline>
          <c:cat>
            <c:strRef>
              <c:f>'Indicator 7'!$M$13:$M$21</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7'!$O$13:$O$21</c:f>
              <c:numCache>
                <c:formatCode>0.00%</c:formatCode>
                <c:ptCount val="9"/>
                <c:pt idx="0">
                  <c:v>0.64339999999999997</c:v>
                </c:pt>
                <c:pt idx="1">
                  <c:v>0.63319999999999999</c:v>
                </c:pt>
                <c:pt idx="2">
                  <c:v>0.6431</c:v>
                </c:pt>
              </c:numCache>
            </c:numRef>
          </c:val>
          <c:extLst>
            <c:ext xmlns:c16="http://schemas.microsoft.com/office/drawing/2014/chart" uri="{C3380CC4-5D6E-409C-BE32-E72D297353CC}">
              <c16:uniqueId val="{00000002-1B6E-402D-A3CA-C38920364789}"/>
            </c:ext>
          </c:extLst>
        </c:ser>
        <c:dLbls>
          <c:dLblPos val="outEnd"/>
          <c:showLegendKey val="0"/>
          <c:showVal val="1"/>
          <c:showCatName val="0"/>
          <c:showSerName val="0"/>
          <c:showPercent val="0"/>
          <c:showBubbleSize val="0"/>
        </c:dLbls>
        <c:gapWidth val="219"/>
        <c:overlap val="-27"/>
        <c:axId val="1361949824"/>
        <c:axId val="1310485520"/>
      </c:barChart>
      <c:catAx>
        <c:axId val="1361949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10485520"/>
        <c:crosses val="autoZero"/>
        <c:auto val="1"/>
        <c:lblAlgn val="ctr"/>
        <c:lblOffset val="100"/>
        <c:noMultiLvlLbl val="0"/>
      </c:catAx>
      <c:valAx>
        <c:axId val="1310485520"/>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619498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'Indicator 7'!$N$12</c:f>
              <c:strCache>
                <c:ptCount val="1"/>
                <c:pt idx="0">
                  <c:v>TARGET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'Indicator 7'!$M$13:$M$21</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7'!$N$13:$N$21</c:f>
              <c:numCache>
                <c:formatCode>0.00%</c:formatCode>
                <c:ptCount val="9"/>
                <c:pt idx="0">
                  <c:v>0.67500000000000004</c:v>
                </c:pt>
                <c:pt idx="1">
                  <c:v>0.68</c:v>
                </c:pt>
                <c:pt idx="2">
                  <c:v>0.68</c:v>
                </c:pt>
                <c:pt idx="3">
                  <c:v>0.64319999999999999</c:v>
                </c:pt>
                <c:pt idx="4">
                  <c:v>0.64400000000000002</c:v>
                </c:pt>
                <c:pt idx="5">
                  <c:v>0.64500000000000002</c:v>
                </c:pt>
                <c:pt idx="6">
                  <c:v>0.64600000000000002</c:v>
                </c:pt>
                <c:pt idx="7">
                  <c:v>0.64700000000000002</c:v>
                </c:pt>
                <c:pt idx="8">
                  <c:v>0.64800000000000002</c:v>
                </c:pt>
              </c:numCache>
            </c:numRef>
          </c:val>
          <c:extLst>
            <c:ext xmlns:c16="http://schemas.microsoft.com/office/drawing/2014/chart" uri="{C3380CC4-5D6E-409C-BE32-E72D297353CC}">
              <c16:uniqueId val="{00000000-0587-492A-9EFF-B170D1963116}"/>
            </c:ext>
          </c:extLst>
        </c:ser>
        <c:ser>
          <c:idx val="1"/>
          <c:order val="1"/>
          <c:tx>
            <c:strRef>
              <c:f>'Indicator 7'!$O$12</c:f>
              <c:strCache>
                <c:ptCount val="1"/>
                <c:pt idx="0">
                  <c:v>ACTUAL</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2"/>
                </a:solidFill>
                <a:prstDash val="sysDot"/>
              </a:ln>
              <a:effectLst/>
            </c:spPr>
            <c:trendlineType val="linear"/>
            <c:dispRSqr val="0"/>
            <c:dispEq val="0"/>
          </c:trendline>
          <c:cat>
            <c:strRef>
              <c:f>'Indicator 7'!$M$13:$M$21</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7'!$O$13:$O$21</c:f>
              <c:numCache>
                <c:formatCode>0.00%</c:formatCode>
                <c:ptCount val="9"/>
                <c:pt idx="0">
                  <c:v>0.64339999999999997</c:v>
                </c:pt>
                <c:pt idx="1">
                  <c:v>0.63319999999999999</c:v>
                </c:pt>
                <c:pt idx="2">
                  <c:v>0.6431</c:v>
                </c:pt>
              </c:numCache>
            </c:numRef>
          </c:val>
          <c:extLst>
            <c:ext xmlns:c16="http://schemas.microsoft.com/office/drawing/2014/chart" uri="{C3380CC4-5D6E-409C-BE32-E72D297353CC}">
              <c16:uniqueId val="{00000005-0587-492A-9EFF-B170D1963116}"/>
            </c:ext>
          </c:extLst>
        </c:ser>
        <c:dLbls>
          <c:dLblPos val="outEnd"/>
          <c:showLegendKey val="0"/>
          <c:showVal val="1"/>
          <c:showCatName val="0"/>
          <c:showSerName val="0"/>
          <c:showPercent val="0"/>
          <c:showBubbleSize val="0"/>
        </c:dLbls>
        <c:gapWidth val="34"/>
        <c:overlap val="-27"/>
        <c:axId val="1361949824"/>
        <c:axId val="1310485520"/>
      </c:barChart>
      <c:catAx>
        <c:axId val="1361949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310485520"/>
        <c:crosses val="autoZero"/>
        <c:auto val="1"/>
        <c:lblAlgn val="ctr"/>
        <c:lblOffset val="100"/>
        <c:noMultiLvlLbl val="0"/>
      </c:catAx>
      <c:valAx>
        <c:axId val="131048552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36194982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Indicator</a:t>
            </a:r>
            <a:r>
              <a:rPr lang="en-US" baseline="0"/>
              <a:t> 7B1</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'Indicator 7'!$B$28</c:f>
              <c:strCache>
                <c:ptCount val="1"/>
                <c:pt idx="0">
                  <c:v>TARGET</c:v>
                </c:pt>
              </c:strCache>
            </c:strRef>
          </c:tx>
          <c:spPr>
            <a:solidFill>
              <a:schemeClr val="accent1"/>
            </a:solidFill>
            <a:ln>
              <a:noFill/>
            </a:ln>
            <a:effectLst/>
          </c:spPr>
          <c:invertIfNegative val="0"/>
          <c:dLbls>
            <c:dLbl>
              <c:idx val="0"/>
              <c:layout>
                <c:manualLayout>
                  <c:x val="-1.3892907561296986E-2"/>
                  <c:y val="-9.6076861489191936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36C-4A83-8368-33AB04FED519}"/>
                </c:ext>
              </c:extLst>
            </c:dLbl>
            <c:dLbl>
              <c:idx val="1"/>
              <c:layout>
                <c:manualLayout>
                  <c:x val="-2.0839361341945476E-2"/>
                  <c:y val="-9.6076861489191347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36C-4A83-8368-33AB04FED519}"/>
                </c:ext>
              </c:extLst>
            </c:dLbl>
            <c:dLbl>
              <c:idx val="2"/>
              <c:layout>
                <c:manualLayout>
                  <c:x val="-2.0839361341945521E-2"/>
                  <c:y val="-1.281024819855890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36C-4A83-8368-33AB04FED51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'Indicator 7'!$A$29:$A$37</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7'!$B$29:$B$37</c:f>
              <c:numCache>
                <c:formatCode>0.00%</c:formatCode>
                <c:ptCount val="9"/>
                <c:pt idx="0">
                  <c:v>0.78500000000000003</c:v>
                </c:pt>
                <c:pt idx="1">
                  <c:v>0.79</c:v>
                </c:pt>
                <c:pt idx="2">
                  <c:v>0.79500000000000004</c:v>
                </c:pt>
                <c:pt idx="3">
                  <c:v>0.83509999999999995</c:v>
                </c:pt>
                <c:pt idx="4">
                  <c:v>0.84</c:v>
                </c:pt>
                <c:pt idx="5">
                  <c:v>0.84499999999999997</c:v>
                </c:pt>
                <c:pt idx="6">
                  <c:v>0.85</c:v>
                </c:pt>
                <c:pt idx="7">
                  <c:v>0.85499999999999998</c:v>
                </c:pt>
                <c:pt idx="8">
                  <c:v>0.86</c:v>
                </c:pt>
              </c:numCache>
            </c:numRef>
          </c:val>
          <c:extLst>
            <c:ext xmlns:c16="http://schemas.microsoft.com/office/drawing/2014/chart" uri="{C3380CC4-5D6E-409C-BE32-E72D297353CC}">
              <c16:uniqueId val="{00000000-936C-4A83-8368-33AB04FED519}"/>
            </c:ext>
          </c:extLst>
        </c:ser>
        <c:ser>
          <c:idx val="1"/>
          <c:order val="1"/>
          <c:tx>
            <c:strRef>
              <c:f>'Indicator 7'!$C$28</c:f>
              <c:strCache>
                <c:ptCount val="1"/>
                <c:pt idx="0">
                  <c:v>ACTUAL</c:v>
                </c:pt>
              </c:strCache>
            </c:strRef>
          </c:tx>
          <c:spPr>
            <a:solidFill>
              <a:schemeClr val="accent2"/>
            </a:solidFill>
            <a:ln>
              <a:noFill/>
            </a:ln>
            <a:effectLst/>
          </c:spPr>
          <c:invertIfNegative val="0"/>
          <c:dLbls>
            <c:dLbl>
              <c:idx val="2"/>
              <c:layout>
                <c:manualLayout>
                  <c:x val="-6.9464537806484929E-3"/>
                  <c:y val="-6.405124099279423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36C-4A83-8368-33AB04FED51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2"/>
                </a:solidFill>
                <a:prstDash val="sysDot"/>
              </a:ln>
              <a:effectLst/>
            </c:spPr>
            <c:trendlineType val="linear"/>
            <c:dispRSqr val="0"/>
            <c:dispEq val="0"/>
          </c:trendline>
          <c:cat>
            <c:strRef>
              <c:f>'Indicator 7'!$A$29:$A$37</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7'!$C$29:$C$37</c:f>
              <c:numCache>
                <c:formatCode>0.00%</c:formatCode>
                <c:ptCount val="9"/>
                <c:pt idx="0">
                  <c:v>0.82050000000000001</c:v>
                </c:pt>
                <c:pt idx="1">
                  <c:v>0.82979999999999998</c:v>
                </c:pt>
                <c:pt idx="2">
                  <c:v>0.83499999999999996</c:v>
                </c:pt>
              </c:numCache>
            </c:numRef>
          </c:val>
          <c:extLst>
            <c:ext xmlns:c16="http://schemas.microsoft.com/office/drawing/2014/chart" uri="{C3380CC4-5D6E-409C-BE32-E72D297353CC}">
              <c16:uniqueId val="{00000002-936C-4A83-8368-33AB04FED519}"/>
            </c:ext>
          </c:extLst>
        </c:ser>
        <c:dLbls>
          <c:dLblPos val="outEnd"/>
          <c:showLegendKey val="0"/>
          <c:showVal val="1"/>
          <c:showCatName val="0"/>
          <c:showSerName val="0"/>
          <c:showPercent val="0"/>
          <c:showBubbleSize val="0"/>
        </c:dLbls>
        <c:gapWidth val="219"/>
        <c:overlap val="-27"/>
        <c:axId val="1309532656"/>
        <c:axId val="1305022128"/>
      </c:barChart>
      <c:catAx>
        <c:axId val="1309532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5022128"/>
        <c:crosses val="autoZero"/>
        <c:auto val="1"/>
        <c:lblAlgn val="ctr"/>
        <c:lblOffset val="100"/>
        <c:noMultiLvlLbl val="0"/>
      </c:catAx>
      <c:valAx>
        <c:axId val="130502212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95326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'Indicator 7'!$B$28</c:f>
              <c:strCache>
                <c:ptCount val="1"/>
                <c:pt idx="0">
                  <c:v>TARGET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'Indicator 7'!$A$29:$A$37</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7'!$B$29:$B$37</c:f>
              <c:numCache>
                <c:formatCode>0.00%</c:formatCode>
                <c:ptCount val="9"/>
                <c:pt idx="0">
                  <c:v>0.78500000000000003</c:v>
                </c:pt>
                <c:pt idx="1">
                  <c:v>0.79</c:v>
                </c:pt>
                <c:pt idx="2">
                  <c:v>0.79500000000000004</c:v>
                </c:pt>
                <c:pt idx="3">
                  <c:v>0.83509999999999995</c:v>
                </c:pt>
                <c:pt idx="4">
                  <c:v>0.84</c:v>
                </c:pt>
                <c:pt idx="5">
                  <c:v>0.84499999999999997</c:v>
                </c:pt>
                <c:pt idx="6">
                  <c:v>0.85</c:v>
                </c:pt>
                <c:pt idx="7">
                  <c:v>0.85499999999999998</c:v>
                </c:pt>
                <c:pt idx="8">
                  <c:v>0.86</c:v>
                </c:pt>
              </c:numCache>
            </c:numRef>
          </c:val>
          <c:extLst>
            <c:ext xmlns:c16="http://schemas.microsoft.com/office/drawing/2014/chart" uri="{C3380CC4-5D6E-409C-BE32-E72D297353CC}">
              <c16:uniqueId val="{00000003-795A-43B8-8CC4-60AA6D6E2242}"/>
            </c:ext>
          </c:extLst>
        </c:ser>
        <c:ser>
          <c:idx val="1"/>
          <c:order val="1"/>
          <c:tx>
            <c:strRef>
              <c:f>'Indicator 7'!$C$28</c:f>
              <c:strCache>
                <c:ptCount val="1"/>
                <c:pt idx="0">
                  <c:v>ACTUAL</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2"/>
                </a:solidFill>
                <a:prstDash val="sysDot"/>
              </a:ln>
              <a:effectLst/>
            </c:spPr>
            <c:trendlineType val="linear"/>
            <c:dispRSqr val="0"/>
            <c:dispEq val="0"/>
          </c:trendline>
          <c:cat>
            <c:strRef>
              <c:f>'Indicator 7'!$A$29:$A$37</c:f>
              <c:strCache>
                <c:ptCount val="9"/>
                <c:pt idx="0">
                  <c:v>FFY2017</c:v>
                </c:pt>
                <c:pt idx="1">
                  <c:v>FFY2018</c:v>
                </c:pt>
                <c:pt idx="2">
                  <c:v>FFY2019</c:v>
                </c:pt>
                <c:pt idx="3">
                  <c:v>FFY2020</c:v>
                </c:pt>
                <c:pt idx="4">
                  <c:v>FFY2021</c:v>
                </c:pt>
                <c:pt idx="5">
                  <c:v>FFY2022</c:v>
                </c:pt>
                <c:pt idx="6">
                  <c:v>FFY2023</c:v>
                </c:pt>
                <c:pt idx="7">
                  <c:v>FFY2024</c:v>
                </c:pt>
                <c:pt idx="8">
                  <c:v>FFY2025</c:v>
                </c:pt>
              </c:strCache>
            </c:strRef>
          </c:cat>
          <c:val>
            <c:numRef>
              <c:f>'Indicator 7'!$C$29:$C$37</c:f>
              <c:numCache>
                <c:formatCode>0.00%</c:formatCode>
                <c:ptCount val="9"/>
                <c:pt idx="0">
                  <c:v>0.82050000000000001</c:v>
                </c:pt>
                <c:pt idx="1">
                  <c:v>0.82979999999999998</c:v>
                </c:pt>
                <c:pt idx="2">
                  <c:v>0.83499999999999996</c:v>
                </c:pt>
              </c:numCache>
            </c:numRef>
          </c:val>
          <c:extLst>
            <c:ext xmlns:c16="http://schemas.microsoft.com/office/drawing/2014/chart" uri="{C3380CC4-5D6E-409C-BE32-E72D297353CC}">
              <c16:uniqueId val="{00000006-795A-43B8-8CC4-60AA6D6E2242}"/>
            </c:ext>
          </c:extLst>
        </c:ser>
        <c:dLbls>
          <c:dLblPos val="inEnd"/>
          <c:showLegendKey val="0"/>
          <c:showVal val="1"/>
          <c:showCatName val="0"/>
          <c:showSerName val="0"/>
          <c:showPercent val="0"/>
          <c:showBubbleSize val="0"/>
        </c:dLbls>
        <c:gapWidth val="32"/>
        <c:overlap val="-27"/>
        <c:axId val="1309532656"/>
        <c:axId val="1305022128"/>
      </c:barChart>
      <c:catAx>
        <c:axId val="1309532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305022128"/>
        <c:crosses val="autoZero"/>
        <c:auto val="1"/>
        <c:lblAlgn val="ctr"/>
        <c:lblOffset val="100"/>
        <c:noMultiLvlLbl val="0"/>
      </c:catAx>
      <c:valAx>
        <c:axId val="130502212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30953265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A6F53F-82A9-486E-93DD-E394E9D8EC66}" type="doc">
      <dgm:prSet loTypeId="urn:microsoft.com/office/officeart/2005/8/layout/pyramid3" loCatId="pyramid" qsTypeId="urn:microsoft.com/office/officeart/2005/8/quickstyle/simple1" qsCatId="simple" csTypeId="urn:microsoft.com/office/officeart/2005/8/colors/accent1_2" csCatId="accent1" phldr="1"/>
      <dgm:spPr/>
    </dgm:pt>
    <dgm:pt modelId="{8D0E3932-0007-488F-A68F-781FB33EDF03}">
      <dgm:prSet phldrT="[Text]"/>
      <dgm:spPr>
        <a:solidFill>
          <a:srgbClr val="004071"/>
        </a:solidFill>
      </dgm:spPr>
      <dgm:t>
        <a:bodyPr/>
        <a:lstStyle/>
        <a:p>
          <a:r>
            <a:rPr lang="en-US" dirty="0">
              <a:solidFill>
                <a:schemeClr val="bg1"/>
              </a:solidFill>
            </a:rPr>
            <a:t> Regular Early Childhood program: most Special Education services are “push-in”</a:t>
          </a:r>
        </a:p>
      </dgm:t>
    </dgm:pt>
    <dgm:pt modelId="{9A98B38A-F8D5-4184-B8CA-FB75088188AA}" type="parTrans" cxnId="{6B6D3393-4D1D-46CE-8A6B-B66CF263FC25}">
      <dgm:prSet/>
      <dgm:spPr/>
      <dgm:t>
        <a:bodyPr/>
        <a:lstStyle/>
        <a:p>
          <a:endParaRPr lang="en-US"/>
        </a:p>
      </dgm:t>
    </dgm:pt>
    <dgm:pt modelId="{4397A5DA-5430-4969-AB73-828ECF5D3BA3}" type="sibTrans" cxnId="{6B6D3393-4D1D-46CE-8A6B-B66CF263FC25}">
      <dgm:prSet/>
      <dgm:spPr/>
      <dgm:t>
        <a:bodyPr/>
        <a:lstStyle/>
        <a:p>
          <a:endParaRPr lang="en-US"/>
        </a:p>
      </dgm:t>
    </dgm:pt>
    <dgm:pt modelId="{3E53E6FD-6C29-41B2-B08D-5DA39A7F44E4}">
      <dgm:prSet phldrT="[Text]"/>
      <dgm:spPr>
        <a:solidFill>
          <a:srgbClr val="006EC0"/>
        </a:solidFill>
      </dgm:spPr>
      <dgm:t>
        <a:bodyPr/>
        <a:lstStyle/>
        <a:p>
          <a:r>
            <a:rPr lang="en-US" dirty="0">
              <a:solidFill>
                <a:schemeClr val="bg1"/>
              </a:solidFill>
            </a:rPr>
            <a:t>Regular Early Childhood program: most Special Education services are “pull-out”</a:t>
          </a:r>
        </a:p>
      </dgm:t>
    </dgm:pt>
    <dgm:pt modelId="{331CC75D-EABF-413E-84FE-8BDE37C70B65}" type="parTrans" cxnId="{EB6AB3FE-0CFD-4AE0-B6F6-D8F32ADB5C08}">
      <dgm:prSet/>
      <dgm:spPr/>
      <dgm:t>
        <a:bodyPr/>
        <a:lstStyle/>
        <a:p>
          <a:endParaRPr lang="en-US"/>
        </a:p>
      </dgm:t>
    </dgm:pt>
    <dgm:pt modelId="{378C8B94-AA08-4AED-8F9A-45CDF970063D}" type="sibTrans" cxnId="{EB6AB3FE-0CFD-4AE0-B6F6-D8F32ADB5C08}">
      <dgm:prSet/>
      <dgm:spPr/>
      <dgm:t>
        <a:bodyPr/>
        <a:lstStyle/>
        <a:p>
          <a:endParaRPr lang="en-US"/>
        </a:p>
      </dgm:t>
    </dgm:pt>
    <dgm:pt modelId="{73F3A6BD-626C-447F-934A-9F017AFDC28A}">
      <dgm:prSet phldrT="[Text]"/>
      <dgm:spPr>
        <a:solidFill>
          <a:srgbClr val="199CFF"/>
        </a:solidFill>
      </dgm:spPr>
      <dgm:t>
        <a:bodyPr/>
        <a:lstStyle/>
        <a:p>
          <a:r>
            <a:rPr lang="en-US" dirty="0"/>
            <a:t>Special Education Program – separate class</a:t>
          </a:r>
        </a:p>
      </dgm:t>
    </dgm:pt>
    <dgm:pt modelId="{F7454189-7910-48C2-831E-30C79960B669}" type="parTrans" cxnId="{7B102591-D2E0-47CD-863C-0C28C70C63B2}">
      <dgm:prSet/>
      <dgm:spPr/>
      <dgm:t>
        <a:bodyPr/>
        <a:lstStyle/>
        <a:p>
          <a:endParaRPr lang="en-US"/>
        </a:p>
      </dgm:t>
    </dgm:pt>
    <dgm:pt modelId="{2A8DF8F7-7356-4EBD-8EFA-999FCDC84B03}" type="sibTrans" cxnId="{7B102591-D2E0-47CD-863C-0C28C70C63B2}">
      <dgm:prSet/>
      <dgm:spPr/>
      <dgm:t>
        <a:bodyPr/>
        <a:lstStyle/>
        <a:p>
          <a:endParaRPr lang="en-US"/>
        </a:p>
      </dgm:t>
    </dgm:pt>
    <dgm:pt modelId="{B7E6357E-6A81-4878-8116-5D71E36B369C}">
      <dgm:prSet phldrT="[Text]"/>
      <dgm:spPr>
        <a:solidFill>
          <a:srgbClr val="D1D3D4"/>
        </a:solidFill>
      </dgm:spPr>
      <dgm:t>
        <a:bodyPr/>
        <a:lstStyle/>
        <a:p>
          <a:r>
            <a:rPr lang="en-US" dirty="0"/>
            <a:t>Home</a:t>
          </a:r>
        </a:p>
      </dgm:t>
    </dgm:pt>
    <dgm:pt modelId="{6AEF9525-3236-495B-8970-3F99C1DFE1EB}" type="parTrans" cxnId="{C0DFBA3C-C641-4C5E-BDA5-EBD257FB082D}">
      <dgm:prSet/>
      <dgm:spPr/>
      <dgm:t>
        <a:bodyPr/>
        <a:lstStyle/>
        <a:p>
          <a:endParaRPr lang="en-US"/>
        </a:p>
      </dgm:t>
    </dgm:pt>
    <dgm:pt modelId="{B4F33CEB-49CB-49F1-A016-5997F35E4BD0}" type="sibTrans" cxnId="{C0DFBA3C-C641-4C5E-BDA5-EBD257FB082D}">
      <dgm:prSet/>
      <dgm:spPr/>
      <dgm:t>
        <a:bodyPr/>
        <a:lstStyle/>
        <a:p>
          <a:endParaRPr lang="en-US"/>
        </a:p>
      </dgm:t>
    </dgm:pt>
    <dgm:pt modelId="{7AEC3F05-A212-4DD1-9F8E-C215074A526A}">
      <dgm:prSet phldrT="[Text]" custT="1"/>
      <dgm:spPr>
        <a:solidFill>
          <a:srgbClr val="979C9F"/>
        </a:solidFill>
      </dgm:spPr>
      <dgm:t>
        <a:bodyPr/>
        <a:lstStyle/>
        <a:p>
          <a:r>
            <a:rPr lang="en-US" sz="1600" dirty="0"/>
            <a:t>Service Provider Location</a:t>
          </a:r>
        </a:p>
      </dgm:t>
    </dgm:pt>
    <dgm:pt modelId="{D4926BA7-62FB-45D8-A5B7-10D28B836F1A}" type="parTrans" cxnId="{AD5E4249-C253-4699-B048-7941DED5B4BC}">
      <dgm:prSet/>
      <dgm:spPr/>
      <dgm:t>
        <a:bodyPr/>
        <a:lstStyle/>
        <a:p>
          <a:endParaRPr lang="en-US"/>
        </a:p>
      </dgm:t>
    </dgm:pt>
    <dgm:pt modelId="{108BF584-F613-4AB0-B474-26BFEA89B7A8}" type="sibTrans" cxnId="{AD5E4249-C253-4699-B048-7941DED5B4BC}">
      <dgm:prSet/>
      <dgm:spPr/>
      <dgm:t>
        <a:bodyPr/>
        <a:lstStyle/>
        <a:p>
          <a:endParaRPr lang="en-US"/>
        </a:p>
      </dgm:t>
    </dgm:pt>
    <dgm:pt modelId="{CDC20A66-AF19-466F-A2B9-1DA192D533B9}" type="pres">
      <dgm:prSet presAssocID="{44A6F53F-82A9-486E-93DD-E394E9D8EC66}" presName="Name0" presStyleCnt="0">
        <dgm:presLayoutVars>
          <dgm:dir/>
          <dgm:animLvl val="lvl"/>
          <dgm:resizeHandles val="exact"/>
        </dgm:presLayoutVars>
      </dgm:prSet>
      <dgm:spPr/>
    </dgm:pt>
    <dgm:pt modelId="{A9DA9895-E87C-47FE-A0D9-7E7DFAF3682B}" type="pres">
      <dgm:prSet presAssocID="{8D0E3932-0007-488F-A68F-781FB33EDF03}" presName="Name8" presStyleCnt="0"/>
      <dgm:spPr/>
    </dgm:pt>
    <dgm:pt modelId="{F1C8DF3F-BF41-4E38-B2CC-C9CE6752725F}" type="pres">
      <dgm:prSet presAssocID="{8D0E3932-0007-488F-A68F-781FB33EDF03}" presName="level" presStyleLbl="node1" presStyleIdx="0" presStyleCnt="5">
        <dgm:presLayoutVars>
          <dgm:chMax val="1"/>
          <dgm:bulletEnabled val="1"/>
        </dgm:presLayoutVars>
      </dgm:prSet>
      <dgm:spPr/>
    </dgm:pt>
    <dgm:pt modelId="{8CAC21FC-E8E9-4821-ADDA-83466A52FDE9}" type="pres">
      <dgm:prSet presAssocID="{8D0E3932-0007-488F-A68F-781FB33EDF03}" presName="levelTx" presStyleLbl="revTx" presStyleIdx="0" presStyleCnt="0">
        <dgm:presLayoutVars>
          <dgm:chMax val="1"/>
          <dgm:bulletEnabled val="1"/>
        </dgm:presLayoutVars>
      </dgm:prSet>
      <dgm:spPr/>
    </dgm:pt>
    <dgm:pt modelId="{63759C17-F710-4C90-97BF-A8955A5796A7}" type="pres">
      <dgm:prSet presAssocID="{3E53E6FD-6C29-41B2-B08D-5DA39A7F44E4}" presName="Name8" presStyleCnt="0"/>
      <dgm:spPr/>
    </dgm:pt>
    <dgm:pt modelId="{7C3373C1-3C8A-49DE-8D25-429CDDDB36A8}" type="pres">
      <dgm:prSet presAssocID="{3E53E6FD-6C29-41B2-B08D-5DA39A7F44E4}" presName="level" presStyleLbl="node1" presStyleIdx="1" presStyleCnt="5">
        <dgm:presLayoutVars>
          <dgm:chMax val="1"/>
          <dgm:bulletEnabled val="1"/>
        </dgm:presLayoutVars>
      </dgm:prSet>
      <dgm:spPr/>
    </dgm:pt>
    <dgm:pt modelId="{3CE0C0FF-55D3-4418-BEAB-055BC9835F4E}" type="pres">
      <dgm:prSet presAssocID="{3E53E6FD-6C29-41B2-B08D-5DA39A7F44E4}" presName="levelTx" presStyleLbl="revTx" presStyleIdx="0" presStyleCnt="0">
        <dgm:presLayoutVars>
          <dgm:chMax val="1"/>
          <dgm:bulletEnabled val="1"/>
        </dgm:presLayoutVars>
      </dgm:prSet>
      <dgm:spPr/>
    </dgm:pt>
    <dgm:pt modelId="{7585E5C2-AF1D-4905-B40B-33B2B2DDAEE2}" type="pres">
      <dgm:prSet presAssocID="{73F3A6BD-626C-447F-934A-9F017AFDC28A}" presName="Name8" presStyleCnt="0"/>
      <dgm:spPr/>
    </dgm:pt>
    <dgm:pt modelId="{57722452-0EAB-4494-B53C-BA85929CE4B3}" type="pres">
      <dgm:prSet presAssocID="{73F3A6BD-626C-447F-934A-9F017AFDC28A}" presName="level" presStyleLbl="node1" presStyleIdx="2" presStyleCnt="5">
        <dgm:presLayoutVars>
          <dgm:chMax val="1"/>
          <dgm:bulletEnabled val="1"/>
        </dgm:presLayoutVars>
      </dgm:prSet>
      <dgm:spPr/>
    </dgm:pt>
    <dgm:pt modelId="{031870DE-9D4D-46F6-AD12-1ADF3960055F}" type="pres">
      <dgm:prSet presAssocID="{73F3A6BD-626C-447F-934A-9F017AFDC28A}" presName="levelTx" presStyleLbl="revTx" presStyleIdx="0" presStyleCnt="0">
        <dgm:presLayoutVars>
          <dgm:chMax val="1"/>
          <dgm:bulletEnabled val="1"/>
        </dgm:presLayoutVars>
      </dgm:prSet>
      <dgm:spPr/>
    </dgm:pt>
    <dgm:pt modelId="{F9B21047-E5AC-4AEA-B21F-16321E170884}" type="pres">
      <dgm:prSet presAssocID="{B7E6357E-6A81-4878-8116-5D71E36B369C}" presName="Name8" presStyleCnt="0"/>
      <dgm:spPr/>
    </dgm:pt>
    <dgm:pt modelId="{DA335E32-D5A8-4B2C-AA01-1AA401B13281}" type="pres">
      <dgm:prSet presAssocID="{B7E6357E-6A81-4878-8116-5D71E36B369C}" presName="level" presStyleLbl="node1" presStyleIdx="3" presStyleCnt="5">
        <dgm:presLayoutVars>
          <dgm:chMax val="1"/>
          <dgm:bulletEnabled val="1"/>
        </dgm:presLayoutVars>
      </dgm:prSet>
      <dgm:spPr/>
    </dgm:pt>
    <dgm:pt modelId="{CEE2DD5D-311C-4516-96A5-E2B9189E31C2}" type="pres">
      <dgm:prSet presAssocID="{B7E6357E-6A81-4878-8116-5D71E36B369C}" presName="levelTx" presStyleLbl="revTx" presStyleIdx="0" presStyleCnt="0">
        <dgm:presLayoutVars>
          <dgm:chMax val="1"/>
          <dgm:bulletEnabled val="1"/>
        </dgm:presLayoutVars>
      </dgm:prSet>
      <dgm:spPr/>
    </dgm:pt>
    <dgm:pt modelId="{8DECEF25-463B-47B6-AA64-EE08DC5190F7}" type="pres">
      <dgm:prSet presAssocID="{7AEC3F05-A212-4DD1-9F8E-C215074A526A}" presName="Name8" presStyleCnt="0"/>
      <dgm:spPr/>
    </dgm:pt>
    <dgm:pt modelId="{ED14D247-3404-4C04-8A49-8A2710D5DC4A}" type="pres">
      <dgm:prSet presAssocID="{7AEC3F05-A212-4DD1-9F8E-C215074A526A}" presName="level" presStyleLbl="node1" presStyleIdx="4" presStyleCnt="5">
        <dgm:presLayoutVars>
          <dgm:chMax val="1"/>
          <dgm:bulletEnabled val="1"/>
        </dgm:presLayoutVars>
      </dgm:prSet>
      <dgm:spPr/>
    </dgm:pt>
    <dgm:pt modelId="{9CF9A016-1F14-4764-BB0B-B80A91D25650}" type="pres">
      <dgm:prSet presAssocID="{7AEC3F05-A212-4DD1-9F8E-C215074A526A}" presName="levelTx" presStyleLbl="revTx" presStyleIdx="0" presStyleCnt="0">
        <dgm:presLayoutVars>
          <dgm:chMax val="1"/>
          <dgm:bulletEnabled val="1"/>
        </dgm:presLayoutVars>
      </dgm:prSet>
      <dgm:spPr/>
    </dgm:pt>
  </dgm:ptLst>
  <dgm:cxnLst>
    <dgm:cxn modelId="{14306401-0F6B-4EAA-91D5-0EDEF9C19A23}" type="presOf" srcId="{3E53E6FD-6C29-41B2-B08D-5DA39A7F44E4}" destId="{3CE0C0FF-55D3-4418-BEAB-055BC9835F4E}" srcOrd="1" destOrd="0" presId="urn:microsoft.com/office/officeart/2005/8/layout/pyramid3"/>
    <dgm:cxn modelId="{80147231-ACE2-41D1-95ED-DB5991F176A3}" type="presOf" srcId="{7AEC3F05-A212-4DD1-9F8E-C215074A526A}" destId="{ED14D247-3404-4C04-8A49-8A2710D5DC4A}" srcOrd="0" destOrd="0" presId="urn:microsoft.com/office/officeart/2005/8/layout/pyramid3"/>
    <dgm:cxn modelId="{C0DFBA3C-C641-4C5E-BDA5-EBD257FB082D}" srcId="{44A6F53F-82A9-486E-93DD-E394E9D8EC66}" destId="{B7E6357E-6A81-4878-8116-5D71E36B369C}" srcOrd="3" destOrd="0" parTransId="{6AEF9525-3236-495B-8970-3F99C1DFE1EB}" sibTransId="{B4F33CEB-49CB-49F1-A016-5997F35E4BD0}"/>
    <dgm:cxn modelId="{546B5341-BB42-457A-A46D-3FCB24FBC5DC}" type="presOf" srcId="{8D0E3932-0007-488F-A68F-781FB33EDF03}" destId="{F1C8DF3F-BF41-4E38-B2CC-C9CE6752725F}" srcOrd="0" destOrd="0" presId="urn:microsoft.com/office/officeart/2005/8/layout/pyramid3"/>
    <dgm:cxn modelId="{EF8FA842-0BED-42AC-986F-F8A7AF77DFEA}" type="presOf" srcId="{7AEC3F05-A212-4DD1-9F8E-C215074A526A}" destId="{9CF9A016-1F14-4764-BB0B-B80A91D25650}" srcOrd="1" destOrd="0" presId="urn:microsoft.com/office/officeart/2005/8/layout/pyramid3"/>
    <dgm:cxn modelId="{AD5E4249-C253-4699-B048-7941DED5B4BC}" srcId="{44A6F53F-82A9-486E-93DD-E394E9D8EC66}" destId="{7AEC3F05-A212-4DD1-9F8E-C215074A526A}" srcOrd="4" destOrd="0" parTransId="{D4926BA7-62FB-45D8-A5B7-10D28B836F1A}" sibTransId="{108BF584-F613-4AB0-B474-26BFEA89B7A8}"/>
    <dgm:cxn modelId="{D047124B-A50B-43F1-B1CF-76BFDB2410BD}" type="presOf" srcId="{8D0E3932-0007-488F-A68F-781FB33EDF03}" destId="{8CAC21FC-E8E9-4821-ADDA-83466A52FDE9}" srcOrd="1" destOrd="0" presId="urn:microsoft.com/office/officeart/2005/8/layout/pyramid3"/>
    <dgm:cxn modelId="{AFD0A185-3EF5-42B1-B591-9ADCACCED2DA}" type="presOf" srcId="{B7E6357E-6A81-4878-8116-5D71E36B369C}" destId="{CEE2DD5D-311C-4516-96A5-E2B9189E31C2}" srcOrd="1" destOrd="0" presId="urn:microsoft.com/office/officeart/2005/8/layout/pyramid3"/>
    <dgm:cxn modelId="{7B102591-D2E0-47CD-863C-0C28C70C63B2}" srcId="{44A6F53F-82A9-486E-93DD-E394E9D8EC66}" destId="{73F3A6BD-626C-447F-934A-9F017AFDC28A}" srcOrd="2" destOrd="0" parTransId="{F7454189-7910-48C2-831E-30C79960B669}" sibTransId="{2A8DF8F7-7356-4EBD-8EFA-999FCDC84B03}"/>
    <dgm:cxn modelId="{6B6D3393-4D1D-46CE-8A6B-B66CF263FC25}" srcId="{44A6F53F-82A9-486E-93DD-E394E9D8EC66}" destId="{8D0E3932-0007-488F-A68F-781FB33EDF03}" srcOrd="0" destOrd="0" parTransId="{9A98B38A-F8D5-4184-B8CA-FB75088188AA}" sibTransId="{4397A5DA-5430-4969-AB73-828ECF5D3BA3}"/>
    <dgm:cxn modelId="{D73225A9-08DF-48B4-8896-ABB0F8B3C0A2}" type="presOf" srcId="{B7E6357E-6A81-4878-8116-5D71E36B369C}" destId="{DA335E32-D5A8-4B2C-AA01-1AA401B13281}" srcOrd="0" destOrd="0" presId="urn:microsoft.com/office/officeart/2005/8/layout/pyramid3"/>
    <dgm:cxn modelId="{D74E78AC-E7C3-4ADC-BAB3-E601EC9D61AF}" type="presOf" srcId="{73F3A6BD-626C-447F-934A-9F017AFDC28A}" destId="{57722452-0EAB-4494-B53C-BA85929CE4B3}" srcOrd="0" destOrd="0" presId="urn:microsoft.com/office/officeart/2005/8/layout/pyramid3"/>
    <dgm:cxn modelId="{49E539CD-454B-49C2-A52E-57ACAE564308}" type="presOf" srcId="{3E53E6FD-6C29-41B2-B08D-5DA39A7F44E4}" destId="{7C3373C1-3C8A-49DE-8D25-429CDDDB36A8}" srcOrd="0" destOrd="0" presId="urn:microsoft.com/office/officeart/2005/8/layout/pyramid3"/>
    <dgm:cxn modelId="{8F3BC1E8-B8B6-4C47-8018-38DF61F62846}" type="presOf" srcId="{44A6F53F-82A9-486E-93DD-E394E9D8EC66}" destId="{CDC20A66-AF19-466F-A2B9-1DA192D533B9}" srcOrd="0" destOrd="0" presId="urn:microsoft.com/office/officeart/2005/8/layout/pyramid3"/>
    <dgm:cxn modelId="{F0FA7AF2-B120-404B-ACF3-ECD66871806B}" type="presOf" srcId="{73F3A6BD-626C-447F-934A-9F017AFDC28A}" destId="{031870DE-9D4D-46F6-AD12-1ADF3960055F}" srcOrd="1" destOrd="0" presId="urn:microsoft.com/office/officeart/2005/8/layout/pyramid3"/>
    <dgm:cxn modelId="{EB6AB3FE-0CFD-4AE0-B6F6-D8F32ADB5C08}" srcId="{44A6F53F-82A9-486E-93DD-E394E9D8EC66}" destId="{3E53E6FD-6C29-41B2-B08D-5DA39A7F44E4}" srcOrd="1" destOrd="0" parTransId="{331CC75D-EABF-413E-84FE-8BDE37C70B65}" sibTransId="{378C8B94-AA08-4AED-8F9A-45CDF970063D}"/>
    <dgm:cxn modelId="{A00A4AC4-8176-4A2A-9C3B-C8138341DB0B}" type="presParOf" srcId="{CDC20A66-AF19-466F-A2B9-1DA192D533B9}" destId="{A9DA9895-E87C-47FE-A0D9-7E7DFAF3682B}" srcOrd="0" destOrd="0" presId="urn:microsoft.com/office/officeart/2005/8/layout/pyramid3"/>
    <dgm:cxn modelId="{EAF8D6E3-B054-43B1-9211-2408597BB691}" type="presParOf" srcId="{A9DA9895-E87C-47FE-A0D9-7E7DFAF3682B}" destId="{F1C8DF3F-BF41-4E38-B2CC-C9CE6752725F}" srcOrd="0" destOrd="0" presId="urn:microsoft.com/office/officeart/2005/8/layout/pyramid3"/>
    <dgm:cxn modelId="{852FCBD6-B466-4860-9022-0C2F84CDF8AB}" type="presParOf" srcId="{A9DA9895-E87C-47FE-A0D9-7E7DFAF3682B}" destId="{8CAC21FC-E8E9-4821-ADDA-83466A52FDE9}" srcOrd="1" destOrd="0" presId="urn:microsoft.com/office/officeart/2005/8/layout/pyramid3"/>
    <dgm:cxn modelId="{5F1CBDD8-3091-4122-A6D7-27075D4F3E07}" type="presParOf" srcId="{CDC20A66-AF19-466F-A2B9-1DA192D533B9}" destId="{63759C17-F710-4C90-97BF-A8955A5796A7}" srcOrd="1" destOrd="0" presId="urn:microsoft.com/office/officeart/2005/8/layout/pyramid3"/>
    <dgm:cxn modelId="{325FE8A5-8658-4ED1-90F7-430708448CE0}" type="presParOf" srcId="{63759C17-F710-4C90-97BF-A8955A5796A7}" destId="{7C3373C1-3C8A-49DE-8D25-429CDDDB36A8}" srcOrd="0" destOrd="0" presId="urn:microsoft.com/office/officeart/2005/8/layout/pyramid3"/>
    <dgm:cxn modelId="{84D7FDFD-40C4-422E-8688-93FBCACCB639}" type="presParOf" srcId="{63759C17-F710-4C90-97BF-A8955A5796A7}" destId="{3CE0C0FF-55D3-4418-BEAB-055BC9835F4E}" srcOrd="1" destOrd="0" presId="urn:microsoft.com/office/officeart/2005/8/layout/pyramid3"/>
    <dgm:cxn modelId="{03767C5A-8486-4340-B6F4-5A236FCD921E}" type="presParOf" srcId="{CDC20A66-AF19-466F-A2B9-1DA192D533B9}" destId="{7585E5C2-AF1D-4905-B40B-33B2B2DDAEE2}" srcOrd="2" destOrd="0" presId="urn:microsoft.com/office/officeart/2005/8/layout/pyramid3"/>
    <dgm:cxn modelId="{B125E6FB-53B4-428A-9F2F-71994AC72F66}" type="presParOf" srcId="{7585E5C2-AF1D-4905-B40B-33B2B2DDAEE2}" destId="{57722452-0EAB-4494-B53C-BA85929CE4B3}" srcOrd="0" destOrd="0" presId="urn:microsoft.com/office/officeart/2005/8/layout/pyramid3"/>
    <dgm:cxn modelId="{0D5C1E4C-9EF0-4284-9978-D16426E1B21E}" type="presParOf" srcId="{7585E5C2-AF1D-4905-B40B-33B2B2DDAEE2}" destId="{031870DE-9D4D-46F6-AD12-1ADF3960055F}" srcOrd="1" destOrd="0" presId="urn:microsoft.com/office/officeart/2005/8/layout/pyramid3"/>
    <dgm:cxn modelId="{D5C54AEF-1C73-4C22-9365-2074828449E9}" type="presParOf" srcId="{CDC20A66-AF19-466F-A2B9-1DA192D533B9}" destId="{F9B21047-E5AC-4AEA-B21F-16321E170884}" srcOrd="3" destOrd="0" presId="urn:microsoft.com/office/officeart/2005/8/layout/pyramid3"/>
    <dgm:cxn modelId="{9AC7A2E6-EFF8-4087-980A-E86C2D137B59}" type="presParOf" srcId="{F9B21047-E5AC-4AEA-B21F-16321E170884}" destId="{DA335E32-D5A8-4B2C-AA01-1AA401B13281}" srcOrd="0" destOrd="0" presId="urn:microsoft.com/office/officeart/2005/8/layout/pyramid3"/>
    <dgm:cxn modelId="{6A9B285E-BD69-4922-BEAC-36E2C441CE23}" type="presParOf" srcId="{F9B21047-E5AC-4AEA-B21F-16321E170884}" destId="{CEE2DD5D-311C-4516-96A5-E2B9189E31C2}" srcOrd="1" destOrd="0" presId="urn:microsoft.com/office/officeart/2005/8/layout/pyramid3"/>
    <dgm:cxn modelId="{89DB6821-47EE-450A-9ED6-6BA879DF7F2D}" type="presParOf" srcId="{CDC20A66-AF19-466F-A2B9-1DA192D533B9}" destId="{8DECEF25-463B-47B6-AA64-EE08DC5190F7}" srcOrd="4" destOrd="0" presId="urn:microsoft.com/office/officeart/2005/8/layout/pyramid3"/>
    <dgm:cxn modelId="{DBA02491-5D48-4D4A-8802-A86F6527A247}" type="presParOf" srcId="{8DECEF25-463B-47B6-AA64-EE08DC5190F7}" destId="{ED14D247-3404-4C04-8A49-8A2710D5DC4A}" srcOrd="0" destOrd="0" presId="urn:microsoft.com/office/officeart/2005/8/layout/pyramid3"/>
    <dgm:cxn modelId="{6EA22690-954B-4E63-A4B0-7AE991B0F292}" type="presParOf" srcId="{8DECEF25-463B-47B6-AA64-EE08DC5190F7}" destId="{9CF9A016-1F14-4764-BB0B-B80A91D25650}" srcOrd="1" destOrd="0" presId="urn:microsoft.com/office/officeart/2005/8/layout/pyramid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C8DF3F-BF41-4E38-B2CC-C9CE6752725F}">
      <dsp:nvSpPr>
        <dsp:cNvPr id="0" name=""/>
        <dsp:cNvSpPr/>
      </dsp:nvSpPr>
      <dsp:spPr>
        <a:xfrm rot="10800000">
          <a:off x="0" y="0"/>
          <a:ext cx="10437619" cy="823918"/>
        </a:xfrm>
        <a:prstGeom prst="trapezoid">
          <a:avLst>
            <a:gd name="adj" fmla="val 126683"/>
          </a:avLst>
        </a:prstGeom>
        <a:solidFill>
          <a:srgbClr val="00407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dirty="0">
              <a:solidFill>
                <a:schemeClr val="bg1"/>
              </a:solidFill>
            </a:rPr>
            <a:t> Regular Early Childhood program: most Special Education services are “push-in”</a:t>
          </a:r>
        </a:p>
      </dsp:txBody>
      <dsp:txXfrm rot="-10800000">
        <a:off x="1826583" y="0"/>
        <a:ext cx="6784453" cy="823918"/>
      </dsp:txXfrm>
    </dsp:sp>
    <dsp:sp modelId="{7C3373C1-3C8A-49DE-8D25-429CDDDB36A8}">
      <dsp:nvSpPr>
        <dsp:cNvPr id="0" name=""/>
        <dsp:cNvSpPr/>
      </dsp:nvSpPr>
      <dsp:spPr>
        <a:xfrm rot="10800000">
          <a:off x="1043762" y="823919"/>
          <a:ext cx="8350095" cy="823918"/>
        </a:xfrm>
        <a:prstGeom prst="trapezoid">
          <a:avLst>
            <a:gd name="adj" fmla="val 126683"/>
          </a:avLst>
        </a:prstGeom>
        <a:solidFill>
          <a:srgbClr val="006E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dirty="0">
              <a:solidFill>
                <a:schemeClr val="bg1"/>
              </a:solidFill>
            </a:rPr>
            <a:t>Regular Early Childhood program: most Special Education services are “pull-out”</a:t>
          </a:r>
        </a:p>
      </dsp:txBody>
      <dsp:txXfrm rot="-10800000">
        <a:off x="2505028" y="823919"/>
        <a:ext cx="5427562" cy="823918"/>
      </dsp:txXfrm>
    </dsp:sp>
    <dsp:sp modelId="{57722452-0EAB-4494-B53C-BA85929CE4B3}">
      <dsp:nvSpPr>
        <dsp:cNvPr id="0" name=""/>
        <dsp:cNvSpPr/>
      </dsp:nvSpPr>
      <dsp:spPr>
        <a:xfrm rot="10800000">
          <a:off x="2087524" y="1647838"/>
          <a:ext cx="6262572" cy="823918"/>
        </a:xfrm>
        <a:prstGeom prst="trapezoid">
          <a:avLst>
            <a:gd name="adj" fmla="val 126683"/>
          </a:avLst>
        </a:prstGeom>
        <a:solidFill>
          <a:srgbClr val="199C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Special Education Program – separate class</a:t>
          </a:r>
        </a:p>
      </dsp:txBody>
      <dsp:txXfrm rot="-10800000">
        <a:off x="3183474" y="1647838"/>
        <a:ext cx="4070671" cy="823918"/>
      </dsp:txXfrm>
    </dsp:sp>
    <dsp:sp modelId="{DA335E32-D5A8-4B2C-AA01-1AA401B13281}">
      <dsp:nvSpPr>
        <dsp:cNvPr id="0" name=""/>
        <dsp:cNvSpPr/>
      </dsp:nvSpPr>
      <dsp:spPr>
        <a:xfrm rot="10800000">
          <a:off x="3131286" y="2471756"/>
          <a:ext cx="4175047" cy="823918"/>
        </a:xfrm>
        <a:prstGeom prst="trapezoid">
          <a:avLst>
            <a:gd name="adj" fmla="val 126683"/>
          </a:avLst>
        </a:prstGeom>
        <a:solidFill>
          <a:srgbClr val="D1D3D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US" sz="2500" kern="1200" dirty="0"/>
            <a:t>Home</a:t>
          </a:r>
        </a:p>
      </dsp:txBody>
      <dsp:txXfrm rot="-10800000">
        <a:off x="3861919" y="2471756"/>
        <a:ext cx="2713781" cy="823918"/>
      </dsp:txXfrm>
    </dsp:sp>
    <dsp:sp modelId="{ED14D247-3404-4C04-8A49-8A2710D5DC4A}">
      <dsp:nvSpPr>
        <dsp:cNvPr id="0" name=""/>
        <dsp:cNvSpPr/>
      </dsp:nvSpPr>
      <dsp:spPr>
        <a:xfrm rot="10800000">
          <a:off x="4175048" y="3295676"/>
          <a:ext cx="2087523" cy="823918"/>
        </a:xfrm>
        <a:prstGeom prst="trapezoid">
          <a:avLst>
            <a:gd name="adj" fmla="val 126683"/>
          </a:avLst>
        </a:prstGeom>
        <a:solidFill>
          <a:srgbClr val="979C9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Service Provider Location</a:t>
          </a:r>
        </a:p>
      </dsp:txBody>
      <dsp:txXfrm rot="-10800000">
        <a:off x="4175048" y="3295676"/>
        <a:ext cx="2087523" cy="823918"/>
      </dsp:txXfrm>
    </dsp:sp>
  </dsp:spTree>
</dsp:drawing>
</file>

<file path=ppt/diagrams/layout1.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9D8317C1-B09E-47F5-AF6C-9D84DD142FD4}" type="datetimeFigureOut">
              <a:rPr lang="en-US" smtClean="0"/>
              <a:t>8/11/2021</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52ADD1B4-63D5-459C-AB25-341648D368F3}" type="slidenum">
              <a:rPr lang="en-US" smtClean="0"/>
              <a:t>‹#›</a:t>
            </a:fld>
            <a:endParaRPr lang="en-US"/>
          </a:p>
        </p:txBody>
      </p:sp>
    </p:spTree>
    <p:extLst>
      <p:ext uri="{BB962C8B-B14F-4D97-AF65-F5344CB8AC3E}">
        <p14:creationId xmlns:p14="http://schemas.microsoft.com/office/powerpoint/2010/main" val="2462366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ADD1B4-63D5-459C-AB25-341648D368F3}" type="slidenum">
              <a:rPr lang="en-US" smtClean="0"/>
              <a:t>2</a:t>
            </a:fld>
            <a:endParaRPr lang="en-US"/>
          </a:p>
        </p:txBody>
      </p:sp>
    </p:spTree>
    <p:extLst>
      <p:ext uri="{BB962C8B-B14F-4D97-AF65-F5344CB8AC3E}">
        <p14:creationId xmlns:p14="http://schemas.microsoft.com/office/powerpoint/2010/main" val="3882062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2ADD1B4-63D5-459C-AB25-341648D368F3}" type="slidenum">
              <a:rPr lang="en-US" smtClean="0"/>
              <a:t>3</a:t>
            </a:fld>
            <a:endParaRPr lang="en-US"/>
          </a:p>
        </p:txBody>
      </p:sp>
    </p:spTree>
    <p:extLst>
      <p:ext uri="{BB962C8B-B14F-4D97-AF65-F5344CB8AC3E}">
        <p14:creationId xmlns:p14="http://schemas.microsoft.com/office/powerpoint/2010/main" val="1005643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2ADD1B4-63D5-459C-AB25-341648D368F3}" type="slidenum">
              <a:rPr lang="en-US" smtClean="0"/>
              <a:t>7</a:t>
            </a:fld>
            <a:endParaRPr lang="en-US"/>
          </a:p>
        </p:txBody>
      </p:sp>
    </p:spTree>
    <p:extLst>
      <p:ext uri="{BB962C8B-B14F-4D97-AF65-F5344CB8AC3E}">
        <p14:creationId xmlns:p14="http://schemas.microsoft.com/office/powerpoint/2010/main" val="2836799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the FFY2019 data being potentially skewed by COVID 19.  Need to reverse the trend. </a:t>
            </a:r>
          </a:p>
        </p:txBody>
      </p:sp>
      <p:sp>
        <p:nvSpPr>
          <p:cNvPr id="4" name="Slide Number Placeholder 3"/>
          <p:cNvSpPr>
            <a:spLocks noGrp="1"/>
          </p:cNvSpPr>
          <p:nvPr>
            <p:ph type="sldNum" sz="quarter" idx="5"/>
          </p:nvPr>
        </p:nvSpPr>
        <p:spPr/>
        <p:txBody>
          <a:bodyPr/>
          <a:lstStyle/>
          <a:p>
            <a:fld id="{52ADD1B4-63D5-459C-AB25-341648D368F3}" type="slidenum">
              <a:rPr lang="en-US" smtClean="0"/>
              <a:t>10</a:t>
            </a:fld>
            <a:endParaRPr lang="en-US"/>
          </a:p>
        </p:txBody>
      </p:sp>
    </p:spTree>
    <p:extLst>
      <p:ext uri="{BB962C8B-B14F-4D97-AF65-F5344CB8AC3E}">
        <p14:creationId xmlns:p14="http://schemas.microsoft.com/office/powerpoint/2010/main" val="3928721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Survey results should be completed within one week of the presentation.</a:t>
            </a:r>
          </a:p>
        </p:txBody>
      </p:sp>
      <p:sp>
        <p:nvSpPr>
          <p:cNvPr id="4" name="Slide Number Placeholder 3"/>
          <p:cNvSpPr>
            <a:spLocks noGrp="1"/>
          </p:cNvSpPr>
          <p:nvPr>
            <p:ph type="sldNum" sz="quarter" idx="5"/>
          </p:nvPr>
        </p:nvSpPr>
        <p:spPr/>
        <p:txBody>
          <a:bodyPr/>
          <a:lstStyle/>
          <a:p>
            <a:fld id="{52ADD1B4-63D5-459C-AB25-341648D368F3}" type="slidenum">
              <a:rPr lang="en-US" smtClean="0"/>
              <a:t>27</a:t>
            </a:fld>
            <a:endParaRPr lang="en-US"/>
          </a:p>
        </p:txBody>
      </p:sp>
    </p:spTree>
    <p:extLst>
      <p:ext uri="{BB962C8B-B14F-4D97-AF65-F5344CB8AC3E}">
        <p14:creationId xmlns:p14="http://schemas.microsoft.com/office/powerpoint/2010/main" val="34616786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1706" y="3446397"/>
            <a:ext cx="11834447" cy="1713781"/>
          </a:xfrm>
        </p:spPr>
        <p:txBody>
          <a:bodyPr anchor="b"/>
          <a:lstStyle>
            <a:lvl1pPr algn="ctr">
              <a:defRPr sz="6000">
                <a:solidFill>
                  <a:schemeClr val="bg1"/>
                </a:solidFill>
              </a:defRPr>
            </a:lvl1pPr>
          </a:lstStyle>
          <a:p>
            <a:r>
              <a:rPr lang="en-US"/>
              <a:t>Click to edit Master title style</a:t>
            </a:r>
          </a:p>
        </p:txBody>
      </p:sp>
      <p:sp>
        <p:nvSpPr>
          <p:cNvPr id="3" name="Subtitle 2"/>
          <p:cNvSpPr>
            <a:spLocks noGrp="1"/>
          </p:cNvSpPr>
          <p:nvPr>
            <p:ph type="subTitle" idx="1"/>
          </p:nvPr>
        </p:nvSpPr>
        <p:spPr>
          <a:xfrm>
            <a:off x="2661136" y="5292661"/>
            <a:ext cx="6875585" cy="416477"/>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4727328" y="5841621"/>
            <a:ext cx="2743200" cy="365125"/>
          </a:xfrm>
          <a:prstGeom prst="rect">
            <a:avLst/>
          </a:prstGeom>
        </p:spPr>
        <p:txBody>
          <a:bodyPr/>
          <a:lstStyle>
            <a:lvl1pPr algn="ctr">
              <a:defRPr sz="1600" i="1">
                <a:solidFill>
                  <a:schemeClr val="bg1"/>
                </a:solidFill>
              </a:defRPr>
            </a:lvl1pPr>
          </a:lstStyle>
          <a:p>
            <a:fld id="{C511D6DA-31B1-4D9D-960F-4E526E78F4C7}" type="datetimeFigureOut">
              <a:rPr lang="en-US" smtClean="0"/>
              <a:t>8/11/2021</a:t>
            </a:fld>
            <a:endParaRPr lang="en-US"/>
          </a:p>
        </p:txBody>
      </p:sp>
    </p:spTree>
    <p:extLst>
      <p:ext uri="{BB962C8B-B14F-4D97-AF65-F5344CB8AC3E}">
        <p14:creationId xmlns:p14="http://schemas.microsoft.com/office/powerpoint/2010/main" val="2811394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3869922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39589" y="365125"/>
            <a:ext cx="2628900" cy="547296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65125"/>
            <a:ext cx="8529989" cy="54729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655931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1706" y="3446397"/>
            <a:ext cx="11834447" cy="1713781"/>
          </a:xfrm>
        </p:spPr>
        <p:txBody>
          <a:bodyPr anchor="b"/>
          <a:lstStyle>
            <a:lvl1pPr algn="ctr">
              <a:defRPr sz="6000">
                <a:solidFill>
                  <a:schemeClr val="bg1"/>
                </a:solidFill>
              </a:defRPr>
            </a:lvl1pPr>
          </a:lstStyle>
          <a:p>
            <a:r>
              <a:rPr lang="en-US"/>
              <a:t>Click to edit Master title style</a:t>
            </a:r>
          </a:p>
        </p:txBody>
      </p:sp>
      <p:sp>
        <p:nvSpPr>
          <p:cNvPr id="3" name="Subtitle 2"/>
          <p:cNvSpPr>
            <a:spLocks noGrp="1"/>
          </p:cNvSpPr>
          <p:nvPr>
            <p:ph type="subTitle" idx="1"/>
          </p:nvPr>
        </p:nvSpPr>
        <p:spPr>
          <a:xfrm>
            <a:off x="2661136" y="5292661"/>
            <a:ext cx="6875585" cy="416477"/>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4727328" y="5841621"/>
            <a:ext cx="2743200" cy="365125"/>
          </a:xfrm>
          <a:prstGeom prst="rect">
            <a:avLst/>
          </a:prstGeom>
        </p:spPr>
        <p:txBody>
          <a:bodyPr/>
          <a:lstStyle>
            <a:lvl1pPr algn="ctr">
              <a:defRPr sz="1600" i="1">
                <a:solidFill>
                  <a:schemeClr val="bg1"/>
                </a:solidFill>
              </a:defRPr>
            </a:lvl1pPr>
          </a:lstStyle>
          <a:p>
            <a:endParaRPr lang="en-US"/>
          </a:p>
        </p:txBody>
      </p:sp>
    </p:spTree>
    <p:extLst>
      <p:ext uri="{BB962C8B-B14F-4D97-AF65-F5344CB8AC3E}">
        <p14:creationId xmlns:p14="http://schemas.microsoft.com/office/powerpoint/2010/main" val="2910810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18903148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75138" y="1709740"/>
            <a:ext cx="1139335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375139" y="4589466"/>
            <a:ext cx="11393350" cy="93210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4023560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98585" y="1778733"/>
            <a:ext cx="5486400" cy="3965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83569" y="1778733"/>
            <a:ext cx="5484919" cy="3965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28955304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98585" y="1681163"/>
            <a:ext cx="548603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98585" y="2505075"/>
            <a:ext cx="5486033" cy="33212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83569" y="1681163"/>
            <a:ext cx="548640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83569" y="2505075"/>
            <a:ext cx="5486403" cy="33212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16630861-4318-414B-8E21-CA5F03E7BD41}" type="slidenum">
              <a:rPr lang="en-US" smtClean="0"/>
              <a:t>‹#›</a:t>
            </a:fld>
            <a:endParaRPr lang="en-US"/>
          </a:p>
        </p:txBody>
      </p:sp>
      <p:sp>
        <p:nvSpPr>
          <p:cNvPr id="11" name="Title 1"/>
          <p:cNvSpPr>
            <a:spLocks noGrp="1"/>
          </p:cNvSpPr>
          <p:nvPr>
            <p:ph type="title"/>
          </p:nvPr>
        </p:nvSpPr>
        <p:spPr>
          <a:xfrm>
            <a:off x="398585" y="143746"/>
            <a:ext cx="11369903" cy="1400159"/>
          </a:xfrm>
        </p:spPr>
        <p:txBody>
          <a:bodyPr/>
          <a:lstStyle/>
          <a:p>
            <a:r>
              <a:rPr lang="en-US"/>
              <a:t>Click to edit Master title style</a:t>
            </a:r>
          </a:p>
        </p:txBody>
      </p:sp>
    </p:spTree>
    <p:extLst>
      <p:ext uri="{BB962C8B-B14F-4D97-AF65-F5344CB8AC3E}">
        <p14:creationId xmlns:p14="http://schemas.microsoft.com/office/powerpoint/2010/main" val="34698091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156944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13645866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5477" y="457200"/>
            <a:ext cx="4572733"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334000" y="987427"/>
            <a:ext cx="6434488"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45477" y="2057400"/>
            <a:ext cx="457273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2407044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29857431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334000" y="987429"/>
            <a:ext cx="6434488"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7" name="Slide Number Placeholder 6"/>
          <p:cNvSpPr>
            <a:spLocks noGrp="1"/>
          </p:cNvSpPr>
          <p:nvPr>
            <p:ph type="sldNum" sz="quarter" idx="12"/>
          </p:nvPr>
        </p:nvSpPr>
        <p:spPr/>
        <p:txBody>
          <a:bodyPr/>
          <a:lstStyle/>
          <a:p>
            <a:fld id="{16630861-4318-414B-8E21-CA5F03E7BD41}" type="slidenum">
              <a:rPr lang="en-US" smtClean="0"/>
              <a:t>‹#›</a:t>
            </a:fld>
            <a:endParaRPr lang="en-US"/>
          </a:p>
        </p:txBody>
      </p:sp>
      <p:sp>
        <p:nvSpPr>
          <p:cNvPr id="10" name="Title 1"/>
          <p:cNvSpPr>
            <a:spLocks noGrp="1"/>
          </p:cNvSpPr>
          <p:nvPr>
            <p:ph type="title"/>
          </p:nvPr>
        </p:nvSpPr>
        <p:spPr>
          <a:xfrm>
            <a:off x="445477" y="457200"/>
            <a:ext cx="4572733" cy="1600200"/>
          </a:xfrm>
        </p:spPr>
        <p:txBody>
          <a:bodyPr anchor="b"/>
          <a:lstStyle>
            <a:lvl1pPr>
              <a:defRPr sz="3200"/>
            </a:lvl1pPr>
          </a:lstStyle>
          <a:p>
            <a:r>
              <a:rPr lang="en-US"/>
              <a:t>Click to edit Master title style</a:t>
            </a:r>
          </a:p>
        </p:txBody>
      </p:sp>
      <p:sp>
        <p:nvSpPr>
          <p:cNvPr id="11" name="Text Placeholder 3"/>
          <p:cNvSpPr>
            <a:spLocks noGrp="1"/>
          </p:cNvSpPr>
          <p:nvPr>
            <p:ph type="body" sz="half" idx="2"/>
          </p:nvPr>
        </p:nvSpPr>
        <p:spPr>
          <a:xfrm>
            <a:off x="445477" y="2057400"/>
            <a:ext cx="457273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6067597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8266627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39589" y="365125"/>
            <a:ext cx="2628900" cy="547296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65125"/>
            <a:ext cx="8529989" cy="54729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3437771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75138" y="1709740"/>
            <a:ext cx="1139335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375139" y="4589466"/>
            <a:ext cx="11393350" cy="93210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2947109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98585" y="1778733"/>
            <a:ext cx="5486400" cy="3965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83569" y="1778733"/>
            <a:ext cx="5484919" cy="3965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3563321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98585" y="1681163"/>
            <a:ext cx="548603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98585" y="2505075"/>
            <a:ext cx="5486033" cy="33212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83569" y="1681163"/>
            <a:ext cx="548640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83569" y="2505075"/>
            <a:ext cx="5486403" cy="33212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459AF246-C0CA-4182-800C-2EDB293A6247}" type="slidenum">
              <a:rPr lang="en-US" smtClean="0"/>
              <a:t>‹#›</a:t>
            </a:fld>
            <a:endParaRPr lang="en-US"/>
          </a:p>
        </p:txBody>
      </p:sp>
      <p:sp>
        <p:nvSpPr>
          <p:cNvPr id="11" name="Title 1"/>
          <p:cNvSpPr>
            <a:spLocks noGrp="1"/>
          </p:cNvSpPr>
          <p:nvPr>
            <p:ph type="title"/>
          </p:nvPr>
        </p:nvSpPr>
        <p:spPr>
          <a:xfrm>
            <a:off x="398585" y="143746"/>
            <a:ext cx="11369903" cy="1400159"/>
          </a:xfrm>
        </p:spPr>
        <p:txBody>
          <a:bodyPr/>
          <a:lstStyle/>
          <a:p>
            <a:r>
              <a:rPr lang="en-US"/>
              <a:t>Click to edit Master title style</a:t>
            </a:r>
          </a:p>
        </p:txBody>
      </p:sp>
    </p:spTree>
    <p:extLst>
      <p:ext uri="{BB962C8B-B14F-4D97-AF65-F5344CB8AC3E}">
        <p14:creationId xmlns:p14="http://schemas.microsoft.com/office/powerpoint/2010/main" val="2170358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940269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4188828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5477" y="457200"/>
            <a:ext cx="4572733"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334000" y="987427"/>
            <a:ext cx="6434488"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45477" y="2057400"/>
            <a:ext cx="457273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459AF246-C0CA-4182-800C-2EDB293A6247}" type="slidenum">
              <a:rPr lang="en-US" smtClean="0"/>
              <a:t>‹#›</a:t>
            </a:fld>
            <a:endParaRPr lang="en-US"/>
          </a:p>
        </p:txBody>
      </p:sp>
    </p:spTree>
    <p:extLst>
      <p:ext uri="{BB962C8B-B14F-4D97-AF65-F5344CB8AC3E}">
        <p14:creationId xmlns:p14="http://schemas.microsoft.com/office/powerpoint/2010/main" val="123960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334000" y="987429"/>
            <a:ext cx="6434488"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7" name="Slide Number Placeholder 6"/>
          <p:cNvSpPr>
            <a:spLocks noGrp="1"/>
          </p:cNvSpPr>
          <p:nvPr>
            <p:ph type="sldNum" sz="quarter" idx="12"/>
          </p:nvPr>
        </p:nvSpPr>
        <p:spPr/>
        <p:txBody>
          <a:bodyPr/>
          <a:lstStyle/>
          <a:p>
            <a:fld id="{459AF246-C0CA-4182-800C-2EDB293A6247}" type="slidenum">
              <a:rPr lang="en-US" smtClean="0"/>
              <a:t>‹#›</a:t>
            </a:fld>
            <a:endParaRPr lang="en-US"/>
          </a:p>
        </p:txBody>
      </p:sp>
      <p:sp>
        <p:nvSpPr>
          <p:cNvPr id="10" name="Title 1"/>
          <p:cNvSpPr>
            <a:spLocks noGrp="1"/>
          </p:cNvSpPr>
          <p:nvPr>
            <p:ph type="title"/>
          </p:nvPr>
        </p:nvSpPr>
        <p:spPr>
          <a:xfrm>
            <a:off x="445477" y="457200"/>
            <a:ext cx="4572733" cy="1600200"/>
          </a:xfrm>
        </p:spPr>
        <p:txBody>
          <a:bodyPr anchor="b"/>
          <a:lstStyle>
            <a:lvl1pPr>
              <a:defRPr sz="3200"/>
            </a:lvl1pPr>
          </a:lstStyle>
          <a:p>
            <a:r>
              <a:rPr lang="en-US"/>
              <a:t>Click to edit Master title style</a:t>
            </a:r>
          </a:p>
        </p:txBody>
      </p:sp>
      <p:sp>
        <p:nvSpPr>
          <p:cNvPr id="11" name="Text Placeholder 3"/>
          <p:cNvSpPr>
            <a:spLocks noGrp="1"/>
          </p:cNvSpPr>
          <p:nvPr>
            <p:ph type="body" sz="half" idx="2"/>
          </p:nvPr>
        </p:nvSpPr>
        <p:spPr>
          <a:xfrm>
            <a:off x="445477" y="2057400"/>
            <a:ext cx="457273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2212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8585" y="143746"/>
            <a:ext cx="11369903" cy="1400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98585" y="1723293"/>
            <a:ext cx="11369903" cy="414996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10596181" y="6356352"/>
            <a:ext cx="1172307" cy="365125"/>
          </a:xfrm>
          <a:prstGeom prst="rect">
            <a:avLst/>
          </a:prstGeom>
        </p:spPr>
        <p:txBody>
          <a:bodyPr vert="horz" lIns="91440" tIns="45720" rIns="91440" bIns="45720" rtlCol="0" anchor="ctr"/>
          <a:lstStyle>
            <a:lvl1pPr algn="ctr">
              <a:defRPr sz="1400" b="1" i="0">
                <a:solidFill>
                  <a:schemeClr val="bg1"/>
                </a:solidFill>
                <a:latin typeface="Fira Sans Ultra" charset="0"/>
                <a:ea typeface="Fira Sans Ultra" charset="0"/>
                <a:cs typeface="Fira Sans Ultra" charset="0"/>
              </a:defRPr>
            </a:lvl1pPr>
          </a:lstStyle>
          <a:p>
            <a:fld id="{459AF246-C0CA-4182-800C-2EDB293A6247}" type="slidenum">
              <a:rPr lang="en-US" smtClean="0"/>
              <a:t>‹#›</a:t>
            </a:fld>
            <a:endParaRPr lang="en-US"/>
          </a:p>
        </p:txBody>
      </p:sp>
    </p:spTree>
    <p:extLst>
      <p:ext uri="{BB962C8B-B14F-4D97-AF65-F5344CB8AC3E}">
        <p14:creationId xmlns:p14="http://schemas.microsoft.com/office/powerpoint/2010/main" val="945802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rgbClr val="004071"/>
          </a:solidFill>
          <a:latin typeface="Libre Baskerville" charset="0"/>
          <a:ea typeface="Libre Baskerville" charset="0"/>
          <a:cs typeface="Libre Baskerville" charset="0"/>
        </a:defRPr>
      </a:lvl1pPr>
    </p:titleStyle>
    <p:bodyStyle>
      <a:lvl1pPr marL="228600" indent="-228600" algn="l" defTabSz="914400" rtl="0" eaLnBrk="1" latinLnBrk="0" hangingPunct="1">
        <a:lnSpc>
          <a:spcPct val="90000"/>
        </a:lnSpc>
        <a:spcBef>
          <a:spcPts val="1000"/>
        </a:spcBef>
        <a:buFont typeface="Arial"/>
        <a:buChar char="•"/>
        <a:defRPr sz="2800" kern="1200">
          <a:solidFill>
            <a:srgbClr val="60636B"/>
          </a:solidFill>
          <a:latin typeface="Fira Sans" charset="0"/>
          <a:ea typeface="Fira Sans" charset="0"/>
          <a:cs typeface="Fira Sans" charset="0"/>
        </a:defRPr>
      </a:lvl1pPr>
      <a:lvl2pPr marL="685800" indent="-228600" algn="l" defTabSz="914400" rtl="0" eaLnBrk="1" latinLnBrk="0" hangingPunct="1">
        <a:lnSpc>
          <a:spcPct val="90000"/>
        </a:lnSpc>
        <a:spcBef>
          <a:spcPts val="500"/>
        </a:spcBef>
        <a:buFont typeface="Arial"/>
        <a:buChar char="•"/>
        <a:defRPr sz="2400" kern="1200">
          <a:solidFill>
            <a:srgbClr val="60636B"/>
          </a:solidFill>
          <a:latin typeface="Fira Sans" charset="0"/>
          <a:ea typeface="Fira Sans" charset="0"/>
          <a:cs typeface="Fira Sans" charset="0"/>
        </a:defRPr>
      </a:lvl2pPr>
      <a:lvl3pPr marL="1143000" indent="-228600" algn="l" defTabSz="914400" rtl="0" eaLnBrk="1" latinLnBrk="0" hangingPunct="1">
        <a:lnSpc>
          <a:spcPct val="90000"/>
        </a:lnSpc>
        <a:spcBef>
          <a:spcPts val="500"/>
        </a:spcBef>
        <a:buFont typeface="Arial"/>
        <a:buChar char="•"/>
        <a:defRPr sz="2000" kern="1200">
          <a:solidFill>
            <a:srgbClr val="60636B"/>
          </a:solidFill>
          <a:latin typeface="Fira Sans" charset="0"/>
          <a:ea typeface="Fira Sans" charset="0"/>
          <a:cs typeface="Fira Sans" charset="0"/>
        </a:defRPr>
      </a:lvl3pPr>
      <a:lvl4pPr marL="1600200" indent="-228600" algn="l" defTabSz="914400" rtl="0" eaLnBrk="1" latinLnBrk="0" hangingPunct="1">
        <a:lnSpc>
          <a:spcPct val="90000"/>
        </a:lnSpc>
        <a:spcBef>
          <a:spcPts val="500"/>
        </a:spcBef>
        <a:buFont typeface="Arial"/>
        <a:buChar char="•"/>
        <a:defRPr sz="1800" kern="1200">
          <a:solidFill>
            <a:srgbClr val="60636B"/>
          </a:solidFill>
          <a:latin typeface="Fira Sans" charset="0"/>
          <a:ea typeface="Fira Sans" charset="0"/>
          <a:cs typeface="Fira Sans" charset="0"/>
        </a:defRPr>
      </a:lvl4pPr>
      <a:lvl5pPr marL="2057400" indent="-228600" algn="l" defTabSz="914400" rtl="0" eaLnBrk="1" latinLnBrk="0" hangingPunct="1">
        <a:lnSpc>
          <a:spcPct val="90000"/>
        </a:lnSpc>
        <a:spcBef>
          <a:spcPts val="500"/>
        </a:spcBef>
        <a:buFont typeface="Arial"/>
        <a:buChar char="•"/>
        <a:defRPr sz="1800" kern="1200">
          <a:solidFill>
            <a:srgbClr val="60636B"/>
          </a:solidFill>
          <a:latin typeface="Fira Sans" charset="0"/>
          <a:ea typeface="Fira Sans" charset="0"/>
          <a:cs typeface="Fira Sans"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8585" y="143746"/>
            <a:ext cx="11369903" cy="1400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98585" y="1723293"/>
            <a:ext cx="11369903" cy="414996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10596181" y="6356352"/>
            <a:ext cx="1172307" cy="365125"/>
          </a:xfrm>
          <a:prstGeom prst="rect">
            <a:avLst/>
          </a:prstGeom>
        </p:spPr>
        <p:txBody>
          <a:bodyPr vert="horz" lIns="91440" tIns="45720" rIns="91440" bIns="45720" rtlCol="0" anchor="ctr"/>
          <a:lstStyle>
            <a:lvl1pPr algn="ctr">
              <a:defRPr sz="1400" b="1" i="0">
                <a:solidFill>
                  <a:schemeClr val="bg1"/>
                </a:solidFill>
                <a:latin typeface="Fira Sans Ultra" charset="0"/>
                <a:ea typeface="Fira Sans Ultra" charset="0"/>
                <a:cs typeface="Fira Sans Ultra" charset="0"/>
              </a:defRPr>
            </a:lvl1pPr>
          </a:lstStyle>
          <a:p>
            <a:fld id="{16630861-4318-414B-8E21-CA5F03E7BD41}" type="slidenum">
              <a:rPr lang="en-US" smtClean="0"/>
              <a:pPr/>
              <a:t>‹#›</a:t>
            </a:fld>
            <a:endParaRPr lang="en-US"/>
          </a:p>
        </p:txBody>
      </p:sp>
    </p:spTree>
    <p:extLst>
      <p:ext uri="{BB962C8B-B14F-4D97-AF65-F5344CB8AC3E}">
        <p14:creationId xmlns:p14="http://schemas.microsoft.com/office/powerpoint/2010/main" val="32160727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defTabSz="914400" rtl="0" eaLnBrk="1" latinLnBrk="0" hangingPunct="1">
        <a:lnSpc>
          <a:spcPct val="90000"/>
        </a:lnSpc>
        <a:spcBef>
          <a:spcPct val="0"/>
        </a:spcBef>
        <a:buNone/>
        <a:defRPr sz="4400" kern="1200">
          <a:solidFill>
            <a:srgbClr val="004071"/>
          </a:solidFill>
          <a:latin typeface="Libre Baskerville" charset="0"/>
          <a:ea typeface="Libre Baskerville" charset="0"/>
          <a:cs typeface="Libre Baskerville" charset="0"/>
        </a:defRPr>
      </a:lvl1pPr>
    </p:titleStyle>
    <p:bodyStyle>
      <a:lvl1pPr marL="228600" indent="-228600" algn="l" defTabSz="914400" rtl="0" eaLnBrk="1" latinLnBrk="0" hangingPunct="1">
        <a:lnSpc>
          <a:spcPct val="90000"/>
        </a:lnSpc>
        <a:spcBef>
          <a:spcPts val="1000"/>
        </a:spcBef>
        <a:buFont typeface="Arial"/>
        <a:buChar char="•"/>
        <a:defRPr sz="2800" kern="1200">
          <a:solidFill>
            <a:srgbClr val="60636B"/>
          </a:solidFill>
          <a:latin typeface="Fira Sans" charset="0"/>
          <a:ea typeface="Fira Sans" charset="0"/>
          <a:cs typeface="Fira Sans" charset="0"/>
        </a:defRPr>
      </a:lvl1pPr>
      <a:lvl2pPr marL="685800" indent="-228600" algn="l" defTabSz="914400" rtl="0" eaLnBrk="1" latinLnBrk="0" hangingPunct="1">
        <a:lnSpc>
          <a:spcPct val="90000"/>
        </a:lnSpc>
        <a:spcBef>
          <a:spcPts val="500"/>
        </a:spcBef>
        <a:buFont typeface="Arial"/>
        <a:buChar char="•"/>
        <a:defRPr sz="2400" kern="1200">
          <a:solidFill>
            <a:srgbClr val="60636B"/>
          </a:solidFill>
          <a:latin typeface="Fira Sans" charset="0"/>
          <a:ea typeface="Fira Sans" charset="0"/>
          <a:cs typeface="Fira Sans" charset="0"/>
        </a:defRPr>
      </a:lvl2pPr>
      <a:lvl3pPr marL="1143000" indent="-228600" algn="l" defTabSz="914400" rtl="0" eaLnBrk="1" latinLnBrk="0" hangingPunct="1">
        <a:lnSpc>
          <a:spcPct val="90000"/>
        </a:lnSpc>
        <a:spcBef>
          <a:spcPts val="500"/>
        </a:spcBef>
        <a:buFont typeface="Arial"/>
        <a:buChar char="•"/>
        <a:defRPr sz="2000" kern="1200">
          <a:solidFill>
            <a:srgbClr val="60636B"/>
          </a:solidFill>
          <a:latin typeface="Fira Sans" charset="0"/>
          <a:ea typeface="Fira Sans" charset="0"/>
          <a:cs typeface="Fira Sans" charset="0"/>
        </a:defRPr>
      </a:lvl3pPr>
      <a:lvl4pPr marL="1600200" indent="-228600" algn="l" defTabSz="914400" rtl="0" eaLnBrk="1" latinLnBrk="0" hangingPunct="1">
        <a:lnSpc>
          <a:spcPct val="90000"/>
        </a:lnSpc>
        <a:spcBef>
          <a:spcPts val="500"/>
        </a:spcBef>
        <a:buFont typeface="Arial"/>
        <a:buChar char="•"/>
        <a:defRPr sz="1800" kern="1200">
          <a:solidFill>
            <a:srgbClr val="60636B"/>
          </a:solidFill>
          <a:latin typeface="Fira Sans" charset="0"/>
          <a:ea typeface="Fira Sans" charset="0"/>
          <a:cs typeface="Fira Sans" charset="0"/>
        </a:defRPr>
      </a:lvl4pPr>
      <a:lvl5pPr marL="2057400" indent="-228600" algn="l" defTabSz="914400" rtl="0" eaLnBrk="1" latinLnBrk="0" hangingPunct="1">
        <a:lnSpc>
          <a:spcPct val="90000"/>
        </a:lnSpc>
        <a:spcBef>
          <a:spcPts val="500"/>
        </a:spcBef>
        <a:buFont typeface="Arial"/>
        <a:buChar char="•"/>
        <a:defRPr sz="1800" kern="1200">
          <a:solidFill>
            <a:srgbClr val="60636B"/>
          </a:solidFill>
          <a:latin typeface="Fira Sans" charset="0"/>
          <a:ea typeface="Fira Sans" charset="0"/>
          <a:cs typeface="Fira Sans"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inyurl.com/2r5xtyt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nam10.safelinks.protection.outlook.com/?url=https%3A%2F%2Fwww.surveymonkey.com%2Fr%2FAug11GV8ZMLB&amp;data=04%7C01%7Ctjriley%40k12.wv.us%7C1f141111a1604323e00508d95b599c59%7Ce019b04b330c467a8bae09fb17374d6a%7C0%7C0%7C637641262695875000%7CUnknown%7CTWFpbGZsb3d8eyJWIjoiMC4wLjAwMDAiLCJQIjoiV2luMzIiLCJBTiI6Ik1haWwiLCJXVCI6Mn0%3D%7C1000&amp;sdata=yBB1FirHdB5WHt2vXxZiluKjbs0YmiG11t9Wi%2BboOio%3D&amp;reserved=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82E01-0D84-4D17-80C6-5DA3B28592F9}"/>
              </a:ext>
            </a:extLst>
          </p:cNvPr>
          <p:cNvSpPr>
            <a:spLocks noGrp="1"/>
          </p:cNvSpPr>
          <p:nvPr>
            <p:ph type="ctrTitle"/>
          </p:nvPr>
        </p:nvSpPr>
        <p:spPr>
          <a:xfrm>
            <a:off x="181706" y="3446397"/>
            <a:ext cx="11834447" cy="2362220"/>
          </a:xfrm>
        </p:spPr>
        <p:txBody>
          <a:bodyPr>
            <a:normAutofit/>
          </a:bodyPr>
          <a:lstStyle/>
          <a:p>
            <a:r>
              <a:rPr lang="en-US" dirty="0"/>
              <a:t>SPP.APR Stakeholder Meeting #3 </a:t>
            </a:r>
            <a:br>
              <a:rPr lang="en-US" dirty="0"/>
            </a:br>
            <a:r>
              <a:rPr lang="en-US" dirty="0"/>
              <a:t>Indicators 6, 7, 15 and 16</a:t>
            </a:r>
          </a:p>
        </p:txBody>
      </p:sp>
      <p:sp>
        <p:nvSpPr>
          <p:cNvPr id="3" name="Subtitle 2">
            <a:extLst>
              <a:ext uri="{FF2B5EF4-FFF2-40B4-BE49-F238E27FC236}">
                <a16:creationId xmlns:a16="http://schemas.microsoft.com/office/drawing/2014/main" id="{8D58B55D-B4A4-4D08-B414-F83EF2131FD0}"/>
              </a:ext>
            </a:extLst>
          </p:cNvPr>
          <p:cNvSpPr>
            <a:spLocks noGrp="1"/>
          </p:cNvSpPr>
          <p:nvPr>
            <p:ph type="subTitle" idx="1"/>
          </p:nvPr>
        </p:nvSpPr>
        <p:spPr>
          <a:xfrm>
            <a:off x="2661136" y="5930537"/>
            <a:ext cx="6875585" cy="548640"/>
          </a:xfrm>
        </p:spPr>
        <p:txBody>
          <a:bodyPr>
            <a:normAutofit/>
          </a:bodyPr>
          <a:lstStyle/>
          <a:p>
            <a:r>
              <a:rPr lang="en-US" dirty="0"/>
              <a:t>August 11, 2021</a:t>
            </a:r>
          </a:p>
        </p:txBody>
      </p:sp>
    </p:spTree>
    <p:extLst>
      <p:ext uri="{BB962C8B-B14F-4D97-AF65-F5344CB8AC3E}">
        <p14:creationId xmlns:p14="http://schemas.microsoft.com/office/powerpoint/2010/main" val="2923687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7B7F2-AFB7-4C52-9AD9-5A502FC79114}"/>
              </a:ext>
            </a:extLst>
          </p:cNvPr>
          <p:cNvSpPr>
            <a:spLocks noGrp="1"/>
          </p:cNvSpPr>
          <p:nvPr>
            <p:ph type="title"/>
          </p:nvPr>
        </p:nvSpPr>
        <p:spPr/>
        <p:txBody>
          <a:bodyPr/>
          <a:lstStyle/>
          <a:p>
            <a:r>
              <a:rPr lang="en-US" dirty="0"/>
              <a:t>Indicator 6B Proposed Targets FFY2020-2025</a:t>
            </a:r>
          </a:p>
        </p:txBody>
      </p:sp>
      <p:graphicFrame>
        <p:nvGraphicFramePr>
          <p:cNvPr id="4" name="Content Placeholder 3">
            <a:extLst>
              <a:ext uri="{FF2B5EF4-FFF2-40B4-BE49-F238E27FC236}">
                <a16:creationId xmlns:a16="http://schemas.microsoft.com/office/drawing/2014/main" id="{161709AA-D115-43B8-9E69-B164839D98CC}"/>
              </a:ext>
            </a:extLst>
          </p:cNvPr>
          <p:cNvGraphicFramePr>
            <a:graphicFrameLocks noGrp="1"/>
          </p:cNvGraphicFramePr>
          <p:nvPr>
            <p:ph idx="1"/>
            <p:extLst>
              <p:ext uri="{D42A27DB-BD31-4B8C-83A1-F6EECF244321}">
                <p14:modId xmlns:p14="http://schemas.microsoft.com/office/powerpoint/2010/main" val="2791787160"/>
              </p:ext>
            </p:extLst>
          </p:nvPr>
        </p:nvGraphicFramePr>
        <p:xfrm>
          <a:off x="398463" y="1724025"/>
          <a:ext cx="11369675" cy="41497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28709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F6B46-F1C7-4ED4-BD5A-A332895CED8E}"/>
              </a:ext>
            </a:extLst>
          </p:cNvPr>
          <p:cNvSpPr>
            <a:spLocks noGrp="1"/>
          </p:cNvSpPr>
          <p:nvPr>
            <p:ph type="title"/>
          </p:nvPr>
        </p:nvSpPr>
        <p:spPr/>
        <p:txBody>
          <a:bodyPr/>
          <a:lstStyle/>
          <a:p>
            <a:r>
              <a:rPr lang="en-US" dirty="0"/>
              <a:t>Indicator 6C is a New Indicator as of FFY2020</a:t>
            </a:r>
          </a:p>
        </p:txBody>
      </p:sp>
      <p:sp>
        <p:nvSpPr>
          <p:cNvPr id="3" name="Content Placeholder 2">
            <a:extLst>
              <a:ext uri="{FF2B5EF4-FFF2-40B4-BE49-F238E27FC236}">
                <a16:creationId xmlns:a16="http://schemas.microsoft.com/office/drawing/2014/main" id="{C0F24F17-1AA4-4EE5-B270-1341ACE1CD57}"/>
              </a:ext>
            </a:extLst>
          </p:cNvPr>
          <p:cNvSpPr>
            <a:spLocks noGrp="1"/>
          </p:cNvSpPr>
          <p:nvPr>
            <p:ph idx="1"/>
          </p:nvPr>
        </p:nvSpPr>
        <p:spPr/>
        <p:txBody>
          <a:bodyPr>
            <a:normAutofit lnSpcReduction="10000"/>
          </a:bodyPr>
          <a:lstStyle/>
          <a:p>
            <a:r>
              <a:rPr lang="en-US" dirty="0"/>
              <a:t>Indicator 6C = The number of preschool age students with an IEP served in a home placement (LRE=R) divided by all preschool age students with an IEP.</a:t>
            </a:r>
          </a:p>
          <a:p>
            <a:r>
              <a:rPr lang="en-US" dirty="0"/>
              <a:t>This will be the first time this indicator will be collected and reported.  Since it is a new indicator, the proposed baseline will be anticipated FFY2020 of 2.26%.</a:t>
            </a:r>
          </a:p>
          <a:p>
            <a:r>
              <a:rPr lang="en-US" dirty="0"/>
              <a:t>Targets beginning with FFY2021 will need to be </a:t>
            </a:r>
            <a:r>
              <a:rPr lang="en-US" b="1" dirty="0"/>
              <a:t>lower</a:t>
            </a:r>
            <a:r>
              <a:rPr lang="en-US" dirty="0"/>
              <a:t> than the baseline.</a:t>
            </a:r>
          </a:p>
          <a:p>
            <a:r>
              <a:rPr lang="en-US" b="1" dirty="0"/>
              <a:t>The proposed WV targets on which your feedback is needed are listed on the following graph.</a:t>
            </a:r>
          </a:p>
          <a:p>
            <a:endParaRPr lang="en-US" dirty="0"/>
          </a:p>
        </p:txBody>
      </p:sp>
    </p:spTree>
    <p:extLst>
      <p:ext uri="{BB962C8B-B14F-4D97-AF65-F5344CB8AC3E}">
        <p14:creationId xmlns:p14="http://schemas.microsoft.com/office/powerpoint/2010/main" val="1320076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1A067-EA7C-4CC2-A8CD-3DEFDAAE5CD2}"/>
              </a:ext>
            </a:extLst>
          </p:cNvPr>
          <p:cNvSpPr>
            <a:spLocks noGrp="1"/>
          </p:cNvSpPr>
          <p:nvPr>
            <p:ph type="title"/>
          </p:nvPr>
        </p:nvSpPr>
        <p:spPr/>
        <p:txBody>
          <a:bodyPr/>
          <a:lstStyle/>
          <a:p>
            <a:r>
              <a:rPr lang="en-US" dirty="0"/>
              <a:t>Indicator 6C Targets FFY2020-2025 </a:t>
            </a:r>
          </a:p>
        </p:txBody>
      </p:sp>
      <p:graphicFrame>
        <p:nvGraphicFramePr>
          <p:cNvPr id="4" name="Content Placeholder 3">
            <a:extLst>
              <a:ext uri="{FF2B5EF4-FFF2-40B4-BE49-F238E27FC236}">
                <a16:creationId xmlns:a16="http://schemas.microsoft.com/office/drawing/2014/main" id="{BD2130B7-DAA1-48AB-884B-7FC7DAD7A06B}"/>
              </a:ext>
            </a:extLst>
          </p:cNvPr>
          <p:cNvGraphicFramePr>
            <a:graphicFrameLocks noGrp="1"/>
          </p:cNvGraphicFramePr>
          <p:nvPr>
            <p:ph idx="1"/>
            <p:extLst>
              <p:ext uri="{D42A27DB-BD31-4B8C-83A1-F6EECF244321}">
                <p14:modId xmlns:p14="http://schemas.microsoft.com/office/powerpoint/2010/main" val="4167690700"/>
              </p:ext>
            </p:extLst>
          </p:nvPr>
        </p:nvGraphicFramePr>
        <p:xfrm>
          <a:off x="398463" y="1724025"/>
          <a:ext cx="11369675" cy="4149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16570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43FF7-AC15-4D9F-B1BB-916B5B33F3F3}"/>
              </a:ext>
            </a:extLst>
          </p:cNvPr>
          <p:cNvSpPr>
            <a:spLocks noGrp="1"/>
          </p:cNvSpPr>
          <p:nvPr>
            <p:ph type="title"/>
          </p:nvPr>
        </p:nvSpPr>
        <p:spPr>
          <a:xfrm>
            <a:off x="398585" y="143747"/>
            <a:ext cx="11369903" cy="953534"/>
          </a:xfrm>
        </p:spPr>
        <p:txBody>
          <a:bodyPr/>
          <a:lstStyle/>
          <a:p>
            <a:r>
              <a:rPr lang="en-US" dirty="0"/>
              <a:t>Indicator 7 Preschool Outcomes</a:t>
            </a:r>
          </a:p>
        </p:txBody>
      </p:sp>
      <p:sp>
        <p:nvSpPr>
          <p:cNvPr id="3" name="Content Placeholder 2">
            <a:extLst>
              <a:ext uri="{FF2B5EF4-FFF2-40B4-BE49-F238E27FC236}">
                <a16:creationId xmlns:a16="http://schemas.microsoft.com/office/drawing/2014/main" id="{EF6AE55A-AF84-4FD7-A361-785BC14BCCFD}"/>
              </a:ext>
            </a:extLst>
          </p:cNvPr>
          <p:cNvSpPr>
            <a:spLocks noGrp="1"/>
          </p:cNvSpPr>
          <p:nvPr>
            <p:ph idx="1"/>
          </p:nvPr>
        </p:nvSpPr>
        <p:spPr>
          <a:xfrm>
            <a:off x="398585" y="1175657"/>
            <a:ext cx="11369903" cy="4697605"/>
          </a:xfrm>
        </p:spPr>
        <p:txBody>
          <a:bodyPr>
            <a:normAutofit/>
          </a:bodyPr>
          <a:lstStyle/>
          <a:p>
            <a:r>
              <a:rPr lang="en-US" dirty="0"/>
              <a:t>West Virginia uses the Childhood Outcomes Survey.</a:t>
            </a:r>
          </a:p>
          <a:p>
            <a:r>
              <a:rPr lang="en-US" dirty="0"/>
              <a:t>Percent of preschool children aged 3 through 5 with IEPs who demonstrate improved:</a:t>
            </a:r>
          </a:p>
          <a:p>
            <a:pPr lvl="1"/>
            <a:r>
              <a:rPr lang="en-US" dirty="0"/>
              <a:t>7A Positive social-emotional skills (including social relationships);</a:t>
            </a:r>
          </a:p>
          <a:p>
            <a:pPr lvl="1"/>
            <a:r>
              <a:rPr lang="en-US" dirty="0"/>
              <a:t>7B Acquisition and use of knowledge and skills (including early language/communication and early literacy); and</a:t>
            </a:r>
          </a:p>
          <a:p>
            <a:pPr lvl="1"/>
            <a:r>
              <a:rPr lang="en-US" dirty="0"/>
              <a:t>7C Use of appropriate behaviors to meet their needs.</a:t>
            </a:r>
          </a:p>
          <a:p>
            <a:r>
              <a:rPr lang="en-US" dirty="0"/>
              <a:t>The most recent school year that was not impacted by COVID-19 was SY 2018-2019 for this indicator.</a:t>
            </a:r>
          </a:p>
          <a:p>
            <a:r>
              <a:rPr lang="en-US" dirty="0"/>
              <a:t>The actual data for that year was reported in FFY2019 which is the proposed baseline year.</a:t>
            </a:r>
          </a:p>
          <a:p>
            <a:endParaRPr lang="en-US" dirty="0"/>
          </a:p>
          <a:p>
            <a:endParaRPr lang="en-US" dirty="0"/>
          </a:p>
          <a:p>
            <a:pPr lvl="1"/>
            <a:endParaRPr lang="en-US" dirty="0"/>
          </a:p>
        </p:txBody>
      </p:sp>
    </p:spTree>
    <p:extLst>
      <p:ext uri="{BB962C8B-B14F-4D97-AF65-F5344CB8AC3E}">
        <p14:creationId xmlns:p14="http://schemas.microsoft.com/office/powerpoint/2010/main" val="3447905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E89499-69CD-41DA-A35A-84FAFBC28C1D}"/>
              </a:ext>
            </a:extLst>
          </p:cNvPr>
          <p:cNvSpPr>
            <a:spLocks noGrp="1"/>
          </p:cNvSpPr>
          <p:nvPr>
            <p:ph type="title"/>
          </p:nvPr>
        </p:nvSpPr>
        <p:spPr/>
        <p:txBody>
          <a:bodyPr/>
          <a:lstStyle/>
          <a:p>
            <a:r>
              <a:rPr lang="en-US" dirty="0"/>
              <a:t>Indicator 7A1 Positive social-emotional skills</a:t>
            </a:r>
          </a:p>
        </p:txBody>
      </p:sp>
      <p:sp>
        <p:nvSpPr>
          <p:cNvPr id="5" name="Content Placeholder 4">
            <a:extLst>
              <a:ext uri="{FF2B5EF4-FFF2-40B4-BE49-F238E27FC236}">
                <a16:creationId xmlns:a16="http://schemas.microsoft.com/office/drawing/2014/main" id="{D863072B-A395-48F3-B447-A635C189AA31}"/>
              </a:ext>
            </a:extLst>
          </p:cNvPr>
          <p:cNvSpPr>
            <a:spLocks noGrp="1"/>
          </p:cNvSpPr>
          <p:nvPr>
            <p:ph sz="half" idx="1"/>
          </p:nvPr>
        </p:nvSpPr>
        <p:spPr/>
        <p:txBody>
          <a:bodyPr>
            <a:normAutofit lnSpcReduction="10000"/>
          </a:bodyPr>
          <a:lstStyle/>
          <a:p>
            <a:r>
              <a:rPr lang="en-US" sz="2600" dirty="0"/>
              <a:t>Summary Statement 7A1: The percentage of pre-school students with an IEP who substantially increased their rate of growth by the time they exited the pre-school program.</a:t>
            </a:r>
          </a:p>
          <a:p>
            <a:r>
              <a:rPr lang="en-US" sz="2600" dirty="0"/>
              <a:t>The baseline data for this statement is 84.47%.  The targets must be higher than the baseline.  </a:t>
            </a:r>
            <a:r>
              <a:rPr lang="en-US" sz="2600" b="1" dirty="0"/>
              <a:t>See the proposed FFY2020-2025 targets on the graph.</a:t>
            </a:r>
          </a:p>
          <a:p>
            <a:pPr marL="0" indent="0">
              <a:buNone/>
            </a:pPr>
            <a:endParaRPr lang="en-US" dirty="0"/>
          </a:p>
        </p:txBody>
      </p:sp>
      <p:graphicFrame>
        <p:nvGraphicFramePr>
          <p:cNvPr id="6" name="Content Placeholder 5">
            <a:extLst>
              <a:ext uri="{FF2B5EF4-FFF2-40B4-BE49-F238E27FC236}">
                <a16:creationId xmlns:a16="http://schemas.microsoft.com/office/drawing/2014/main" id="{E2CC4337-4050-43A8-9A5E-FD8BE2688924}"/>
              </a:ext>
            </a:extLst>
          </p:cNvPr>
          <p:cNvGraphicFramePr>
            <a:graphicFrameLocks noGrp="1"/>
          </p:cNvGraphicFramePr>
          <p:nvPr>
            <p:ph sz="half" idx="2"/>
            <p:extLst>
              <p:ext uri="{D42A27DB-BD31-4B8C-83A1-F6EECF244321}">
                <p14:modId xmlns:p14="http://schemas.microsoft.com/office/powerpoint/2010/main" val="3612400827"/>
              </p:ext>
            </p:extLst>
          </p:nvPr>
        </p:nvGraphicFramePr>
        <p:xfrm>
          <a:off x="6283325" y="1778000"/>
          <a:ext cx="5484813" cy="39655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61499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5">
            <a:extLst>
              <a:ext uri="{FF2B5EF4-FFF2-40B4-BE49-F238E27FC236}">
                <a16:creationId xmlns:a16="http://schemas.microsoft.com/office/drawing/2014/main" id="{EC5810D3-7E31-4669-A091-256809EF009B}"/>
              </a:ext>
            </a:extLst>
          </p:cNvPr>
          <p:cNvGraphicFramePr>
            <a:graphicFrameLocks noGrp="1"/>
          </p:cNvGraphicFramePr>
          <p:nvPr>
            <p:ph idx="1"/>
            <p:extLst>
              <p:ext uri="{D42A27DB-BD31-4B8C-83A1-F6EECF244321}">
                <p14:modId xmlns:p14="http://schemas.microsoft.com/office/powerpoint/2010/main" val="749195502"/>
              </p:ext>
            </p:extLst>
          </p:nvPr>
        </p:nvGraphicFramePr>
        <p:xfrm>
          <a:off x="398463" y="1724025"/>
          <a:ext cx="11369675" cy="4149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43959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39C306-D06E-49CD-8371-40942386559E}"/>
              </a:ext>
            </a:extLst>
          </p:cNvPr>
          <p:cNvSpPr>
            <a:spLocks noGrp="1"/>
          </p:cNvSpPr>
          <p:nvPr>
            <p:ph type="title"/>
          </p:nvPr>
        </p:nvSpPr>
        <p:spPr/>
        <p:txBody>
          <a:bodyPr/>
          <a:lstStyle/>
          <a:p>
            <a:r>
              <a:rPr lang="en-US" dirty="0"/>
              <a:t>Indicator 7A2 Positive social-emotional skills Targets FFY2020-2025</a:t>
            </a:r>
          </a:p>
        </p:txBody>
      </p:sp>
      <p:sp>
        <p:nvSpPr>
          <p:cNvPr id="2" name="Content Placeholder 1">
            <a:extLst>
              <a:ext uri="{FF2B5EF4-FFF2-40B4-BE49-F238E27FC236}">
                <a16:creationId xmlns:a16="http://schemas.microsoft.com/office/drawing/2014/main" id="{81E3FF19-9513-4FEB-AA2E-01589381FDA7}"/>
              </a:ext>
            </a:extLst>
          </p:cNvPr>
          <p:cNvSpPr>
            <a:spLocks noGrp="1"/>
          </p:cNvSpPr>
          <p:nvPr>
            <p:ph sz="half" idx="1"/>
          </p:nvPr>
        </p:nvSpPr>
        <p:spPr/>
        <p:txBody>
          <a:bodyPr>
            <a:normAutofit lnSpcReduction="10000"/>
          </a:bodyPr>
          <a:lstStyle/>
          <a:p>
            <a:r>
              <a:rPr lang="en-US" sz="2600" dirty="0"/>
              <a:t>Summary Statement 7A2: The percentage of preschool children with an IEP who were functioning within age expectations by the time they exited the pre-school program.</a:t>
            </a:r>
          </a:p>
          <a:p>
            <a:r>
              <a:rPr lang="en-US" sz="2600" dirty="0"/>
              <a:t>The baseline data for this statement is 64.31.  The targets must be higher than the baseline.  </a:t>
            </a:r>
            <a:r>
              <a:rPr lang="en-US" sz="2600" b="1" dirty="0"/>
              <a:t>See the proposed FFY2020-2025 targets on the graph.</a:t>
            </a:r>
            <a:endParaRPr lang="en-US" sz="2600" dirty="0"/>
          </a:p>
        </p:txBody>
      </p:sp>
      <p:graphicFrame>
        <p:nvGraphicFramePr>
          <p:cNvPr id="6" name="Content Placeholder 5">
            <a:extLst>
              <a:ext uri="{FF2B5EF4-FFF2-40B4-BE49-F238E27FC236}">
                <a16:creationId xmlns:a16="http://schemas.microsoft.com/office/drawing/2014/main" id="{71CB6913-CDD5-406E-BA65-4138C416B7F7}"/>
              </a:ext>
            </a:extLst>
          </p:cNvPr>
          <p:cNvGraphicFramePr>
            <a:graphicFrameLocks noGrp="1"/>
          </p:cNvGraphicFramePr>
          <p:nvPr>
            <p:ph sz="half" idx="2"/>
            <p:extLst>
              <p:ext uri="{D42A27DB-BD31-4B8C-83A1-F6EECF244321}">
                <p14:modId xmlns:p14="http://schemas.microsoft.com/office/powerpoint/2010/main" val="2712188352"/>
              </p:ext>
            </p:extLst>
          </p:nvPr>
        </p:nvGraphicFramePr>
        <p:xfrm>
          <a:off x="6283325" y="1778000"/>
          <a:ext cx="5484813" cy="39655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57748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5">
            <a:extLst>
              <a:ext uri="{FF2B5EF4-FFF2-40B4-BE49-F238E27FC236}">
                <a16:creationId xmlns:a16="http://schemas.microsoft.com/office/drawing/2014/main" id="{666F0DC6-24EF-41DA-94D8-B1C6AB5A3C38}"/>
              </a:ext>
            </a:extLst>
          </p:cNvPr>
          <p:cNvGraphicFramePr>
            <a:graphicFrameLocks noGrp="1"/>
          </p:cNvGraphicFramePr>
          <p:nvPr>
            <p:ph idx="1"/>
            <p:extLst>
              <p:ext uri="{D42A27DB-BD31-4B8C-83A1-F6EECF244321}">
                <p14:modId xmlns:p14="http://schemas.microsoft.com/office/powerpoint/2010/main" val="1371537826"/>
              </p:ext>
            </p:extLst>
          </p:nvPr>
        </p:nvGraphicFramePr>
        <p:xfrm>
          <a:off x="398463" y="1724025"/>
          <a:ext cx="11369675" cy="4149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43520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1A2F6-3632-41B0-BAB3-FD5EC79DBEA9}"/>
              </a:ext>
            </a:extLst>
          </p:cNvPr>
          <p:cNvSpPr>
            <a:spLocks noGrp="1"/>
          </p:cNvSpPr>
          <p:nvPr>
            <p:ph type="title"/>
          </p:nvPr>
        </p:nvSpPr>
        <p:spPr/>
        <p:txBody>
          <a:bodyPr/>
          <a:lstStyle/>
          <a:p>
            <a:r>
              <a:rPr lang="en-US" dirty="0"/>
              <a:t>Indicator 7B1 Acquisition and use of knowledge and skills –Targets FFY2020-2025</a:t>
            </a:r>
          </a:p>
        </p:txBody>
      </p:sp>
      <p:sp>
        <p:nvSpPr>
          <p:cNvPr id="3" name="Content Placeholder 2">
            <a:extLst>
              <a:ext uri="{FF2B5EF4-FFF2-40B4-BE49-F238E27FC236}">
                <a16:creationId xmlns:a16="http://schemas.microsoft.com/office/drawing/2014/main" id="{428E9C83-D79A-418F-891D-B9F5AC7743B0}"/>
              </a:ext>
            </a:extLst>
          </p:cNvPr>
          <p:cNvSpPr>
            <a:spLocks noGrp="1"/>
          </p:cNvSpPr>
          <p:nvPr>
            <p:ph sz="half" idx="1"/>
          </p:nvPr>
        </p:nvSpPr>
        <p:spPr/>
        <p:txBody>
          <a:bodyPr>
            <a:normAutofit fontScale="92500" lnSpcReduction="10000"/>
          </a:bodyPr>
          <a:lstStyle/>
          <a:p>
            <a:r>
              <a:rPr lang="en-US" dirty="0"/>
              <a:t>Summary Statement 7B1: The percentage of pre-school students with an IEP who substantially increased their rate of growth by the time they turned exited the pre-school program.</a:t>
            </a:r>
          </a:p>
          <a:p>
            <a:r>
              <a:rPr lang="en-US" dirty="0"/>
              <a:t>The baseline data for this statement is 83.50%.  The targets must be higher than the baseline.  </a:t>
            </a:r>
            <a:r>
              <a:rPr lang="en-US" b="1" dirty="0"/>
              <a:t>See the proposed FFY2020-2025 targets on the graph.</a:t>
            </a:r>
            <a:endParaRPr lang="en-US" dirty="0"/>
          </a:p>
          <a:p>
            <a:pPr marL="0" indent="0">
              <a:buNone/>
            </a:pPr>
            <a:endParaRPr lang="en-US" dirty="0"/>
          </a:p>
        </p:txBody>
      </p:sp>
      <p:graphicFrame>
        <p:nvGraphicFramePr>
          <p:cNvPr id="6" name="Content Placeholder 5">
            <a:extLst>
              <a:ext uri="{FF2B5EF4-FFF2-40B4-BE49-F238E27FC236}">
                <a16:creationId xmlns:a16="http://schemas.microsoft.com/office/drawing/2014/main" id="{0D19A71C-3778-49BD-BE36-7ADF5C332895}"/>
              </a:ext>
            </a:extLst>
          </p:cNvPr>
          <p:cNvGraphicFramePr>
            <a:graphicFrameLocks noGrp="1"/>
          </p:cNvGraphicFramePr>
          <p:nvPr>
            <p:ph sz="half" idx="2"/>
            <p:extLst>
              <p:ext uri="{D42A27DB-BD31-4B8C-83A1-F6EECF244321}">
                <p14:modId xmlns:p14="http://schemas.microsoft.com/office/powerpoint/2010/main" val="555520863"/>
              </p:ext>
            </p:extLst>
          </p:nvPr>
        </p:nvGraphicFramePr>
        <p:xfrm>
          <a:off x="6283325" y="1778000"/>
          <a:ext cx="5484813" cy="39655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78386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5">
            <a:extLst>
              <a:ext uri="{FF2B5EF4-FFF2-40B4-BE49-F238E27FC236}">
                <a16:creationId xmlns:a16="http://schemas.microsoft.com/office/drawing/2014/main" id="{CC5E326A-4155-4FF9-B216-23EDE651DCF4}"/>
              </a:ext>
            </a:extLst>
          </p:cNvPr>
          <p:cNvGraphicFramePr>
            <a:graphicFrameLocks noGrp="1"/>
          </p:cNvGraphicFramePr>
          <p:nvPr>
            <p:ph idx="1"/>
            <p:extLst>
              <p:ext uri="{D42A27DB-BD31-4B8C-83A1-F6EECF244321}">
                <p14:modId xmlns:p14="http://schemas.microsoft.com/office/powerpoint/2010/main" val="1406301391"/>
              </p:ext>
            </p:extLst>
          </p:nvPr>
        </p:nvGraphicFramePr>
        <p:xfrm>
          <a:off x="398463" y="1724025"/>
          <a:ext cx="11369675" cy="4149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7384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85260-D473-404F-A510-07003ACA908C}"/>
              </a:ext>
            </a:extLst>
          </p:cNvPr>
          <p:cNvSpPr>
            <a:spLocks noGrp="1"/>
          </p:cNvSpPr>
          <p:nvPr>
            <p:ph type="title"/>
          </p:nvPr>
        </p:nvSpPr>
        <p:spPr/>
        <p:txBody>
          <a:bodyPr/>
          <a:lstStyle/>
          <a:p>
            <a:r>
              <a:rPr lang="en-US" dirty="0"/>
              <a:t>The presentation will begin shortly . . . </a:t>
            </a:r>
          </a:p>
        </p:txBody>
      </p:sp>
      <p:sp>
        <p:nvSpPr>
          <p:cNvPr id="3" name="Content Placeholder 2">
            <a:extLst>
              <a:ext uri="{FF2B5EF4-FFF2-40B4-BE49-F238E27FC236}">
                <a16:creationId xmlns:a16="http://schemas.microsoft.com/office/drawing/2014/main" id="{B8DE2360-7354-4BC0-9546-01B1EDF05BFD}"/>
              </a:ext>
            </a:extLst>
          </p:cNvPr>
          <p:cNvSpPr>
            <a:spLocks noGrp="1"/>
          </p:cNvSpPr>
          <p:nvPr>
            <p:ph idx="1"/>
          </p:nvPr>
        </p:nvSpPr>
        <p:spPr>
          <a:xfrm>
            <a:off x="503088" y="1740710"/>
            <a:ext cx="11369903" cy="4149969"/>
          </a:xfrm>
        </p:spPr>
        <p:txBody>
          <a:bodyPr/>
          <a:lstStyle/>
          <a:p>
            <a:r>
              <a:rPr lang="en-US" dirty="0"/>
              <a:t>Please sign-in to the event by using the following URL or clicking on the link in the chat box to your right:</a:t>
            </a:r>
          </a:p>
          <a:p>
            <a:pPr marL="0" indent="0">
              <a:buNone/>
            </a:pPr>
            <a:endParaRPr lang="en-US" dirty="0">
              <a:solidFill>
                <a:schemeClr val="tx1"/>
              </a:solidFill>
            </a:endParaRPr>
          </a:p>
          <a:p>
            <a:pPr marL="0" indent="0">
              <a:buNone/>
            </a:pPr>
            <a:r>
              <a:rPr lang="en-US" u="sng" dirty="0">
                <a:hlinkClick r:id="rId3"/>
              </a:rPr>
              <a:t>https://tinyurl.com/2r5xtytc</a:t>
            </a:r>
            <a:endParaRPr lang="en-US" dirty="0">
              <a:solidFill>
                <a:schemeClr val="tx1"/>
              </a:solidFill>
            </a:endParaRPr>
          </a:p>
          <a:p>
            <a:pPr marL="0" indent="0">
              <a:buNone/>
            </a:pPr>
            <a:endParaRPr lang="en-US" dirty="0">
              <a:solidFill>
                <a:schemeClr val="tx1"/>
              </a:solidFill>
            </a:endParaRPr>
          </a:p>
          <a:p>
            <a:pPr marL="0" indent="0" algn="ctr">
              <a:buNone/>
            </a:pPr>
            <a:r>
              <a:rPr lang="en-US" dirty="0">
                <a:solidFill>
                  <a:srgbClr val="004071"/>
                </a:solidFill>
              </a:rPr>
              <a:t>Thank you!</a:t>
            </a:r>
          </a:p>
          <a:p>
            <a:pPr marL="0" indent="0">
              <a:buNone/>
            </a:pPr>
            <a:endParaRPr lang="en-US" dirty="0"/>
          </a:p>
          <a:p>
            <a:pPr marL="0" indent="0" algn="ctr">
              <a:buNone/>
            </a:pPr>
            <a:endParaRPr lang="en-US" sz="3200" dirty="0"/>
          </a:p>
          <a:p>
            <a:pPr marL="0" indent="0">
              <a:buNone/>
            </a:pPr>
            <a:endParaRPr lang="en-US" dirty="0"/>
          </a:p>
        </p:txBody>
      </p:sp>
    </p:spTree>
    <p:extLst>
      <p:ext uri="{BB962C8B-B14F-4D97-AF65-F5344CB8AC3E}">
        <p14:creationId xmlns:p14="http://schemas.microsoft.com/office/powerpoint/2010/main" val="10182770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98C7A4B-2A20-4160-BF5B-7DEDF9B37FDA}"/>
              </a:ext>
            </a:extLst>
          </p:cNvPr>
          <p:cNvSpPr>
            <a:spLocks noGrp="1"/>
          </p:cNvSpPr>
          <p:nvPr>
            <p:ph type="title"/>
          </p:nvPr>
        </p:nvSpPr>
        <p:spPr/>
        <p:txBody>
          <a:bodyPr>
            <a:normAutofit/>
          </a:bodyPr>
          <a:lstStyle/>
          <a:p>
            <a:r>
              <a:rPr lang="en-US" dirty="0"/>
              <a:t>Indicator 7B2 Acquisition and use of knowledge and skills – Targets FFY2020-2025</a:t>
            </a:r>
          </a:p>
        </p:txBody>
      </p:sp>
      <p:sp>
        <p:nvSpPr>
          <p:cNvPr id="2" name="Content Placeholder 1">
            <a:extLst>
              <a:ext uri="{FF2B5EF4-FFF2-40B4-BE49-F238E27FC236}">
                <a16:creationId xmlns:a16="http://schemas.microsoft.com/office/drawing/2014/main" id="{DD456243-89C6-4CAE-8CA1-E38FA8A5D9DE}"/>
              </a:ext>
            </a:extLst>
          </p:cNvPr>
          <p:cNvSpPr>
            <a:spLocks noGrp="1"/>
          </p:cNvSpPr>
          <p:nvPr>
            <p:ph sz="half" idx="1"/>
          </p:nvPr>
        </p:nvSpPr>
        <p:spPr/>
        <p:txBody>
          <a:bodyPr>
            <a:normAutofit fontScale="92500" lnSpcReduction="20000"/>
          </a:bodyPr>
          <a:lstStyle/>
          <a:p>
            <a:r>
              <a:rPr lang="en-US" dirty="0"/>
              <a:t>Summary Statement 7B2: The percentage of preschool children with an IEP who were functioning within age expectations by the time they exited the preschool program.</a:t>
            </a:r>
          </a:p>
          <a:p>
            <a:r>
              <a:rPr lang="en-US" dirty="0"/>
              <a:t>The baseline data for this statement is 62.91%.  The targets must be higher than the baseline.  </a:t>
            </a:r>
            <a:r>
              <a:rPr lang="en-US" b="1" dirty="0"/>
              <a:t>See the proposed FFY2020-2025 targets on the graph.</a:t>
            </a:r>
            <a:br>
              <a:rPr lang="en-US" dirty="0"/>
            </a:br>
            <a:endParaRPr lang="en-US" dirty="0"/>
          </a:p>
          <a:p>
            <a:pPr marL="0" indent="0">
              <a:buNone/>
            </a:pPr>
            <a:endParaRPr lang="en-US" dirty="0"/>
          </a:p>
        </p:txBody>
      </p:sp>
      <p:graphicFrame>
        <p:nvGraphicFramePr>
          <p:cNvPr id="6" name="Content Placeholder 5">
            <a:extLst>
              <a:ext uri="{FF2B5EF4-FFF2-40B4-BE49-F238E27FC236}">
                <a16:creationId xmlns:a16="http://schemas.microsoft.com/office/drawing/2014/main" id="{11C9DB66-DCF1-440C-8222-DC272F81DC02}"/>
              </a:ext>
            </a:extLst>
          </p:cNvPr>
          <p:cNvGraphicFramePr>
            <a:graphicFrameLocks noGrp="1"/>
          </p:cNvGraphicFramePr>
          <p:nvPr>
            <p:ph sz="half" idx="2"/>
            <p:extLst>
              <p:ext uri="{D42A27DB-BD31-4B8C-83A1-F6EECF244321}">
                <p14:modId xmlns:p14="http://schemas.microsoft.com/office/powerpoint/2010/main" val="2053263592"/>
              </p:ext>
            </p:extLst>
          </p:nvPr>
        </p:nvGraphicFramePr>
        <p:xfrm>
          <a:off x="6283325" y="1778000"/>
          <a:ext cx="5484813" cy="39655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024112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5">
            <a:extLst>
              <a:ext uri="{FF2B5EF4-FFF2-40B4-BE49-F238E27FC236}">
                <a16:creationId xmlns:a16="http://schemas.microsoft.com/office/drawing/2014/main" id="{A0F4965A-55E6-4A68-80FB-D8ABF67E9A81}"/>
              </a:ext>
            </a:extLst>
          </p:cNvPr>
          <p:cNvGraphicFramePr>
            <a:graphicFrameLocks noGrp="1"/>
          </p:cNvGraphicFramePr>
          <p:nvPr>
            <p:ph idx="1"/>
            <p:extLst>
              <p:ext uri="{D42A27DB-BD31-4B8C-83A1-F6EECF244321}">
                <p14:modId xmlns:p14="http://schemas.microsoft.com/office/powerpoint/2010/main" val="1796099984"/>
              </p:ext>
            </p:extLst>
          </p:nvPr>
        </p:nvGraphicFramePr>
        <p:xfrm>
          <a:off x="398463" y="1724025"/>
          <a:ext cx="11369675" cy="4149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117842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C9FE-1F8F-4669-971A-FB2ABB034AC9}"/>
              </a:ext>
            </a:extLst>
          </p:cNvPr>
          <p:cNvSpPr>
            <a:spLocks noGrp="1"/>
          </p:cNvSpPr>
          <p:nvPr>
            <p:ph type="title"/>
          </p:nvPr>
        </p:nvSpPr>
        <p:spPr/>
        <p:txBody>
          <a:bodyPr/>
          <a:lstStyle/>
          <a:p>
            <a:r>
              <a:rPr lang="en-US" dirty="0"/>
              <a:t>Indicator 7C1 Use of appropriate behaviors to meet their needs – Targets FFY2020-2025</a:t>
            </a:r>
          </a:p>
        </p:txBody>
      </p:sp>
      <p:sp>
        <p:nvSpPr>
          <p:cNvPr id="3" name="Content Placeholder 2">
            <a:extLst>
              <a:ext uri="{FF2B5EF4-FFF2-40B4-BE49-F238E27FC236}">
                <a16:creationId xmlns:a16="http://schemas.microsoft.com/office/drawing/2014/main" id="{0C0951D7-C040-4A17-A024-DF39C8C93621}"/>
              </a:ext>
            </a:extLst>
          </p:cNvPr>
          <p:cNvSpPr>
            <a:spLocks noGrp="1"/>
          </p:cNvSpPr>
          <p:nvPr>
            <p:ph sz="half" idx="1"/>
          </p:nvPr>
        </p:nvSpPr>
        <p:spPr/>
        <p:txBody>
          <a:bodyPr>
            <a:normAutofit lnSpcReduction="10000"/>
          </a:bodyPr>
          <a:lstStyle/>
          <a:p>
            <a:r>
              <a:rPr lang="en-US" sz="2600" dirty="0"/>
              <a:t>Summary Statement 7C1: The percentage of pre-school students with an IEP who substantially increased their rate of growth by the time they turned exited the pre-school program.</a:t>
            </a:r>
          </a:p>
          <a:p>
            <a:r>
              <a:rPr lang="en-US" sz="2600" dirty="0"/>
              <a:t>The baseline data for this statement is 86.28%.  The targets must be higher than the baseline.  </a:t>
            </a:r>
            <a:r>
              <a:rPr lang="en-US" sz="2600" b="1" dirty="0"/>
              <a:t>See the proposed FFY2020-2025 targets on the graph.</a:t>
            </a:r>
            <a:endParaRPr lang="en-US" sz="2600" dirty="0"/>
          </a:p>
          <a:p>
            <a:pPr marL="0" indent="0">
              <a:buNone/>
            </a:pPr>
            <a:endParaRPr lang="en-US" dirty="0"/>
          </a:p>
        </p:txBody>
      </p:sp>
      <p:graphicFrame>
        <p:nvGraphicFramePr>
          <p:cNvPr id="6" name="Content Placeholder 5">
            <a:extLst>
              <a:ext uri="{FF2B5EF4-FFF2-40B4-BE49-F238E27FC236}">
                <a16:creationId xmlns:a16="http://schemas.microsoft.com/office/drawing/2014/main" id="{83D073CB-9716-4E09-9640-9D267C673B1F}"/>
              </a:ext>
            </a:extLst>
          </p:cNvPr>
          <p:cNvGraphicFramePr>
            <a:graphicFrameLocks noGrp="1"/>
          </p:cNvGraphicFramePr>
          <p:nvPr>
            <p:ph sz="half" idx="2"/>
            <p:extLst>
              <p:ext uri="{D42A27DB-BD31-4B8C-83A1-F6EECF244321}">
                <p14:modId xmlns:p14="http://schemas.microsoft.com/office/powerpoint/2010/main" val="504822295"/>
              </p:ext>
            </p:extLst>
          </p:nvPr>
        </p:nvGraphicFramePr>
        <p:xfrm>
          <a:off x="6283325" y="1778000"/>
          <a:ext cx="5484813" cy="39655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885095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5">
            <a:extLst>
              <a:ext uri="{FF2B5EF4-FFF2-40B4-BE49-F238E27FC236}">
                <a16:creationId xmlns:a16="http://schemas.microsoft.com/office/drawing/2014/main" id="{2303E42B-1803-4F63-BE04-4DD9B67D93D1}"/>
              </a:ext>
            </a:extLst>
          </p:cNvPr>
          <p:cNvGraphicFramePr>
            <a:graphicFrameLocks noGrp="1"/>
          </p:cNvGraphicFramePr>
          <p:nvPr>
            <p:ph idx="1"/>
            <p:extLst>
              <p:ext uri="{D42A27DB-BD31-4B8C-83A1-F6EECF244321}">
                <p14:modId xmlns:p14="http://schemas.microsoft.com/office/powerpoint/2010/main" val="3582426301"/>
              </p:ext>
            </p:extLst>
          </p:nvPr>
        </p:nvGraphicFramePr>
        <p:xfrm>
          <a:off x="398463" y="1724025"/>
          <a:ext cx="11369675" cy="4149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99571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6A269F-1683-4B3E-9369-EA248EF32D39}"/>
              </a:ext>
            </a:extLst>
          </p:cNvPr>
          <p:cNvSpPr>
            <a:spLocks noGrp="1"/>
          </p:cNvSpPr>
          <p:nvPr>
            <p:ph type="title"/>
          </p:nvPr>
        </p:nvSpPr>
        <p:spPr/>
        <p:txBody>
          <a:bodyPr/>
          <a:lstStyle/>
          <a:p>
            <a:r>
              <a:rPr lang="en-US"/>
              <a:t>Indicator 7C2 Use of appropriate behaviors to meet their needs – Targets FFY2020-2025</a:t>
            </a:r>
            <a:endParaRPr lang="en-US" dirty="0"/>
          </a:p>
        </p:txBody>
      </p:sp>
      <p:sp>
        <p:nvSpPr>
          <p:cNvPr id="2" name="Content Placeholder 1">
            <a:extLst>
              <a:ext uri="{FF2B5EF4-FFF2-40B4-BE49-F238E27FC236}">
                <a16:creationId xmlns:a16="http://schemas.microsoft.com/office/drawing/2014/main" id="{6D8BE55D-CD90-45FD-8C6B-A6C5D0D35252}"/>
              </a:ext>
            </a:extLst>
          </p:cNvPr>
          <p:cNvSpPr>
            <a:spLocks noGrp="1"/>
          </p:cNvSpPr>
          <p:nvPr>
            <p:ph sz="half" idx="1"/>
          </p:nvPr>
        </p:nvSpPr>
        <p:spPr/>
        <p:txBody>
          <a:bodyPr>
            <a:normAutofit fontScale="92500"/>
          </a:bodyPr>
          <a:lstStyle/>
          <a:p>
            <a:r>
              <a:rPr lang="en-US" sz="2600" dirty="0"/>
              <a:t>Summary Statement 7C2: The percentage of preschool children with an IEP who were functioning within age expectations by the time they exited the preschool program.</a:t>
            </a:r>
          </a:p>
          <a:p>
            <a:r>
              <a:rPr lang="en-US" sz="2600" dirty="0"/>
              <a:t>The baseline data for this statement is 74.90%.  The targets must be higher than the baseline.  </a:t>
            </a:r>
            <a:r>
              <a:rPr lang="en-US" sz="2600" b="1" dirty="0"/>
              <a:t>See the proposed FFY2020-2025 targets on the graph.</a:t>
            </a:r>
            <a:br>
              <a:rPr lang="en-US" dirty="0"/>
            </a:br>
            <a:endParaRPr lang="en-US" dirty="0"/>
          </a:p>
          <a:p>
            <a:endParaRPr lang="en-US" dirty="0"/>
          </a:p>
        </p:txBody>
      </p:sp>
      <p:graphicFrame>
        <p:nvGraphicFramePr>
          <p:cNvPr id="6" name="Content Placeholder 5">
            <a:extLst>
              <a:ext uri="{FF2B5EF4-FFF2-40B4-BE49-F238E27FC236}">
                <a16:creationId xmlns:a16="http://schemas.microsoft.com/office/drawing/2014/main" id="{384CD77C-2EE6-4F48-B2C6-136445835AC4}"/>
              </a:ext>
            </a:extLst>
          </p:cNvPr>
          <p:cNvGraphicFramePr>
            <a:graphicFrameLocks noGrp="1"/>
          </p:cNvGraphicFramePr>
          <p:nvPr>
            <p:ph sz="half" idx="2"/>
            <p:extLst>
              <p:ext uri="{D42A27DB-BD31-4B8C-83A1-F6EECF244321}">
                <p14:modId xmlns:p14="http://schemas.microsoft.com/office/powerpoint/2010/main" val="1293629993"/>
              </p:ext>
            </p:extLst>
          </p:nvPr>
        </p:nvGraphicFramePr>
        <p:xfrm>
          <a:off x="6283325" y="1778000"/>
          <a:ext cx="5484813" cy="39655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187355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5">
            <a:extLst>
              <a:ext uri="{FF2B5EF4-FFF2-40B4-BE49-F238E27FC236}">
                <a16:creationId xmlns:a16="http://schemas.microsoft.com/office/drawing/2014/main" id="{7FE38B2F-BC6E-45EA-8992-1B523C2AD14E}"/>
              </a:ext>
            </a:extLst>
          </p:cNvPr>
          <p:cNvGraphicFramePr>
            <a:graphicFrameLocks noGrp="1"/>
          </p:cNvGraphicFramePr>
          <p:nvPr>
            <p:ph idx="1"/>
            <p:extLst>
              <p:ext uri="{D42A27DB-BD31-4B8C-83A1-F6EECF244321}">
                <p14:modId xmlns:p14="http://schemas.microsoft.com/office/powerpoint/2010/main" val="2799518824"/>
              </p:ext>
            </p:extLst>
          </p:nvPr>
        </p:nvGraphicFramePr>
        <p:xfrm>
          <a:off x="398463" y="1724025"/>
          <a:ext cx="11369675" cy="4149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380265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013CD-5284-4D22-9C59-31BA62F5BD2A}"/>
              </a:ext>
            </a:extLst>
          </p:cNvPr>
          <p:cNvSpPr>
            <a:spLocks noGrp="1"/>
          </p:cNvSpPr>
          <p:nvPr>
            <p:ph type="title"/>
          </p:nvPr>
        </p:nvSpPr>
        <p:spPr/>
        <p:txBody>
          <a:bodyPr/>
          <a:lstStyle/>
          <a:p>
            <a:r>
              <a:rPr lang="en-US" dirty="0"/>
              <a:t>Indicators 15 and 16</a:t>
            </a:r>
          </a:p>
        </p:txBody>
      </p:sp>
      <p:sp>
        <p:nvSpPr>
          <p:cNvPr id="3" name="Content Placeholder 2">
            <a:extLst>
              <a:ext uri="{FF2B5EF4-FFF2-40B4-BE49-F238E27FC236}">
                <a16:creationId xmlns:a16="http://schemas.microsoft.com/office/drawing/2014/main" id="{96405E42-2CE9-4789-A788-B7CBAB58D47B}"/>
              </a:ext>
            </a:extLst>
          </p:cNvPr>
          <p:cNvSpPr>
            <a:spLocks noGrp="1"/>
          </p:cNvSpPr>
          <p:nvPr>
            <p:ph idx="1"/>
          </p:nvPr>
        </p:nvSpPr>
        <p:spPr/>
        <p:txBody>
          <a:bodyPr/>
          <a:lstStyle/>
          <a:p>
            <a:r>
              <a:rPr lang="en-US" dirty="0"/>
              <a:t>Indicator 15 – The percentage of hearing requests that went to resolution sessions that were resolved through resolution session settlement agreements.</a:t>
            </a:r>
          </a:p>
          <a:p>
            <a:pPr lvl="1"/>
            <a:r>
              <a:rPr lang="en-US" dirty="0"/>
              <a:t>The baseline data for this indicator was 75% reported in FFY 2019.</a:t>
            </a:r>
          </a:p>
          <a:p>
            <a:pPr lvl="1"/>
            <a:r>
              <a:rPr lang="en-US" b="1" dirty="0"/>
              <a:t>The proposed target for this indicator is 76% for each year FFY2020-2025.</a:t>
            </a:r>
            <a:endParaRPr lang="en-US" dirty="0"/>
          </a:p>
          <a:p>
            <a:r>
              <a:rPr lang="en-US" dirty="0"/>
              <a:t>Indicator 16 – Percentage of mediations held that resulted in mediation agreements.</a:t>
            </a:r>
          </a:p>
          <a:p>
            <a:pPr lvl="1"/>
            <a:r>
              <a:rPr lang="en-US" dirty="0"/>
              <a:t>The baseline data for this indicator was 57.14% reported in FFY 2018.</a:t>
            </a:r>
          </a:p>
          <a:p>
            <a:pPr lvl="1"/>
            <a:r>
              <a:rPr lang="en-US" b="1" dirty="0"/>
              <a:t>The proposed target for this indicator is 75% for each year FFY2020-2025.</a:t>
            </a:r>
          </a:p>
          <a:p>
            <a:pPr marL="457200" lvl="1" indent="0">
              <a:buNone/>
            </a:pPr>
            <a:endParaRPr lang="en-US" dirty="0"/>
          </a:p>
        </p:txBody>
      </p:sp>
    </p:spTree>
    <p:extLst>
      <p:ext uri="{BB962C8B-B14F-4D97-AF65-F5344CB8AC3E}">
        <p14:creationId xmlns:p14="http://schemas.microsoft.com/office/powerpoint/2010/main" val="9835297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DAB37-B494-49B8-AC3C-989EC9E1D486}"/>
              </a:ext>
            </a:extLst>
          </p:cNvPr>
          <p:cNvSpPr>
            <a:spLocks noGrp="1"/>
          </p:cNvSpPr>
          <p:nvPr>
            <p:ph type="title"/>
          </p:nvPr>
        </p:nvSpPr>
        <p:spPr/>
        <p:txBody>
          <a:bodyPr/>
          <a:lstStyle/>
          <a:p>
            <a:r>
              <a:rPr lang="en-US" dirty="0"/>
              <a:t>Survey and Feedback:</a:t>
            </a:r>
          </a:p>
        </p:txBody>
      </p:sp>
      <p:sp>
        <p:nvSpPr>
          <p:cNvPr id="3" name="Content Placeholder 2">
            <a:extLst>
              <a:ext uri="{FF2B5EF4-FFF2-40B4-BE49-F238E27FC236}">
                <a16:creationId xmlns:a16="http://schemas.microsoft.com/office/drawing/2014/main" id="{EAC7EDAB-9376-492F-922B-FED90BA6D1DF}"/>
              </a:ext>
            </a:extLst>
          </p:cNvPr>
          <p:cNvSpPr>
            <a:spLocks noGrp="1"/>
          </p:cNvSpPr>
          <p:nvPr>
            <p:ph idx="1"/>
          </p:nvPr>
        </p:nvSpPr>
        <p:spPr/>
        <p:txBody>
          <a:bodyPr/>
          <a:lstStyle/>
          <a:p>
            <a:pPr marL="0" indent="0">
              <a:buNone/>
            </a:pPr>
            <a:r>
              <a:rPr lang="en-US" dirty="0"/>
              <a:t>Please complete the survey at the following URL.  </a:t>
            </a:r>
          </a:p>
          <a:p>
            <a:pPr marL="0" indent="0">
              <a:buNone/>
            </a:pPr>
            <a:r>
              <a:rPr lang="en-US" u="sng" dirty="0">
                <a:hlinkClick r:id="rId3"/>
              </a:rPr>
              <a:t>https://www.surveymonkey.com/r/Aug11GV8ZMLB</a:t>
            </a:r>
            <a:endParaRPr lang="en-US" dirty="0">
              <a:solidFill>
                <a:schemeClr val="tx1"/>
              </a:solidFill>
            </a:endParaRPr>
          </a:p>
          <a:p>
            <a:pPr marL="0" indent="0">
              <a:buNone/>
            </a:pPr>
            <a:endParaRPr lang="en-US" dirty="0"/>
          </a:p>
          <a:p>
            <a:pPr marL="0" indent="0" algn="ctr">
              <a:buNone/>
            </a:pPr>
            <a:r>
              <a:rPr lang="en-US" dirty="0"/>
              <a:t>Susan Beck, Director</a:t>
            </a:r>
          </a:p>
          <a:p>
            <a:pPr marL="0" indent="0" algn="ctr">
              <a:buNone/>
            </a:pPr>
            <a:r>
              <a:rPr lang="en-US" dirty="0"/>
              <a:t>Office of Federal Programs and Support</a:t>
            </a:r>
          </a:p>
          <a:p>
            <a:pPr marL="0" indent="0" algn="ctr">
              <a:buNone/>
            </a:pPr>
            <a:r>
              <a:rPr lang="en-US" dirty="0"/>
              <a:t>Special Education Services</a:t>
            </a:r>
          </a:p>
          <a:p>
            <a:pPr marL="0" indent="0" algn="ctr">
              <a:buNone/>
            </a:pPr>
            <a:r>
              <a:rPr lang="en-US" dirty="0"/>
              <a:t>304-558-2696</a:t>
            </a:r>
          </a:p>
          <a:p>
            <a:pPr marL="0" indent="0" algn="ctr">
              <a:buNone/>
            </a:pPr>
            <a:r>
              <a:rPr lang="en-US" dirty="0"/>
              <a:t>sbeck@k12.wv.us</a:t>
            </a:r>
          </a:p>
        </p:txBody>
      </p:sp>
    </p:spTree>
    <p:extLst>
      <p:ext uri="{BB962C8B-B14F-4D97-AF65-F5344CB8AC3E}">
        <p14:creationId xmlns:p14="http://schemas.microsoft.com/office/powerpoint/2010/main" val="72983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t>What Will Stakeholder Engagement Look Like With the New SPP/APR? Making Requirements a Reality!</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There are new requirements for including stakeholders in the State Performance Plan/Annual Performance Report (SPP/APR) Package starting February 1, 2022.</a:t>
            </a:r>
          </a:p>
          <a:p>
            <a:pPr marL="0" indent="0">
              <a:buNone/>
            </a:pPr>
            <a:r>
              <a:rPr lang="en-US" dirty="0"/>
              <a:t>These requirements include:</a:t>
            </a:r>
          </a:p>
          <a:p>
            <a:pPr lvl="0"/>
            <a:r>
              <a:rPr lang="en-US" dirty="0"/>
              <a:t>Expanding the membership of the advisory group(s) that will inform the development of the SPP/APR and expanding the type of advice states should seek from their stakeholders;</a:t>
            </a:r>
          </a:p>
          <a:p>
            <a:pPr lvl="0"/>
            <a:r>
              <a:rPr lang="en-US" dirty="0"/>
              <a:t>Include a broader group of parents, including those on the state advisory panel or other advisory groups, advocates, and parents not typically associated with any of the parent organizations, in the development of the SPP/APR;</a:t>
            </a:r>
          </a:p>
          <a:p>
            <a:pPr lvl="0"/>
            <a:r>
              <a:rPr lang="en-US" dirty="0"/>
              <a:t>Broadening the advice they seek from stakeholders to include not only advice about target setting but advice about data analysis, developing improvement strategies, and evaluating progress; and</a:t>
            </a:r>
          </a:p>
          <a:p>
            <a:pPr lvl="0"/>
            <a:r>
              <a:rPr lang="en-US" dirty="0"/>
              <a:t>Documenting the stakeholder engagement process.  States need to provide information about state strategies for soliciting stakeholder feedback and informing stakeholders of decisions the state made as well as plans for making the results of target setting, data analysis, development of improvement strategies, and evaluation available to the public.</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770123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BE63A-A820-452E-A06F-3E4199F92802}"/>
              </a:ext>
            </a:extLst>
          </p:cNvPr>
          <p:cNvSpPr>
            <a:spLocks noGrp="1"/>
          </p:cNvSpPr>
          <p:nvPr>
            <p:ph type="title"/>
          </p:nvPr>
        </p:nvSpPr>
        <p:spPr/>
        <p:txBody>
          <a:bodyPr/>
          <a:lstStyle/>
          <a:p>
            <a:r>
              <a:rPr lang="en-US" dirty="0"/>
              <a:t>Agenda / Objectives</a:t>
            </a:r>
          </a:p>
        </p:txBody>
      </p:sp>
      <p:sp>
        <p:nvSpPr>
          <p:cNvPr id="3" name="Content Placeholder 2">
            <a:extLst>
              <a:ext uri="{FF2B5EF4-FFF2-40B4-BE49-F238E27FC236}">
                <a16:creationId xmlns:a16="http://schemas.microsoft.com/office/drawing/2014/main" id="{72534475-C9D4-4595-AA8A-9771C75C2F05}"/>
              </a:ext>
            </a:extLst>
          </p:cNvPr>
          <p:cNvSpPr>
            <a:spLocks noGrp="1"/>
          </p:cNvSpPr>
          <p:nvPr>
            <p:ph idx="1"/>
          </p:nvPr>
        </p:nvSpPr>
        <p:spPr/>
        <p:txBody>
          <a:bodyPr>
            <a:normAutofit/>
          </a:bodyPr>
          <a:lstStyle/>
          <a:p>
            <a:r>
              <a:rPr lang="en-US" dirty="0"/>
              <a:t>Review trend data</a:t>
            </a:r>
          </a:p>
          <a:p>
            <a:r>
              <a:rPr lang="en-US" dirty="0"/>
              <a:t>Seek input from stakeholders in setting the targets for indicators required for SPP.APR Federal Fiscal Years (FFY) 2020-2025.</a:t>
            </a:r>
          </a:p>
          <a:p>
            <a:pPr lvl="1"/>
            <a:r>
              <a:rPr lang="en-US" dirty="0"/>
              <a:t>Results indicator Preschool Least Restrictive Environment 6A, 6B and 6C</a:t>
            </a:r>
          </a:p>
          <a:p>
            <a:pPr lvl="1"/>
            <a:r>
              <a:rPr lang="en-US" dirty="0"/>
              <a:t>Result indicator Preschool Outcomes 7A, 7B and 7C</a:t>
            </a:r>
          </a:p>
          <a:p>
            <a:pPr lvl="1"/>
            <a:r>
              <a:rPr lang="en-US" dirty="0"/>
              <a:t>Compliance indicator 15 Resolution Sessions</a:t>
            </a:r>
          </a:p>
          <a:p>
            <a:pPr lvl="1"/>
            <a:r>
              <a:rPr lang="en-US" dirty="0"/>
              <a:t>Compliance indicator 16 Mediation</a:t>
            </a:r>
          </a:p>
        </p:txBody>
      </p:sp>
    </p:spTree>
    <p:extLst>
      <p:ext uri="{BB962C8B-B14F-4D97-AF65-F5344CB8AC3E}">
        <p14:creationId xmlns:p14="http://schemas.microsoft.com/office/powerpoint/2010/main" val="2368571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1B48983-771C-4832-A6BB-08BCA77B7D5C}"/>
              </a:ext>
            </a:extLst>
          </p:cNvPr>
          <p:cNvSpPr>
            <a:spLocks noGrp="1"/>
          </p:cNvSpPr>
          <p:nvPr>
            <p:ph type="title"/>
          </p:nvPr>
        </p:nvSpPr>
        <p:spPr>
          <a:xfrm>
            <a:off x="398585" y="143746"/>
            <a:ext cx="11369903" cy="1400159"/>
          </a:xfrm>
        </p:spPr>
        <p:txBody>
          <a:bodyPr/>
          <a:lstStyle/>
          <a:p>
            <a:r>
              <a:rPr lang="en-US" dirty="0"/>
              <a:t>Most Common Preschool Educational Environments in West Virginia</a:t>
            </a:r>
          </a:p>
        </p:txBody>
      </p:sp>
      <p:graphicFrame>
        <p:nvGraphicFramePr>
          <p:cNvPr id="5" name="Content Placeholder 4">
            <a:extLst>
              <a:ext uri="{FF2B5EF4-FFF2-40B4-BE49-F238E27FC236}">
                <a16:creationId xmlns:a16="http://schemas.microsoft.com/office/drawing/2014/main" id="{B7CCEE07-034A-4066-9594-7CDDAC10A8F4}"/>
              </a:ext>
            </a:extLst>
          </p:cNvPr>
          <p:cNvGraphicFramePr>
            <a:graphicFrameLocks noGrp="1"/>
          </p:cNvGraphicFramePr>
          <p:nvPr>
            <p:ph idx="1"/>
          </p:nvPr>
        </p:nvGraphicFramePr>
        <p:xfrm>
          <a:off x="423862" y="1754155"/>
          <a:ext cx="10437620" cy="41195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Slide Number Placeholder 3">
            <a:extLst>
              <a:ext uri="{FF2B5EF4-FFF2-40B4-BE49-F238E27FC236}">
                <a16:creationId xmlns:a16="http://schemas.microsoft.com/office/drawing/2014/main" id="{C8D69786-62E2-4F79-8994-88503C68FE4D}"/>
              </a:ext>
            </a:extLst>
          </p:cNvPr>
          <p:cNvSpPr>
            <a:spLocks noGrp="1"/>
          </p:cNvSpPr>
          <p:nvPr>
            <p:ph type="sldNum" sz="quarter" idx="12"/>
          </p:nvPr>
        </p:nvSpPr>
        <p:spPr>
          <a:xfrm>
            <a:off x="10596181" y="6356352"/>
            <a:ext cx="1172307" cy="365125"/>
          </a:xfrm>
        </p:spPr>
        <p: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fld id="{16630861-4318-414B-8E21-CA5F03E7BD41}" type="slidenum">
              <a:rPr kumimoji="0" lang="en-US" sz="1400" b="1" i="0" u="none" strike="noStrike" kern="1200" cap="none" spc="0" normalizeH="0" baseline="0" noProof="0" smtClean="0">
                <a:ln>
                  <a:noFill/>
                </a:ln>
                <a:solidFill>
                  <a:srgbClr val="FFFFFF"/>
                </a:solidFill>
                <a:effectLst/>
                <a:uLnTx/>
                <a:uFillTx/>
                <a:latin typeface="Fira Sans Ultra" charset="0"/>
              </a:rPr>
              <a:pPr marL="0" marR="0" lvl="0" indent="0" algn="ctr" defTabSz="914400" rtl="0" eaLnBrk="1" fontAlgn="auto" latinLnBrk="0" hangingPunct="1">
                <a:lnSpc>
                  <a:spcPct val="100000"/>
                </a:lnSpc>
                <a:spcBef>
                  <a:spcPts val="0"/>
                </a:spcBef>
                <a:spcAft>
                  <a:spcPts val="600"/>
                </a:spcAft>
                <a:buClrTx/>
                <a:buSzTx/>
                <a:buFontTx/>
                <a:buNone/>
                <a:tabLst/>
                <a:defRPr/>
              </a:pPr>
              <a:t>5</a:t>
            </a:fld>
            <a:endParaRPr kumimoji="0" lang="en-US" sz="1400" b="1" i="0" u="none" strike="noStrike" kern="1200" cap="none" spc="0" normalizeH="0" baseline="0" noProof="0">
              <a:ln>
                <a:noFill/>
              </a:ln>
              <a:solidFill>
                <a:srgbClr val="FFFFFF"/>
              </a:solidFill>
              <a:effectLst/>
              <a:uLnTx/>
              <a:uFillTx/>
              <a:latin typeface="Fira Sans Ultra" charset="0"/>
            </a:endParaRPr>
          </a:p>
        </p:txBody>
      </p:sp>
      <p:sp>
        <p:nvSpPr>
          <p:cNvPr id="18" name="TextBox 17">
            <a:extLst>
              <a:ext uri="{FF2B5EF4-FFF2-40B4-BE49-F238E27FC236}">
                <a16:creationId xmlns:a16="http://schemas.microsoft.com/office/drawing/2014/main" id="{766448D3-C381-4F17-BCE0-1FE28F4C83E9}"/>
              </a:ext>
            </a:extLst>
          </p:cNvPr>
          <p:cNvSpPr txBox="1"/>
          <p:nvPr/>
        </p:nvSpPr>
        <p:spPr>
          <a:xfrm>
            <a:off x="1894251" y="1751072"/>
            <a:ext cx="102358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Calibri" panose="020F0502020204030204"/>
                <a:ea typeface="+mn-ea"/>
                <a:cs typeface="+mn-cs"/>
              </a:rPr>
              <a:t>6A</a:t>
            </a:r>
          </a:p>
        </p:txBody>
      </p:sp>
      <p:sp>
        <p:nvSpPr>
          <p:cNvPr id="19" name="TextBox 18">
            <a:extLst>
              <a:ext uri="{FF2B5EF4-FFF2-40B4-BE49-F238E27FC236}">
                <a16:creationId xmlns:a16="http://schemas.microsoft.com/office/drawing/2014/main" id="{FA111E5A-296E-42AC-8A01-0EB78CE64090}"/>
              </a:ext>
            </a:extLst>
          </p:cNvPr>
          <p:cNvSpPr txBox="1"/>
          <p:nvPr/>
        </p:nvSpPr>
        <p:spPr>
          <a:xfrm>
            <a:off x="3116821" y="3429000"/>
            <a:ext cx="102358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Calibri" panose="020F0502020204030204"/>
                <a:ea typeface="+mn-ea"/>
                <a:cs typeface="+mn-cs"/>
              </a:rPr>
              <a:t>6B</a:t>
            </a:r>
          </a:p>
        </p:txBody>
      </p:sp>
      <p:sp>
        <p:nvSpPr>
          <p:cNvPr id="20" name="TextBox 19">
            <a:extLst>
              <a:ext uri="{FF2B5EF4-FFF2-40B4-BE49-F238E27FC236}">
                <a16:creationId xmlns:a16="http://schemas.microsoft.com/office/drawing/2014/main" id="{AAA2518E-F5A4-4C84-9AC7-931AFF130657}"/>
              </a:ext>
            </a:extLst>
          </p:cNvPr>
          <p:cNvSpPr txBox="1"/>
          <p:nvPr/>
        </p:nvSpPr>
        <p:spPr>
          <a:xfrm>
            <a:off x="4291479" y="4270012"/>
            <a:ext cx="1023582"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000000"/>
                </a:solidFill>
                <a:effectLst/>
                <a:uLnTx/>
                <a:uFillTx/>
                <a:latin typeface="Calibri" panose="020F0502020204030204"/>
                <a:ea typeface="+mn-ea"/>
                <a:cs typeface="+mn-cs"/>
              </a:rPr>
              <a:t>6C</a:t>
            </a:r>
          </a:p>
        </p:txBody>
      </p:sp>
      <p:sp>
        <p:nvSpPr>
          <p:cNvPr id="21" name="Arrow: Up-Down 20">
            <a:extLst>
              <a:ext uri="{FF2B5EF4-FFF2-40B4-BE49-F238E27FC236}">
                <a16:creationId xmlns:a16="http://schemas.microsoft.com/office/drawing/2014/main" id="{EEDADEE7-F668-4007-92C1-6E1DD58B76D9}"/>
              </a:ext>
            </a:extLst>
          </p:cNvPr>
          <p:cNvSpPr/>
          <p:nvPr/>
        </p:nvSpPr>
        <p:spPr>
          <a:xfrm>
            <a:off x="11052521" y="2114710"/>
            <a:ext cx="715617" cy="3352388"/>
          </a:xfrm>
          <a:prstGeom prst="upDownArrow">
            <a:avLst/>
          </a:prstGeom>
          <a:gradFill flip="none" rotWithShape="1">
            <a:gsLst>
              <a:gs pos="0">
                <a:srgbClr val="004071"/>
              </a:gs>
              <a:gs pos="46000">
                <a:schemeClr val="accent3">
                  <a:lumMod val="95000"/>
                  <a:lumOff val="5000"/>
                </a:schemeClr>
              </a:gs>
              <a:gs pos="100000">
                <a:schemeClr val="accent3">
                  <a:lumMod val="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2" name="TextBox 21">
            <a:extLst>
              <a:ext uri="{FF2B5EF4-FFF2-40B4-BE49-F238E27FC236}">
                <a16:creationId xmlns:a16="http://schemas.microsoft.com/office/drawing/2014/main" id="{2DDA492D-E6CD-49B2-B2E6-DD4AC83BF5C5}"/>
              </a:ext>
            </a:extLst>
          </p:cNvPr>
          <p:cNvSpPr txBox="1"/>
          <p:nvPr/>
        </p:nvSpPr>
        <p:spPr>
          <a:xfrm>
            <a:off x="10824175" y="1543904"/>
            <a:ext cx="1172307"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rPr>
              <a:t>LEAST Restrictive</a:t>
            </a:r>
          </a:p>
        </p:txBody>
      </p:sp>
      <p:sp>
        <p:nvSpPr>
          <p:cNvPr id="23" name="TextBox 22">
            <a:extLst>
              <a:ext uri="{FF2B5EF4-FFF2-40B4-BE49-F238E27FC236}">
                <a16:creationId xmlns:a16="http://schemas.microsoft.com/office/drawing/2014/main" id="{AB295D21-6DAF-4C11-A374-497697BCCA50}"/>
              </a:ext>
            </a:extLst>
          </p:cNvPr>
          <p:cNvSpPr txBox="1"/>
          <p:nvPr/>
        </p:nvSpPr>
        <p:spPr>
          <a:xfrm>
            <a:off x="10824174" y="5437669"/>
            <a:ext cx="1172307"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rPr>
              <a:t>MOST Restrictive</a:t>
            </a:r>
          </a:p>
        </p:txBody>
      </p:sp>
    </p:spTree>
    <p:extLst>
      <p:ext uri="{BB962C8B-B14F-4D97-AF65-F5344CB8AC3E}">
        <p14:creationId xmlns:p14="http://schemas.microsoft.com/office/powerpoint/2010/main" val="2942855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2D5A251-4B1F-4285-8626-BA480D39AD97}"/>
              </a:ext>
            </a:extLst>
          </p:cNvPr>
          <p:cNvSpPr>
            <a:spLocks noGrp="1"/>
          </p:cNvSpPr>
          <p:nvPr>
            <p:ph type="title"/>
          </p:nvPr>
        </p:nvSpPr>
        <p:spPr/>
        <p:txBody>
          <a:bodyPr>
            <a:normAutofit/>
          </a:bodyPr>
          <a:lstStyle/>
          <a:p>
            <a:r>
              <a:rPr lang="en-US" dirty="0"/>
              <a:t>Indicator 6 – Education Environments - Preschool Age - Least Restrictive Environment (LRE)</a:t>
            </a:r>
          </a:p>
        </p:txBody>
      </p:sp>
      <p:sp>
        <p:nvSpPr>
          <p:cNvPr id="7" name="Content Placeholder 6">
            <a:extLst>
              <a:ext uri="{FF2B5EF4-FFF2-40B4-BE49-F238E27FC236}">
                <a16:creationId xmlns:a16="http://schemas.microsoft.com/office/drawing/2014/main" id="{E99C5BB1-D8BF-42E3-AC78-CFE7D3EECDDF}"/>
              </a:ext>
            </a:extLst>
          </p:cNvPr>
          <p:cNvSpPr>
            <a:spLocks noGrp="1"/>
          </p:cNvSpPr>
          <p:nvPr>
            <p:ph idx="1"/>
          </p:nvPr>
        </p:nvSpPr>
        <p:spPr/>
        <p:txBody>
          <a:bodyPr>
            <a:normAutofit lnSpcReduction="10000"/>
          </a:bodyPr>
          <a:lstStyle/>
          <a:p>
            <a:r>
              <a:rPr lang="en-US" dirty="0"/>
              <a:t>Data source for SPP.APR is the annual December One Child Count.</a:t>
            </a:r>
          </a:p>
          <a:p>
            <a:r>
              <a:rPr lang="en-US" dirty="0"/>
              <a:t>Starting with School Year 2020-2021 students with an IEP that were age five in Kindergarten were required to have a school age LRE code.</a:t>
            </a:r>
          </a:p>
          <a:p>
            <a:r>
              <a:rPr lang="en-US" dirty="0"/>
              <a:t>Beginning with SPP.APR 2020 these students are included into indicator 5 calculations instead of indicator 6.  </a:t>
            </a:r>
          </a:p>
          <a:p>
            <a:r>
              <a:rPr lang="en-US" dirty="0"/>
              <a:t>This change decreases the total number of students identified as preschool age.</a:t>
            </a:r>
          </a:p>
          <a:p>
            <a:r>
              <a:rPr lang="en-US" dirty="0"/>
              <a:t>For this indicator, Preschool Age is defined as students with an IEP ages three through five that have not started Kindergarten.</a:t>
            </a:r>
          </a:p>
          <a:p>
            <a:endParaRPr lang="en-US" dirty="0"/>
          </a:p>
          <a:p>
            <a:pPr marL="0" indent="0">
              <a:buNone/>
            </a:pPr>
            <a:endParaRPr lang="en-US" dirty="0"/>
          </a:p>
        </p:txBody>
      </p:sp>
    </p:spTree>
    <p:extLst>
      <p:ext uri="{BB962C8B-B14F-4D97-AF65-F5344CB8AC3E}">
        <p14:creationId xmlns:p14="http://schemas.microsoft.com/office/powerpoint/2010/main" val="518057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F41A4-7C27-4412-A30C-7126E5E198DD}"/>
              </a:ext>
            </a:extLst>
          </p:cNvPr>
          <p:cNvSpPr>
            <a:spLocks noGrp="1"/>
          </p:cNvSpPr>
          <p:nvPr>
            <p:ph type="title"/>
          </p:nvPr>
        </p:nvSpPr>
        <p:spPr/>
        <p:txBody>
          <a:bodyPr/>
          <a:lstStyle/>
          <a:p>
            <a:r>
              <a:rPr lang="en-US" dirty="0"/>
              <a:t>Indicator 6A</a:t>
            </a:r>
          </a:p>
        </p:txBody>
      </p:sp>
      <p:sp>
        <p:nvSpPr>
          <p:cNvPr id="6" name="Content Placeholder 2">
            <a:extLst>
              <a:ext uri="{FF2B5EF4-FFF2-40B4-BE49-F238E27FC236}">
                <a16:creationId xmlns:a16="http://schemas.microsoft.com/office/drawing/2014/main" id="{4A78DAA8-8FDD-4693-8D43-39346808CB52}"/>
              </a:ext>
            </a:extLst>
          </p:cNvPr>
          <p:cNvSpPr>
            <a:spLocks noGrp="1"/>
          </p:cNvSpPr>
          <p:nvPr>
            <p:ph idx="1"/>
          </p:nvPr>
        </p:nvSpPr>
        <p:spPr/>
        <p:txBody>
          <a:bodyPr>
            <a:normAutofit fontScale="92500" lnSpcReduction="10000"/>
          </a:bodyPr>
          <a:lstStyle/>
          <a:p>
            <a:r>
              <a:rPr lang="en-US" dirty="0"/>
              <a:t>Indicator 6A = The number of preschool age students with an IEP with the majority of their service within in a regular early childhood program (LRE=W/Y) divided by all preschool age students with an IEP.</a:t>
            </a:r>
          </a:p>
          <a:p>
            <a:r>
              <a:rPr lang="en-US" dirty="0"/>
              <a:t>The most recent school year that was not impacted by COVID-19 was SY 2019-2020 for this indicator.</a:t>
            </a:r>
          </a:p>
          <a:p>
            <a:r>
              <a:rPr lang="en-US" dirty="0"/>
              <a:t>The actual data for that year was reported in FFY2019 as 39.60% which is the proposed baseline.</a:t>
            </a:r>
          </a:p>
          <a:p>
            <a:r>
              <a:rPr lang="en-US" dirty="0"/>
              <a:t>The targets for FFY2020-FFY2025 must be </a:t>
            </a:r>
            <a:r>
              <a:rPr lang="en-US" b="1" dirty="0"/>
              <a:t>higher</a:t>
            </a:r>
            <a:r>
              <a:rPr lang="en-US" dirty="0"/>
              <a:t> than the baseline.</a:t>
            </a:r>
          </a:p>
          <a:p>
            <a:r>
              <a:rPr lang="en-US" b="1" dirty="0"/>
              <a:t>The proposed WV targets on which your feedback is needed are listed on the following graph.</a:t>
            </a:r>
          </a:p>
          <a:p>
            <a:pPr marL="0" indent="0">
              <a:buNone/>
            </a:pPr>
            <a:endParaRPr lang="en-US" b="1" dirty="0"/>
          </a:p>
        </p:txBody>
      </p:sp>
    </p:spTree>
    <p:extLst>
      <p:ext uri="{BB962C8B-B14F-4D97-AF65-F5344CB8AC3E}">
        <p14:creationId xmlns:p14="http://schemas.microsoft.com/office/powerpoint/2010/main" val="2298658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0B01A-D8D9-4BB5-BF54-6A223D5913C2}"/>
              </a:ext>
            </a:extLst>
          </p:cNvPr>
          <p:cNvSpPr>
            <a:spLocks noGrp="1"/>
          </p:cNvSpPr>
          <p:nvPr>
            <p:ph type="title"/>
          </p:nvPr>
        </p:nvSpPr>
        <p:spPr/>
        <p:txBody>
          <a:bodyPr/>
          <a:lstStyle/>
          <a:p>
            <a:r>
              <a:rPr lang="en-US" dirty="0"/>
              <a:t>Indicator 6A Proposed Targets FFY2020-2025</a:t>
            </a:r>
          </a:p>
        </p:txBody>
      </p:sp>
      <p:graphicFrame>
        <p:nvGraphicFramePr>
          <p:cNvPr id="4" name="Content Placeholder 3">
            <a:extLst>
              <a:ext uri="{FF2B5EF4-FFF2-40B4-BE49-F238E27FC236}">
                <a16:creationId xmlns:a16="http://schemas.microsoft.com/office/drawing/2014/main" id="{2E81AB5C-9749-41E4-BCFE-79C929802F75}"/>
              </a:ext>
            </a:extLst>
          </p:cNvPr>
          <p:cNvGraphicFramePr>
            <a:graphicFrameLocks noGrp="1"/>
          </p:cNvGraphicFramePr>
          <p:nvPr>
            <p:ph idx="1"/>
            <p:extLst>
              <p:ext uri="{D42A27DB-BD31-4B8C-83A1-F6EECF244321}">
                <p14:modId xmlns:p14="http://schemas.microsoft.com/office/powerpoint/2010/main" val="2527729020"/>
              </p:ext>
            </p:extLst>
          </p:nvPr>
        </p:nvGraphicFramePr>
        <p:xfrm>
          <a:off x="398463" y="1724025"/>
          <a:ext cx="11369675" cy="4149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72603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253B1-FB0F-46B4-81CA-225A92FDB1F9}"/>
              </a:ext>
            </a:extLst>
          </p:cNvPr>
          <p:cNvSpPr>
            <a:spLocks noGrp="1"/>
          </p:cNvSpPr>
          <p:nvPr>
            <p:ph type="title"/>
          </p:nvPr>
        </p:nvSpPr>
        <p:spPr/>
        <p:txBody>
          <a:bodyPr/>
          <a:lstStyle/>
          <a:p>
            <a:r>
              <a:rPr lang="en-US" dirty="0"/>
              <a:t>Indicator 6B</a:t>
            </a:r>
          </a:p>
        </p:txBody>
      </p:sp>
      <p:sp>
        <p:nvSpPr>
          <p:cNvPr id="3" name="Content Placeholder 2">
            <a:extLst>
              <a:ext uri="{FF2B5EF4-FFF2-40B4-BE49-F238E27FC236}">
                <a16:creationId xmlns:a16="http://schemas.microsoft.com/office/drawing/2014/main" id="{B9EE2688-6C1D-4762-B707-71B8734D4344}"/>
              </a:ext>
            </a:extLst>
          </p:cNvPr>
          <p:cNvSpPr>
            <a:spLocks noGrp="1"/>
          </p:cNvSpPr>
          <p:nvPr>
            <p:ph idx="1"/>
          </p:nvPr>
        </p:nvSpPr>
        <p:spPr/>
        <p:txBody>
          <a:bodyPr>
            <a:normAutofit fontScale="92500" lnSpcReduction="10000"/>
          </a:bodyPr>
          <a:lstStyle/>
          <a:p>
            <a:r>
              <a:rPr lang="en-US" dirty="0"/>
              <a:t>Indicator 6B = The number of preschool age students with an IEP served in a separate class, separate school or residential facility placement (LRE=M, N and P) divided by all preschool age students with an IEP.</a:t>
            </a:r>
          </a:p>
          <a:p>
            <a:r>
              <a:rPr lang="en-US" dirty="0"/>
              <a:t>The most recent school year that was not impacted by COVID-19 was SY 2019-2020 for this indicator.</a:t>
            </a:r>
          </a:p>
          <a:p>
            <a:r>
              <a:rPr lang="en-US" dirty="0"/>
              <a:t>The actual data for that year was reported in FFY2019 as 9.74% which is the proposed baseline.</a:t>
            </a:r>
          </a:p>
          <a:p>
            <a:r>
              <a:rPr lang="en-US" dirty="0"/>
              <a:t>The targets for FFY2020-FFY2025 must be </a:t>
            </a:r>
            <a:r>
              <a:rPr lang="en-US" b="1" dirty="0"/>
              <a:t>lower</a:t>
            </a:r>
            <a:r>
              <a:rPr lang="en-US" dirty="0"/>
              <a:t> than the baseline.</a:t>
            </a:r>
          </a:p>
          <a:p>
            <a:r>
              <a:rPr lang="en-US" b="1" dirty="0"/>
              <a:t>The proposed WV targets on which your feedback is needed are listed on the following graph.</a:t>
            </a:r>
          </a:p>
          <a:p>
            <a:endParaRPr lang="en-US" dirty="0"/>
          </a:p>
        </p:txBody>
      </p:sp>
    </p:spTree>
    <p:extLst>
      <p:ext uri="{BB962C8B-B14F-4D97-AF65-F5344CB8AC3E}">
        <p14:creationId xmlns:p14="http://schemas.microsoft.com/office/powerpoint/2010/main" val="2139082"/>
      </p:ext>
    </p:extLst>
  </p:cSld>
  <p:clrMapOvr>
    <a:masterClrMapping/>
  </p:clrMapOvr>
</p:sld>
</file>

<file path=ppt/theme/theme1.xml><?xml version="1.0" encoding="utf-8"?>
<a:theme xmlns:a="http://schemas.openxmlformats.org/drawingml/2006/main" name="Theme1">
  <a:themeElements>
    <a:clrScheme name="Custom 1">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9F95350F-845B-47F7-840B-51BC497768B8}" vid="{171C6166-087F-4F81-BB46-20D772DF35D3}"/>
    </a:ext>
  </a:extLst>
</a:theme>
</file>

<file path=ppt/theme/theme2.xml><?xml version="1.0" encoding="utf-8"?>
<a:theme xmlns:a="http://schemas.openxmlformats.org/drawingml/2006/main" name="1_Theme1">
  <a:themeElements>
    <a:clrScheme name="Custom 1">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C26DDDB-DF14-445C-B309-0F4EC9D9EA61}" vid="{508AF54F-1E7E-49B1-8188-5689BC79788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3170</TotalTime>
  <Words>1503</Words>
  <Application>Microsoft Office PowerPoint</Application>
  <PresentationFormat>Widescreen</PresentationFormat>
  <Paragraphs>117</Paragraphs>
  <Slides>27</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27</vt:i4>
      </vt:variant>
    </vt:vector>
  </HeadingPairs>
  <TitlesOfParts>
    <vt:vector size="34" baseType="lpstr">
      <vt:lpstr>Fira Sans Ultra</vt:lpstr>
      <vt:lpstr>Libre Baskerville</vt:lpstr>
      <vt:lpstr>Arial</vt:lpstr>
      <vt:lpstr>Calibri</vt:lpstr>
      <vt:lpstr>Fira Sans</vt:lpstr>
      <vt:lpstr>Theme1</vt:lpstr>
      <vt:lpstr>1_Theme1</vt:lpstr>
      <vt:lpstr>SPP.APR Stakeholder Meeting #3  Indicators 6, 7, 15 and 16</vt:lpstr>
      <vt:lpstr>The presentation will begin shortly . . . </vt:lpstr>
      <vt:lpstr>What Will Stakeholder Engagement Look Like With the New SPP/APR? Making Requirements a Reality! </vt:lpstr>
      <vt:lpstr>Agenda / Objectives</vt:lpstr>
      <vt:lpstr>Most Common Preschool Educational Environments in West Virginia</vt:lpstr>
      <vt:lpstr>Indicator 6 – Education Environments - Preschool Age - Least Restrictive Environment (LRE)</vt:lpstr>
      <vt:lpstr>Indicator 6A</vt:lpstr>
      <vt:lpstr>Indicator 6A Proposed Targets FFY2020-2025</vt:lpstr>
      <vt:lpstr>Indicator 6B</vt:lpstr>
      <vt:lpstr>Indicator 6B Proposed Targets FFY2020-2025</vt:lpstr>
      <vt:lpstr>Indicator 6C is a New Indicator as of FFY2020</vt:lpstr>
      <vt:lpstr>Indicator 6C Targets FFY2020-2025 </vt:lpstr>
      <vt:lpstr>Indicator 7 Preschool Outcomes</vt:lpstr>
      <vt:lpstr>Indicator 7A1 Positive social-emotional skills</vt:lpstr>
      <vt:lpstr>PowerPoint Presentation</vt:lpstr>
      <vt:lpstr>Indicator 7A2 Positive social-emotional skills Targets FFY2020-2025</vt:lpstr>
      <vt:lpstr>PowerPoint Presentation</vt:lpstr>
      <vt:lpstr>Indicator 7B1 Acquisition and use of knowledge and skills –Targets FFY2020-2025</vt:lpstr>
      <vt:lpstr>PowerPoint Presentation</vt:lpstr>
      <vt:lpstr>Indicator 7B2 Acquisition and use of knowledge and skills – Targets FFY2020-2025</vt:lpstr>
      <vt:lpstr>PowerPoint Presentation</vt:lpstr>
      <vt:lpstr>Indicator 7C1 Use of appropriate behaviors to meet their needs – Targets FFY2020-2025</vt:lpstr>
      <vt:lpstr>PowerPoint Presentation</vt:lpstr>
      <vt:lpstr>Indicator 7C2 Use of appropriate behaviors to meet their needs – Targets FFY2020-2025</vt:lpstr>
      <vt:lpstr>PowerPoint Presentation</vt:lpstr>
      <vt:lpstr>Indicators 15 and 16</vt:lpstr>
      <vt:lpstr>Survey and Feedback: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IDEA Indicator Target Setting –  Special Education Directors Stakeholder Meeting</dc:title>
  <dc:creator>Amber Stohr</dc:creator>
  <cp:lastModifiedBy>Amber Stohr</cp:lastModifiedBy>
  <cp:revision>109</cp:revision>
  <cp:lastPrinted>2021-07-01T17:29:53Z</cp:lastPrinted>
  <dcterms:created xsi:type="dcterms:W3CDTF">2021-03-05T18:27:47Z</dcterms:created>
  <dcterms:modified xsi:type="dcterms:W3CDTF">2021-08-11T15:52:15Z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60f4a70-4b6c-4bd4-a002-31edb9c00abe_Enabled">
    <vt:lpwstr>true</vt:lpwstr>
  </property>
  <property fmtid="{D5CDD505-2E9C-101B-9397-08002B2CF9AE}" pid="3" name="MSIP_Label_460f4a70-4b6c-4bd4-a002-31edb9c00abe_SetDate">
    <vt:lpwstr>2021-03-05T18:27:47Z</vt:lpwstr>
  </property>
  <property fmtid="{D5CDD505-2E9C-101B-9397-08002B2CF9AE}" pid="4" name="MSIP_Label_460f4a70-4b6c-4bd4-a002-31edb9c00abe_Method">
    <vt:lpwstr>Standard</vt:lpwstr>
  </property>
  <property fmtid="{D5CDD505-2E9C-101B-9397-08002B2CF9AE}" pid="5" name="MSIP_Label_460f4a70-4b6c-4bd4-a002-31edb9c00abe_Name">
    <vt:lpwstr>General</vt:lpwstr>
  </property>
  <property fmtid="{D5CDD505-2E9C-101B-9397-08002B2CF9AE}" pid="6" name="MSIP_Label_460f4a70-4b6c-4bd4-a002-31edb9c00abe_SiteId">
    <vt:lpwstr>e019b04b-330c-467a-8bae-09fb17374d6a</vt:lpwstr>
  </property>
  <property fmtid="{D5CDD505-2E9C-101B-9397-08002B2CF9AE}" pid="7" name="MSIP_Label_460f4a70-4b6c-4bd4-a002-31edb9c00abe_ActionId">
    <vt:lpwstr>d545d3de-5417-4de3-bc80-33c2807bc774</vt:lpwstr>
  </property>
  <property fmtid="{D5CDD505-2E9C-101B-9397-08002B2CF9AE}" pid="8" name="MSIP_Label_460f4a70-4b6c-4bd4-a002-31edb9c00abe_ContentBits">
    <vt:lpwstr>0</vt:lpwstr>
  </property>
</Properties>
</file>