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9" r:id="rId4"/>
    <p:sldMasterId id="2147483923" r:id="rId5"/>
  </p:sldMasterIdLst>
  <p:notesMasterIdLst>
    <p:notesMasterId r:id="rId71"/>
  </p:notesMasterIdLst>
  <p:handoutMasterIdLst>
    <p:handoutMasterId r:id="rId72"/>
  </p:handoutMasterIdLst>
  <p:sldIdLst>
    <p:sldId id="261" r:id="rId6"/>
    <p:sldId id="1542" r:id="rId7"/>
    <p:sldId id="336" r:id="rId8"/>
    <p:sldId id="269" r:id="rId9"/>
    <p:sldId id="341" r:id="rId10"/>
    <p:sldId id="1567" r:id="rId11"/>
    <p:sldId id="413" r:id="rId12"/>
    <p:sldId id="1568" r:id="rId13"/>
    <p:sldId id="1551" r:id="rId14"/>
    <p:sldId id="425" r:id="rId15"/>
    <p:sldId id="1576" r:id="rId16"/>
    <p:sldId id="1455" r:id="rId17"/>
    <p:sldId id="1557" r:id="rId18"/>
    <p:sldId id="1569" r:id="rId19"/>
    <p:sldId id="1543" r:id="rId20"/>
    <p:sldId id="1570" r:id="rId21"/>
    <p:sldId id="1571" r:id="rId22"/>
    <p:sldId id="1558" r:id="rId23"/>
    <p:sldId id="355" r:id="rId24"/>
    <p:sldId id="358" r:id="rId25"/>
    <p:sldId id="356" r:id="rId26"/>
    <p:sldId id="354" r:id="rId27"/>
    <p:sldId id="1544" r:id="rId28"/>
    <p:sldId id="265" r:id="rId29"/>
    <p:sldId id="1528" r:id="rId30"/>
    <p:sldId id="417" r:id="rId31"/>
    <p:sldId id="1555" r:id="rId32"/>
    <p:sldId id="291" r:id="rId33"/>
    <p:sldId id="1559" r:id="rId34"/>
    <p:sldId id="1561" r:id="rId35"/>
    <p:sldId id="418" r:id="rId36"/>
    <p:sldId id="1530" r:id="rId37"/>
    <p:sldId id="1531" r:id="rId38"/>
    <p:sldId id="1553" r:id="rId39"/>
    <p:sldId id="363" r:id="rId40"/>
    <p:sldId id="1556" r:id="rId41"/>
    <p:sldId id="376" r:id="rId42"/>
    <p:sldId id="1546" r:id="rId43"/>
    <p:sldId id="421" r:id="rId44"/>
    <p:sldId id="379" r:id="rId45"/>
    <p:sldId id="1572" r:id="rId46"/>
    <p:sldId id="422" r:id="rId47"/>
    <p:sldId id="296" r:id="rId48"/>
    <p:sldId id="370" r:id="rId49"/>
    <p:sldId id="364" r:id="rId50"/>
    <p:sldId id="1532" r:id="rId51"/>
    <p:sldId id="386" r:id="rId52"/>
    <p:sldId id="1529" r:id="rId53"/>
    <p:sldId id="1562" r:id="rId54"/>
    <p:sldId id="1552" r:id="rId55"/>
    <p:sldId id="342" r:id="rId56"/>
    <p:sldId id="1565" r:id="rId57"/>
    <p:sldId id="400" r:id="rId58"/>
    <p:sldId id="393" r:id="rId59"/>
    <p:sldId id="436" r:id="rId60"/>
    <p:sldId id="1575" r:id="rId61"/>
    <p:sldId id="399" r:id="rId62"/>
    <p:sldId id="1566" r:id="rId63"/>
    <p:sldId id="294" r:id="rId64"/>
    <p:sldId id="411" r:id="rId65"/>
    <p:sldId id="1564" r:id="rId66"/>
    <p:sldId id="397" r:id="rId67"/>
    <p:sldId id="1547" r:id="rId68"/>
    <p:sldId id="1494" r:id="rId69"/>
    <p:sldId id="331"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AA5499-A4E5-A997-59FF-41BDD44816CA}" name="Rockett, Melissa" initials="RM" userId="S::mrockett@pcgus.com::2fdf1adc-81dd-42ba-97a1-6bac370664c2" providerId="AD"/>
  <p188:author id="{FC44B3EE-AAA8-8CE1-E241-BFDF4F3C494A}" name="Moran, Rachel" initials="MR" userId="S::RMoran@pcgus.com::9857a36e-efee-4991-8c26-8ba3cbfc5c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isenberg, Alissa" initials="EA" lastIdx="13" clrIdx="0">
    <p:extLst>
      <p:ext uri="{19B8F6BF-5375-455C-9EA6-DF929625EA0E}">
        <p15:presenceInfo xmlns:p15="http://schemas.microsoft.com/office/powerpoint/2012/main" userId="S::astamm@pcgus.com::a85c435e-23e6-4cde-b67f-c5a1d5dcb1ae" providerId="AD"/>
      </p:ext>
    </p:extLst>
  </p:cmAuthor>
  <p:cmAuthor id="2" name="Kelly, Amanda" initials="KA" lastIdx="1" clrIdx="1">
    <p:extLst>
      <p:ext uri="{19B8F6BF-5375-455C-9EA6-DF929625EA0E}">
        <p15:presenceInfo xmlns:p15="http://schemas.microsoft.com/office/powerpoint/2012/main" userId="S::akelly@pcgus.com::af585c7b-e187-4916-81c6-f13581a743b9" providerId="AD"/>
      </p:ext>
    </p:extLst>
  </p:cmAuthor>
  <p:cmAuthor id="3" name="McGlynn, Jim" initials="MJ" lastIdx="13" clrIdx="2">
    <p:extLst>
      <p:ext uri="{19B8F6BF-5375-455C-9EA6-DF929625EA0E}">
        <p15:presenceInfo xmlns:p15="http://schemas.microsoft.com/office/powerpoint/2012/main" userId="S::jmcglynn@pcgus.com::57bbc7e7-53f4-4589-9eed-0b8062b235ac" providerId="AD"/>
      </p:ext>
    </p:extLst>
  </p:cmAuthor>
  <p:cmAuthor id="4" name="Moran, Rachel" initials="MR" lastIdx="9" clrIdx="3">
    <p:extLst>
      <p:ext uri="{19B8F6BF-5375-455C-9EA6-DF929625EA0E}">
        <p15:presenceInfo xmlns:p15="http://schemas.microsoft.com/office/powerpoint/2012/main" userId="S::RMoran@pcgus.com::9857a36e-efee-4991-8c26-8ba3cbfc5cba" providerId="AD"/>
      </p:ext>
    </p:extLst>
  </p:cmAuthor>
  <p:cmAuthor id="5" name="Peng, Stephen" initials="PS" lastIdx="1" clrIdx="4">
    <p:extLst>
      <p:ext uri="{19B8F6BF-5375-455C-9EA6-DF929625EA0E}">
        <p15:presenceInfo xmlns:p15="http://schemas.microsoft.com/office/powerpoint/2012/main" userId="S::speng@pcgus.com::c69f649d-f0ba-4b53-85c8-9d46f3767899" providerId="AD"/>
      </p:ext>
    </p:extLst>
  </p:cmAuthor>
  <p:cmAuthor id="6" name="Titus, Katherine" initials="TK" lastIdx="21" clrIdx="5">
    <p:extLst>
      <p:ext uri="{19B8F6BF-5375-455C-9EA6-DF929625EA0E}">
        <p15:presenceInfo xmlns:p15="http://schemas.microsoft.com/office/powerpoint/2012/main" userId="S::ktitus@pcgus.com::8ee92a8e-d8f6-4f60-b799-9f5bd1bdfd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D8"/>
    <a:srgbClr val="FAB81F"/>
    <a:srgbClr val="CE9105"/>
    <a:srgbClr val="245283"/>
    <a:srgbClr val="0B3677"/>
    <a:srgbClr val="A1237F"/>
    <a:srgbClr val="EE2648"/>
    <a:srgbClr val="FBAF33"/>
    <a:srgbClr val="0095DA"/>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97876-4DAB-45CA-94E0-F4FF6D693464}" v="2" dt="2022-10-04T12:52:10.809"/>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1422" autoAdjust="0"/>
  </p:normalViewPr>
  <p:slideViewPr>
    <p:cSldViewPr snapToGrid="0">
      <p:cViewPr varScale="1">
        <p:scale>
          <a:sx n="80" d="100"/>
          <a:sy n="80" d="100"/>
        </p:scale>
        <p:origin x="114" y="342"/>
      </p:cViewPr>
      <p:guideLst/>
    </p:cSldViewPr>
  </p:slideViewPr>
  <p:notesTextViewPr>
    <p:cViewPr>
      <p:scale>
        <a:sx n="1" d="1"/>
        <a:sy n="1" d="1"/>
      </p:scale>
      <p:origin x="0" y="0"/>
    </p:cViewPr>
  </p:notesTextViewPr>
  <p:notesViewPr>
    <p:cSldViewPr snapToGrid="0">
      <p:cViewPr varScale="1">
        <p:scale>
          <a:sx n="85" d="100"/>
          <a:sy n="85"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10381346264061E-2"/>
          <c:y val="2.9717005614961205E-2"/>
          <c:w val="0.88887289590328733"/>
          <c:h val="0.94056598877007758"/>
        </c:manualLayout>
      </c:layout>
      <c:doughnutChart>
        <c:varyColors val="1"/>
        <c:ser>
          <c:idx val="0"/>
          <c:order val="0"/>
          <c:spPr>
            <a:solidFill>
              <a:schemeClr val="accent2"/>
            </a:solidFill>
            <a:ln>
              <a:solidFill>
                <a:schemeClr val="bg1"/>
              </a:solidFill>
            </a:ln>
          </c:spPr>
          <c:dPt>
            <c:idx val="0"/>
            <c:bubble3D val="0"/>
            <c:spPr>
              <a:solidFill>
                <a:schemeClr val="accent2"/>
              </a:solidFill>
              <a:ln w="19050">
                <a:solidFill>
                  <a:schemeClr val="bg1"/>
                </a:solidFill>
              </a:ln>
              <a:effectLst/>
            </c:spPr>
            <c:extLst>
              <c:ext xmlns:c16="http://schemas.microsoft.com/office/drawing/2014/chart" uri="{C3380CC4-5D6E-409C-BE32-E72D297353CC}">
                <c16:uniqueId val="{00000001-278C-4F00-80A5-39D103EB3838}"/>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278C-4F00-80A5-39D103EB3838}"/>
              </c:ext>
            </c:extLst>
          </c:dPt>
          <c:dPt>
            <c:idx val="2"/>
            <c:bubble3D val="0"/>
            <c:spPr>
              <a:solidFill>
                <a:schemeClr val="accent2"/>
              </a:solidFill>
              <a:ln w="19050">
                <a:solidFill>
                  <a:schemeClr val="bg1"/>
                </a:solidFill>
              </a:ln>
              <a:effectLst/>
            </c:spPr>
            <c:extLst>
              <c:ext xmlns:c16="http://schemas.microsoft.com/office/drawing/2014/chart" uri="{C3380CC4-5D6E-409C-BE32-E72D297353CC}">
                <c16:uniqueId val="{00000005-278C-4F00-80A5-39D103EB3838}"/>
              </c:ext>
            </c:extLst>
          </c:dPt>
          <c:dPt>
            <c:idx val="3"/>
            <c:bubble3D val="0"/>
            <c:spPr>
              <a:solidFill>
                <a:schemeClr val="accent2"/>
              </a:solidFill>
              <a:ln w="19050">
                <a:solidFill>
                  <a:schemeClr val="bg1"/>
                </a:solidFill>
              </a:ln>
              <a:effectLst/>
            </c:spPr>
            <c:extLst>
              <c:ext xmlns:c16="http://schemas.microsoft.com/office/drawing/2014/chart" uri="{C3380CC4-5D6E-409C-BE32-E72D297353CC}">
                <c16:uniqueId val="{00000007-278C-4F00-80A5-39D103EB3838}"/>
              </c:ext>
            </c:extLst>
          </c:dPt>
          <c:dPt>
            <c:idx val="4"/>
            <c:bubble3D val="0"/>
            <c:spPr>
              <a:solidFill>
                <a:schemeClr val="accent2"/>
              </a:solidFill>
              <a:ln w="19050">
                <a:solidFill>
                  <a:schemeClr val="bg1"/>
                </a:solidFill>
              </a:ln>
              <a:effectLst/>
            </c:spPr>
            <c:extLst>
              <c:ext xmlns:c16="http://schemas.microsoft.com/office/drawing/2014/chart" uri="{C3380CC4-5D6E-409C-BE32-E72D297353CC}">
                <c16:uniqueId val="{00000009-278C-4F00-80A5-39D103EB3838}"/>
              </c:ext>
            </c:extLst>
          </c:dPt>
          <c:dPt>
            <c:idx val="5"/>
            <c:bubble3D val="0"/>
            <c:spPr>
              <a:solidFill>
                <a:schemeClr val="accent2"/>
              </a:solidFill>
              <a:ln w="19050">
                <a:solidFill>
                  <a:schemeClr val="bg1"/>
                </a:solidFill>
              </a:ln>
              <a:effectLst/>
            </c:spPr>
            <c:extLst>
              <c:ext xmlns:c16="http://schemas.microsoft.com/office/drawing/2014/chart" uri="{C3380CC4-5D6E-409C-BE32-E72D297353CC}">
                <c16:uniqueId val="{0000000B-278C-4F00-80A5-39D103EB3838}"/>
              </c:ext>
            </c:extLst>
          </c:dPt>
          <c:dPt>
            <c:idx val="6"/>
            <c:bubble3D val="0"/>
            <c:spPr>
              <a:solidFill>
                <a:schemeClr val="accent2"/>
              </a:solidFill>
              <a:ln w="19050">
                <a:solidFill>
                  <a:schemeClr val="bg1"/>
                </a:solidFill>
              </a:ln>
              <a:effectLst/>
            </c:spPr>
            <c:extLst>
              <c:ext xmlns:c16="http://schemas.microsoft.com/office/drawing/2014/chart" uri="{C3380CC4-5D6E-409C-BE32-E72D297353CC}">
                <c16:uniqueId val="{0000000D-278C-4F00-80A5-39D103EB3838}"/>
              </c:ext>
            </c:extLst>
          </c:dPt>
          <c:val>
            <c:numRef>
              <c:f>Sheet1!$B$2:$B$8</c:f>
              <c:numCache>
                <c:formatCode>General</c:formatCode>
                <c:ptCount val="7"/>
                <c:pt idx="0">
                  <c:v>1</c:v>
                </c:pt>
                <c:pt idx="1">
                  <c:v>1</c:v>
                </c:pt>
                <c:pt idx="2">
                  <c:v>1</c:v>
                </c:pt>
                <c:pt idx="3">
                  <c:v>1</c:v>
                </c:pt>
                <c:pt idx="4">
                  <c:v>1</c:v>
                </c:pt>
                <c:pt idx="5">
                  <c:v>1</c:v>
                </c:pt>
                <c:pt idx="6">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Direct Medical Costs</c:v>
                      </c:pt>
                    </c:strCache>
                  </c:strRef>
                </c15:tx>
              </c15:filteredSeriesTitle>
            </c:ext>
            <c:ext xmlns:c15="http://schemas.microsoft.com/office/drawing/2012/chart" uri="{02D57815-91ED-43cb-92C2-25804820EDAC}">
              <c15:filteredCategoryTitle>
                <c15:cat>
                  <c:numRef>
                    <c:extLst>
                      <c:ext uri="{02D57815-91ED-43cb-92C2-25804820EDAC}">
                        <c15:formulaRef>
                          <c15:sqref>Sheet1!$A$2:$A$8</c15:sqref>
                        </c15:formulaRef>
                      </c:ext>
                    </c:extLst>
                    <c:numCache>
                      <c:formatCode>General</c:formatCode>
                      <c:ptCount val="7"/>
                    </c:numCache>
                  </c:numRef>
                </c15:cat>
              </c15:filteredCategoryTitle>
            </c:ext>
            <c:ext xmlns:c16="http://schemas.microsoft.com/office/drawing/2014/chart" uri="{C3380CC4-5D6E-409C-BE32-E72D297353CC}">
              <c16:uniqueId val="{0000000E-278C-4F00-80A5-39D103EB3838}"/>
            </c:ext>
          </c:extLst>
        </c:ser>
        <c:dLbls>
          <c:showLegendKey val="0"/>
          <c:showVal val="0"/>
          <c:showCatName val="0"/>
          <c:showSerName val="0"/>
          <c:showPercent val="0"/>
          <c:showBubbleSize val="0"/>
          <c:showLeaderLines val="1"/>
        </c:dLbls>
        <c:firstSliceAng val="0"/>
        <c:holeSize val="50"/>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D546B-FBD7-4E79-ACE8-357908AC77C2}"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8DBCB05E-5CB0-470A-8CDB-E36ED1BD4D9C}">
      <dgm:prSet phldrT="[Text]" custT="1"/>
      <dgm:spPr>
        <a:solidFill>
          <a:srgbClr val="FFC000"/>
        </a:solidFill>
      </dgm:spPr>
      <dgm:t>
        <a:bodyPr/>
        <a:lstStyle/>
        <a:p>
          <a:r>
            <a:rPr lang="en-US" sz="1600" b="1" dirty="0">
              <a:solidFill>
                <a:schemeClr val="accent1"/>
              </a:solidFill>
              <a:latin typeface="Arial" panose="020B0604020202020204" pitchFamily="34" charset="0"/>
              <a:cs typeface="Arial" panose="020B0604020202020204" pitchFamily="34" charset="0"/>
            </a:rPr>
            <a:t>County Submits Cost Report</a:t>
          </a:r>
        </a:p>
      </dgm:t>
    </dgm:pt>
    <dgm:pt modelId="{7F862B07-27A2-4DB0-8AAE-56EB0E9508CB}" type="parTrans" cxnId="{91AEFCB1-B12D-4293-B94E-1E8632D0B2D5}">
      <dgm:prSet/>
      <dgm:spPr/>
      <dgm:t>
        <a:bodyPr/>
        <a:lstStyle/>
        <a:p>
          <a:endParaRPr lang="en-US" b="1"/>
        </a:p>
      </dgm:t>
    </dgm:pt>
    <dgm:pt modelId="{6ACB99E1-BAB2-44F2-9AFD-05EE2ACF817D}" type="sibTrans" cxnId="{91AEFCB1-B12D-4293-B94E-1E8632D0B2D5}">
      <dgm:prSet/>
      <dgm:spPr/>
      <dgm:t>
        <a:bodyPr/>
        <a:lstStyle/>
        <a:p>
          <a:endParaRPr lang="en-US" b="1"/>
        </a:p>
      </dgm:t>
    </dgm:pt>
    <dgm:pt modelId="{D0249CBC-E66C-4358-ACB1-A8262FD97A19}">
      <dgm:prSet phldrT="[Text]" custT="1"/>
      <dgm:spPr>
        <a:solidFill>
          <a:schemeClr val="bg2">
            <a:lumMod val="75000"/>
          </a:schemeClr>
        </a:solidFill>
      </dgm:spPr>
      <dgm:t>
        <a:bodyPr/>
        <a:lstStyle/>
        <a:p>
          <a:r>
            <a:rPr lang="en-US" sz="1600" b="1" dirty="0">
              <a:solidFill>
                <a:schemeClr val="accent1"/>
              </a:solidFill>
              <a:latin typeface="Arial" panose="020B0604020202020204" pitchFamily="34" charset="0"/>
              <a:cs typeface="Arial" panose="020B0604020202020204" pitchFamily="34" charset="0"/>
            </a:rPr>
            <a:t>PCG performs in-depth Desk Reviews</a:t>
          </a:r>
        </a:p>
      </dgm:t>
    </dgm:pt>
    <dgm:pt modelId="{4CEED777-2B66-4E22-96CF-D4DE523B89EF}" type="parTrans" cxnId="{81F49398-C13C-4C0F-902E-70E72939B718}">
      <dgm:prSet/>
      <dgm:spPr/>
      <dgm:t>
        <a:bodyPr/>
        <a:lstStyle/>
        <a:p>
          <a:endParaRPr lang="en-US" b="1"/>
        </a:p>
      </dgm:t>
    </dgm:pt>
    <dgm:pt modelId="{21E9AF5E-61F3-49D1-9955-4C40039DAE0E}" type="sibTrans" cxnId="{81F49398-C13C-4C0F-902E-70E72939B718}">
      <dgm:prSet/>
      <dgm:spPr/>
      <dgm:t>
        <a:bodyPr/>
        <a:lstStyle/>
        <a:p>
          <a:endParaRPr lang="en-US" b="1"/>
        </a:p>
      </dgm:t>
    </dgm:pt>
    <dgm:pt modelId="{B06B982F-ABD9-42D1-BFAE-22CD6AFD5E09}">
      <dgm:prSet phldrT="[Text]" custT="1"/>
      <dgm:spPr>
        <a:solidFill>
          <a:srgbClr val="00186E"/>
        </a:solidFill>
      </dgm:spPr>
      <dgm:t>
        <a:bodyPr/>
        <a:lstStyle/>
        <a:p>
          <a:r>
            <a:rPr lang="en-US" sz="1600" b="1" dirty="0">
              <a:latin typeface="Arial" panose="020B0604020202020204" pitchFamily="34" charset="0"/>
              <a:cs typeface="Arial" panose="020B0604020202020204" pitchFamily="34" charset="0"/>
            </a:rPr>
            <a:t>PCG calculates Cost Settlement</a:t>
          </a:r>
        </a:p>
      </dgm:t>
    </dgm:pt>
    <dgm:pt modelId="{F7311D92-56C9-44D5-9E0E-B4834692BB0E}" type="parTrans" cxnId="{1FCB29D4-D3FA-4D0F-AC94-F86BE43FDEDF}">
      <dgm:prSet/>
      <dgm:spPr/>
      <dgm:t>
        <a:bodyPr/>
        <a:lstStyle/>
        <a:p>
          <a:endParaRPr lang="en-US" b="1"/>
        </a:p>
      </dgm:t>
    </dgm:pt>
    <dgm:pt modelId="{60A0D001-E92E-47A3-8E5F-ABC079CDEB9B}" type="sibTrans" cxnId="{1FCB29D4-D3FA-4D0F-AC94-F86BE43FDEDF}">
      <dgm:prSet/>
      <dgm:spPr/>
      <dgm:t>
        <a:bodyPr/>
        <a:lstStyle/>
        <a:p>
          <a:endParaRPr lang="en-US" b="1"/>
        </a:p>
      </dgm:t>
    </dgm:pt>
    <dgm:pt modelId="{8B85DECD-CFC6-4924-891E-B3CEDE3DA177}" type="pres">
      <dgm:prSet presAssocID="{66AD546B-FBD7-4E79-ACE8-357908AC77C2}" presName="Name0" presStyleCnt="0">
        <dgm:presLayoutVars>
          <dgm:dir/>
          <dgm:animLvl val="lvl"/>
          <dgm:resizeHandles val="exact"/>
        </dgm:presLayoutVars>
      </dgm:prSet>
      <dgm:spPr/>
    </dgm:pt>
    <dgm:pt modelId="{85E09BA4-235B-4264-AC1E-0D67041C5021}" type="pres">
      <dgm:prSet presAssocID="{8DBCB05E-5CB0-470A-8CDB-E36ED1BD4D9C}" presName="parTxOnly" presStyleLbl="node1" presStyleIdx="0" presStyleCnt="3" custScaleY="116917" custLinFactNeighborX="14760" custLinFactNeighborY="-10022">
        <dgm:presLayoutVars>
          <dgm:chMax val="0"/>
          <dgm:chPref val="0"/>
          <dgm:bulletEnabled val="1"/>
        </dgm:presLayoutVars>
      </dgm:prSet>
      <dgm:spPr/>
    </dgm:pt>
    <dgm:pt modelId="{25049310-59DE-41CC-A002-F4F79680F9B6}" type="pres">
      <dgm:prSet presAssocID="{6ACB99E1-BAB2-44F2-9AFD-05EE2ACF817D}" presName="parTxOnlySpace" presStyleCnt="0"/>
      <dgm:spPr/>
    </dgm:pt>
    <dgm:pt modelId="{267E0B20-46B7-4112-B4DB-17B7FD6482AC}" type="pres">
      <dgm:prSet presAssocID="{D0249CBC-E66C-4358-ACB1-A8262FD97A19}" presName="parTxOnly" presStyleLbl="node1" presStyleIdx="1" presStyleCnt="3" custScaleY="116917" custLinFactNeighborX="14760" custLinFactNeighborY="-10022">
        <dgm:presLayoutVars>
          <dgm:chMax val="0"/>
          <dgm:chPref val="0"/>
          <dgm:bulletEnabled val="1"/>
        </dgm:presLayoutVars>
      </dgm:prSet>
      <dgm:spPr/>
    </dgm:pt>
    <dgm:pt modelId="{226D3E17-AF43-48C1-9249-E81F793633EA}" type="pres">
      <dgm:prSet presAssocID="{21E9AF5E-61F3-49D1-9955-4C40039DAE0E}" presName="parTxOnlySpace" presStyleCnt="0"/>
      <dgm:spPr/>
    </dgm:pt>
    <dgm:pt modelId="{56FFF212-CF9C-49E5-B586-CE7C19165737}" type="pres">
      <dgm:prSet presAssocID="{B06B982F-ABD9-42D1-BFAE-22CD6AFD5E09}" presName="parTxOnly" presStyleLbl="node1" presStyleIdx="2" presStyleCnt="3" custScaleY="116917" custLinFactNeighborX="3773" custLinFactNeighborY="-10022">
        <dgm:presLayoutVars>
          <dgm:chMax val="0"/>
          <dgm:chPref val="0"/>
          <dgm:bulletEnabled val="1"/>
        </dgm:presLayoutVars>
      </dgm:prSet>
      <dgm:spPr/>
    </dgm:pt>
  </dgm:ptLst>
  <dgm:cxnLst>
    <dgm:cxn modelId="{29C9A573-8F37-4D35-A3BE-04C60C377395}" type="presOf" srcId="{D0249CBC-E66C-4358-ACB1-A8262FD97A19}" destId="{267E0B20-46B7-4112-B4DB-17B7FD6482AC}" srcOrd="0" destOrd="0" presId="urn:microsoft.com/office/officeart/2005/8/layout/chevron1"/>
    <dgm:cxn modelId="{3B94A375-80BB-442D-957A-8EF2CC802612}" type="presOf" srcId="{B06B982F-ABD9-42D1-BFAE-22CD6AFD5E09}" destId="{56FFF212-CF9C-49E5-B586-CE7C19165737}" srcOrd="0" destOrd="0" presId="urn:microsoft.com/office/officeart/2005/8/layout/chevron1"/>
    <dgm:cxn modelId="{2F9E4793-7924-4CA0-9355-2ECEBBB84D28}" type="presOf" srcId="{66AD546B-FBD7-4E79-ACE8-357908AC77C2}" destId="{8B85DECD-CFC6-4924-891E-B3CEDE3DA177}" srcOrd="0" destOrd="0" presId="urn:microsoft.com/office/officeart/2005/8/layout/chevron1"/>
    <dgm:cxn modelId="{81F49398-C13C-4C0F-902E-70E72939B718}" srcId="{66AD546B-FBD7-4E79-ACE8-357908AC77C2}" destId="{D0249CBC-E66C-4358-ACB1-A8262FD97A19}" srcOrd="1" destOrd="0" parTransId="{4CEED777-2B66-4E22-96CF-D4DE523B89EF}" sibTransId="{21E9AF5E-61F3-49D1-9955-4C40039DAE0E}"/>
    <dgm:cxn modelId="{BD11FCA8-B686-4E5E-BF2C-077AF0C9855B}" type="presOf" srcId="{8DBCB05E-5CB0-470A-8CDB-E36ED1BD4D9C}" destId="{85E09BA4-235B-4264-AC1E-0D67041C5021}" srcOrd="0" destOrd="0" presId="urn:microsoft.com/office/officeart/2005/8/layout/chevron1"/>
    <dgm:cxn modelId="{91AEFCB1-B12D-4293-B94E-1E8632D0B2D5}" srcId="{66AD546B-FBD7-4E79-ACE8-357908AC77C2}" destId="{8DBCB05E-5CB0-470A-8CDB-E36ED1BD4D9C}" srcOrd="0" destOrd="0" parTransId="{7F862B07-27A2-4DB0-8AAE-56EB0E9508CB}" sibTransId="{6ACB99E1-BAB2-44F2-9AFD-05EE2ACF817D}"/>
    <dgm:cxn modelId="{1FCB29D4-D3FA-4D0F-AC94-F86BE43FDEDF}" srcId="{66AD546B-FBD7-4E79-ACE8-357908AC77C2}" destId="{B06B982F-ABD9-42D1-BFAE-22CD6AFD5E09}" srcOrd="2" destOrd="0" parTransId="{F7311D92-56C9-44D5-9E0E-B4834692BB0E}" sibTransId="{60A0D001-E92E-47A3-8E5F-ABC079CDEB9B}"/>
    <dgm:cxn modelId="{EA3096BE-B8C7-4FB1-98DB-15344FF0FF44}" type="presParOf" srcId="{8B85DECD-CFC6-4924-891E-B3CEDE3DA177}" destId="{85E09BA4-235B-4264-AC1E-0D67041C5021}" srcOrd="0" destOrd="0" presId="urn:microsoft.com/office/officeart/2005/8/layout/chevron1"/>
    <dgm:cxn modelId="{3F08B448-0014-4456-B80A-F5F8C7ED6641}" type="presParOf" srcId="{8B85DECD-CFC6-4924-891E-B3CEDE3DA177}" destId="{25049310-59DE-41CC-A002-F4F79680F9B6}" srcOrd="1" destOrd="0" presId="urn:microsoft.com/office/officeart/2005/8/layout/chevron1"/>
    <dgm:cxn modelId="{B75B124C-4F51-4C86-9005-1CB92434169C}" type="presParOf" srcId="{8B85DECD-CFC6-4924-891E-B3CEDE3DA177}" destId="{267E0B20-46B7-4112-B4DB-17B7FD6482AC}" srcOrd="2" destOrd="0" presId="urn:microsoft.com/office/officeart/2005/8/layout/chevron1"/>
    <dgm:cxn modelId="{14D66D6C-BDBA-4974-9238-613868CFCD28}" type="presParOf" srcId="{8B85DECD-CFC6-4924-891E-B3CEDE3DA177}" destId="{226D3E17-AF43-48C1-9249-E81F793633EA}" srcOrd="3" destOrd="0" presId="urn:microsoft.com/office/officeart/2005/8/layout/chevron1"/>
    <dgm:cxn modelId="{BAA8CB55-1E5E-4AA1-9A8F-9E106AB3CFB6}" type="presParOf" srcId="{8B85DECD-CFC6-4924-891E-B3CEDE3DA177}" destId="{56FFF212-CF9C-49E5-B586-CE7C1916573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09BA4-235B-4264-AC1E-0D67041C5021}">
      <dsp:nvSpPr>
        <dsp:cNvPr id="0" name=""/>
        <dsp:cNvSpPr/>
      </dsp:nvSpPr>
      <dsp:spPr>
        <a:xfrm>
          <a:off x="59872" y="0"/>
          <a:ext cx="3842736" cy="914472"/>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solidFill>
              <a:latin typeface="Arial" panose="020B0604020202020204" pitchFamily="34" charset="0"/>
              <a:cs typeface="Arial" panose="020B0604020202020204" pitchFamily="34" charset="0"/>
            </a:rPr>
            <a:t>County Submits Cost Report</a:t>
          </a:r>
        </a:p>
      </dsp:txBody>
      <dsp:txXfrm>
        <a:off x="517108" y="0"/>
        <a:ext cx="2928264" cy="914472"/>
      </dsp:txXfrm>
    </dsp:sp>
    <dsp:sp modelId="{267E0B20-46B7-4112-B4DB-17B7FD6482AC}">
      <dsp:nvSpPr>
        <dsp:cNvPr id="0" name=""/>
        <dsp:cNvSpPr/>
      </dsp:nvSpPr>
      <dsp:spPr>
        <a:xfrm>
          <a:off x="3518335" y="0"/>
          <a:ext cx="3842736" cy="914472"/>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solidFill>
              <a:latin typeface="Arial" panose="020B0604020202020204" pitchFamily="34" charset="0"/>
              <a:cs typeface="Arial" panose="020B0604020202020204" pitchFamily="34" charset="0"/>
            </a:rPr>
            <a:t>PCG performs in-depth Desk Reviews</a:t>
          </a:r>
        </a:p>
      </dsp:txBody>
      <dsp:txXfrm>
        <a:off x="3975571" y="0"/>
        <a:ext cx="2928264" cy="914472"/>
      </dsp:txXfrm>
    </dsp:sp>
    <dsp:sp modelId="{56FFF212-CF9C-49E5-B586-CE7C19165737}">
      <dsp:nvSpPr>
        <dsp:cNvPr id="0" name=""/>
        <dsp:cNvSpPr/>
      </dsp:nvSpPr>
      <dsp:spPr>
        <a:xfrm>
          <a:off x="6923233" y="0"/>
          <a:ext cx="3842736" cy="914472"/>
        </a:xfrm>
        <a:prstGeom prst="chevron">
          <a:avLst/>
        </a:prstGeom>
        <a:solidFill>
          <a:srgbClr val="0018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PCG calculates Cost Settlement</a:t>
          </a:r>
        </a:p>
      </dsp:txBody>
      <dsp:txXfrm>
        <a:off x="7380469" y="0"/>
        <a:ext cx="2928264" cy="9144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7CA41-8206-4087-9AB8-0274BD993165}"/>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2C93F7-59A3-4C2F-85F1-FE87DBB27335}"/>
              </a:ext>
            </a:extLst>
          </p:cNvPr>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11293413-27DD-4552-9F7E-A052450CD805}" type="datetimeFigureOut">
              <a:rPr lang="en-US" smtClean="0"/>
              <a:t>11/15/2022</a:t>
            </a:fld>
            <a:endParaRPr lang="en-US"/>
          </a:p>
        </p:txBody>
      </p:sp>
      <p:sp>
        <p:nvSpPr>
          <p:cNvPr id="4" name="Footer Placeholder 3">
            <a:extLst>
              <a:ext uri="{FF2B5EF4-FFF2-40B4-BE49-F238E27FC236}">
                <a16:creationId xmlns:a16="http://schemas.microsoft.com/office/drawing/2014/main" id="{17059F18-2E61-4365-A7F3-A7CC73626298}"/>
              </a:ext>
            </a:extLst>
          </p:cNvPr>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DF2FD9-602D-4CA7-A804-A497B04579D3}"/>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1CB501C4-043C-4266-83F1-3A49BDEB0028}" type="slidenum">
              <a:rPr lang="en-US" smtClean="0"/>
              <a:t>‹#›</a:t>
            </a:fld>
            <a:endParaRPr lang="en-US"/>
          </a:p>
        </p:txBody>
      </p:sp>
    </p:spTree>
    <p:extLst>
      <p:ext uri="{BB962C8B-B14F-4D97-AF65-F5344CB8AC3E}">
        <p14:creationId xmlns:p14="http://schemas.microsoft.com/office/powerpoint/2010/main" val="21460384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7120833A-09A0-43C9-8AD2-8913D42103BF}"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597F-3EB5-4D51-9570-4CB353ED80C2}" type="slidenum">
              <a:rPr lang="en-US" smtClean="0"/>
              <a:t>‹#›</a:t>
            </a:fld>
            <a:endParaRPr lang="en-US"/>
          </a:p>
        </p:txBody>
      </p:sp>
    </p:spTree>
    <p:extLst>
      <p:ext uri="{BB962C8B-B14F-4D97-AF65-F5344CB8AC3E}">
        <p14:creationId xmlns:p14="http://schemas.microsoft.com/office/powerpoint/2010/main" val="36027151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1836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80AAA7F-318B-4A30-8D1A-FF3ED5BAB095}"/>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66339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80AAA7F-318B-4A30-8D1A-FF3ED5BAB095}"/>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74086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80AAA7F-318B-4A30-8D1A-FF3ED5BAB095}"/>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427295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53182C2-5E39-495E-9FF1-EAFD3BB1E1D0}"/>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32581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94A10B2-D246-4C0E-B597-57A9D297962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26396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411E639D-68ED-4BD1-AD63-811FE4FCC87E}"/>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610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4865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1853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Tree>
    <p:extLst>
      <p:ext uri="{BB962C8B-B14F-4D97-AF65-F5344CB8AC3E}">
        <p14:creationId xmlns:p14="http://schemas.microsoft.com/office/powerpoint/2010/main" val="230102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56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2C4E0140-5800-43C0-8A5F-68ABEEBEB4CE}"/>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701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4FCDA9FE-25D9-4119-8C2B-4F9309B5D5F9}"/>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457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8B274-321B-4FBF-8F47-689F12ACA250}" type="slidenum">
              <a:rPr lang="en-US" smtClean="0"/>
              <a:t>36</a:t>
            </a:fld>
            <a:endParaRPr lang="en-US"/>
          </a:p>
        </p:txBody>
      </p:sp>
      <p:sp>
        <p:nvSpPr>
          <p:cNvPr id="5" name="Header Placeholder 4">
            <a:extLst>
              <a:ext uri="{FF2B5EF4-FFF2-40B4-BE49-F238E27FC236}">
                <a16:creationId xmlns:a16="http://schemas.microsoft.com/office/drawing/2014/main" id="{AFE32DE0-44CF-4C98-BBE9-DFFDC4B0079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418158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9DE0274B-5CC8-4340-974A-0398584D3D98}"/>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393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59E271C1-429C-406B-A626-22C79D7C9498}"/>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174492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8B274-321B-4FBF-8F47-689F12ACA250}" type="slidenum">
              <a:rPr lang="en-US" smtClean="0"/>
              <a:t>43</a:t>
            </a:fld>
            <a:endParaRPr lang="en-US"/>
          </a:p>
        </p:txBody>
      </p:sp>
      <p:sp>
        <p:nvSpPr>
          <p:cNvPr id="5" name="Header Placeholder 4">
            <a:extLst>
              <a:ext uri="{FF2B5EF4-FFF2-40B4-BE49-F238E27FC236}">
                <a16:creationId xmlns:a16="http://schemas.microsoft.com/office/drawing/2014/main" id="{AFE32DE0-44CF-4C98-BBE9-DFFDC4B0079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983514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8022C21-22B6-4CB2-838A-BE3F36DE1EE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029174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5041476A-AFD3-4BC6-8388-E3E804AED1D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017212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3E142C4D-EF93-4EDF-9730-70D5050ED040}"/>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935989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372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47B42B62-92A4-48C9-B45E-FE30974282E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79465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2DF20ABA-33E2-48EA-BDD4-D0AFB75E5009}"/>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894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5973D324-9AB5-4E10-AA00-46DA68C66C17}"/>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707070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5973D324-9AB5-4E10-AA00-46DA68C66C17}"/>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889679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A2E090B-6C8E-48BF-B3E1-233107FEA787}"/>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740049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29A49ECC-DA61-49ED-98EB-FB1EA7E1636F}"/>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446322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17C192DF-9ED1-472E-AFC8-1DE3D045A4D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902410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1A29E677-6AAC-4179-8D71-570AE76FDAC5}"/>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554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A935FFD-D999-4BD3-89CB-B1B58AC9C40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21711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320D64D-5687-4959-A93C-10AEDC74A52E}"/>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53786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2F1E547-FC7A-49D2-8C66-24A73B75D03F}"/>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90426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80AAA7F-318B-4A30-8D1A-FF3ED5BAB095}"/>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59520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Tree>
    <p:extLst>
      <p:ext uri="{BB962C8B-B14F-4D97-AF65-F5344CB8AC3E}">
        <p14:creationId xmlns:p14="http://schemas.microsoft.com/office/powerpoint/2010/main" val="404284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923094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B89BE29-628D-4B04-B3D5-911B368C0B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751"/>
          <a:stretch/>
        </p:blipFill>
        <p:spPr>
          <a:xfrm>
            <a:off x="1" y="-5009"/>
            <a:ext cx="12192000" cy="5629008"/>
          </a:xfrm>
          <a:prstGeom prst="rect">
            <a:avLst/>
          </a:prstGeom>
        </p:spPr>
      </p:pic>
      <p:sp>
        <p:nvSpPr>
          <p:cNvPr id="2" name="Title 1"/>
          <p:cNvSpPr>
            <a:spLocks noGrp="1"/>
          </p:cNvSpPr>
          <p:nvPr>
            <p:ph type="ctrTitle"/>
          </p:nvPr>
        </p:nvSpPr>
        <p:spPr>
          <a:xfrm>
            <a:off x="2408420" y="451110"/>
            <a:ext cx="8259580" cy="2503430"/>
          </a:xfrm>
        </p:spPr>
        <p:txBody>
          <a:bodyPr anchor="b">
            <a:normAutofit/>
          </a:bodyPr>
          <a:lstStyle>
            <a:lvl1pPr algn="l">
              <a:defRPr sz="40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2408420" y="3042256"/>
            <a:ext cx="8259580" cy="149943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B66A7041-0962-4FF8-A6AE-6178673931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sp>
        <p:nvSpPr>
          <p:cNvPr id="5" name="Text Placeholder 4">
            <a:extLst>
              <a:ext uri="{FF2B5EF4-FFF2-40B4-BE49-F238E27FC236}">
                <a16:creationId xmlns:a16="http://schemas.microsoft.com/office/drawing/2014/main" id="{63431557-7C90-4B71-9C47-ED4764EF5FA5}"/>
              </a:ext>
            </a:extLst>
          </p:cNvPr>
          <p:cNvSpPr>
            <a:spLocks noGrp="1"/>
          </p:cNvSpPr>
          <p:nvPr>
            <p:ph type="body" sz="quarter" idx="10"/>
          </p:nvPr>
        </p:nvSpPr>
        <p:spPr>
          <a:xfrm>
            <a:off x="2408628" y="4706712"/>
            <a:ext cx="8259372" cy="382054"/>
          </a:xfrm>
        </p:spPr>
        <p:txBody>
          <a:bodyPr/>
          <a:lstStyle>
            <a:lvl1pPr>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F7FA76DA-B7DC-4251-B8F3-B095793D8AB0}"/>
              </a:ext>
            </a:extLst>
          </p:cNvPr>
          <p:cNvGrpSpPr/>
          <p:nvPr userDrawn="1"/>
        </p:nvGrpSpPr>
        <p:grpSpPr>
          <a:xfrm>
            <a:off x="-2411509" y="-2283760"/>
            <a:ext cx="5435076" cy="6677116"/>
            <a:chOff x="-224263" y="-265649"/>
            <a:chExt cx="5435076" cy="6677116"/>
          </a:xfrm>
        </p:grpSpPr>
        <p:sp>
          <p:nvSpPr>
            <p:cNvPr id="11" name="Rectangle: Rounded Corners 10">
              <a:extLst>
                <a:ext uri="{FF2B5EF4-FFF2-40B4-BE49-F238E27FC236}">
                  <a16:creationId xmlns:a16="http://schemas.microsoft.com/office/drawing/2014/main" id="{4279FE31-A63A-434B-8E92-CDB4964408DB}"/>
                </a:ext>
              </a:extLst>
            </p:cNvPr>
            <p:cNvSpPr/>
            <p:nvPr userDrawn="1"/>
          </p:nvSpPr>
          <p:spPr>
            <a:xfrm>
              <a:off x="2812889" y="503236"/>
              <a:ext cx="2023628" cy="2614457"/>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5D396A7A-969E-4940-B0E4-00EDBBE538AC}"/>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4A8F3989-6C57-4C45-9932-5154CEE2E96F}"/>
                </a:ext>
              </a:extLst>
            </p:cNvPr>
            <p:cNvSpPr/>
            <p:nvPr userDrawn="1"/>
          </p:nvSpPr>
          <p:spPr>
            <a:xfrm>
              <a:off x="4245773" y="3395554"/>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C37B7F4-5FE6-4ABD-A69B-0CD46DB0A3CF}"/>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BB685A2-D9FE-4B5C-9007-B49E44D3EFE4}"/>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693C56C-FC47-41AF-9727-8A42BDEC3ED8}"/>
                </a:ext>
              </a:extLst>
            </p:cNvPr>
            <p:cNvSpPr/>
            <p:nvPr userDrawn="1"/>
          </p:nvSpPr>
          <p:spPr>
            <a:xfrm>
              <a:off x="-224263" y="2318415"/>
              <a:ext cx="592307" cy="592307"/>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8547C5A-711A-42DF-84CC-1CE01EAE6392}"/>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C0DA8B1-3361-4107-AE72-E1D0C98A31E8}"/>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FB1AA91-5D02-45DD-B763-DD612B4EE6C9}"/>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1693E89-8FE9-429C-A523-07D1F9BE6224}"/>
                </a:ext>
              </a:extLst>
            </p:cNvPr>
            <p:cNvSpPr/>
            <p:nvPr userDrawn="1"/>
          </p:nvSpPr>
          <p:spPr>
            <a:xfrm>
              <a:off x="4602496" y="3662024"/>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83FCCCA-4A3E-43AD-A656-292CE97F5339}"/>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7351A2B-6930-45D6-8068-D9247E48E76B}"/>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6E7870B-5A63-426A-9A68-0683DFD578CB}"/>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F6F133F-D053-4C6F-925B-5F5C1F40597F}"/>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E5DD984-A9B7-4BA2-BD4E-CA014551384A}"/>
              </a:ext>
            </a:extLst>
          </p:cNvPr>
          <p:cNvGrpSpPr/>
          <p:nvPr userDrawn="1"/>
        </p:nvGrpSpPr>
        <p:grpSpPr>
          <a:xfrm>
            <a:off x="9007996" y="2636166"/>
            <a:ext cx="5968803" cy="6677116"/>
            <a:chOff x="-757990" y="-265649"/>
            <a:chExt cx="5968803" cy="6677116"/>
          </a:xfrm>
        </p:grpSpPr>
        <p:sp>
          <p:nvSpPr>
            <p:cNvPr id="27" name="Rectangle: Rounded Corners 26">
              <a:extLst>
                <a:ext uri="{FF2B5EF4-FFF2-40B4-BE49-F238E27FC236}">
                  <a16:creationId xmlns:a16="http://schemas.microsoft.com/office/drawing/2014/main" id="{18B66020-0DAD-4A64-BD0B-F8D4A76945A2}"/>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B1D05C7E-2664-48A8-A683-3DB37E027E0D}"/>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53E8E372-1142-4FB2-9DCF-590E00FBDECB}"/>
                </a:ext>
              </a:extLst>
            </p:cNvPr>
            <p:cNvSpPr/>
            <p:nvPr userDrawn="1"/>
          </p:nvSpPr>
          <p:spPr>
            <a:xfrm>
              <a:off x="-757990" y="2122384"/>
              <a:ext cx="1032243" cy="950748"/>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CABB51F1-C9D7-45A5-A07E-6ABECE3BD4F8}"/>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11063A2-9055-433D-B8DF-6411E6C5BBE0}"/>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B4CB5F01-3806-4217-A892-7488920970EE}"/>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6A7A9DBC-B8DC-45E9-9AC8-B7D1DBC298BD}"/>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C174529-3C78-4B49-AEB4-A9901C12A8F6}"/>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C7364F28-F3D7-40B3-B2DB-4D08F25F8248}"/>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40F86C98-71D4-4953-97F0-133A306DA6B9}"/>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D28EAB82-2A09-45BA-966D-B94A654AC669}"/>
                </a:ext>
              </a:extLst>
            </p:cNvPr>
            <p:cNvSpPr/>
            <p:nvPr userDrawn="1"/>
          </p:nvSpPr>
          <p:spPr>
            <a:xfrm>
              <a:off x="194582" y="804821"/>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3F3C8EAE-CFCF-4599-A5ED-E6AD50072FD3}"/>
              </a:ext>
            </a:extLst>
          </p:cNvPr>
          <p:cNvPicPr>
            <a:picLocks noChangeAspect="1"/>
          </p:cNvPicPr>
          <p:nvPr userDrawn="1"/>
        </p:nvPicPr>
        <p:blipFill>
          <a:blip r:embed="rId4"/>
          <a:stretch>
            <a:fillRect/>
          </a:stretch>
        </p:blipFill>
        <p:spPr>
          <a:xfrm>
            <a:off x="9814606" y="6127953"/>
            <a:ext cx="1845732" cy="257373"/>
          </a:xfrm>
          <a:prstGeom prst="rect">
            <a:avLst/>
          </a:prstGeom>
        </p:spPr>
      </p:pic>
    </p:spTree>
    <p:extLst>
      <p:ext uri="{BB962C8B-B14F-4D97-AF65-F5344CB8AC3E}">
        <p14:creationId xmlns:p14="http://schemas.microsoft.com/office/powerpoint/2010/main" val="49564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44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4034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 Plai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40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01532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4" y="-1"/>
            <a:ext cx="12260094"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44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98573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4" y="-1"/>
            <a:ext cx="12260094" cy="6926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44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10510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79B0F232-E0C6-4CE5-88D0-15B84342B67E}"/>
              </a:ext>
            </a:extLst>
          </p:cNvPr>
          <p:cNvSpPr>
            <a:spLocks noGrp="1"/>
          </p:cNvSpPr>
          <p:nvPr>
            <p:ph type="body" idx="1" hasCustomPrompt="1"/>
          </p:nvPr>
        </p:nvSpPr>
        <p:spPr>
          <a:xfrm>
            <a:off x="5366982" y="4777852"/>
            <a:ext cx="5980468" cy="1311798"/>
          </a:xfrm>
        </p:spPr>
        <p:txBody>
          <a:bodyPr>
            <a:normAutofit/>
          </a:bodyPr>
          <a:lstStyle>
            <a:lvl1pPr marL="0" indent="0">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Tree>
    <p:extLst>
      <p:ext uri="{BB962C8B-B14F-4D97-AF65-F5344CB8AC3E}">
        <p14:creationId xmlns:p14="http://schemas.microsoft.com/office/powerpoint/2010/main" val="192651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8A980837-423F-47C7-8A75-01D853972DD2}"/>
              </a:ext>
            </a:extLst>
          </p:cNvPr>
          <p:cNvSpPr>
            <a:spLocks noGrp="1"/>
          </p:cNvSpPr>
          <p:nvPr>
            <p:ph type="body" idx="1" hasCustomPrompt="1"/>
          </p:nvPr>
        </p:nvSpPr>
        <p:spPr>
          <a:xfrm>
            <a:off x="5366982" y="4777852"/>
            <a:ext cx="5980468" cy="1311798"/>
          </a:xfrm>
        </p:spPr>
        <p:txBody>
          <a:bodyPr>
            <a:normAutofit/>
          </a:bodyPr>
          <a:lstStyle>
            <a:lvl1pPr marL="0" indent="0">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Tree>
    <p:extLst>
      <p:ext uri="{BB962C8B-B14F-4D97-AF65-F5344CB8AC3E}">
        <p14:creationId xmlns:p14="http://schemas.microsoft.com/office/powerpoint/2010/main" val="323167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308410C0-392B-46B5-BA4A-BDD03EE48183}"/>
              </a:ext>
            </a:extLst>
          </p:cNvPr>
          <p:cNvSpPr>
            <a:spLocks noGrp="1"/>
          </p:cNvSpPr>
          <p:nvPr>
            <p:ph type="body" idx="1" hasCustomPrompt="1"/>
          </p:nvPr>
        </p:nvSpPr>
        <p:spPr>
          <a:xfrm>
            <a:off x="5366982" y="4777852"/>
            <a:ext cx="5980468" cy="1311798"/>
          </a:xfrm>
        </p:spPr>
        <p:txBody>
          <a:bodyPr>
            <a:normAutofit/>
          </a:bodyPr>
          <a:lstStyle>
            <a:lvl1pPr marL="0" indent="0">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Tree>
    <p:extLst>
      <p:ext uri="{BB962C8B-B14F-4D97-AF65-F5344CB8AC3E}">
        <p14:creationId xmlns:p14="http://schemas.microsoft.com/office/powerpoint/2010/main" val="3689015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4129630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9692" y="457200"/>
            <a:ext cx="4372333" cy="1600200"/>
          </a:xfrm>
        </p:spPr>
        <p:txBody>
          <a:bodyPr anchor="b"/>
          <a:lstStyle>
            <a:lvl1pPr>
              <a:defRPr sz="3200" b="1" i="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99692" y="2057400"/>
            <a:ext cx="4372333" cy="3811588"/>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4219745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2134" y="457200"/>
            <a:ext cx="4339891" cy="1600200"/>
          </a:xfrm>
        </p:spPr>
        <p:txBody>
          <a:bodyPr anchor="b"/>
          <a:lstStyle>
            <a:lvl1pPr>
              <a:defRPr sz="3200" b="1">
                <a:solidFill>
                  <a:schemeClr val="accent1"/>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576678" cy="4873625"/>
          </a:xfrm>
          <a:solidFill>
            <a:schemeClr val="bg1">
              <a:lumMod val="95000"/>
            </a:schemeClr>
          </a:solidFill>
        </p:spPr>
        <p:txBody>
          <a:bodyPr anchor="ctr"/>
          <a:lstStyle>
            <a:lvl1pPr marL="0" indent="0" algn="ctr">
              <a:buNone/>
              <a:defRPr sz="32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32134" y="2057400"/>
            <a:ext cx="4339891" cy="3811588"/>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45597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Plain">
    <p:spTree>
      <p:nvGrpSpPr>
        <p:cNvPr id="1" name=""/>
        <p:cNvGrpSpPr/>
        <p:nvPr/>
      </p:nvGrpSpPr>
      <p:grpSpPr>
        <a:xfrm>
          <a:off x="0" y="0"/>
          <a:ext cx="0" cy="0"/>
          <a:chOff x="0" y="0"/>
          <a:chExt cx="0" cy="0"/>
        </a:xfrm>
      </p:grpSpPr>
      <p:sp>
        <p:nvSpPr>
          <p:cNvPr id="2" name="Title 1"/>
          <p:cNvSpPr>
            <a:spLocks noGrp="1"/>
          </p:cNvSpPr>
          <p:nvPr>
            <p:ph type="ctrTitle"/>
          </p:nvPr>
        </p:nvSpPr>
        <p:spPr>
          <a:xfrm>
            <a:off x="2408420" y="479425"/>
            <a:ext cx="8259580" cy="2387600"/>
          </a:xfrm>
        </p:spPr>
        <p:txBody>
          <a:bodyPr anchor="b">
            <a:norm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2408420" y="2959100"/>
            <a:ext cx="825958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4">
            <a:extLst>
              <a:ext uri="{FF2B5EF4-FFF2-40B4-BE49-F238E27FC236}">
                <a16:creationId xmlns:a16="http://schemas.microsoft.com/office/drawing/2014/main" id="{99D5F235-7CC5-46C5-A724-7B2919B96836}"/>
              </a:ext>
            </a:extLst>
          </p:cNvPr>
          <p:cNvSpPr>
            <a:spLocks noGrp="1"/>
          </p:cNvSpPr>
          <p:nvPr>
            <p:ph type="body" sz="quarter" idx="10"/>
          </p:nvPr>
        </p:nvSpPr>
        <p:spPr>
          <a:xfrm>
            <a:off x="2408628" y="4802721"/>
            <a:ext cx="8259372" cy="382054"/>
          </a:xfrm>
        </p:spPr>
        <p:txBody>
          <a:bodyPr/>
          <a:lstStyle>
            <a:lvl1pPr>
              <a:defRPr i="1">
                <a:solidFill>
                  <a:schemeClr val="tx1">
                    <a:lumMod val="5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731533AE-F199-4EE6-AFD2-3F09A42469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pic>
        <p:nvPicPr>
          <p:cNvPr id="11" name="Picture 10">
            <a:extLst>
              <a:ext uri="{FF2B5EF4-FFF2-40B4-BE49-F238E27FC236}">
                <a16:creationId xmlns:a16="http://schemas.microsoft.com/office/drawing/2014/main" id="{680CCB15-A071-4650-9704-8A40A50F8F3D}"/>
              </a:ext>
            </a:extLst>
          </p:cNvPr>
          <p:cNvPicPr>
            <a:picLocks noChangeAspect="1"/>
          </p:cNvPicPr>
          <p:nvPr userDrawn="1"/>
        </p:nvPicPr>
        <p:blipFill>
          <a:blip r:embed="rId3"/>
          <a:stretch>
            <a:fillRect/>
          </a:stretch>
        </p:blipFill>
        <p:spPr>
          <a:xfrm>
            <a:off x="9814606" y="6127953"/>
            <a:ext cx="1845732" cy="257373"/>
          </a:xfrm>
          <a:prstGeom prst="rect">
            <a:avLst/>
          </a:prstGeom>
        </p:spPr>
      </p:pic>
    </p:spTree>
    <p:extLst>
      <p:ext uri="{BB962C8B-B14F-4D97-AF65-F5344CB8AC3E}">
        <p14:creationId xmlns:p14="http://schemas.microsoft.com/office/powerpoint/2010/main" val="186742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457199"/>
            <a:ext cx="4340225" cy="1600201"/>
          </a:xfrm>
        </p:spPr>
        <p:txBody>
          <a:bodyPr anchor="b"/>
          <a:lstStyle>
            <a:lvl1pPr>
              <a:defRPr sz="3200" b="1">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431800" y="2057398"/>
            <a:ext cx="4340225" cy="3811590"/>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5175250" y="2057398"/>
            <a:ext cx="6584950" cy="3811589"/>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Tree>
    <p:extLst>
      <p:ext uri="{BB962C8B-B14F-4D97-AF65-F5344CB8AC3E}">
        <p14:creationId xmlns:p14="http://schemas.microsoft.com/office/powerpoint/2010/main" val="3829635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486383" y="642026"/>
            <a:ext cx="11176540" cy="5207505"/>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Tree>
    <p:extLst>
      <p:ext uri="{BB962C8B-B14F-4D97-AF65-F5344CB8AC3E}">
        <p14:creationId xmlns:p14="http://schemas.microsoft.com/office/powerpoint/2010/main" val="638151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919489" y="1370159"/>
            <a:ext cx="8706563" cy="678840"/>
          </a:xfrm>
        </p:spPr>
        <p:txBody>
          <a:bodyPr anchor="b"/>
          <a:lstStyle>
            <a:lvl1pPr>
              <a:defRPr sz="3200">
                <a:solidFill>
                  <a:schemeClr val="accent1"/>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35695" y="1370159"/>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919489" y="2175017"/>
            <a:ext cx="8706563"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9" name="Picture Placeholder 2">
            <a:extLst>
              <a:ext uri="{FF2B5EF4-FFF2-40B4-BE49-F238E27FC236}">
                <a16:creationId xmlns:a16="http://schemas.microsoft.com/office/drawing/2014/main" id="{74C0DA23-3C51-470E-A2A2-2CD8738418CA}"/>
              </a:ext>
            </a:extLst>
          </p:cNvPr>
          <p:cNvSpPr>
            <a:spLocks noGrp="1" noChangeAspect="1"/>
          </p:cNvSpPr>
          <p:nvPr>
            <p:ph type="pic" idx="13"/>
          </p:nvPr>
        </p:nvSpPr>
        <p:spPr>
          <a:xfrm>
            <a:off x="835695" y="3588065"/>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a:extLst>
              <a:ext uri="{FF2B5EF4-FFF2-40B4-BE49-F238E27FC236}">
                <a16:creationId xmlns:a16="http://schemas.microsoft.com/office/drawing/2014/main" id="{B38BCF90-8107-4D0E-9869-19CA118AB8C6}"/>
              </a:ext>
            </a:extLst>
          </p:cNvPr>
          <p:cNvSpPr>
            <a:spLocks noGrp="1"/>
          </p:cNvSpPr>
          <p:nvPr>
            <p:ph type="body" sz="half" idx="14"/>
          </p:nvPr>
        </p:nvSpPr>
        <p:spPr>
          <a:xfrm>
            <a:off x="2919489" y="4392923"/>
            <a:ext cx="8706563"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2">
            <a:extLst>
              <a:ext uri="{FF2B5EF4-FFF2-40B4-BE49-F238E27FC236}">
                <a16:creationId xmlns:a16="http://schemas.microsoft.com/office/drawing/2014/main" id="{99062B09-44D3-477D-8C67-D2A529E5978D}"/>
              </a:ext>
            </a:extLst>
          </p:cNvPr>
          <p:cNvSpPr>
            <a:spLocks noGrp="1"/>
          </p:cNvSpPr>
          <p:nvPr>
            <p:ph type="body" sz="quarter" idx="15"/>
          </p:nvPr>
        </p:nvSpPr>
        <p:spPr>
          <a:xfrm>
            <a:off x="2919489" y="3587039"/>
            <a:ext cx="8706563" cy="679450"/>
          </a:xfrm>
        </p:spPr>
        <p:txBody>
          <a:bodyPr/>
          <a:lstStyle>
            <a:lvl1pPr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1pPr>
            <a:lvl2pPr marL="457200" indent="0"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2pPr>
          </a:lstStyle>
          <a:p>
            <a:pPr lvl="0"/>
            <a:r>
              <a:rPr lang="en-US"/>
              <a:t>Click to edit Master text styles</a:t>
            </a:r>
          </a:p>
        </p:txBody>
      </p:sp>
    </p:spTree>
    <p:extLst>
      <p:ext uri="{BB962C8B-B14F-4D97-AF65-F5344CB8AC3E}">
        <p14:creationId xmlns:p14="http://schemas.microsoft.com/office/powerpoint/2010/main" val="2254485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5256F-4B16-4DE8-BA64-7D8911B5CF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3796" y="2254320"/>
            <a:ext cx="4373988" cy="1301609"/>
          </a:xfrm>
          <a:prstGeom prst="rect">
            <a:avLst/>
          </a:prstGeom>
        </p:spPr>
      </p:pic>
      <p:pic>
        <p:nvPicPr>
          <p:cNvPr id="6" name="Picture 5">
            <a:extLst>
              <a:ext uri="{FF2B5EF4-FFF2-40B4-BE49-F238E27FC236}">
                <a16:creationId xmlns:a16="http://schemas.microsoft.com/office/drawing/2014/main" id="{336A0612-0F36-436E-9240-9FA63EDA29E5}"/>
              </a:ext>
            </a:extLst>
          </p:cNvPr>
          <p:cNvPicPr>
            <a:picLocks noChangeAspect="1"/>
          </p:cNvPicPr>
          <p:nvPr userDrawn="1"/>
        </p:nvPicPr>
        <p:blipFill>
          <a:blip r:embed="rId3"/>
          <a:stretch>
            <a:fillRect/>
          </a:stretch>
        </p:blipFill>
        <p:spPr>
          <a:xfrm>
            <a:off x="4962525" y="4746036"/>
            <a:ext cx="2266950" cy="316108"/>
          </a:xfrm>
          <a:prstGeom prst="rect">
            <a:avLst/>
          </a:prstGeom>
        </p:spPr>
      </p:pic>
    </p:spTree>
    <p:extLst>
      <p:ext uri="{BB962C8B-B14F-4D97-AF65-F5344CB8AC3E}">
        <p14:creationId xmlns:p14="http://schemas.microsoft.com/office/powerpoint/2010/main" val="4124143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356AD5F-419B-4BFE-A06B-A3B1833C99C1}"/>
              </a:ext>
            </a:extLst>
          </p:cNvPr>
          <p:cNvSpPr/>
          <p:nvPr/>
        </p:nvSpPr>
        <p:spPr>
          <a:xfrm rot="10800000">
            <a:off x="-1" y="6222570"/>
            <a:ext cx="12192000" cy="63543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B89BE29-628D-4B04-B3D5-911B368C0B6E}"/>
              </a:ext>
            </a:extLst>
          </p:cNvPr>
          <p:cNvPicPr>
            <a:picLocks noChangeAspect="1"/>
          </p:cNvPicPr>
          <p:nvPr/>
        </p:nvPicPr>
        <p:blipFill rotWithShape="1">
          <a:blip r:embed="rId2">
            <a:extLst>
              <a:ext uri="{28A0092B-C50C-407E-A947-70E740481C1C}">
                <a14:useLocalDpi xmlns:a14="http://schemas.microsoft.com/office/drawing/2010/main" val="0"/>
              </a:ext>
            </a:extLst>
          </a:blip>
          <a:srcRect r="7751"/>
          <a:stretch/>
        </p:blipFill>
        <p:spPr>
          <a:xfrm>
            <a:off x="1" y="-5009"/>
            <a:ext cx="12192000" cy="5629008"/>
          </a:xfrm>
          <a:prstGeom prst="rect">
            <a:avLst/>
          </a:prstGeom>
        </p:spPr>
      </p:pic>
      <p:sp>
        <p:nvSpPr>
          <p:cNvPr id="2" name="Title 1"/>
          <p:cNvSpPr>
            <a:spLocks noGrp="1"/>
          </p:cNvSpPr>
          <p:nvPr>
            <p:ph type="ctrTitle"/>
          </p:nvPr>
        </p:nvSpPr>
        <p:spPr>
          <a:xfrm>
            <a:off x="2408420" y="451110"/>
            <a:ext cx="8259580" cy="2503430"/>
          </a:xfrm>
        </p:spPr>
        <p:txBody>
          <a:bodyPr anchor="b">
            <a:normAutofit/>
          </a:bodyPr>
          <a:lstStyle>
            <a:lvl1pPr algn="l">
              <a:defRPr sz="36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2408420" y="3042256"/>
            <a:ext cx="8259580" cy="1499438"/>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B66A7041-0962-4FF8-A6AE-617867393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sp>
        <p:nvSpPr>
          <p:cNvPr id="5" name="Text Placeholder 4">
            <a:extLst>
              <a:ext uri="{FF2B5EF4-FFF2-40B4-BE49-F238E27FC236}">
                <a16:creationId xmlns:a16="http://schemas.microsoft.com/office/drawing/2014/main" id="{63431557-7C90-4B71-9C47-ED4764EF5FA5}"/>
              </a:ext>
            </a:extLst>
          </p:cNvPr>
          <p:cNvSpPr>
            <a:spLocks noGrp="1"/>
          </p:cNvSpPr>
          <p:nvPr>
            <p:ph type="body" sz="quarter" idx="10"/>
          </p:nvPr>
        </p:nvSpPr>
        <p:spPr>
          <a:xfrm>
            <a:off x="2408628" y="4706712"/>
            <a:ext cx="8259372" cy="382054"/>
          </a:xfrm>
        </p:spPr>
        <p:txBody>
          <a:bodyPr/>
          <a:lstStyle>
            <a:lvl1pPr>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F7FA76DA-B7DC-4251-B8F3-B095793D8AB0}"/>
              </a:ext>
            </a:extLst>
          </p:cNvPr>
          <p:cNvGrpSpPr/>
          <p:nvPr/>
        </p:nvGrpSpPr>
        <p:grpSpPr>
          <a:xfrm>
            <a:off x="-2411509" y="-2283760"/>
            <a:ext cx="5435076" cy="6677116"/>
            <a:chOff x="-224263" y="-265649"/>
            <a:chExt cx="5435076" cy="6677116"/>
          </a:xfrm>
        </p:grpSpPr>
        <p:sp>
          <p:nvSpPr>
            <p:cNvPr id="11" name="Rectangle: Rounded Corners 10">
              <a:extLst>
                <a:ext uri="{FF2B5EF4-FFF2-40B4-BE49-F238E27FC236}">
                  <a16:creationId xmlns:a16="http://schemas.microsoft.com/office/drawing/2014/main" id="{4279FE31-A63A-434B-8E92-CDB4964408DB}"/>
                </a:ext>
              </a:extLst>
            </p:cNvPr>
            <p:cNvSpPr/>
            <p:nvPr/>
          </p:nvSpPr>
          <p:spPr>
            <a:xfrm>
              <a:off x="2812889" y="503236"/>
              <a:ext cx="2023628" cy="2614457"/>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5D396A7A-969E-4940-B0E4-00EDBBE538AC}"/>
                </a:ext>
              </a:extLst>
            </p:cNvPr>
            <p:cNvSpPr/>
            <p:nvPr/>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4A8F3989-6C57-4C45-9932-5154CEE2E96F}"/>
                </a:ext>
              </a:extLst>
            </p:cNvPr>
            <p:cNvSpPr/>
            <p:nvPr/>
          </p:nvSpPr>
          <p:spPr>
            <a:xfrm>
              <a:off x="4245773" y="3395554"/>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C37B7F4-5FE6-4ABD-A69B-0CD46DB0A3CF}"/>
                </a:ext>
              </a:extLst>
            </p:cNvPr>
            <p:cNvSpPr/>
            <p:nvPr/>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BB685A2-D9FE-4B5C-9007-B49E44D3EFE4}"/>
                </a:ext>
              </a:extLst>
            </p:cNvPr>
            <p:cNvSpPr/>
            <p:nvPr/>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693C56C-FC47-41AF-9727-8A42BDEC3ED8}"/>
                </a:ext>
              </a:extLst>
            </p:cNvPr>
            <p:cNvSpPr/>
            <p:nvPr/>
          </p:nvSpPr>
          <p:spPr>
            <a:xfrm>
              <a:off x="-224263" y="2318415"/>
              <a:ext cx="592307" cy="592307"/>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8547C5A-711A-42DF-84CC-1CE01EAE6392}"/>
                </a:ext>
              </a:extLst>
            </p:cNvPr>
            <p:cNvSpPr/>
            <p:nvPr/>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C0DA8B1-3361-4107-AE72-E1D0C98A31E8}"/>
                </a:ext>
              </a:extLst>
            </p:cNvPr>
            <p:cNvSpPr/>
            <p:nvPr/>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FB1AA91-5D02-45DD-B763-DD612B4EE6C9}"/>
                </a:ext>
              </a:extLst>
            </p:cNvPr>
            <p:cNvSpPr/>
            <p:nvPr/>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1693E89-8FE9-429C-A523-07D1F9BE6224}"/>
                </a:ext>
              </a:extLst>
            </p:cNvPr>
            <p:cNvSpPr/>
            <p:nvPr/>
          </p:nvSpPr>
          <p:spPr>
            <a:xfrm>
              <a:off x="4602496" y="3662024"/>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83FCCCA-4A3E-43AD-A656-292CE97F5339}"/>
                </a:ext>
              </a:extLst>
            </p:cNvPr>
            <p:cNvSpPr/>
            <p:nvPr/>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7351A2B-6930-45D6-8068-D9247E48E76B}"/>
                </a:ext>
              </a:extLst>
            </p:cNvPr>
            <p:cNvSpPr/>
            <p:nvPr/>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6E7870B-5A63-426A-9A68-0683DFD578CB}"/>
                </a:ext>
              </a:extLst>
            </p:cNvPr>
            <p:cNvSpPr/>
            <p:nvPr/>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F6F133F-D053-4C6F-925B-5F5C1F40597F}"/>
                </a:ext>
              </a:extLst>
            </p:cNvPr>
            <p:cNvSpPr/>
            <p:nvPr/>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E5DD984-A9B7-4BA2-BD4E-CA014551384A}"/>
              </a:ext>
            </a:extLst>
          </p:cNvPr>
          <p:cNvGrpSpPr/>
          <p:nvPr/>
        </p:nvGrpSpPr>
        <p:grpSpPr>
          <a:xfrm>
            <a:off x="9007996" y="2636166"/>
            <a:ext cx="5968803" cy="6677116"/>
            <a:chOff x="-757990" y="-265649"/>
            <a:chExt cx="5968803" cy="6677116"/>
          </a:xfrm>
        </p:grpSpPr>
        <p:sp>
          <p:nvSpPr>
            <p:cNvPr id="27" name="Rectangle: Rounded Corners 26">
              <a:extLst>
                <a:ext uri="{FF2B5EF4-FFF2-40B4-BE49-F238E27FC236}">
                  <a16:creationId xmlns:a16="http://schemas.microsoft.com/office/drawing/2014/main" id="{18B66020-0DAD-4A64-BD0B-F8D4A76945A2}"/>
                </a:ext>
              </a:extLst>
            </p:cNvPr>
            <p:cNvSpPr/>
            <p:nvPr/>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B1D05C7E-2664-48A8-A683-3DB37E027E0D}"/>
                </a:ext>
              </a:extLst>
            </p:cNvPr>
            <p:cNvSpPr/>
            <p:nvPr/>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53E8E372-1142-4FB2-9DCF-590E00FBDECB}"/>
                </a:ext>
              </a:extLst>
            </p:cNvPr>
            <p:cNvSpPr/>
            <p:nvPr/>
          </p:nvSpPr>
          <p:spPr>
            <a:xfrm>
              <a:off x="-757990" y="2122384"/>
              <a:ext cx="1032243" cy="950748"/>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CABB51F1-C9D7-45A5-A07E-6ABECE3BD4F8}"/>
                </a:ext>
              </a:extLst>
            </p:cNvPr>
            <p:cNvSpPr/>
            <p:nvPr/>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11063A2-9055-433D-B8DF-6411E6C5BBE0}"/>
                </a:ext>
              </a:extLst>
            </p:cNvPr>
            <p:cNvSpPr/>
            <p:nvPr/>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B4CB5F01-3806-4217-A892-7488920970EE}"/>
                </a:ext>
              </a:extLst>
            </p:cNvPr>
            <p:cNvSpPr/>
            <p:nvPr/>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6A7A9DBC-B8DC-45E9-9AC8-B7D1DBC298BD}"/>
                </a:ext>
              </a:extLst>
            </p:cNvPr>
            <p:cNvSpPr/>
            <p:nvPr/>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C174529-3C78-4B49-AEB4-A9901C12A8F6}"/>
                </a:ext>
              </a:extLst>
            </p:cNvPr>
            <p:cNvSpPr/>
            <p:nvPr/>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C7364F28-F3D7-40B3-B2DB-4D08F25F8248}"/>
                </a:ext>
              </a:extLst>
            </p:cNvPr>
            <p:cNvSpPr/>
            <p:nvPr/>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40F86C98-71D4-4953-97F0-133A306DA6B9}"/>
                </a:ext>
              </a:extLst>
            </p:cNvPr>
            <p:cNvSpPr/>
            <p:nvPr/>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D28EAB82-2A09-45BA-966D-B94A654AC669}"/>
                </a:ext>
              </a:extLst>
            </p:cNvPr>
            <p:cNvSpPr/>
            <p:nvPr/>
          </p:nvSpPr>
          <p:spPr>
            <a:xfrm>
              <a:off x="194582" y="804821"/>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3F3C8EAE-CFCF-4599-A5ED-E6AD50072FD3}"/>
              </a:ext>
            </a:extLst>
          </p:cNvPr>
          <p:cNvPicPr>
            <a:picLocks noChangeAspect="1"/>
          </p:cNvPicPr>
          <p:nvPr/>
        </p:nvPicPr>
        <p:blipFill>
          <a:blip r:embed="rId4"/>
          <a:stretch>
            <a:fillRect/>
          </a:stretch>
        </p:blipFill>
        <p:spPr>
          <a:xfrm>
            <a:off x="9814606" y="6127953"/>
            <a:ext cx="1845732" cy="257373"/>
          </a:xfrm>
          <a:prstGeom prst="rect">
            <a:avLst/>
          </a:prstGeom>
        </p:spPr>
      </p:pic>
      <p:pic>
        <p:nvPicPr>
          <p:cNvPr id="40" name="Picture 39">
            <a:extLst>
              <a:ext uri="{FF2B5EF4-FFF2-40B4-BE49-F238E27FC236}">
                <a16:creationId xmlns:a16="http://schemas.microsoft.com/office/drawing/2014/main" id="{188864B2-B6D8-4DE8-87D4-8126427B4A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751"/>
          <a:stretch/>
        </p:blipFill>
        <p:spPr>
          <a:xfrm>
            <a:off x="1" y="-5009"/>
            <a:ext cx="12192000" cy="5629008"/>
          </a:xfrm>
          <a:prstGeom prst="rect">
            <a:avLst/>
          </a:prstGeom>
        </p:spPr>
      </p:pic>
      <p:pic>
        <p:nvPicPr>
          <p:cNvPr id="43" name="Picture 42">
            <a:extLst>
              <a:ext uri="{FF2B5EF4-FFF2-40B4-BE49-F238E27FC236}">
                <a16:creationId xmlns:a16="http://schemas.microsoft.com/office/drawing/2014/main" id="{06DAB4F9-E6F0-4664-919E-145C07DB1E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grpSp>
        <p:nvGrpSpPr>
          <p:cNvPr id="44" name="Group 43">
            <a:extLst>
              <a:ext uri="{FF2B5EF4-FFF2-40B4-BE49-F238E27FC236}">
                <a16:creationId xmlns:a16="http://schemas.microsoft.com/office/drawing/2014/main" id="{011C16D6-3F02-44C0-8572-2897E4E81363}"/>
              </a:ext>
            </a:extLst>
          </p:cNvPr>
          <p:cNvGrpSpPr/>
          <p:nvPr userDrawn="1"/>
        </p:nvGrpSpPr>
        <p:grpSpPr>
          <a:xfrm>
            <a:off x="-2411509" y="-2283760"/>
            <a:ext cx="5435076" cy="6677116"/>
            <a:chOff x="-224263" y="-265649"/>
            <a:chExt cx="5435076" cy="6677116"/>
          </a:xfrm>
        </p:grpSpPr>
        <p:sp>
          <p:nvSpPr>
            <p:cNvPr id="45" name="Rectangle: Rounded Corners 44">
              <a:extLst>
                <a:ext uri="{FF2B5EF4-FFF2-40B4-BE49-F238E27FC236}">
                  <a16:creationId xmlns:a16="http://schemas.microsoft.com/office/drawing/2014/main" id="{09D1C3A8-7A28-4119-977D-6DA96F40AE2D}"/>
                </a:ext>
              </a:extLst>
            </p:cNvPr>
            <p:cNvSpPr/>
            <p:nvPr userDrawn="1"/>
          </p:nvSpPr>
          <p:spPr>
            <a:xfrm>
              <a:off x="2812889" y="503236"/>
              <a:ext cx="2023628" cy="2614457"/>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53AAB466-AC57-42F6-8F86-B5C633A1E0D1}"/>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BA54FD08-FE7B-4864-A0CC-F368C8C22F52}"/>
                </a:ext>
              </a:extLst>
            </p:cNvPr>
            <p:cNvSpPr/>
            <p:nvPr userDrawn="1"/>
          </p:nvSpPr>
          <p:spPr>
            <a:xfrm>
              <a:off x="4245773" y="3395554"/>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2C993123-117A-4490-9C7F-FE2BF74EA25C}"/>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E76EB520-A252-4558-ACE8-2AB7C76AB024}"/>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1DF8ADA2-28BD-4331-91F4-E751C40BCA55}"/>
                </a:ext>
              </a:extLst>
            </p:cNvPr>
            <p:cNvSpPr/>
            <p:nvPr userDrawn="1"/>
          </p:nvSpPr>
          <p:spPr>
            <a:xfrm>
              <a:off x="-224263" y="2318415"/>
              <a:ext cx="592307" cy="592307"/>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144B7C26-6C1A-4DE4-A31D-FAA9E6B71D80}"/>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EF2E8CAA-9656-4D34-BAF2-F447D76C3AAE}"/>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F99A8FD2-1F5B-479B-8CB9-D6A6E2CBE2F1}"/>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6ACCC005-7895-47AD-BD1E-21FFCCBFAB9E}"/>
                </a:ext>
              </a:extLst>
            </p:cNvPr>
            <p:cNvSpPr/>
            <p:nvPr userDrawn="1"/>
          </p:nvSpPr>
          <p:spPr>
            <a:xfrm>
              <a:off x="4602496" y="3662024"/>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9EAC020C-DE0F-40D6-B931-AA434E98C3DB}"/>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90BF0802-910A-4616-BCAB-ADE8C07EA937}"/>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FDE27D00-2FDB-4C7B-A5D9-C893669510B8}"/>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D6FC6EDD-4301-4F00-8BA5-E169D133724B}"/>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BA4F4338-6318-40C5-95D6-DC8B480B03BB}"/>
              </a:ext>
            </a:extLst>
          </p:cNvPr>
          <p:cNvGrpSpPr/>
          <p:nvPr userDrawn="1"/>
        </p:nvGrpSpPr>
        <p:grpSpPr>
          <a:xfrm>
            <a:off x="9007996" y="2636166"/>
            <a:ext cx="5968803" cy="6677116"/>
            <a:chOff x="-757990" y="-265649"/>
            <a:chExt cx="5968803" cy="6677116"/>
          </a:xfrm>
        </p:grpSpPr>
        <p:sp>
          <p:nvSpPr>
            <p:cNvPr id="60" name="Rectangle: Rounded Corners 59">
              <a:extLst>
                <a:ext uri="{FF2B5EF4-FFF2-40B4-BE49-F238E27FC236}">
                  <a16:creationId xmlns:a16="http://schemas.microsoft.com/office/drawing/2014/main" id="{C420102C-8CB2-45E2-9384-3AB2FD8F7EF4}"/>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1692CA4F-3E94-4CDA-95D4-B66210CF1FBE}"/>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3BABCF19-1A82-4E78-833A-0696A7B7908B}"/>
                </a:ext>
              </a:extLst>
            </p:cNvPr>
            <p:cNvSpPr/>
            <p:nvPr userDrawn="1"/>
          </p:nvSpPr>
          <p:spPr>
            <a:xfrm>
              <a:off x="-757990" y="2122384"/>
              <a:ext cx="1032243" cy="950748"/>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Rounded Corners 62">
              <a:extLst>
                <a:ext uri="{FF2B5EF4-FFF2-40B4-BE49-F238E27FC236}">
                  <a16:creationId xmlns:a16="http://schemas.microsoft.com/office/drawing/2014/main" id="{BF2755E0-5C3A-4453-868D-4AA68B010CAE}"/>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7C6D5C19-59B7-4B21-974E-0F392DC4E7FE}"/>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F1FC6623-93DE-4EE4-84F5-615C2EEC8086}"/>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ECA1DBE3-C449-48E8-B28C-4D868F4ABEC3}"/>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4593CE8C-6723-44BF-B02E-3D594544B38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683084A9-A955-4CB8-8466-D92A194A43C4}"/>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84400E7C-D9AB-48AA-BD0E-394C21061EDE}"/>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C0DE2F56-45D9-41EB-AAA9-B0C12ABA8625}"/>
                </a:ext>
              </a:extLst>
            </p:cNvPr>
            <p:cNvSpPr/>
            <p:nvPr userDrawn="1"/>
          </p:nvSpPr>
          <p:spPr>
            <a:xfrm>
              <a:off x="194582" y="804821"/>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1" name="Picture 70">
            <a:extLst>
              <a:ext uri="{FF2B5EF4-FFF2-40B4-BE49-F238E27FC236}">
                <a16:creationId xmlns:a16="http://schemas.microsoft.com/office/drawing/2014/main" id="{4A1510FC-347A-45DD-A782-31DEE0AC75F1}"/>
              </a:ext>
            </a:extLst>
          </p:cNvPr>
          <p:cNvPicPr>
            <a:picLocks noChangeAspect="1"/>
          </p:cNvPicPr>
          <p:nvPr userDrawn="1"/>
        </p:nvPicPr>
        <p:blipFill>
          <a:blip r:embed="rId4"/>
          <a:stretch>
            <a:fillRect/>
          </a:stretch>
        </p:blipFill>
        <p:spPr>
          <a:xfrm>
            <a:off x="9814606" y="6127953"/>
            <a:ext cx="1845732" cy="257373"/>
          </a:xfrm>
          <a:prstGeom prst="rect">
            <a:avLst/>
          </a:prstGeom>
        </p:spPr>
      </p:pic>
    </p:spTree>
    <p:extLst>
      <p:ext uri="{BB962C8B-B14F-4D97-AF65-F5344CB8AC3E}">
        <p14:creationId xmlns:p14="http://schemas.microsoft.com/office/powerpoint/2010/main" val="1527294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 Plai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2A3009-11F4-445C-BC26-EB03A9874997}"/>
              </a:ext>
            </a:extLst>
          </p:cNvPr>
          <p:cNvSpPr/>
          <p:nvPr/>
        </p:nvSpPr>
        <p:spPr>
          <a:xfrm rot="10800000">
            <a:off x="-1" y="6222570"/>
            <a:ext cx="12192000" cy="63543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CD82D2-49E3-4B2A-A3D7-A26FD38E32B3}"/>
              </a:ext>
            </a:extLst>
          </p:cNvPr>
          <p:cNvSpPr/>
          <p:nvPr/>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08420" y="479425"/>
            <a:ext cx="8259580" cy="2387600"/>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2408420" y="2959100"/>
            <a:ext cx="8259580" cy="1655762"/>
          </a:xfrm>
        </p:spPr>
        <p:txBody>
          <a:bodyPr>
            <a:normAutofit/>
          </a:bodyPr>
          <a:lstStyle>
            <a:lvl1pPr marL="0" indent="0" algn="l">
              <a:lnSpc>
                <a:spcPct val="100000"/>
              </a:lnSpc>
              <a:spcBef>
                <a:spcPts val="60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4">
            <a:extLst>
              <a:ext uri="{FF2B5EF4-FFF2-40B4-BE49-F238E27FC236}">
                <a16:creationId xmlns:a16="http://schemas.microsoft.com/office/drawing/2014/main" id="{99D5F235-7CC5-46C5-A724-7B2919B96836}"/>
              </a:ext>
            </a:extLst>
          </p:cNvPr>
          <p:cNvSpPr>
            <a:spLocks noGrp="1"/>
          </p:cNvSpPr>
          <p:nvPr>
            <p:ph type="body" sz="quarter" idx="10"/>
          </p:nvPr>
        </p:nvSpPr>
        <p:spPr>
          <a:xfrm>
            <a:off x="2408628" y="4802721"/>
            <a:ext cx="8259372" cy="745672"/>
          </a:xfrm>
        </p:spPr>
        <p:txBody>
          <a:bodyPr/>
          <a:lstStyle>
            <a:lvl1pPr>
              <a:lnSpc>
                <a:spcPct val="100000"/>
              </a:lnSpc>
              <a:spcBef>
                <a:spcPts val="600"/>
              </a:spcBef>
              <a:defRPr i="1">
                <a:solidFill>
                  <a:schemeClr val="tx1">
                    <a:lumMod val="5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731533AE-F199-4EE6-AFD2-3F09A4246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pic>
        <p:nvPicPr>
          <p:cNvPr id="11" name="Picture 10">
            <a:extLst>
              <a:ext uri="{FF2B5EF4-FFF2-40B4-BE49-F238E27FC236}">
                <a16:creationId xmlns:a16="http://schemas.microsoft.com/office/drawing/2014/main" id="{680CCB15-A071-4650-9704-8A40A50F8F3D}"/>
              </a:ext>
            </a:extLst>
          </p:cNvPr>
          <p:cNvPicPr>
            <a:picLocks noChangeAspect="1"/>
          </p:cNvPicPr>
          <p:nvPr/>
        </p:nvPicPr>
        <p:blipFill>
          <a:blip r:embed="rId3"/>
          <a:stretch>
            <a:fillRect/>
          </a:stretch>
        </p:blipFill>
        <p:spPr>
          <a:xfrm>
            <a:off x="9814606" y="6127953"/>
            <a:ext cx="1845732" cy="257373"/>
          </a:xfrm>
          <a:prstGeom prst="rect">
            <a:avLst/>
          </a:prstGeom>
        </p:spPr>
      </p:pic>
      <p:pic>
        <p:nvPicPr>
          <p:cNvPr id="9" name="Picture 8">
            <a:extLst>
              <a:ext uri="{FF2B5EF4-FFF2-40B4-BE49-F238E27FC236}">
                <a16:creationId xmlns:a16="http://schemas.microsoft.com/office/drawing/2014/main" id="{2D89C380-1E3A-4355-B63B-6ECA8737D0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pic>
        <p:nvPicPr>
          <p:cNvPr id="13" name="Picture 12">
            <a:extLst>
              <a:ext uri="{FF2B5EF4-FFF2-40B4-BE49-F238E27FC236}">
                <a16:creationId xmlns:a16="http://schemas.microsoft.com/office/drawing/2014/main" id="{1C636552-DBE3-4AA6-902C-E3245D10E30C}"/>
              </a:ext>
            </a:extLst>
          </p:cNvPr>
          <p:cNvPicPr>
            <a:picLocks noChangeAspect="1"/>
          </p:cNvPicPr>
          <p:nvPr userDrawn="1"/>
        </p:nvPicPr>
        <p:blipFill>
          <a:blip r:embed="rId3"/>
          <a:stretch>
            <a:fillRect/>
          </a:stretch>
        </p:blipFill>
        <p:spPr>
          <a:xfrm>
            <a:off x="9814606" y="6127953"/>
            <a:ext cx="1845732" cy="257373"/>
          </a:xfrm>
          <a:prstGeom prst="rect">
            <a:avLst/>
          </a:prstGeom>
        </p:spPr>
      </p:pic>
    </p:spTree>
    <p:extLst>
      <p:ext uri="{BB962C8B-B14F-4D97-AF65-F5344CB8AC3E}">
        <p14:creationId xmlns:p14="http://schemas.microsoft.com/office/powerpoint/2010/main" val="1126377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Large Image -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457199"/>
            <a:ext cx="4531024" cy="1147313"/>
          </a:xfrm>
        </p:spPr>
        <p:txBody>
          <a:bodyPr anchor="ctr">
            <a:normAutofit/>
          </a:bodyPr>
          <a:lstStyle>
            <a:lvl1pPr>
              <a:defRPr lang="en-US" dirty="0"/>
            </a:lvl1pPr>
          </a:lstStyle>
          <a:p>
            <a:r>
              <a:rPr lang="en-US" dirty="0"/>
              <a:t>Text here</a:t>
            </a:r>
          </a:p>
        </p:txBody>
      </p:sp>
      <p:sp>
        <p:nvSpPr>
          <p:cNvPr id="4" name="Text Placeholder 3"/>
          <p:cNvSpPr>
            <a:spLocks noGrp="1"/>
          </p:cNvSpPr>
          <p:nvPr>
            <p:ph type="body" sz="half" idx="2"/>
          </p:nvPr>
        </p:nvSpPr>
        <p:spPr>
          <a:xfrm>
            <a:off x="457200" y="1604512"/>
            <a:ext cx="4416724" cy="4264475"/>
          </a:xfrm>
        </p:spPr>
        <p:txBody>
          <a:bodyPr>
            <a:normAutofit/>
          </a:bodyPr>
          <a:lstStyle>
            <a:lvl1pPr marL="0" indent="0">
              <a:lnSpc>
                <a:spcPct val="100000"/>
              </a:lnSpc>
              <a:spcBef>
                <a:spcPts val="600"/>
              </a:spcBef>
              <a:buFont typeface="Arial" panose="020B0604020202020204" pitchFamily="34" charset="0"/>
              <a:buNone/>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3" name="Picture Placeholder 2"/>
          <p:cNvSpPr>
            <a:spLocks noGrp="1" noChangeAspect="1"/>
          </p:cNvSpPr>
          <p:nvPr>
            <p:ph type="pic" idx="1"/>
          </p:nvPr>
        </p:nvSpPr>
        <p:spPr>
          <a:xfrm>
            <a:off x="5183188" y="531551"/>
            <a:ext cx="6609120" cy="5337438"/>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Box 12">
            <a:extLst>
              <a:ext uri="{FF2B5EF4-FFF2-40B4-BE49-F238E27FC236}">
                <a16:creationId xmlns:a16="http://schemas.microsoft.com/office/drawing/2014/main" id="{0B376039-793F-465F-912D-18BD4C48AB31}"/>
              </a:ext>
            </a:extLst>
          </p:cNvPr>
          <p:cNvSpPr txBox="1"/>
          <p:nvPr/>
        </p:nvSpPr>
        <p:spPr>
          <a:xfrm>
            <a:off x="381725" y="6449232"/>
            <a:ext cx="3534667" cy="253917"/>
          </a:xfrm>
          <a:prstGeom prst="rect">
            <a:avLst/>
          </a:prstGeom>
          <a:noFill/>
        </p:spPr>
        <p:txBody>
          <a:bodyPr wrap="square" rtlCol="0">
            <a:spAutoFit/>
          </a:bodyPr>
          <a:lstStyle/>
          <a:p>
            <a:r>
              <a:rPr lang="en-US" sz="1000" spc="50" dirty="0">
                <a:solidFill>
                  <a:schemeClr val="bg2">
                    <a:lumMod val="75000"/>
                  </a:schemeClr>
                </a:solidFill>
                <a:latin typeface="Arial" panose="020B0604020202020204" pitchFamily="34" charset="0"/>
                <a:cs typeface="Arial" panose="020B0604020202020204" pitchFamily="34" charset="0"/>
              </a:rPr>
              <a:t>www.publicconsultinggroup.com</a:t>
            </a:r>
            <a:endParaRPr lang="en-US" sz="1000" b="1" spc="5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417793"/>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Large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19975" y="457200"/>
            <a:ext cx="4372334" cy="1143000"/>
          </a:xfrm>
        </p:spPr>
        <p:txBody>
          <a:bodyPr anchor="ctr">
            <a:normAutofit/>
          </a:bodyPr>
          <a:lstStyle>
            <a:lvl1pPr>
              <a:defRPr lang="en-US" dirty="0"/>
            </a:lvl1pPr>
          </a:lstStyle>
          <a:p>
            <a:r>
              <a:rPr lang="en-US" dirty="0"/>
              <a:t>Text here</a:t>
            </a:r>
          </a:p>
        </p:txBody>
      </p:sp>
      <p:sp>
        <p:nvSpPr>
          <p:cNvPr id="4" name="Text Placeholder 3"/>
          <p:cNvSpPr>
            <a:spLocks noGrp="1"/>
          </p:cNvSpPr>
          <p:nvPr>
            <p:ph type="body" sz="half" idx="2"/>
          </p:nvPr>
        </p:nvSpPr>
        <p:spPr>
          <a:xfrm>
            <a:off x="7419974" y="1600200"/>
            <a:ext cx="4372334" cy="4268787"/>
          </a:xfrm>
        </p:spPr>
        <p:txBody>
          <a:bodyPr>
            <a:normAutofit/>
          </a:bodyPr>
          <a:lstStyle>
            <a:lvl1pPr marL="0" indent="0">
              <a:lnSpc>
                <a:spcPct val="100000"/>
              </a:lnSpc>
              <a:spcBef>
                <a:spcPts val="600"/>
              </a:spcBef>
              <a:buFont typeface="Arial" panose="020B0604020202020204" pitchFamily="34" charset="0"/>
              <a:buNone/>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
        <p:nvSpPr>
          <p:cNvPr id="3" name="Picture Placeholder 2"/>
          <p:cNvSpPr>
            <a:spLocks noGrp="1" noChangeAspect="1"/>
          </p:cNvSpPr>
          <p:nvPr>
            <p:ph type="pic" idx="1"/>
          </p:nvPr>
        </p:nvSpPr>
        <p:spPr>
          <a:xfrm>
            <a:off x="497847" y="531551"/>
            <a:ext cx="6609120" cy="5337438"/>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Box 12">
            <a:extLst>
              <a:ext uri="{FF2B5EF4-FFF2-40B4-BE49-F238E27FC236}">
                <a16:creationId xmlns:a16="http://schemas.microsoft.com/office/drawing/2014/main" id="{0B376039-793F-465F-912D-18BD4C48AB31}"/>
              </a:ext>
            </a:extLst>
          </p:cNvPr>
          <p:cNvSpPr txBox="1"/>
          <p:nvPr/>
        </p:nvSpPr>
        <p:spPr>
          <a:xfrm>
            <a:off x="381725" y="6449232"/>
            <a:ext cx="3534667" cy="253917"/>
          </a:xfrm>
          <a:prstGeom prst="rect">
            <a:avLst/>
          </a:prstGeom>
          <a:noFill/>
        </p:spPr>
        <p:txBody>
          <a:bodyPr wrap="square" rtlCol="0">
            <a:spAutoFit/>
          </a:bodyPr>
          <a:lstStyle/>
          <a:p>
            <a:r>
              <a:rPr lang="en-US" sz="1000" spc="50" dirty="0">
                <a:solidFill>
                  <a:schemeClr val="bg2">
                    <a:lumMod val="75000"/>
                  </a:schemeClr>
                </a:solidFill>
                <a:latin typeface="Arial" panose="020B0604020202020204" pitchFamily="34" charset="0"/>
                <a:cs typeface="Arial" panose="020B0604020202020204" pitchFamily="34" charset="0"/>
              </a:rPr>
              <a:t>www.publicconsultinggroup.com</a:t>
            </a:r>
            <a:endParaRPr lang="en-US" sz="1000" b="1" spc="5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62874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1" y="365125"/>
            <a:ext cx="11449408" cy="1235075"/>
          </a:xfrm>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57199" y="1600200"/>
            <a:ext cx="11335109" cy="4576763"/>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945486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5125"/>
            <a:ext cx="11449409" cy="1235075"/>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endParaRPr lang="en-US" dirty="0"/>
          </a:p>
        </p:txBody>
      </p:sp>
      <p:sp>
        <p:nvSpPr>
          <p:cNvPr id="3" name="Content Placeholder 2"/>
          <p:cNvSpPr>
            <a:spLocks noGrp="1"/>
          </p:cNvSpPr>
          <p:nvPr>
            <p:ph sz="half" idx="1"/>
          </p:nvPr>
        </p:nvSpPr>
        <p:spPr>
          <a:xfrm>
            <a:off x="457200" y="1600200"/>
            <a:ext cx="5486400" cy="4576763"/>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2" y="1600200"/>
            <a:ext cx="5543904" cy="4576763"/>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1378241" y="6393628"/>
            <a:ext cx="381625" cy="365125"/>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230439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Lar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9693" y="457199"/>
            <a:ext cx="4372334" cy="1600185"/>
          </a:xfrm>
        </p:spPr>
        <p:txBody>
          <a:bodyPr anchor="b">
            <a:normAutofit/>
          </a:bodyPr>
          <a:lstStyle>
            <a:lvl1pPr>
              <a:defRPr lang="en-US" dirty="0"/>
            </a:lvl1pPr>
          </a:lstStyle>
          <a:p>
            <a:r>
              <a:rPr lang="en-US" dirty="0"/>
              <a:t>Text here</a:t>
            </a:r>
          </a:p>
        </p:txBody>
      </p:sp>
      <p:sp>
        <p:nvSpPr>
          <p:cNvPr id="4" name="Text Placeholder 3"/>
          <p:cNvSpPr>
            <a:spLocks noGrp="1"/>
          </p:cNvSpPr>
          <p:nvPr>
            <p:ph type="body" sz="half" idx="2"/>
          </p:nvPr>
        </p:nvSpPr>
        <p:spPr>
          <a:xfrm>
            <a:off x="399692" y="2057400"/>
            <a:ext cx="4372334" cy="3811588"/>
          </a:xfrm>
        </p:spPr>
        <p:txBody>
          <a:bodyPr/>
          <a:lstStyle>
            <a:lvl1pPr marL="285750" indent="-285750">
              <a:buFont typeface="Arial" panose="020B0604020202020204" pitchFamily="34" charset="0"/>
              <a:buChar char="•"/>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3" name="Picture Placeholder 2"/>
          <p:cNvSpPr>
            <a:spLocks noGrp="1" noChangeAspect="1"/>
          </p:cNvSpPr>
          <p:nvPr>
            <p:ph type="pic" idx="1"/>
          </p:nvPr>
        </p:nvSpPr>
        <p:spPr>
          <a:xfrm>
            <a:off x="5183188" y="531551"/>
            <a:ext cx="6609120" cy="5337438"/>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Box 12">
            <a:extLst>
              <a:ext uri="{FF2B5EF4-FFF2-40B4-BE49-F238E27FC236}">
                <a16:creationId xmlns:a16="http://schemas.microsoft.com/office/drawing/2014/main" id="{0B376039-793F-465F-912D-18BD4C48AB31}"/>
              </a:ext>
            </a:extLst>
          </p:cNvPr>
          <p:cNvSpPr txBox="1"/>
          <p:nvPr userDrawn="1"/>
        </p:nvSpPr>
        <p:spPr>
          <a:xfrm>
            <a:off x="381725" y="6449232"/>
            <a:ext cx="3534667" cy="253917"/>
          </a:xfrm>
          <a:prstGeom prst="rect">
            <a:avLst/>
          </a:prstGeom>
          <a:noFill/>
        </p:spPr>
        <p:txBody>
          <a:bodyPr wrap="square" rtlCol="0">
            <a:spAutoFit/>
          </a:bodyPr>
          <a:lstStyle/>
          <a:p>
            <a:r>
              <a:rPr lang="en-US" sz="1000" spc="50" dirty="0">
                <a:solidFill>
                  <a:schemeClr val="bg2">
                    <a:lumMod val="75000"/>
                  </a:schemeClr>
                </a:solidFill>
                <a:latin typeface="Arial" panose="020B0604020202020204" pitchFamily="34" charset="0"/>
                <a:cs typeface="Arial" panose="020B0604020202020204" pitchFamily="34" charset="0"/>
              </a:rPr>
              <a:t>www.publicconsultinggroup.com</a:t>
            </a:r>
            <a:endParaRPr lang="en-US" sz="1000" b="1" spc="50" dirty="0">
              <a:solidFill>
                <a:schemeClr val="bg2">
                  <a:lumMod val="75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4F49915-C066-4EBD-822F-B45E0A565597}"/>
              </a:ext>
            </a:extLst>
          </p:cNvPr>
          <p:cNvCxnSpPr>
            <a:cxnSpLocks/>
            <a:endCxn id="15" idx="1"/>
          </p:cNvCxnSpPr>
          <p:nvPr userDrawn="1"/>
        </p:nvCxnSpPr>
        <p:spPr>
          <a:xfrm>
            <a:off x="381725" y="6377491"/>
            <a:ext cx="10286275"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1E6A17-2325-46E1-9716-F8FA681197CF}"/>
              </a:ext>
            </a:extLst>
          </p:cNvPr>
          <p:cNvCxnSpPr>
            <a:cxnSpLocks/>
            <a:stCxn id="15" idx="3"/>
          </p:cNvCxnSpPr>
          <p:nvPr userDrawn="1"/>
        </p:nvCxnSpPr>
        <p:spPr>
          <a:xfrm>
            <a:off x="11294074" y="6377491"/>
            <a:ext cx="465793" cy="0"/>
          </a:xfrm>
          <a:prstGeom prst="line">
            <a:avLst/>
          </a:prstGeom>
          <a:ln>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D26CC2A4-7DFE-4D87-8822-5EC4B74FB565}"/>
              </a:ext>
            </a:extLst>
          </p:cNvPr>
          <p:cNvPicPr>
            <a:picLocks noChangeAspect="1"/>
          </p:cNvPicPr>
          <p:nvPr userDrawn="1"/>
        </p:nvPicPr>
        <p:blipFill>
          <a:blip r:embed="rId2">
            <a:alphaModFix amt="85000"/>
          </a:blip>
          <a:stretch>
            <a:fillRect/>
          </a:stretch>
        </p:blipFill>
        <p:spPr>
          <a:xfrm>
            <a:off x="10668000" y="6064454"/>
            <a:ext cx="626074" cy="626074"/>
          </a:xfrm>
          <a:prstGeom prst="rect">
            <a:avLst/>
          </a:prstGeom>
          <a:ln w="76200">
            <a:solidFill>
              <a:srgbClr val="FFFFFF"/>
            </a:solidFill>
          </a:ln>
        </p:spPr>
      </p:pic>
    </p:spTree>
    <p:extLst>
      <p:ext uri="{BB962C8B-B14F-4D97-AF65-F5344CB8AC3E}">
        <p14:creationId xmlns:p14="http://schemas.microsoft.com/office/powerpoint/2010/main" val="2822418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342900" y="365125"/>
            <a:ext cx="11449409" cy="1235075"/>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endParaRPr lang="en-US" dirty="0"/>
          </a:p>
        </p:txBody>
      </p:sp>
      <p:sp>
        <p:nvSpPr>
          <p:cNvPr id="3" name="Content Placeholder 2"/>
          <p:cNvSpPr>
            <a:spLocks noGrp="1"/>
          </p:cNvSpPr>
          <p:nvPr>
            <p:ph sz="half" idx="1"/>
          </p:nvPr>
        </p:nvSpPr>
        <p:spPr>
          <a:xfrm>
            <a:off x="457200" y="1600200"/>
            <a:ext cx="7332453" cy="4563649"/>
          </a:xfrm>
        </p:spPr>
        <p:txBody>
          <a:bodyPr>
            <a:normAutofit/>
          </a:bodyPr>
          <a:lstStyle>
            <a:lvl1pPr marL="0" indent="0">
              <a:lnSpc>
                <a:spcPct val="100000"/>
              </a:lnSpc>
              <a:spcBef>
                <a:spcPts val="600"/>
              </a:spcBef>
              <a:buFont typeface="Arial" panose="020B0604020202020204" pitchFamily="34" charset="0"/>
              <a:buNone/>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1378241" y="6393628"/>
            <a:ext cx="381625" cy="365125"/>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741329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899" y="365125"/>
            <a:ext cx="11449409" cy="1235075"/>
          </a:xfrm>
        </p:spPr>
        <p:txBody>
          <a:bodyPr>
            <a:normAutofit/>
          </a:bodyPr>
          <a:lstStyle>
            <a:lvl1pPr>
              <a:defRPr lang="en-US" sz="3200" b="1" kern="1200" dirty="0" smtClean="0">
                <a:solidFill>
                  <a:schemeClr val="accent1"/>
                </a:solidFill>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457200" y="1681163"/>
            <a:ext cx="5466993" cy="587584"/>
          </a:xfrm>
        </p:spPr>
        <p:txBody>
          <a:bodyPr anchor="b">
            <a:normAutofit/>
          </a:bodyPr>
          <a:lstStyle>
            <a:lvl1pPr marL="0" indent="0">
              <a:lnSpc>
                <a:spcPct val="100000"/>
              </a:lnSpc>
              <a:spcBef>
                <a:spcPts val="600"/>
              </a:spcBef>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68747"/>
            <a:ext cx="5466993" cy="3920916"/>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7808" y="1681163"/>
            <a:ext cx="5524501" cy="587584"/>
          </a:xfrm>
        </p:spPr>
        <p:txBody>
          <a:bodyPr anchor="b">
            <a:normAutofit/>
          </a:bodyPr>
          <a:lstStyle>
            <a:lvl1pPr marL="0" indent="0">
              <a:lnSpc>
                <a:spcPct val="100000"/>
              </a:lnSpc>
              <a:spcBef>
                <a:spcPts val="600"/>
              </a:spcBef>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7808" y="2268747"/>
            <a:ext cx="5524501" cy="3920916"/>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353008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1" y="365125"/>
            <a:ext cx="11449408" cy="1235075"/>
          </a:xfrm>
        </p:spPr>
        <p:txBody>
          <a:bodyPr>
            <a:normAutofit/>
          </a:bodyPr>
          <a:lstStyle>
            <a:lvl1pPr>
              <a:defRPr lang="en-US" sz="3200" b="1" kern="1200" dirty="0" smtClean="0">
                <a:solidFill>
                  <a:schemeClr val="accent1"/>
                </a:solidFill>
                <a:latin typeface="+mn-lt"/>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578873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8B8427-D1F8-42F2-9E23-CE73C94B84F3}"/>
              </a:ext>
            </a:extLst>
          </p:cNvPr>
          <p:cNvPicPr>
            <a:picLocks noChangeAspect="1"/>
          </p:cNvPicPr>
          <p:nvPr/>
        </p:nvPicPr>
        <p:blipFill rotWithShape="1">
          <a:blip r:embed="rId2">
            <a:extLst>
              <a:ext uri="{28A0092B-C50C-407E-A947-70E740481C1C}">
                <a14:useLocalDpi xmlns:a14="http://schemas.microsoft.com/office/drawing/2010/main" val="0"/>
              </a:ext>
            </a:extLst>
          </a:blip>
          <a:srcRect r="7751"/>
          <a:stretch/>
        </p:blipFill>
        <p:spPr>
          <a:xfrm>
            <a:off x="1" y="-5010"/>
            <a:ext cx="12192000" cy="6863009"/>
          </a:xfrm>
          <a:prstGeom prst="rect">
            <a:avLst/>
          </a:prstGeom>
        </p:spPr>
      </p:pic>
      <p:grpSp>
        <p:nvGrpSpPr>
          <p:cNvPr id="10" name="Group 9">
            <a:extLst>
              <a:ext uri="{FF2B5EF4-FFF2-40B4-BE49-F238E27FC236}">
                <a16:creationId xmlns:a16="http://schemas.microsoft.com/office/drawing/2014/main" id="{ACB9F93C-2774-4713-A3B4-5163E54E9C74}"/>
              </a:ext>
            </a:extLst>
          </p:cNvPr>
          <p:cNvGrpSpPr/>
          <p:nvPr/>
        </p:nvGrpSpPr>
        <p:grpSpPr>
          <a:xfrm>
            <a:off x="-2550994" y="-1337560"/>
            <a:ext cx="5435076" cy="6677116"/>
            <a:chOff x="-224263" y="-265649"/>
            <a:chExt cx="5435076" cy="6677116"/>
          </a:xfrm>
        </p:grpSpPr>
        <p:sp>
          <p:nvSpPr>
            <p:cNvPr id="11" name="Rectangle: Rounded Corners 10">
              <a:extLst>
                <a:ext uri="{FF2B5EF4-FFF2-40B4-BE49-F238E27FC236}">
                  <a16:creationId xmlns:a16="http://schemas.microsoft.com/office/drawing/2014/main" id="{851BE0CB-4890-4C1B-9C45-73FDF8D0BB03}"/>
                </a:ext>
              </a:extLst>
            </p:cNvPr>
            <p:cNvSpPr/>
            <p:nvPr/>
          </p:nvSpPr>
          <p:spPr>
            <a:xfrm>
              <a:off x="2812889" y="503236"/>
              <a:ext cx="2023628" cy="2614457"/>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2F2E8469-B3E7-4C2B-AFA7-087D7EDFDFFF}"/>
                </a:ext>
              </a:extLst>
            </p:cNvPr>
            <p:cNvSpPr/>
            <p:nvPr/>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2A63699E-7096-4718-AD11-71DEA3799CE3}"/>
                </a:ext>
              </a:extLst>
            </p:cNvPr>
            <p:cNvSpPr/>
            <p:nvPr/>
          </p:nvSpPr>
          <p:spPr>
            <a:xfrm>
              <a:off x="4245773" y="3395554"/>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0306AA3-B550-4D44-9226-C55E2DCD0DB4}"/>
                </a:ext>
              </a:extLst>
            </p:cNvPr>
            <p:cNvSpPr/>
            <p:nvPr/>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2FCCBD5-33BE-464E-A87E-AAEFF3A5D0C7}"/>
                </a:ext>
              </a:extLst>
            </p:cNvPr>
            <p:cNvSpPr/>
            <p:nvPr/>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FD4DF64-5001-4647-A690-E450AE59F37D}"/>
                </a:ext>
              </a:extLst>
            </p:cNvPr>
            <p:cNvSpPr/>
            <p:nvPr/>
          </p:nvSpPr>
          <p:spPr>
            <a:xfrm>
              <a:off x="-224263" y="2318415"/>
              <a:ext cx="592307" cy="592307"/>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1474237-DA7B-4DD4-AC8A-3CC3210C6202}"/>
                </a:ext>
              </a:extLst>
            </p:cNvPr>
            <p:cNvSpPr/>
            <p:nvPr/>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4CADFA5-5A7A-4AC2-9845-6E6B42475C15}"/>
                </a:ext>
              </a:extLst>
            </p:cNvPr>
            <p:cNvSpPr/>
            <p:nvPr/>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281442B-74EE-4325-AEE6-79A8A1368983}"/>
                </a:ext>
              </a:extLst>
            </p:cNvPr>
            <p:cNvSpPr/>
            <p:nvPr/>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E1C62E5-0DE9-4C97-B5C2-AA86B836D82F}"/>
                </a:ext>
              </a:extLst>
            </p:cNvPr>
            <p:cNvSpPr/>
            <p:nvPr/>
          </p:nvSpPr>
          <p:spPr>
            <a:xfrm>
              <a:off x="4602496" y="3662024"/>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BD66275-4F93-4DEE-8751-9812F66CD89E}"/>
                </a:ext>
              </a:extLst>
            </p:cNvPr>
            <p:cNvSpPr/>
            <p:nvPr/>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39636F24-C4A0-4053-AA41-201E9CEB4466}"/>
                </a:ext>
              </a:extLst>
            </p:cNvPr>
            <p:cNvSpPr/>
            <p:nvPr/>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0B87D063-CAEE-4226-8717-4253B932443C}"/>
                </a:ext>
              </a:extLst>
            </p:cNvPr>
            <p:cNvSpPr/>
            <p:nvPr/>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D7522970-AA76-4EF0-AE9A-2D452D6FC86C}"/>
                </a:ext>
              </a:extLst>
            </p:cNvPr>
            <p:cNvSpPr/>
            <p:nvPr/>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1850" y="1709738"/>
            <a:ext cx="10515600" cy="2852737"/>
          </a:xfrm>
        </p:spPr>
        <p:txBody>
          <a:bodyPr anchor="b">
            <a:normAutofit/>
          </a:bodyPr>
          <a:lstStyle>
            <a:lvl1pPr>
              <a:defRPr sz="3200">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26" name="Group 25">
            <a:extLst>
              <a:ext uri="{FF2B5EF4-FFF2-40B4-BE49-F238E27FC236}">
                <a16:creationId xmlns:a16="http://schemas.microsoft.com/office/drawing/2014/main" id="{7EB26D0E-4DDB-46AB-BD3A-65388025853B}"/>
              </a:ext>
            </a:extLst>
          </p:cNvPr>
          <p:cNvGrpSpPr/>
          <p:nvPr/>
        </p:nvGrpSpPr>
        <p:grpSpPr>
          <a:xfrm>
            <a:off x="9007996" y="2636166"/>
            <a:ext cx="5968803" cy="6677116"/>
            <a:chOff x="-757990" y="-265649"/>
            <a:chExt cx="5968803" cy="6677116"/>
          </a:xfrm>
        </p:grpSpPr>
        <p:sp>
          <p:nvSpPr>
            <p:cNvPr id="27" name="Rectangle: Rounded Corners 26">
              <a:extLst>
                <a:ext uri="{FF2B5EF4-FFF2-40B4-BE49-F238E27FC236}">
                  <a16:creationId xmlns:a16="http://schemas.microsoft.com/office/drawing/2014/main" id="{B22BE3DC-CB43-4309-8CA5-40531A504B69}"/>
                </a:ext>
              </a:extLst>
            </p:cNvPr>
            <p:cNvSpPr/>
            <p:nvPr/>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B03A55B2-F7C9-45B2-AA06-119D9DF9C5FB}"/>
                </a:ext>
              </a:extLst>
            </p:cNvPr>
            <p:cNvSpPr/>
            <p:nvPr/>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B7EE598-0E7D-4B8C-8B20-A1887D0A2AD3}"/>
                </a:ext>
              </a:extLst>
            </p:cNvPr>
            <p:cNvSpPr/>
            <p:nvPr/>
          </p:nvSpPr>
          <p:spPr>
            <a:xfrm>
              <a:off x="-757990" y="2122384"/>
              <a:ext cx="1032243" cy="950748"/>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34D7E8BC-2F7A-4BF4-812A-CCAD63C2A864}"/>
                </a:ext>
              </a:extLst>
            </p:cNvPr>
            <p:cNvSpPr/>
            <p:nvPr/>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43142D20-7CC4-49E6-B46F-A298892B0499}"/>
                </a:ext>
              </a:extLst>
            </p:cNvPr>
            <p:cNvSpPr/>
            <p:nvPr/>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4111E6AA-1CAB-448F-9DFE-7F835C7111F0}"/>
                </a:ext>
              </a:extLst>
            </p:cNvPr>
            <p:cNvSpPr/>
            <p:nvPr/>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7F0C9DC2-CAA6-4815-A31D-E685CACA017A}"/>
                </a:ext>
              </a:extLst>
            </p:cNvPr>
            <p:cNvSpPr/>
            <p:nvPr/>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D7E86CDF-0793-4508-AEF8-3B01B0AD2ABA}"/>
                </a:ext>
              </a:extLst>
            </p:cNvPr>
            <p:cNvSpPr/>
            <p:nvPr/>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891B18D2-7385-4A0F-B9B8-BC505EA8B4A7}"/>
                </a:ext>
              </a:extLst>
            </p:cNvPr>
            <p:cNvSpPr/>
            <p:nvPr/>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B19EDD43-C1FF-4218-AE40-3DC86F8DC9EA}"/>
                </a:ext>
              </a:extLst>
            </p:cNvPr>
            <p:cNvSpPr/>
            <p:nvPr/>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D24B3B08-86CB-4FC7-9B1E-79E1E892141A}"/>
                </a:ext>
              </a:extLst>
            </p:cNvPr>
            <p:cNvSpPr/>
            <p:nvPr/>
          </p:nvSpPr>
          <p:spPr>
            <a:xfrm>
              <a:off x="194582" y="804821"/>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a:extLst>
              <a:ext uri="{FF2B5EF4-FFF2-40B4-BE49-F238E27FC236}">
                <a16:creationId xmlns:a16="http://schemas.microsoft.com/office/drawing/2014/main" id="{7E0653B4-B3DF-4829-9306-9E2E743D2C0F}"/>
              </a:ext>
            </a:extLst>
          </p:cNvPr>
          <p:cNvSpPr/>
          <p:nvPr userDrawn="1"/>
        </p:nvSpPr>
        <p:spPr>
          <a:xfrm>
            <a:off x="-68094" y="-1"/>
            <a:ext cx="12260094" cy="6926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76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0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p:nvSpPr>
        <p:spPr>
          <a:xfrm>
            <a:off x="-68094" y="-1"/>
            <a:ext cx="12260094"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3200">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Rectangle 5">
            <a:extLst>
              <a:ext uri="{FF2B5EF4-FFF2-40B4-BE49-F238E27FC236}">
                <a16:creationId xmlns:a16="http://schemas.microsoft.com/office/drawing/2014/main" id="{19EA5389-DFEB-4B9E-8A3B-C70D80ADE162}"/>
              </a:ext>
            </a:extLst>
          </p:cNvPr>
          <p:cNvSpPr/>
          <p:nvPr userDrawn="1"/>
        </p:nvSpPr>
        <p:spPr>
          <a:xfrm>
            <a:off x="-68094" y="-1"/>
            <a:ext cx="12260094"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522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p:nvSpPr>
        <p:spPr>
          <a:xfrm>
            <a:off x="-68094" y="-1"/>
            <a:ext cx="12260094"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Rectangle 5">
            <a:extLst>
              <a:ext uri="{FF2B5EF4-FFF2-40B4-BE49-F238E27FC236}">
                <a16:creationId xmlns:a16="http://schemas.microsoft.com/office/drawing/2014/main" id="{B4EF13AE-8875-44C1-8372-3F189B929826}"/>
              </a:ext>
            </a:extLst>
          </p:cNvPr>
          <p:cNvSpPr/>
          <p:nvPr userDrawn="1"/>
        </p:nvSpPr>
        <p:spPr>
          <a:xfrm>
            <a:off x="-68094" y="-1"/>
            <a:ext cx="12260094"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526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p:nvSpPr>
        <p:spPr>
          <a:xfrm>
            <a:off x="-68094" y="-1"/>
            <a:ext cx="12260094" cy="6926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Rectangle 5">
            <a:extLst>
              <a:ext uri="{FF2B5EF4-FFF2-40B4-BE49-F238E27FC236}">
                <a16:creationId xmlns:a16="http://schemas.microsoft.com/office/drawing/2014/main" id="{B4256AAA-8AEE-418E-AD0A-C9694A7C28A4}"/>
              </a:ext>
            </a:extLst>
          </p:cNvPr>
          <p:cNvSpPr/>
          <p:nvPr userDrawn="1"/>
        </p:nvSpPr>
        <p:spPr>
          <a:xfrm>
            <a:off x="-68094" y="-1"/>
            <a:ext cx="12260094" cy="6926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894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 Plai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20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lnSpc>
                <a:spcPct val="100000"/>
              </a:lnSpc>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2B797A0B-FAC3-4C91-B7E7-E74554A048D7}"/>
              </a:ext>
            </a:extLst>
          </p:cNvPr>
          <p:cNvSpPr/>
          <p:nvPr/>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069F835-AB85-46BE-9C91-1FB02C74AFCF}"/>
              </a:ext>
            </a:extLst>
          </p:cNvPr>
          <p:cNvSpPr/>
          <p:nvPr/>
        </p:nvSpPr>
        <p:spPr>
          <a:xfrm rot="10800000">
            <a:off x="-1" y="5167312"/>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191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p:nvSpPr>
        <p:spPr>
          <a:xfrm>
            <a:off x="-68094" y="-1"/>
            <a:ext cx="12260094"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79B0F232-E0C6-4CE5-88D0-15B84342B67E}"/>
              </a:ext>
            </a:extLst>
          </p:cNvPr>
          <p:cNvSpPr>
            <a:spLocks noGrp="1"/>
          </p:cNvSpPr>
          <p:nvPr>
            <p:ph type="body" idx="1" hasCustomPrompt="1"/>
          </p:nvPr>
        </p:nvSpPr>
        <p:spPr>
          <a:xfrm>
            <a:off x="5366982" y="4777852"/>
            <a:ext cx="5980468" cy="1311798"/>
          </a:xfrm>
        </p:spPr>
        <p:txBody>
          <a:bodyPr>
            <a:normAutofit/>
          </a:bodyPr>
          <a:lstStyle>
            <a:lvl1pPr marL="0" indent="0">
              <a:lnSpc>
                <a:spcPct val="100000"/>
              </a:lnSpc>
              <a:spcBef>
                <a:spcPts val="600"/>
              </a:spcBef>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
        <p:nvSpPr>
          <p:cNvPr id="24" name="Rectangle 23">
            <a:extLst>
              <a:ext uri="{FF2B5EF4-FFF2-40B4-BE49-F238E27FC236}">
                <a16:creationId xmlns:a16="http://schemas.microsoft.com/office/drawing/2014/main" id="{ECA44CCB-E661-42F9-B1A6-FE85983E3899}"/>
              </a:ext>
            </a:extLst>
          </p:cNvPr>
          <p:cNvSpPr/>
          <p:nvPr userDrawn="1"/>
        </p:nvSpPr>
        <p:spPr>
          <a:xfrm>
            <a:off x="-68094" y="-1"/>
            <a:ext cx="12260094"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grpSp>
        <p:nvGrpSpPr>
          <p:cNvPr id="25" name="Group 24">
            <a:extLst>
              <a:ext uri="{FF2B5EF4-FFF2-40B4-BE49-F238E27FC236}">
                <a16:creationId xmlns:a16="http://schemas.microsoft.com/office/drawing/2014/main" id="{555DD925-6149-4405-B456-DC3D9BEAC70A}"/>
              </a:ext>
            </a:extLst>
          </p:cNvPr>
          <p:cNvGrpSpPr/>
          <p:nvPr userDrawn="1"/>
        </p:nvGrpSpPr>
        <p:grpSpPr>
          <a:xfrm>
            <a:off x="-471913" y="-265649"/>
            <a:ext cx="5682726" cy="6677116"/>
            <a:chOff x="-471913" y="-265649"/>
            <a:chExt cx="5682726" cy="6677116"/>
          </a:xfrm>
        </p:grpSpPr>
        <p:sp>
          <p:nvSpPr>
            <p:cNvPr id="26" name="Rectangle: Rounded Corners 25">
              <a:extLst>
                <a:ext uri="{FF2B5EF4-FFF2-40B4-BE49-F238E27FC236}">
                  <a16:creationId xmlns:a16="http://schemas.microsoft.com/office/drawing/2014/main" id="{4130864E-246B-4733-8058-DC2261A11753}"/>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B4C217DE-71FB-45BF-B996-DFDEDCA864A8}"/>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3887C0E9-F11D-4961-B6F3-E4BD54500C70}"/>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89506A04-BC90-45D5-8225-48FD2BBFB465}"/>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5CE9A477-77BE-4392-A41C-3224EA70BD09}"/>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048BA2A-3A3B-4243-8F94-3AF7B6AD27D2}"/>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6AD73D82-D6A2-4428-9AEE-4BF51CCB6AC7}"/>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6DF8CD5C-4357-4B6E-9266-D576ECFF21BF}"/>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A73314F9-D0A1-4E58-8E0F-D8CAEC559CFB}"/>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4BEE9F6E-94B1-4EA9-BC2C-ABAD74B17740}"/>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F2BC723F-8945-48D7-B215-0379F736A104}"/>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6CB58EFF-96AB-46B2-8EBE-EAEFF0D2800D}"/>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B60F8D07-45A9-46BA-9350-7FEBB9940530}"/>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54536643-B652-422B-93E5-31B28B8FB7AE}"/>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CF2B9052-F844-482C-99EE-6A054D823213}"/>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592A707-4D63-476D-B7DC-B19BCFA27F6A}"/>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Tree>
    <p:extLst>
      <p:ext uri="{BB962C8B-B14F-4D97-AF65-F5344CB8AC3E}">
        <p14:creationId xmlns:p14="http://schemas.microsoft.com/office/powerpoint/2010/main" val="1406019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p:nvSpPr>
        <p:spPr>
          <a:xfrm>
            <a:off x="-68094" y="-1"/>
            <a:ext cx="12260094"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8A980837-423F-47C7-8A75-01D853972DD2}"/>
              </a:ext>
            </a:extLst>
          </p:cNvPr>
          <p:cNvSpPr>
            <a:spLocks noGrp="1"/>
          </p:cNvSpPr>
          <p:nvPr>
            <p:ph type="body" idx="1" hasCustomPrompt="1"/>
          </p:nvPr>
        </p:nvSpPr>
        <p:spPr>
          <a:xfrm>
            <a:off x="5366982" y="4777852"/>
            <a:ext cx="5980468" cy="1311798"/>
          </a:xfrm>
        </p:spPr>
        <p:txBody>
          <a:bodyPr>
            <a:normAutofit/>
          </a:bodyPr>
          <a:lstStyle>
            <a:lvl1pPr marL="0" indent="0">
              <a:lnSpc>
                <a:spcPct val="100000"/>
              </a:lnSpc>
              <a:spcBef>
                <a:spcPts val="600"/>
              </a:spcBef>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
        <p:nvSpPr>
          <p:cNvPr id="24" name="Rectangle 23">
            <a:extLst>
              <a:ext uri="{FF2B5EF4-FFF2-40B4-BE49-F238E27FC236}">
                <a16:creationId xmlns:a16="http://schemas.microsoft.com/office/drawing/2014/main" id="{DBD46B66-D5DE-49B1-8BAA-9486A3DC8EB3}"/>
              </a:ext>
            </a:extLst>
          </p:cNvPr>
          <p:cNvSpPr/>
          <p:nvPr userDrawn="1"/>
        </p:nvSpPr>
        <p:spPr>
          <a:xfrm>
            <a:off x="-68094" y="-1"/>
            <a:ext cx="12260094"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grpSp>
        <p:nvGrpSpPr>
          <p:cNvPr id="25" name="Group 24">
            <a:extLst>
              <a:ext uri="{FF2B5EF4-FFF2-40B4-BE49-F238E27FC236}">
                <a16:creationId xmlns:a16="http://schemas.microsoft.com/office/drawing/2014/main" id="{C1533D35-D743-4A20-9461-A5C75A91948D}"/>
              </a:ext>
            </a:extLst>
          </p:cNvPr>
          <p:cNvGrpSpPr/>
          <p:nvPr userDrawn="1"/>
        </p:nvGrpSpPr>
        <p:grpSpPr>
          <a:xfrm>
            <a:off x="-471913" y="-265649"/>
            <a:ext cx="5682726" cy="6677116"/>
            <a:chOff x="-471913" y="-265649"/>
            <a:chExt cx="5682726" cy="6677116"/>
          </a:xfrm>
        </p:grpSpPr>
        <p:sp>
          <p:nvSpPr>
            <p:cNvPr id="26" name="Rectangle: Rounded Corners 25">
              <a:extLst>
                <a:ext uri="{FF2B5EF4-FFF2-40B4-BE49-F238E27FC236}">
                  <a16:creationId xmlns:a16="http://schemas.microsoft.com/office/drawing/2014/main" id="{552C2DBA-7112-4FE8-9CC1-8A44B5B72322}"/>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77013D6A-8D06-4902-989F-0037EFB528B7}"/>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F05D8450-3934-4EF0-B153-2DF8AB4F97D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C9D0B7D5-D4B1-4821-9F1E-47DA6A3A629A}"/>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383AC330-DD8E-4E75-BAE8-BF5D3BECE172}"/>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666388C5-023E-47AB-B425-A0713B9D3B72}"/>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77C06B60-1D36-4D22-9E31-7A7E9D52002F}"/>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6FD1DEFD-9783-4E13-B3EB-EBFCB0572914}"/>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2152B5F8-2349-41E9-A0BB-A21C2956EEA7}"/>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8D728555-8FB2-46ED-B84F-0BD2C6F60642}"/>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E6A10AF5-355A-4FEE-ADC8-D2C7600A235C}"/>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BA85254-E69A-4126-B6C4-595B6315ADBA}"/>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D27003F-3AEF-4B89-86DB-89731BB97FB8}"/>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54DDE4B-EB63-4A26-A0DC-7C7C1C2CC16D}"/>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836D337E-FF43-4315-8E7D-90CD38825366}"/>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2A3AE57C-6FB9-478A-9AB0-760C7F43EC98}"/>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Tree>
    <p:extLst>
      <p:ext uri="{BB962C8B-B14F-4D97-AF65-F5344CB8AC3E}">
        <p14:creationId xmlns:p14="http://schemas.microsoft.com/office/powerpoint/2010/main" val="40408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9691" y="365125"/>
            <a:ext cx="11392617" cy="1325563"/>
          </a:xfrm>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99691" y="1825625"/>
            <a:ext cx="11392617"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728654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p:nvSpPr>
        <p:spPr>
          <a:xfrm>
            <a:off x="-68094" y="-1"/>
            <a:ext cx="12260094" cy="692609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308410C0-392B-46B5-BA4A-BDD03EE48183}"/>
              </a:ext>
            </a:extLst>
          </p:cNvPr>
          <p:cNvSpPr>
            <a:spLocks noGrp="1"/>
          </p:cNvSpPr>
          <p:nvPr>
            <p:ph type="body" idx="1" hasCustomPrompt="1"/>
          </p:nvPr>
        </p:nvSpPr>
        <p:spPr>
          <a:xfrm>
            <a:off x="5366982" y="4777852"/>
            <a:ext cx="5980468" cy="1311798"/>
          </a:xfrm>
        </p:spPr>
        <p:txBody>
          <a:bodyPr>
            <a:normAutofit/>
          </a:bodyPr>
          <a:lstStyle>
            <a:lvl1pPr marL="0" indent="0">
              <a:lnSpc>
                <a:spcPct val="100000"/>
              </a:lnSpc>
              <a:spcBef>
                <a:spcPts val="600"/>
              </a:spcBef>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
        <p:nvSpPr>
          <p:cNvPr id="24" name="Rectangle 23">
            <a:extLst>
              <a:ext uri="{FF2B5EF4-FFF2-40B4-BE49-F238E27FC236}">
                <a16:creationId xmlns:a16="http://schemas.microsoft.com/office/drawing/2014/main" id="{1C076293-C871-40F9-9C1F-A2A3FC8F375B}"/>
              </a:ext>
            </a:extLst>
          </p:cNvPr>
          <p:cNvSpPr/>
          <p:nvPr userDrawn="1"/>
        </p:nvSpPr>
        <p:spPr>
          <a:xfrm>
            <a:off x="-68094" y="-1"/>
            <a:ext cx="12260094" cy="692609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solidFill>
                <a:schemeClr val="bg1"/>
              </a:solidFill>
            </a:endParaRPr>
          </a:p>
        </p:txBody>
      </p:sp>
      <p:grpSp>
        <p:nvGrpSpPr>
          <p:cNvPr id="25" name="Group 24">
            <a:extLst>
              <a:ext uri="{FF2B5EF4-FFF2-40B4-BE49-F238E27FC236}">
                <a16:creationId xmlns:a16="http://schemas.microsoft.com/office/drawing/2014/main" id="{0EC23079-2588-4A7E-948A-D3173A223DC7}"/>
              </a:ext>
            </a:extLst>
          </p:cNvPr>
          <p:cNvGrpSpPr/>
          <p:nvPr userDrawn="1"/>
        </p:nvGrpSpPr>
        <p:grpSpPr>
          <a:xfrm>
            <a:off x="-471913" y="-265649"/>
            <a:ext cx="5682726" cy="6677116"/>
            <a:chOff x="-471913" y="-265649"/>
            <a:chExt cx="5682726" cy="6677116"/>
          </a:xfrm>
        </p:grpSpPr>
        <p:sp>
          <p:nvSpPr>
            <p:cNvPr id="26" name="Rectangle: Rounded Corners 25">
              <a:extLst>
                <a:ext uri="{FF2B5EF4-FFF2-40B4-BE49-F238E27FC236}">
                  <a16:creationId xmlns:a16="http://schemas.microsoft.com/office/drawing/2014/main" id="{93680602-A72E-4B36-A370-735ABB7649FE}"/>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F3A19F89-858C-4F12-A4A3-9E11F051E82F}"/>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42C81624-E28C-4B4F-A724-74FC3CA7AB12}"/>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1C8CD64-A5E4-4605-8362-95DE2C0164D4}"/>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A75EEE7F-408C-4E59-AE83-C0D002AFDCD7}"/>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0C7B5A8-8633-4252-A257-6FB4BF9E599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5B36D56-9DAD-4DDA-86E4-D53860C0AC10}"/>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F36A46EB-4A72-45DC-ACE3-E4D0639150CE}"/>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2C5B72A0-7734-4AEB-A63A-FE645CDA1603}"/>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05723DE-9AF0-479B-869C-070BB18F15C8}"/>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6D2BB244-8B23-4501-AC39-CB01268ABE9E}"/>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DABCD5F3-2529-4FE7-A6E5-A1CA6255BC2D}"/>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D874F90C-8EEF-40D4-8E24-4CE90272D2E1}"/>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303B4709-610E-451E-A015-AE79E9836FCE}"/>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21D392E0-C7ED-4E2A-83B1-C02211090F12}"/>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9ADA374D-F4B5-4653-8EB9-BD62C16E1F06}"/>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Tree>
    <p:extLst>
      <p:ext uri="{BB962C8B-B14F-4D97-AF65-F5344CB8AC3E}">
        <p14:creationId xmlns:p14="http://schemas.microsoft.com/office/powerpoint/2010/main" val="4173636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116615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11449408" cy="1409700"/>
          </a:xfrm>
        </p:spPr>
        <p:txBody>
          <a:bodyPr anchor="ctr"/>
          <a:lstStyle>
            <a:lvl1pPr>
              <a:defRPr sz="3200" b="1" i="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183187" y="1866900"/>
            <a:ext cx="6609121" cy="4305300"/>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66900"/>
            <a:ext cx="4323451" cy="4313856"/>
          </a:xfrm>
        </p:spPr>
        <p:txBody>
          <a:bodyPr/>
          <a:lstStyle>
            <a:lvl1pPr marL="0" indent="0">
              <a:lnSpc>
                <a:spcPct val="100000"/>
              </a:lnSpc>
              <a:spcBef>
                <a:spcPts val="600"/>
              </a:spcBef>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pPr/>
              <a:t>‹#›</a:t>
            </a:fld>
            <a:endParaRPr lang="en-US" dirty="0"/>
          </a:p>
        </p:txBody>
      </p:sp>
    </p:spTree>
    <p:extLst>
      <p:ext uri="{BB962C8B-B14F-4D97-AF65-F5344CB8AC3E}">
        <p14:creationId xmlns:p14="http://schemas.microsoft.com/office/powerpoint/2010/main" val="2107712384"/>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4420499" cy="1409700"/>
          </a:xfrm>
        </p:spPr>
        <p:txBody>
          <a:bodyPr anchor="ctr"/>
          <a:lstStyle>
            <a:lvl1pPr>
              <a:defRPr sz="3200" b="1">
                <a:solidFill>
                  <a:schemeClr val="accent1"/>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5631" y="531551"/>
            <a:ext cx="6576678" cy="5329500"/>
          </a:xfrm>
          <a:solidFill>
            <a:schemeClr val="bg1">
              <a:lumMod val="95000"/>
            </a:schemeClr>
          </a:solidFill>
        </p:spPr>
        <p:txBody>
          <a:bodyPr anchor="ctr"/>
          <a:lstStyle>
            <a:lvl1pPr marL="0" indent="0" algn="ctr">
              <a:buNone/>
              <a:defRPr sz="32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866900"/>
            <a:ext cx="4306199" cy="4002089"/>
          </a:xfrm>
        </p:spPr>
        <p:txBody>
          <a:bodyPr/>
          <a:lstStyle>
            <a:lvl1pPr marL="0" indent="0">
              <a:lnSpc>
                <a:spcPct val="100000"/>
              </a:lnSpc>
              <a:spcBef>
                <a:spcPts val="600"/>
              </a:spcBef>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040182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har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57199"/>
            <a:ext cx="11449409" cy="1409701"/>
          </a:xfrm>
        </p:spPr>
        <p:txBody>
          <a:bodyPr anchor="ctr"/>
          <a:lstStyle>
            <a:lvl1pPr>
              <a:defRPr sz="3200" b="1">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1866900"/>
            <a:ext cx="4306199" cy="4002087"/>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5175250" y="1866900"/>
            <a:ext cx="6584950" cy="4002087"/>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Tree>
    <p:extLst>
      <p:ext uri="{BB962C8B-B14F-4D97-AF65-F5344CB8AC3E}">
        <p14:creationId xmlns:p14="http://schemas.microsoft.com/office/powerpoint/2010/main" val="3063592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rge Char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342900" y="531552"/>
            <a:ext cx="11449409" cy="5317980"/>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Tree>
    <p:extLst>
      <p:ext uri="{BB962C8B-B14F-4D97-AF65-F5344CB8AC3E}">
        <p14:creationId xmlns:p14="http://schemas.microsoft.com/office/powerpoint/2010/main" val="1998916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919489" y="1370159"/>
            <a:ext cx="8706563" cy="678840"/>
          </a:xfrm>
        </p:spPr>
        <p:txBody>
          <a:bodyPr anchor="b"/>
          <a:lstStyle>
            <a:lvl1pPr>
              <a:defRPr sz="3200">
                <a:solidFill>
                  <a:schemeClr val="accent1"/>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35695" y="1370159"/>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919489" y="2175017"/>
            <a:ext cx="8706563" cy="1068387"/>
          </a:xfrm>
        </p:spPr>
        <p:txBody>
          <a:bodyPr/>
          <a:lstStyle>
            <a:lvl1pPr marL="0" indent="0">
              <a:lnSpc>
                <a:spcPct val="100000"/>
              </a:lnSpc>
              <a:spcBef>
                <a:spcPts val="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9" name="Picture Placeholder 2">
            <a:extLst>
              <a:ext uri="{FF2B5EF4-FFF2-40B4-BE49-F238E27FC236}">
                <a16:creationId xmlns:a16="http://schemas.microsoft.com/office/drawing/2014/main" id="{74C0DA23-3C51-470E-A2A2-2CD8738418CA}"/>
              </a:ext>
            </a:extLst>
          </p:cNvPr>
          <p:cNvSpPr>
            <a:spLocks noGrp="1" noChangeAspect="1"/>
          </p:cNvSpPr>
          <p:nvPr>
            <p:ph type="pic" idx="13"/>
          </p:nvPr>
        </p:nvSpPr>
        <p:spPr>
          <a:xfrm>
            <a:off x="835695" y="3588065"/>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a:extLst>
              <a:ext uri="{FF2B5EF4-FFF2-40B4-BE49-F238E27FC236}">
                <a16:creationId xmlns:a16="http://schemas.microsoft.com/office/drawing/2014/main" id="{B38BCF90-8107-4D0E-9869-19CA118AB8C6}"/>
              </a:ext>
            </a:extLst>
          </p:cNvPr>
          <p:cNvSpPr>
            <a:spLocks noGrp="1"/>
          </p:cNvSpPr>
          <p:nvPr>
            <p:ph type="body" sz="half" idx="14"/>
          </p:nvPr>
        </p:nvSpPr>
        <p:spPr>
          <a:xfrm>
            <a:off x="2919489" y="4392923"/>
            <a:ext cx="8706563" cy="1068387"/>
          </a:xfrm>
        </p:spPr>
        <p:txBody>
          <a:bodyPr/>
          <a:lstStyle>
            <a:lvl1pPr marL="0" indent="0">
              <a:lnSpc>
                <a:spcPct val="100000"/>
              </a:lnSpc>
              <a:spcBef>
                <a:spcPts val="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2">
            <a:extLst>
              <a:ext uri="{FF2B5EF4-FFF2-40B4-BE49-F238E27FC236}">
                <a16:creationId xmlns:a16="http://schemas.microsoft.com/office/drawing/2014/main" id="{99062B09-44D3-477D-8C67-D2A529E5978D}"/>
              </a:ext>
            </a:extLst>
          </p:cNvPr>
          <p:cNvSpPr>
            <a:spLocks noGrp="1"/>
          </p:cNvSpPr>
          <p:nvPr>
            <p:ph type="body" sz="quarter" idx="15"/>
          </p:nvPr>
        </p:nvSpPr>
        <p:spPr>
          <a:xfrm>
            <a:off x="2919489" y="3587039"/>
            <a:ext cx="8706563" cy="679450"/>
          </a:xfrm>
        </p:spPr>
        <p:txBody>
          <a:bodyPr/>
          <a:lstStyle>
            <a:lvl1pPr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1pPr>
            <a:lvl2pPr marL="457200" indent="0"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2pPr>
          </a:lstStyle>
          <a:p>
            <a:pPr lvl="0"/>
            <a:r>
              <a:rPr lang="en-US"/>
              <a:t>Click to edit Master text styles</a:t>
            </a:r>
          </a:p>
        </p:txBody>
      </p:sp>
    </p:spTree>
    <p:extLst>
      <p:ext uri="{BB962C8B-B14F-4D97-AF65-F5344CB8AC3E}">
        <p14:creationId xmlns:p14="http://schemas.microsoft.com/office/powerpoint/2010/main" val="3997459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End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5256F-4B16-4DE8-BA64-7D8911B5C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796" y="2254320"/>
            <a:ext cx="4373988" cy="1301609"/>
          </a:xfrm>
          <a:prstGeom prst="rect">
            <a:avLst/>
          </a:prstGeom>
        </p:spPr>
      </p:pic>
      <p:pic>
        <p:nvPicPr>
          <p:cNvPr id="6" name="Picture 5">
            <a:extLst>
              <a:ext uri="{FF2B5EF4-FFF2-40B4-BE49-F238E27FC236}">
                <a16:creationId xmlns:a16="http://schemas.microsoft.com/office/drawing/2014/main" id="{336A0612-0F36-436E-9240-9FA63EDA29E5}"/>
              </a:ext>
            </a:extLst>
          </p:cNvPr>
          <p:cNvPicPr>
            <a:picLocks noChangeAspect="1"/>
          </p:cNvPicPr>
          <p:nvPr/>
        </p:nvPicPr>
        <p:blipFill>
          <a:blip r:embed="rId3"/>
          <a:stretch>
            <a:fillRect/>
          </a:stretch>
        </p:blipFill>
        <p:spPr>
          <a:xfrm>
            <a:off x="4962525" y="4746036"/>
            <a:ext cx="2266950" cy="316108"/>
          </a:xfrm>
          <a:prstGeom prst="rect">
            <a:avLst/>
          </a:prstGeom>
        </p:spPr>
      </p:pic>
      <p:sp>
        <p:nvSpPr>
          <p:cNvPr id="2" name="TextBox 1">
            <a:extLst>
              <a:ext uri="{FF2B5EF4-FFF2-40B4-BE49-F238E27FC236}">
                <a16:creationId xmlns:a16="http://schemas.microsoft.com/office/drawing/2014/main" id="{7C190151-5FE9-4E9E-990F-13985C7A8312}"/>
              </a:ext>
            </a:extLst>
          </p:cNvPr>
          <p:cNvSpPr txBox="1"/>
          <p:nvPr/>
        </p:nvSpPr>
        <p:spPr>
          <a:xfrm>
            <a:off x="8153279" y="2444787"/>
            <a:ext cx="438631" cy="169277"/>
          </a:xfrm>
          <a:prstGeom prst="rect">
            <a:avLst/>
          </a:prstGeom>
          <a:noFill/>
        </p:spPr>
        <p:txBody>
          <a:bodyPr wrap="square" rtlCol="0">
            <a:spAutoFit/>
          </a:bodyPr>
          <a:lstStyle/>
          <a:p>
            <a:r>
              <a:rPr lang="en-US" sz="500" dirty="0">
                <a:solidFill>
                  <a:schemeClr val="accent1"/>
                </a:solidFill>
              </a:rPr>
              <a:t>TM</a:t>
            </a:r>
          </a:p>
        </p:txBody>
      </p:sp>
      <p:sp>
        <p:nvSpPr>
          <p:cNvPr id="5" name="Rectangle 4">
            <a:extLst>
              <a:ext uri="{FF2B5EF4-FFF2-40B4-BE49-F238E27FC236}">
                <a16:creationId xmlns:a16="http://schemas.microsoft.com/office/drawing/2014/main" id="{4BBF8EA2-04C4-42FE-9688-9D060F126221}"/>
              </a:ext>
            </a:extLst>
          </p:cNvPr>
          <p:cNvSpPr/>
          <p:nvPr/>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DA1A91-3F74-4E22-A4C7-B8689AC6EDC4}"/>
              </a:ext>
            </a:extLst>
          </p:cNvPr>
          <p:cNvSpPr/>
          <p:nvPr/>
        </p:nvSpPr>
        <p:spPr>
          <a:xfrm rot="10800000">
            <a:off x="-1" y="5167312"/>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0DABB2D-90BB-4EA3-906B-C38B99099C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3796" y="2254320"/>
            <a:ext cx="4373988" cy="1301609"/>
          </a:xfrm>
          <a:prstGeom prst="rect">
            <a:avLst/>
          </a:prstGeom>
        </p:spPr>
      </p:pic>
      <p:pic>
        <p:nvPicPr>
          <p:cNvPr id="10" name="Picture 9">
            <a:extLst>
              <a:ext uri="{FF2B5EF4-FFF2-40B4-BE49-F238E27FC236}">
                <a16:creationId xmlns:a16="http://schemas.microsoft.com/office/drawing/2014/main" id="{135B70F0-D94F-442C-9103-4A64ABE4A38E}"/>
              </a:ext>
            </a:extLst>
          </p:cNvPr>
          <p:cNvPicPr>
            <a:picLocks noChangeAspect="1"/>
          </p:cNvPicPr>
          <p:nvPr userDrawn="1"/>
        </p:nvPicPr>
        <p:blipFill>
          <a:blip r:embed="rId3"/>
          <a:stretch>
            <a:fillRect/>
          </a:stretch>
        </p:blipFill>
        <p:spPr>
          <a:xfrm>
            <a:off x="4962525" y="4746036"/>
            <a:ext cx="2266950" cy="316108"/>
          </a:xfrm>
          <a:prstGeom prst="rect">
            <a:avLst/>
          </a:prstGeom>
        </p:spPr>
      </p:pic>
    </p:spTree>
    <p:extLst>
      <p:ext uri="{BB962C8B-B14F-4D97-AF65-F5344CB8AC3E}">
        <p14:creationId xmlns:p14="http://schemas.microsoft.com/office/powerpoint/2010/main" val="32021422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B89BE29-628D-4B04-B3D5-911B368C0B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751"/>
          <a:stretch/>
        </p:blipFill>
        <p:spPr>
          <a:xfrm>
            <a:off x="1" y="-5009"/>
            <a:ext cx="12192000" cy="5629008"/>
          </a:xfrm>
          <a:prstGeom prst="rect">
            <a:avLst/>
          </a:prstGeom>
        </p:spPr>
      </p:pic>
      <p:sp>
        <p:nvSpPr>
          <p:cNvPr id="2" name="Title 1"/>
          <p:cNvSpPr>
            <a:spLocks noGrp="1"/>
          </p:cNvSpPr>
          <p:nvPr>
            <p:ph type="ctrTitle"/>
          </p:nvPr>
        </p:nvSpPr>
        <p:spPr>
          <a:xfrm>
            <a:off x="2408420" y="451110"/>
            <a:ext cx="8259580" cy="2503430"/>
          </a:xfrm>
        </p:spPr>
        <p:txBody>
          <a:bodyPr anchor="b">
            <a:normAutofit/>
          </a:bodyPr>
          <a:lstStyle>
            <a:lvl1pPr algn="l">
              <a:defRPr sz="4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2408420" y="3042256"/>
            <a:ext cx="8259580" cy="149943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B66A7041-0962-4FF8-A6AE-6178673931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sp>
        <p:nvSpPr>
          <p:cNvPr id="5" name="Text Placeholder 4">
            <a:extLst>
              <a:ext uri="{FF2B5EF4-FFF2-40B4-BE49-F238E27FC236}">
                <a16:creationId xmlns:a16="http://schemas.microsoft.com/office/drawing/2014/main" id="{63431557-7C90-4B71-9C47-ED4764EF5FA5}"/>
              </a:ext>
            </a:extLst>
          </p:cNvPr>
          <p:cNvSpPr>
            <a:spLocks noGrp="1"/>
          </p:cNvSpPr>
          <p:nvPr>
            <p:ph type="body" sz="quarter" idx="10"/>
          </p:nvPr>
        </p:nvSpPr>
        <p:spPr>
          <a:xfrm>
            <a:off x="2408628" y="4706712"/>
            <a:ext cx="8259372" cy="382054"/>
          </a:xfrm>
        </p:spPr>
        <p:txBody>
          <a:bodyPr/>
          <a:lstStyle>
            <a:lvl1pPr>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F7FA76DA-B7DC-4251-B8F3-B095793D8AB0}"/>
              </a:ext>
            </a:extLst>
          </p:cNvPr>
          <p:cNvGrpSpPr/>
          <p:nvPr userDrawn="1"/>
        </p:nvGrpSpPr>
        <p:grpSpPr>
          <a:xfrm>
            <a:off x="-2411509" y="-2283760"/>
            <a:ext cx="5435076" cy="6677116"/>
            <a:chOff x="-224263" y="-265649"/>
            <a:chExt cx="5435076" cy="6677116"/>
          </a:xfrm>
        </p:grpSpPr>
        <p:sp>
          <p:nvSpPr>
            <p:cNvPr id="11" name="Rectangle: Rounded Corners 10">
              <a:extLst>
                <a:ext uri="{FF2B5EF4-FFF2-40B4-BE49-F238E27FC236}">
                  <a16:creationId xmlns:a16="http://schemas.microsoft.com/office/drawing/2014/main" id="{4279FE31-A63A-434B-8E92-CDB4964408DB}"/>
                </a:ext>
              </a:extLst>
            </p:cNvPr>
            <p:cNvSpPr/>
            <p:nvPr userDrawn="1"/>
          </p:nvSpPr>
          <p:spPr>
            <a:xfrm>
              <a:off x="2812889" y="503236"/>
              <a:ext cx="2023628" cy="2614457"/>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5D396A7A-969E-4940-B0E4-00EDBBE538AC}"/>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4A8F3989-6C57-4C45-9932-5154CEE2E96F}"/>
                </a:ext>
              </a:extLst>
            </p:cNvPr>
            <p:cNvSpPr/>
            <p:nvPr userDrawn="1"/>
          </p:nvSpPr>
          <p:spPr>
            <a:xfrm>
              <a:off x="4245773" y="3395554"/>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C37B7F4-5FE6-4ABD-A69B-0CD46DB0A3CF}"/>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BB685A2-D9FE-4B5C-9007-B49E44D3EFE4}"/>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693C56C-FC47-41AF-9727-8A42BDEC3ED8}"/>
                </a:ext>
              </a:extLst>
            </p:cNvPr>
            <p:cNvSpPr/>
            <p:nvPr userDrawn="1"/>
          </p:nvSpPr>
          <p:spPr>
            <a:xfrm>
              <a:off x="-224263" y="2318415"/>
              <a:ext cx="592307" cy="592307"/>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8547C5A-711A-42DF-84CC-1CE01EAE6392}"/>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C0DA8B1-3361-4107-AE72-E1D0C98A31E8}"/>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FB1AA91-5D02-45DD-B763-DD612B4EE6C9}"/>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1693E89-8FE9-429C-A523-07D1F9BE6224}"/>
                </a:ext>
              </a:extLst>
            </p:cNvPr>
            <p:cNvSpPr/>
            <p:nvPr userDrawn="1"/>
          </p:nvSpPr>
          <p:spPr>
            <a:xfrm>
              <a:off x="4602496" y="3662024"/>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83FCCCA-4A3E-43AD-A656-292CE97F5339}"/>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7351A2B-6930-45D6-8068-D9247E48E76B}"/>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6E7870B-5A63-426A-9A68-0683DFD578CB}"/>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F6F133F-D053-4C6F-925B-5F5C1F40597F}"/>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E5DD984-A9B7-4BA2-BD4E-CA014551384A}"/>
              </a:ext>
            </a:extLst>
          </p:cNvPr>
          <p:cNvGrpSpPr/>
          <p:nvPr userDrawn="1"/>
        </p:nvGrpSpPr>
        <p:grpSpPr>
          <a:xfrm>
            <a:off x="9007996" y="2636166"/>
            <a:ext cx="5968803" cy="6677116"/>
            <a:chOff x="-757990" y="-265649"/>
            <a:chExt cx="5968803" cy="6677116"/>
          </a:xfrm>
        </p:grpSpPr>
        <p:sp>
          <p:nvSpPr>
            <p:cNvPr id="27" name="Rectangle: Rounded Corners 26">
              <a:extLst>
                <a:ext uri="{FF2B5EF4-FFF2-40B4-BE49-F238E27FC236}">
                  <a16:creationId xmlns:a16="http://schemas.microsoft.com/office/drawing/2014/main" id="{18B66020-0DAD-4A64-BD0B-F8D4A76945A2}"/>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B1D05C7E-2664-48A8-A683-3DB37E027E0D}"/>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53E8E372-1142-4FB2-9DCF-590E00FBDECB}"/>
                </a:ext>
              </a:extLst>
            </p:cNvPr>
            <p:cNvSpPr/>
            <p:nvPr userDrawn="1"/>
          </p:nvSpPr>
          <p:spPr>
            <a:xfrm>
              <a:off x="-757990" y="2122384"/>
              <a:ext cx="1032243" cy="950748"/>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CABB51F1-C9D7-45A5-A07E-6ABECE3BD4F8}"/>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11063A2-9055-433D-B8DF-6411E6C5BBE0}"/>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B4CB5F01-3806-4217-A892-7488920970EE}"/>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6A7A9DBC-B8DC-45E9-9AC8-B7D1DBC298BD}"/>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C174529-3C78-4B49-AEB4-A9901C12A8F6}"/>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C7364F28-F3D7-40B3-B2DB-4D08F25F8248}"/>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40F86C98-71D4-4953-97F0-133A306DA6B9}"/>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D28EAB82-2A09-45BA-966D-B94A654AC669}"/>
                </a:ext>
              </a:extLst>
            </p:cNvPr>
            <p:cNvSpPr/>
            <p:nvPr userDrawn="1"/>
          </p:nvSpPr>
          <p:spPr>
            <a:xfrm>
              <a:off x="194582" y="804821"/>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3F3C8EAE-CFCF-4599-A5ED-E6AD50072FD3}"/>
              </a:ext>
            </a:extLst>
          </p:cNvPr>
          <p:cNvPicPr>
            <a:picLocks noChangeAspect="1"/>
          </p:cNvPicPr>
          <p:nvPr userDrawn="1"/>
        </p:nvPicPr>
        <p:blipFill>
          <a:blip r:embed="rId4"/>
          <a:stretch>
            <a:fillRect/>
          </a:stretch>
        </p:blipFill>
        <p:spPr>
          <a:xfrm>
            <a:off x="9814606" y="6127953"/>
            <a:ext cx="1845732" cy="257373"/>
          </a:xfrm>
          <a:prstGeom prst="rect">
            <a:avLst/>
          </a:prstGeom>
        </p:spPr>
      </p:pic>
    </p:spTree>
    <p:extLst>
      <p:ext uri="{BB962C8B-B14F-4D97-AF65-F5344CB8AC3E}">
        <p14:creationId xmlns:p14="http://schemas.microsoft.com/office/powerpoint/2010/main" val="2203174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 Plain">
    <p:spTree>
      <p:nvGrpSpPr>
        <p:cNvPr id="1" name=""/>
        <p:cNvGrpSpPr/>
        <p:nvPr/>
      </p:nvGrpSpPr>
      <p:grpSpPr>
        <a:xfrm>
          <a:off x="0" y="0"/>
          <a:ext cx="0" cy="0"/>
          <a:chOff x="0" y="0"/>
          <a:chExt cx="0" cy="0"/>
        </a:xfrm>
      </p:grpSpPr>
      <p:sp>
        <p:nvSpPr>
          <p:cNvPr id="2" name="Title 1"/>
          <p:cNvSpPr>
            <a:spLocks noGrp="1"/>
          </p:cNvSpPr>
          <p:nvPr>
            <p:ph type="ctrTitle"/>
          </p:nvPr>
        </p:nvSpPr>
        <p:spPr>
          <a:xfrm>
            <a:off x="2408420" y="479425"/>
            <a:ext cx="8259580" cy="23876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2408420" y="2959100"/>
            <a:ext cx="825958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4">
            <a:extLst>
              <a:ext uri="{FF2B5EF4-FFF2-40B4-BE49-F238E27FC236}">
                <a16:creationId xmlns:a16="http://schemas.microsoft.com/office/drawing/2014/main" id="{99D5F235-7CC5-46C5-A724-7B2919B96836}"/>
              </a:ext>
            </a:extLst>
          </p:cNvPr>
          <p:cNvSpPr>
            <a:spLocks noGrp="1"/>
          </p:cNvSpPr>
          <p:nvPr>
            <p:ph type="body" sz="quarter" idx="10"/>
          </p:nvPr>
        </p:nvSpPr>
        <p:spPr>
          <a:xfrm>
            <a:off x="2408628" y="4802721"/>
            <a:ext cx="8259372" cy="382054"/>
          </a:xfrm>
        </p:spPr>
        <p:txBody>
          <a:bodyPr/>
          <a:lstStyle>
            <a:lvl1pPr>
              <a:defRPr i="1">
                <a:solidFill>
                  <a:schemeClr val="tx1">
                    <a:lumMod val="5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731533AE-F199-4EE6-AFD2-3F09A42469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pic>
        <p:nvPicPr>
          <p:cNvPr id="11" name="Picture 10">
            <a:extLst>
              <a:ext uri="{FF2B5EF4-FFF2-40B4-BE49-F238E27FC236}">
                <a16:creationId xmlns:a16="http://schemas.microsoft.com/office/drawing/2014/main" id="{680CCB15-A071-4650-9704-8A40A50F8F3D}"/>
              </a:ext>
            </a:extLst>
          </p:cNvPr>
          <p:cNvPicPr>
            <a:picLocks noChangeAspect="1"/>
          </p:cNvPicPr>
          <p:nvPr userDrawn="1"/>
        </p:nvPicPr>
        <p:blipFill>
          <a:blip r:embed="rId3"/>
          <a:stretch>
            <a:fillRect/>
          </a:stretch>
        </p:blipFill>
        <p:spPr>
          <a:xfrm>
            <a:off x="9814606" y="6127953"/>
            <a:ext cx="1845732" cy="257373"/>
          </a:xfrm>
          <a:prstGeom prst="rect">
            <a:avLst/>
          </a:prstGeom>
        </p:spPr>
      </p:pic>
    </p:spTree>
    <p:extLst>
      <p:ext uri="{BB962C8B-B14F-4D97-AF65-F5344CB8AC3E}">
        <p14:creationId xmlns:p14="http://schemas.microsoft.com/office/powerpoint/2010/main" val="245005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9693" y="365125"/>
            <a:ext cx="11392616" cy="1325563"/>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endParaRPr lang="en-US" dirty="0"/>
          </a:p>
        </p:txBody>
      </p:sp>
      <p:sp>
        <p:nvSpPr>
          <p:cNvPr id="3" name="Content Placeholder 2"/>
          <p:cNvSpPr>
            <a:spLocks noGrp="1"/>
          </p:cNvSpPr>
          <p:nvPr>
            <p:ph sz="half" idx="1"/>
          </p:nvPr>
        </p:nvSpPr>
        <p:spPr>
          <a:xfrm>
            <a:off x="399693" y="1825625"/>
            <a:ext cx="5620107"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620105"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1378241" y="6393628"/>
            <a:ext cx="381625" cy="365125"/>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27521748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399693" y="365125"/>
            <a:ext cx="11392616" cy="1325563"/>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endParaRPr lang="en-US" dirty="0"/>
          </a:p>
        </p:txBody>
      </p:sp>
      <p:sp>
        <p:nvSpPr>
          <p:cNvPr id="3" name="Content Placeholder 2"/>
          <p:cNvSpPr>
            <a:spLocks noGrp="1"/>
          </p:cNvSpPr>
          <p:nvPr>
            <p:ph sz="half" idx="1"/>
          </p:nvPr>
        </p:nvSpPr>
        <p:spPr>
          <a:xfrm>
            <a:off x="399693" y="1812511"/>
            <a:ext cx="4202124" cy="4351338"/>
          </a:xfrm>
        </p:spPr>
        <p:txBody>
          <a:bodyPr>
            <a:normAutofit/>
          </a:bodyPr>
          <a:lstStyle>
            <a:lvl1pPr marL="285750" indent="-285750">
              <a:buFont typeface="Arial" panose="020B0604020202020204" pitchFamily="34" charset="0"/>
              <a:buChar cha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1378241" y="6393628"/>
            <a:ext cx="381625" cy="365125"/>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540976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Quote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79B0F232-E0C6-4CE5-88D0-15B84342B67E}"/>
              </a:ext>
            </a:extLst>
          </p:cNvPr>
          <p:cNvSpPr>
            <a:spLocks noGrp="1"/>
          </p:cNvSpPr>
          <p:nvPr>
            <p:ph type="body" idx="1" hasCustomPrompt="1"/>
          </p:nvPr>
        </p:nvSpPr>
        <p:spPr>
          <a:xfrm>
            <a:off x="5366982" y="4777852"/>
            <a:ext cx="5980468" cy="1311798"/>
          </a:xfrm>
        </p:spPr>
        <p:txBody>
          <a:bodyPr>
            <a:normAutofit/>
          </a:bodyPr>
          <a:lstStyle>
            <a:lvl1pPr marL="0" indent="0">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Tree>
    <p:extLst>
      <p:ext uri="{BB962C8B-B14F-4D97-AF65-F5344CB8AC3E}">
        <p14:creationId xmlns:p14="http://schemas.microsoft.com/office/powerpoint/2010/main" val="604382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Quot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8A980837-423F-47C7-8A75-01D853972DD2}"/>
              </a:ext>
            </a:extLst>
          </p:cNvPr>
          <p:cNvSpPr>
            <a:spLocks noGrp="1"/>
          </p:cNvSpPr>
          <p:nvPr>
            <p:ph type="body" idx="1" hasCustomPrompt="1"/>
          </p:nvPr>
        </p:nvSpPr>
        <p:spPr>
          <a:xfrm>
            <a:off x="5366982" y="4777852"/>
            <a:ext cx="5980468" cy="1311798"/>
          </a:xfrm>
        </p:spPr>
        <p:txBody>
          <a:bodyPr>
            <a:normAutofit/>
          </a:bodyPr>
          <a:lstStyle>
            <a:lvl1pPr marL="0" indent="0">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Tree>
    <p:extLst>
      <p:ext uri="{BB962C8B-B14F-4D97-AF65-F5344CB8AC3E}">
        <p14:creationId xmlns:p14="http://schemas.microsoft.com/office/powerpoint/2010/main" val="1215300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Quote 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308410C0-392B-46B5-BA4A-BDD03EE48183}"/>
              </a:ext>
            </a:extLst>
          </p:cNvPr>
          <p:cNvSpPr>
            <a:spLocks noGrp="1"/>
          </p:cNvSpPr>
          <p:nvPr>
            <p:ph type="body" idx="1" hasCustomPrompt="1"/>
          </p:nvPr>
        </p:nvSpPr>
        <p:spPr>
          <a:xfrm>
            <a:off x="5366982" y="4777852"/>
            <a:ext cx="5980468" cy="1311798"/>
          </a:xfrm>
        </p:spPr>
        <p:txBody>
          <a:bodyPr>
            <a:normAutofit/>
          </a:bodyPr>
          <a:lstStyle>
            <a:lvl1pPr marL="0" indent="0">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Tree>
    <p:extLst>
      <p:ext uri="{BB962C8B-B14F-4D97-AF65-F5344CB8AC3E}">
        <p14:creationId xmlns:p14="http://schemas.microsoft.com/office/powerpoint/2010/main" val="1260853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har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457199"/>
            <a:ext cx="4340225" cy="1600201"/>
          </a:xfrm>
        </p:spPr>
        <p:txBody>
          <a:bodyPr anchor="b"/>
          <a:lstStyle>
            <a:lvl1pPr>
              <a:defRPr sz="3200" b="1">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431800" y="2057398"/>
            <a:ext cx="4340225" cy="38115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5175250" y="2057398"/>
            <a:ext cx="6584950" cy="3811589"/>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Tree>
    <p:extLst>
      <p:ext uri="{BB962C8B-B14F-4D97-AF65-F5344CB8AC3E}">
        <p14:creationId xmlns:p14="http://schemas.microsoft.com/office/powerpoint/2010/main" val="3128456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arge Char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486383" y="642026"/>
            <a:ext cx="11176540" cy="5207505"/>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Tree>
    <p:extLst>
      <p:ext uri="{BB962C8B-B14F-4D97-AF65-F5344CB8AC3E}">
        <p14:creationId xmlns:p14="http://schemas.microsoft.com/office/powerpoint/2010/main" val="648456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2" name="Title 1"/>
          <p:cNvSpPr>
            <a:spLocks noGrp="1"/>
          </p:cNvSpPr>
          <p:nvPr>
            <p:ph type="title"/>
          </p:nvPr>
        </p:nvSpPr>
        <p:spPr>
          <a:xfrm>
            <a:off x="2919489" y="1370159"/>
            <a:ext cx="8706563" cy="678840"/>
          </a:xfrm>
        </p:spPr>
        <p:txBody>
          <a:bodyPr anchor="b"/>
          <a:lstStyle>
            <a:lvl1pPr>
              <a:defRPr sz="3200">
                <a:solidFill>
                  <a:schemeClr val="accent1"/>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35695" y="1370159"/>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919489" y="2175017"/>
            <a:ext cx="8706563"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9" name="Picture Placeholder 2">
            <a:extLst>
              <a:ext uri="{FF2B5EF4-FFF2-40B4-BE49-F238E27FC236}">
                <a16:creationId xmlns:a16="http://schemas.microsoft.com/office/drawing/2014/main" id="{74C0DA23-3C51-470E-A2A2-2CD8738418CA}"/>
              </a:ext>
            </a:extLst>
          </p:cNvPr>
          <p:cNvSpPr>
            <a:spLocks noGrp="1" noChangeAspect="1"/>
          </p:cNvSpPr>
          <p:nvPr>
            <p:ph type="pic" idx="13"/>
          </p:nvPr>
        </p:nvSpPr>
        <p:spPr>
          <a:xfrm>
            <a:off x="835695" y="3588065"/>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a:extLst>
              <a:ext uri="{FF2B5EF4-FFF2-40B4-BE49-F238E27FC236}">
                <a16:creationId xmlns:a16="http://schemas.microsoft.com/office/drawing/2014/main" id="{B38BCF90-8107-4D0E-9869-19CA118AB8C6}"/>
              </a:ext>
            </a:extLst>
          </p:cNvPr>
          <p:cNvSpPr>
            <a:spLocks noGrp="1"/>
          </p:cNvSpPr>
          <p:nvPr>
            <p:ph type="body" sz="half" idx="14"/>
          </p:nvPr>
        </p:nvSpPr>
        <p:spPr>
          <a:xfrm>
            <a:off x="2919489" y="4392923"/>
            <a:ext cx="8706563"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2">
            <a:extLst>
              <a:ext uri="{FF2B5EF4-FFF2-40B4-BE49-F238E27FC236}">
                <a16:creationId xmlns:a16="http://schemas.microsoft.com/office/drawing/2014/main" id="{99062B09-44D3-477D-8C67-D2A529E5978D}"/>
              </a:ext>
            </a:extLst>
          </p:cNvPr>
          <p:cNvSpPr>
            <a:spLocks noGrp="1"/>
          </p:cNvSpPr>
          <p:nvPr>
            <p:ph type="body" sz="quarter" idx="15"/>
          </p:nvPr>
        </p:nvSpPr>
        <p:spPr>
          <a:xfrm>
            <a:off x="2919489" y="3587039"/>
            <a:ext cx="8706563" cy="679450"/>
          </a:xfrm>
        </p:spPr>
        <p:txBody>
          <a:bodyPr/>
          <a:lstStyle>
            <a:lvl1pPr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1pPr>
            <a:lvl2pPr marL="457200" indent="0"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2pPr>
          </a:lstStyle>
          <a:p>
            <a:pPr lvl="0"/>
            <a:r>
              <a:rPr lang="en-US"/>
              <a:t>Click to edit Master text styles</a:t>
            </a:r>
          </a:p>
        </p:txBody>
      </p:sp>
    </p:spTree>
    <p:extLst>
      <p:ext uri="{BB962C8B-B14F-4D97-AF65-F5344CB8AC3E}">
        <p14:creationId xmlns:p14="http://schemas.microsoft.com/office/powerpoint/2010/main" val="27303418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End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5256F-4B16-4DE8-BA64-7D8911B5CF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3796" y="2254320"/>
            <a:ext cx="4373988" cy="1301609"/>
          </a:xfrm>
          <a:prstGeom prst="rect">
            <a:avLst/>
          </a:prstGeom>
        </p:spPr>
      </p:pic>
      <p:pic>
        <p:nvPicPr>
          <p:cNvPr id="6" name="Picture 5">
            <a:extLst>
              <a:ext uri="{FF2B5EF4-FFF2-40B4-BE49-F238E27FC236}">
                <a16:creationId xmlns:a16="http://schemas.microsoft.com/office/drawing/2014/main" id="{336A0612-0F36-436E-9240-9FA63EDA29E5}"/>
              </a:ext>
            </a:extLst>
          </p:cNvPr>
          <p:cNvPicPr>
            <a:picLocks noChangeAspect="1"/>
          </p:cNvPicPr>
          <p:nvPr userDrawn="1"/>
        </p:nvPicPr>
        <p:blipFill>
          <a:blip r:embed="rId3"/>
          <a:stretch>
            <a:fillRect/>
          </a:stretch>
        </p:blipFill>
        <p:spPr>
          <a:xfrm>
            <a:off x="4962525" y="4746036"/>
            <a:ext cx="2266950" cy="316108"/>
          </a:xfrm>
          <a:prstGeom prst="rect">
            <a:avLst/>
          </a:prstGeom>
        </p:spPr>
      </p:pic>
    </p:spTree>
    <p:extLst>
      <p:ext uri="{BB962C8B-B14F-4D97-AF65-F5344CB8AC3E}">
        <p14:creationId xmlns:p14="http://schemas.microsoft.com/office/powerpoint/2010/main" val="282916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399693" y="365125"/>
            <a:ext cx="11392616" cy="1325563"/>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endParaRPr lang="en-US" dirty="0"/>
          </a:p>
        </p:txBody>
      </p:sp>
      <p:sp>
        <p:nvSpPr>
          <p:cNvPr id="3" name="Content Placeholder 2"/>
          <p:cNvSpPr>
            <a:spLocks noGrp="1"/>
          </p:cNvSpPr>
          <p:nvPr>
            <p:ph sz="half" idx="1"/>
          </p:nvPr>
        </p:nvSpPr>
        <p:spPr>
          <a:xfrm>
            <a:off x="399693" y="1812511"/>
            <a:ext cx="6017436" cy="4351338"/>
          </a:xfrm>
        </p:spPr>
        <p:txBody>
          <a:bodyPr>
            <a:normAutofit/>
          </a:bodyPr>
          <a:lstStyle>
            <a:lvl1pPr marL="285750" indent="-285750">
              <a:buFont typeface="Arial" panose="020B0604020202020204" pitchFamily="34" charset="0"/>
              <a:buChar cha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1378241" y="6393628"/>
            <a:ext cx="381625" cy="365125"/>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282961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9692" y="365125"/>
            <a:ext cx="10955696" cy="1325563"/>
          </a:xfrm>
        </p:spPr>
        <p:txBody>
          <a:bodyPr/>
          <a:lstStyle>
            <a:lvl1pPr>
              <a:defRPr lang="en-US" sz="4400" b="1" kern="1200" dirty="0" smtClean="0">
                <a:solidFill>
                  <a:schemeClr val="accent1"/>
                </a:solidFill>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399692"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9692" y="2505075"/>
            <a:ext cx="5157787" cy="368458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4273" y="1681163"/>
            <a:ext cx="527396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04273" y="2505075"/>
            <a:ext cx="5273968" cy="368458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74082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9691" y="365125"/>
            <a:ext cx="11392617" cy="1325563"/>
          </a:xfrm>
        </p:spPr>
        <p:txBody>
          <a:bodyPr/>
          <a:lstStyle>
            <a:lvl1pPr>
              <a:defRPr lang="en-US" sz="4400" b="1" kern="1200" dirty="0" smtClean="0">
                <a:solidFill>
                  <a:schemeClr val="accent1"/>
                </a:solidFill>
                <a:latin typeface="+mn-lt"/>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50959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0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4" y="-1"/>
            <a:ext cx="12260094"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4400">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371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2309" y="365125"/>
            <a:ext cx="1143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2309"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378241" y="6393628"/>
            <a:ext cx="381625" cy="365125"/>
          </a:xfrm>
          <a:prstGeom prst="rect">
            <a:avLst/>
          </a:prstGeom>
        </p:spPr>
        <p:txBody>
          <a:bodyPr vert="horz" lIns="91440" tIns="45720" rIns="91440" bIns="45720" rtlCol="0" anchor="ctr"/>
          <a:lstStyle>
            <a:lvl1pPr algn="r">
              <a:defRPr lang="en-US" sz="1000" kern="1200" spc="50" smtClean="0">
                <a:solidFill>
                  <a:schemeClr val="bg2">
                    <a:lumMod val="75000"/>
                  </a:schemeClr>
                </a:solidFill>
                <a:latin typeface="Arial" panose="020B0604020202020204" pitchFamily="34" charset="0"/>
                <a:ea typeface="+mn-ea"/>
                <a:cs typeface="Arial" panose="020B0604020202020204" pitchFamily="34" charset="0"/>
              </a:defRPr>
            </a:lvl1pPr>
          </a:lstStyle>
          <a:p>
            <a:fld id="{899FFD16-B25A-457E-9C72-CDC3BAF3ACB3}" type="slidenum">
              <a:rPr lang="en-US" smtClean="0"/>
              <a:pPr/>
              <a:t>‹#›</a:t>
            </a:fld>
            <a:endParaRPr lang="en-US" dirty="0"/>
          </a:p>
        </p:txBody>
      </p:sp>
      <p:sp>
        <p:nvSpPr>
          <p:cNvPr id="7" name="TextBox 6">
            <a:extLst>
              <a:ext uri="{FF2B5EF4-FFF2-40B4-BE49-F238E27FC236}">
                <a16:creationId xmlns:a16="http://schemas.microsoft.com/office/drawing/2014/main" id="{F4652DAF-A6BA-4721-915C-0A184846B842}"/>
              </a:ext>
            </a:extLst>
          </p:cNvPr>
          <p:cNvSpPr txBox="1"/>
          <p:nvPr userDrawn="1"/>
        </p:nvSpPr>
        <p:spPr>
          <a:xfrm>
            <a:off x="381725" y="6449232"/>
            <a:ext cx="3534667" cy="253917"/>
          </a:xfrm>
          <a:prstGeom prst="rect">
            <a:avLst/>
          </a:prstGeom>
          <a:noFill/>
        </p:spPr>
        <p:txBody>
          <a:bodyPr wrap="square" rtlCol="0">
            <a:spAutoFit/>
          </a:bodyPr>
          <a:lstStyle/>
          <a:p>
            <a:r>
              <a:rPr lang="en-US" sz="1000" spc="50" dirty="0">
                <a:solidFill>
                  <a:schemeClr val="bg2">
                    <a:lumMod val="75000"/>
                  </a:schemeClr>
                </a:solidFill>
                <a:latin typeface="Arial" panose="020B0604020202020204" pitchFamily="34" charset="0"/>
                <a:cs typeface="Arial" panose="020B0604020202020204" pitchFamily="34" charset="0"/>
              </a:rPr>
              <a:t>www.publicconsultinggroup.com</a:t>
            </a:r>
            <a:endParaRPr lang="en-US" sz="1000" b="1" spc="50" dirty="0">
              <a:solidFill>
                <a:schemeClr val="bg2">
                  <a:lumMod val="75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3F3BCFD-40FF-4E65-ABE1-3C18AF37411E}"/>
              </a:ext>
            </a:extLst>
          </p:cNvPr>
          <p:cNvCxnSpPr>
            <a:cxnSpLocks/>
            <a:endCxn id="10" idx="1"/>
          </p:cNvCxnSpPr>
          <p:nvPr userDrawn="1"/>
        </p:nvCxnSpPr>
        <p:spPr>
          <a:xfrm>
            <a:off x="381725" y="6377491"/>
            <a:ext cx="10286275"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0D13EF-4F16-4731-9E99-FA58B10DDFB2}"/>
              </a:ext>
            </a:extLst>
          </p:cNvPr>
          <p:cNvCxnSpPr>
            <a:cxnSpLocks/>
            <a:stCxn id="10" idx="3"/>
          </p:cNvCxnSpPr>
          <p:nvPr userDrawn="1"/>
        </p:nvCxnSpPr>
        <p:spPr>
          <a:xfrm>
            <a:off x="11294074" y="6377491"/>
            <a:ext cx="465793" cy="0"/>
          </a:xfrm>
          <a:prstGeom prst="line">
            <a:avLst/>
          </a:prstGeom>
          <a:ln>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FDA4A795-A99D-453D-8579-B45AD3C0F02E}"/>
              </a:ext>
            </a:extLst>
          </p:cNvPr>
          <p:cNvPicPr>
            <a:picLocks noChangeAspect="1"/>
          </p:cNvPicPr>
          <p:nvPr userDrawn="1"/>
        </p:nvPicPr>
        <p:blipFill>
          <a:blip r:embed="rId25">
            <a:alphaModFix amt="85000"/>
          </a:blip>
          <a:stretch>
            <a:fillRect/>
          </a:stretch>
        </p:blipFill>
        <p:spPr>
          <a:xfrm>
            <a:off x="10668000" y="6064454"/>
            <a:ext cx="626074" cy="626074"/>
          </a:xfrm>
          <a:prstGeom prst="rect">
            <a:avLst/>
          </a:prstGeom>
          <a:ln w="76200">
            <a:solidFill>
              <a:srgbClr val="FFFFFF"/>
            </a:solidFill>
          </a:ln>
        </p:spPr>
      </p:pic>
    </p:spTree>
    <p:extLst>
      <p:ext uri="{BB962C8B-B14F-4D97-AF65-F5344CB8AC3E}">
        <p14:creationId xmlns:p14="http://schemas.microsoft.com/office/powerpoint/2010/main" val="363922378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Lst>
  <p:hf hdr="0" dt="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68E1172-52F0-43EA-AE8D-E85C5B614688}"/>
              </a:ext>
            </a:extLst>
          </p:cNvPr>
          <p:cNvSpPr/>
          <p:nvPr/>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2E5597-9E2B-41F9-BE93-CE426A54046D}"/>
              </a:ext>
            </a:extLst>
          </p:cNvPr>
          <p:cNvSpPr/>
          <p:nvPr/>
        </p:nvSpPr>
        <p:spPr>
          <a:xfrm rot="10800000">
            <a:off x="-1" y="5167312"/>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2309" y="365125"/>
            <a:ext cx="11430000" cy="1235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11335109" cy="4576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378241" y="6393628"/>
            <a:ext cx="381625" cy="365125"/>
          </a:xfrm>
          <a:prstGeom prst="rect">
            <a:avLst/>
          </a:prstGeom>
        </p:spPr>
        <p:txBody>
          <a:bodyPr vert="horz" lIns="91440" tIns="45720" rIns="91440" bIns="45720" rtlCol="0" anchor="ctr"/>
          <a:lstStyle>
            <a:lvl1pPr algn="r">
              <a:defRPr lang="en-US" sz="1000" kern="1200" spc="50" smtClean="0">
                <a:solidFill>
                  <a:schemeClr val="bg2">
                    <a:lumMod val="75000"/>
                  </a:schemeClr>
                </a:solidFill>
                <a:latin typeface="Arial" panose="020B0604020202020204" pitchFamily="34" charset="0"/>
                <a:ea typeface="+mn-ea"/>
                <a:cs typeface="Arial" panose="020B0604020202020204" pitchFamily="34" charset="0"/>
              </a:defRPr>
            </a:lvl1pPr>
          </a:lstStyle>
          <a:p>
            <a:fld id="{899FFD16-B25A-457E-9C72-CDC3BAF3ACB3}" type="slidenum">
              <a:rPr lang="en-US" smtClean="0"/>
              <a:pPr/>
              <a:t>‹#›</a:t>
            </a:fld>
            <a:endParaRPr lang="en-US" dirty="0"/>
          </a:p>
        </p:txBody>
      </p:sp>
      <p:sp>
        <p:nvSpPr>
          <p:cNvPr id="7" name="TextBox 6">
            <a:extLst>
              <a:ext uri="{FF2B5EF4-FFF2-40B4-BE49-F238E27FC236}">
                <a16:creationId xmlns:a16="http://schemas.microsoft.com/office/drawing/2014/main" id="{F4652DAF-A6BA-4721-915C-0A184846B842}"/>
              </a:ext>
            </a:extLst>
          </p:cNvPr>
          <p:cNvSpPr txBox="1"/>
          <p:nvPr/>
        </p:nvSpPr>
        <p:spPr>
          <a:xfrm>
            <a:off x="381725" y="6449232"/>
            <a:ext cx="3534667" cy="253917"/>
          </a:xfrm>
          <a:prstGeom prst="rect">
            <a:avLst/>
          </a:prstGeom>
          <a:noFill/>
        </p:spPr>
        <p:txBody>
          <a:bodyPr wrap="square" rtlCol="0">
            <a:spAutoFit/>
          </a:bodyPr>
          <a:lstStyle/>
          <a:p>
            <a:r>
              <a:rPr lang="en-US" sz="1000" spc="50" dirty="0">
                <a:solidFill>
                  <a:schemeClr val="bg2">
                    <a:lumMod val="75000"/>
                  </a:schemeClr>
                </a:solidFill>
                <a:latin typeface="Arial" panose="020B0604020202020204" pitchFamily="34" charset="0"/>
                <a:cs typeface="Arial" panose="020B0604020202020204" pitchFamily="34" charset="0"/>
              </a:rPr>
              <a:t>www.publicconsultinggroup.com</a:t>
            </a:r>
            <a:endParaRPr lang="en-US" sz="1000" b="1" spc="50" dirty="0">
              <a:solidFill>
                <a:schemeClr val="bg2">
                  <a:lumMod val="75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3F3BCFD-40FF-4E65-ABE1-3C18AF37411E}"/>
              </a:ext>
            </a:extLst>
          </p:cNvPr>
          <p:cNvCxnSpPr>
            <a:cxnSpLocks/>
          </p:cNvCxnSpPr>
          <p:nvPr/>
        </p:nvCxnSpPr>
        <p:spPr>
          <a:xfrm>
            <a:off x="381725" y="6377491"/>
            <a:ext cx="10202114"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0D13EF-4F16-4731-9E99-FA58B10DDFB2}"/>
              </a:ext>
            </a:extLst>
          </p:cNvPr>
          <p:cNvCxnSpPr>
            <a:cxnSpLocks/>
          </p:cNvCxnSpPr>
          <p:nvPr/>
        </p:nvCxnSpPr>
        <p:spPr>
          <a:xfrm>
            <a:off x="11378241" y="6377491"/>
            <a:ext cx="381626" cy="0"/>
          </a:xfrm>
          <a:prstGeom prst="line">
            <a:avLst/>
          </a:prstGeom>
          <a:ln>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FDA4A795-A99D-453D-8579-B45AD3C0F02E}"/>
              </a:ext>
            </a:extLst>
          </p:cNvPr>
          <p:cNvPicPr>
            <a:picLocks noChangeAspect="1"/>
          </p:cNvPicPr>
          <p:nvPr/>
        </p:nvPicPr>
        <p:blipFill>
          <a:blip r:embed="rId36">
            <a:alphaModFix/>
          </a:blip>
          <a:stretch>
            <a:fillRect/>
          </a:stretch>
        </p:blipFill>
        <p:spPr>
          <a:xfrm>
            <a:off x="10668000" y="6064454"/>
            <a:ext cx="626074" cy="626074"/>
          </a:xfrm>
          <a:prstGeom prst="roundRect">
            <a:avLst>
              <a:gd name="adj" fmla="val 18939"/>
            </a:avLst>
          </a:prstGeom>
          <a:solidFill>
            <a:srgbClr val="FFFFFF">
              <a:shade val="85000"/>
            </a:srgbClr>
          </a:solidFill>
          <a:ln>
            <a:noFill/>
          </a:ln>
          <a:effectLst/>
        </p:spPr>
      </p:pic>
      <p:sp>
        <p:nvSpPr>
          <p:cNvPr id="13" name="TextBox 12">
            <a:extLst>
              <a:ext uri="{FF2B5EF4-FFF2-40B4-BE49-F238E27FC236}">
                <a16:creationId xmlns:a16="http://schemas.microsoft.com/office/drawing/2014/main" id="{9DB1023A-E5EC-4B39-8C97-C65688D83638}"/>
              </a:ext>
            </a:extLst>
          </p:cNvPr>
          <p:cNvSpPr txBox="1"/>
          <p:nvPr userDrawn="1"/>
        </p:nvSpPr>
        <p:spPr>
          <a:xfrm>
            <a:off x="381725" y="6449232"/>
            <a:ext cx="3534667" cy="253917"/>
          </a:xfrm>
          <a:prstGeom prst="rect">
            <a:avLst/>
          </a:prstGeom>
          <a:noFill/>
        </p:spPr>
        <p:txBody>
          <a:bodyPr wrap="square" rtlCol="0">
            <a:spAutoFit/>
          </a:bodyPr>
          <a:lstStyle/>
          <a:p>
            <a:r>
              <a:rPr lang="en-US" sz="1000" spc="50" dirty="0">
                <a:solidFill>
                  <a:schemeClr val="bg2">
                    <a:lumMod val="75000"/>
                  </a:schemeClr>
                </a:solidFill>
                <a:latin typeface="Arial" panose="020B0604020202020204" pitchFamily="34" charset="0"/>
                <a:cs typeface="Arial" panose="020B0604020202020204" pitchFamily="34" charset="0"/>
              </a:rPr>
              <a:t>www.publicconsultinggroup.com</a:t>
            </a:r>
            <a:endParaRPr lang="en-US" sz="1000" b="1" spc="50" dirty="0">
              <a:solidFill>
                <a:schemeClr val="bg2">
                  <a:lumMod val="75000"/>
                </a:schemeClr>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9670E4F0-87D9-40B3-A3DC-CD4C0298E110}"/>
              </a:ext>
            </a:extLst>
          </p:cNvPr>
          <p:cNvCxnSpPr>
            <a:cxnSpLocks/>
            <a:endCxn id="10" idx="1"/>
          </p:cNvCxnSpPr>
          <p:nvPr userDrawn="1"/>
        </p:nvCxnSpPr>
        <p:spPr>
          <a:xfrm>
            <a:off x="381725" y="6377491"/>
            <a:ext cx="10286275"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75FDF7-D722-4EE8-8818-20EC669DFA74}"/>
              </a:ext>
            </a:extLst>
          </p:cNvPr>
          <p:cNvCxnSpPr>
            <a:cxnSpLocks/>
            <a:stCxn id="10" idx="3"/>
          </p:cNvCxnSpPr>
          <p:nvPr userDrawn="1"/>
        </p:nvCxnSpPr>
        <p:spPr>
          <a:xfrm>
            <a:off x="11294074" y="6377491"/>
            <a:ext cx="465793" cy="0"/>
          </a:xfrm>
          <a:prstGeom prst="line">
            <a:avLst/>
          </a:prstGeom>
          <a:ln>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6CF211FA-385D-4E09-BB1D-556256D9E1DF}"/>
              </a:ext>
            </a:extLst>
          </p:cNvPr>
          <p:cNvPicPr>
            <a:picLocks noChangeAspect="1"/>
          </p:cNvPicPr>
          <p:nvPr userDrawn="1"/>
        </p:nvPicPr>
        <p:blipFill>
          <a:blip r:embed="rId36">
            <a:alphaModFix amt="85000"/>
          </a:blip>
          <a:stretch>
            <a:fillRect/>
          </a:stretch>
        </p:blipFill>
        <p:spPr>
          <a:xfrm>
            <a:off x="10668000" y="6064454"/>
            <a:ext cx="626074" cy="626074"/>
          </a:xfrm>
          <a:prstGeom prst="rect">
            <a:avLst/>
          </a:prstGeom>
          <a:ln w="76200">
            <a:solidFill>
              <a:srgbClr val="FFFFFF"/>
            </a:solidFill>
          </a:ln>
        </p:spPr>
      </p:pic>
    </p:spTree>
    <p:extLst>
      <p:ext uri="{BB962C8B-B14F-4D97-AF65-F5344CB8AC3E}">
        <p14:creationId xmlns:p14="http://schemas.microsoft.com/office/powerpoint/2010/main" val="3942751373"/>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 id="2147483945" r:id="rId22"/>
    <p:sldLayoutId id="2147483946" r:id="rId23"/>
    <p:sldLayoutId id="2147483947" r:id="rId24"/>
    <p:sldLayoutId id="2147483881" r:id="rId25"/>
    <p:sldLayoutId id="2147483870" r:id="rId26"/>
    <p:sldLayoutId id="2147483897" r:id="rId27"/>
    <p:sldLayoutId id="2147483889" r:id="rId28"/>
    <p:sldLayoutId id="2147483890" r:id="rId29"/>
    <p:sldLayoutId id="2147483892" r:id="rId30"/>
    <p:sldLayoutId id="2147483887" r:id="rId31"/>
    <p:sldLayoutId id="2147483888" r:id="rId32"/>
    <p:sldLayoutId id="2147483886" r:id="rId33"/>
    <p:sldLayoutId id="2147483883" r:id="rId34"/>
  </p:sldLayoutIdLst>
  <p:hf hd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30.png"/><Relationship Id="rId4" Type="http://schemas.openxmlformats.org/officeDocument/2006/relationships/hyperlink" Target="https://claimingsystem.pcgus.com/w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8.xml"/><Relationship Id="rId6" Type="http://schemas.openxmlformats.org/officeDocument/2006/relationships/image" Target="../media/image52.png"/><Relationship Id="rId5" Type="http://schemas.microsoft.com/office/2007/relationships/hdphoto" Target="../media/hdphoto10.wdp"/><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2.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microsoft.com/office/2007/relationships/hdphoto" Target="../media/hdphoto9.wdp"/><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32.xml"/><Relationship Id="rId5" Type="http://schemas.openxmlformats.org/officeDocument/2006/relationships/image" Target="../media/image70.sv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3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32.xml"/><Relationship Id="rId4" Type="http://schemas.openxmlformats.org/officeDocument/2006/relationships/image" Target="../media/image90.png"/></Relationships>
</file>

<file path=ppt/slides/_rels/slide44.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28.xml"/><Relationship Id="rId5" Type="http://schemas.openxmlformats.org/officeDocument/2006/relationships/image" Target="../media/image95.png"/><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8.xml"/><Relationship Id="rId5" Type="http://schemas.openxmlformats.org/officeDocument/2006/relationships/image" Target="../media/image99.png"/><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0.xml"/><Relationship Id="rId1" Type="http://schemas.openxmlformats.org/officeDocument/2006/relationships/slideLayout" Target="../slideLayouts/slideLayout28.xml"/><Relationship Id="rId5" Type="http://schemas.microsoft.com/office/2007/relationships/hdphoto" Target="../media/hdphoto9.wdp"/><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8.xml"/><Relationship Id="rId5" Type="http://schemas.microsoft.com/office/2007/relationships/hdphoto" Target="../media/hdphoto9.wdp"/><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8.xml"/><Relationship Id="rId5" Type="http://schemas.openxmlformats.org/officeDocument/2006/relationships/image" Target="../media/image52.png"/><Relationship Id="rId4" Type="http://schemas.microsoft.com/office/2007/relationships/hdphoto" Target="../media/hdphoto10.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3.png"/><Relationship Id="rId18" Type="http://schemas.microsoft.com/office/2007/relationships/hdphoto" Target="../media/hdphoto8.wdp"/><Relationship Id="rId3" Type="http://schemas.openxmlformats.org/officeDocument/2006/relationships/image" Target="../media/image8.png"/><Relationship Id="rId7" Type="http://schemas.openxmlformats.org/officeDocument/2006/relationships/image" Target="../media/image10.png"/><Relationship Id="rId12" Type="http://schemas.microsoft.com/office/2007/relationships/hdphoto" Target="../media/hdphoto5.wdp"/><Relationship Id="rId17" Type="http://schemas.openxmlformats.org/officeDocument/2006/relationships/image" Target="../media/image15.png"/><Relationship Id="rId2" Type="http://schemas.openxmlformats.org/officeDocument/2006/relationships/notesSlide" Target="../notesSlides/notesSlide5.xml"/><Relationship Id="rId16" Type="http://schemas.microsoft.com/office/2007/relationships/hdphoto" Target="../media/hdphoto7.wdp"/><Relationship Id="rId1" Type="http://schemas.openxmlformats.org/officeDocument/2006/relationships/slideLayout" Target="../slideLayouts/slideLayout28.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 Id="rId14" Type="http://schemas.microsoft.com/office/2007/relationships/hdphoto" Target="../media/hdphoto6.wdp"/></Relationships>
</file>

<file path=ppt/slides/_rels/slide6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4.xml"/><Relationship Id="rId1" Type="http://schemas.openxmlformats.org/officeDocument/2006/relationships/slideLayout" Target="../slideLayouts/slideLayout28.xml"/><Relationship Id="rId4"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hyperlink" Target="mailto:WVSBHS@pcgus.com"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04.png"/></Relationships>
</file>

<file path=ppt/slides/_rels/slide64.xml.rels><?xml version="1.0" encoding="UTF-8" standalone="yes"?>
<Relationships xmlns="http://schemas.openxmlformats.org/package/2006/relationships"><Relationship Id="rId2" Type="http://schemas.openxmlformats.org/officeDocument/2006/relationships/hyperlink" Target="mailto:WVSBHS@pcgus.com" TargetMode="Externa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09DFC-1397-49A2-986A-3FCDCB9B2526}"/>
              </a:ext>
            </a:extLst>
          </p:cNvPr>
          <p:cNvSpPr>
            <a:spLocks noGrp="1"/>
          </p:cNvSpPr>
          <p:nvPr>
            <p:ph type="ctrTitle"/>
          </p:nvPr>
        </p:nvSpPr>
        <p:spPr/>
        <p:txBody>
          <a:bodyPr>
            <a:normAutofit/>
          </a:bodyPr>
          <a:lstStyle/>
          <a:p>
            <a:r>
              <a:rPr lang="en-US" dirty="0"/>
              <a:t>School Based Health Services: Annual Medicaid Cost Report and Cost Settlement Training</a:t>
            </a:r>
          </a:p>
        </p:txBody>
      </p:sp>
      <p:sp>
        <p:nvSpPr>
          <p:cNvPr id="3" name="Subtitle 2">
            <a:extLst>
              <a:ext uri="{FF2B5EF4-FFF2-40B4-BE49-F238E27FC236}">
                <a16:creationId xmlns:a16="http://schemas.microsoft.com/office/drawing/2014/main" id="{91F79529-EA45-408A-BC8F-3E4706162A99}"/>
              </a:ext>
            </a:extLst>
          </p:cNvPr>
          <p:cNvSpPr>
            <a:spLocks noGrp="1"/>
          </p:cNvSpPr>
          <p:nvPr>
            <p:ph type="subTitle" idx="1"/>
          </p:nvPr>
        </p:nvSpPr>
        <p:spPr/>
        <p:txBody>
          <a:bodyPr/>
          <a:lstStyle/>
          <a:p>
            <a:r>
              <a:rPr lang="en-US" dirty="0"/>
              <a:t>Fall 2022</a:t>
            </a:r>
          </a:p>
        </p:txBody>
      </p:sp>
      <p:sp>
        <p:nvSpPr>
          <p:cNvPr id="6" name="Text Placeholder 5">
            <a:extLst>
              <a:ext uri="{FF2B5EF4-FFF2-40B4-BE49-F238E27FC236}">
                <a16:creationId xmlns:a16="http://schemas.microsoft.com/office/drawing/2014/main" id="{26D59EB1-241D-4094-9D31-E0046A29F4CC}"/>
              </a:ext>
            </a:extLst>
          </p:cNvPr>
          <p:cNvSpPr>
            <a:spLocks noGrp="1"/>
          </p:cNvSpPr>
          <p:nvPr>
            <p:ph type="body" sz="quarter" idx="10"/>
          </p:nvPr>
        </p:nvSpPr>
        <p:spPr/>
        <p:txBody>
          <a:bodyPr/>
          <a:lstStyle/>
          <a:p>
            <a:r>
              <a:rPr lang="en-US" dirty="0"/>
              <a:t>Public Consulting Group, LLC</a:t>
            </a:r>
          </a:p>
        </p:txBody>
      </p:sp>
    </p:spTree>
    <p:extLst>
      <p:ext uri="{BB962C8B-B14F-4D97-AF65-F5344CB8AC3E}">
        <p14:creationId xmlns:p14="http://schemas.microsoft.com/office/powerpoint/2010/main" val="246225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1F710C27-7BEA-4A7E-9782-8E2A60D783AB}"/>
              </a:ext>
            </a:extLst>
          </p:cNvPr>
          <p:cNvGrpSpPr/>
          <p:nvPr/>
        </p:nvGrpSpPr>
        <p:grpSpPr>
          <a:xfrm>
            <a:off x="3528827" y="1310319"/>
            <a:ext cx="4747432" cy="4742121"/>
            <a:chOff x="3528827" y="1310319"/>
            <a:chExt cx="4747432" cy="4742121"/>
          </a:xfrm>
        </p:grpSpPr>
        <p:pic>
          <p:nvPicPr>
            <p:cNvPr id="5" name="Picture 4">
              <a:extLst>
                <a:ext uri="{FF2B5EF4-FFF2-40B4-BE49-F238E27FC236}">
                  <a16:creationId xmlns:a16="http://schemas.microsoft.com/office/drawing/2014/main" id="{42707D6A-9010-405F-8617-AF436F380805}"/>
                </a:ext>
              </a:extLst>
            </p:cNvPr>
            <p:cNvPicPr>
              <a:picLocks noChangeAspect="1"/>
            </p:cNvPicPr>
            <p:nvPr/>
          </p:nvPicPr>
          <p:blipFill>
            <a:blip r:embed="rId2"/>
            <a:stretch>
              <a:fillRect/>
            </a:stretch>
          </p:blipFill>
          <p:spPr>
            <a:xfrm>
              <a:off x="3528827" y="1310319"/>
              <a:ext cx="4747432" cy="4742121"/>
            </a:xfrm>
            <a:prstGeom prst="rect">
              <a:avLst/>
            </a:prstGeom>
          </p:spPr>
        </p:pic>
        <p:pic>
          <p:nvPicPr>
            <p:cNvPr id="19" name="Picture 18" descr="A close up of a sign&#10;&#10;Description automatically generated">
              <a:extLst>
                <a:ext uri="{FF2B5EF4-FFF2-40B4-BE49-F238E27FC236}">
                  <a16:creationId xmlns:a16="http://schemas.microsoft.com/office/drawing/2014/main" id="{DE4B38E5-D9E0-4087-B6C5-2DC08CE7D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145" y="4844654"/>
              <a:ext cx="1100997" cy="980053"/>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42B7BC97-3D4D-461A-9CD9-9ADFE3811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855" y="3790187"/>
              <a:ext cx="882536" cy="779295"/>
            </a:xfrm>
            <a:prstGeom prst="rect">
              <a:avLst/>
            </a:prstGeom>
          </p:spPr>
        </p:pic>
        <p:pic>
          <p:nvPicPr>
            <p:cNvPr id="25" name="Picture 24" descr="A close up of a sign&#10;&#10;Description automatically generated">
              <a:extLst>
                <a:ext uri="{FF2B5EF4-FFF2-40B4-BE49-F238E27FC236}">
                  <a16:creationId xmlns:a16="http://schemas.microsoft.com/office/drawing/2014/main" id="{93802ECE-3B37-4469-A155-F0B5EC086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5520" y="1973043"/>
              <a:ext cx="849825" cy="783377"/>
            </a:xfrm>
            <a:prstGeom prst="rect">
              <a:avLst/>
            </a:prstGeom>
          </p:spPr>
        </p:pic>
        <p:pic>
          <p:nvPicPr>
            <p:cNvPr id="29" name="Picture 28" descr="A close up of a sign&#10;&#10;Description automatically generated">
              <a:extLst>
                <a:ext uri="{FF2B5EF4-FFF2-40B4-BE49-F238E27FC236}">
                  <a16:creationId xmlns:a16="http://schemas.microsoft.com/office/drawing/2014/main" id="{46409720-8DE9-4541-8604-B5A004A60A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0978" y="3725944"/>
              <a:ext cx="839860" cy="882748"/>
            </a:xfrm>
            <a:prstGeom prst="rect">
              <a:avLst/>
            </a:prstGeom>
          </p:spPr>
        </p:pic>
        <p:pic>
          <p:nvPicPr>
            <p:cNvPr id="32" name="Picture 31" descr="A close up of a sign&#10;&#10;Description automatically generated">
              <a:extLst>
                <a:ext uri="{FF2B5EF4-FFF2-40B4-BE49-F238E27FC236}">
                  <a16:creationId xmlns:a16="http://schemas.microsoft.com/office/drawing/2014/main" id="{7E9B97D9-5901-4AED-A5F5-4D215F007E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1569" y="2023320"/>
              <a:ext cx="740666" cy="713233"/>
            </a:xfrm>
            <a:prstGeom prst="rect">
              <a:avLst/>
            </a:prstGeom>
          </p:spPr>
        </p:pic>
      </p:grpSp>
      <p:sp>
        <p:nvSpPr>
          <p:cNvPr id="12" name="Freeform: Shape 11">
            <a:extLst>
              <a:ext uri="{FF2B5EF4-FFF2-40B4-BE49-F238E27FC236}">
                <a16:creationId xmlns:a16="http://schemas.microsoft.com/office/drawing/2014/main" id="{259A413D-8C63-4A0E-A5DE-ADB48444D350}"/>
              </a:ext>
            </a:extLst>
          </p:cNvPr>
          <p:cNvSpPr/>
          <p:nvPr/>
        </p:nvSpPr>
        <p:spPr>
          <a:xfrm>
            <a:off x="8041272" y="4035196"/>
            <a:ext cx="2263316" cy="1068572"/>
          </a:xfrm>
          <a:custGeom>
            <a:avLst/>
            <a:gdLst>
              <a:gd name="connsiteX0" fmla="*/ 0 w 1414042"/>
              <a:gd name="connsiteY0" fmla="*/ 0 h 1414042"/>
              <a:gd name="connsiteX1" fmla="*/ 1414042 w 1414042"/>
              <a:gd name="connsiteY1" fmla="*/ 0 h 1414042"/>
              <a:gd name="connsiteX2" fmla="*/ 1414042 w 1414042"/>
              <a:gd name="connsiteY2" fmla="*/ 1414042 h 1414042"/>
              <a:gd name="connsiteX3" fmla="*/ 0 w 1414042"/>
              <a:gd name="connsiteY3" fmla="*/ 1414042 h 1414042"/>
              <a:gd name="connsiteX4" fmla="*/ 0 w 1414042"/>
              <a:gd name="connsiteY4" fmla="*/ 0 h 141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042" h="1414042">
                <a:moveTo>
                  <a:pt x="0" y="0"/>
                </a:moveTo>
                <a:lnTo>
                  <a:pt x="1414042" y="0"/>
                </a:lnTo>
                <a:lnTo>
                  <a:pt x="1414042" y="1414042"/>
                </a:lnTo>
                <a:lnTo>
                  <a:pt x="0" y="1414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B3677"/>
                </a:solidFill>
                <a:effectLst/>
                <a:uLnTx/>
                <a:uFillTx/>
                <a:latin typeface="Arial" panose="020B0604020202020204" pitchFamily="34" charset="0"/>
                <a:ea typeface="+mn-ea"/>
                <a:cs typeface="Arial" panose="020B0604020202020204" pitchFamily="34" charset="0"/>
              </a:rPr>
              <a:t>Logging and Billing Services; Receive Interim Payments</a:t>
            </a:r>
          </a:p>
        </p:txBody>
      </p:sp>
      <p:sp>
        <p:nvSpPr>
          <p:cNvPr id="13" name="Freeform: Shape 12">
            <a:extLst>
              <a:ext uri="{FF2B5EF4-FFF2-40B4-BE49-F238E27FC236}">
                <a16:creationId xmlns:a16="http://schemas.microsoft.com/office/drawing/2014/main" id="{F41FB0EB-7CD3-426F-BF55-F242B5E39546}"/>
              </a:ext>
            </a:extLst>
          </p:cNvPr>
          <p:cNvSpPr/>
          <p:nvPr/>
        </p:nvSpPr>
        <p:spPr>
          <a:xfrm>
            <a:off x="3169970" y="5824707"/>
            <a:ext cx="5666262" cy="742806"/>
          </a:xfrm>
          <a:custGeom>
            <a:avLst/>
            <a:gdLst>
              <a:gd name="connsiteX0" fmla="*/ 0 w 1414042"/>
              <a:gd name="connsiteY0" fmla="*/ 0 h 1414042"/>
              <a:gd name="connsiteX1" fmla="*/ 1414042 w 1414042"/>
              <a:gd name="connsiteY1" fmla="*/ 0 h 1414042"/>
              <a:gd name="connsiteX2" fmla="*/ 1414042 w 1414042"/>
              <a:gd name="connsiteY2" fmla="*/ 1414042 h 1414042"/>
              <a:gd name="connsiteX3" fmla="*/ 0 w 1414042"/>
              <a:gd name="connsiteY3" fmla="*/ 1414042 h 1414042"/>
              <a:gd name="connsiteX4" fmla="*/ 0 w 1414042"/>
              <a:gd name="connsiteY4" fmla="*/ 0 h 141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042" h="1414042">
                <a:moveTo>
                  <a:pt x="0" y="0"/>
                </a:moveTo>
                <a:lnTo>
                  <a:pt x="1414042" y="0"/>
                </a:lnTo>
                <a:lnTo>
                  <a:pt x="1414042" y="1414042"/>
                </a:lnTo>
                <a:lnTo>
                  <a:pt x="0" y="1414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ts val="200"/>
              </a:spcAft>
              <a:buClrTx/>
              <a:buSzTx/>
              <a:buFontTx/>
              <a:buNone/>
              <a:tabLst/>
              <a:defRPr/>
            </a:pPr>
            <a:r>
              <a:rPr kumimoji="0" lang="en-US" sz="2000" b="1" i="0" u="none" strike="noStrike" kern="1200" cap="none" spc="0" normalizeH="0" baseline="0" noProof="0" dirty="0">
                <a:ln>
                  <a:noFill/>
                </a:ln>
                <a:solidFill>
                  <a:srgbClr val="A1237F"/>
                </a:solidFill>
                <a:effectLst/>
                <a:uLnTx/>
                <a:uFillTx/>
                <a:latin typeface="Arial" panose="020B0604020202020204" pitchFamily="34" charset="0"/>
                <a:ea typeface="+mn-ea"/>
                <a:cs typeface="Arial" panose="020B0604020202020204" pitchFamily="34" charset="0"/>
              </a:rPr>
              <a:t>Quarterly &amp; Annual Financials</a:t>
            </a:r>
          </a:p>
        </p:txBody>
      </p:sp>
      <p:sp>
        <p:nvSpPr>
          <p:cNvPr id="14" name="Freeform: Shape 13">
            <a:extLst>
              <a:ext uri="{FF2B5EF4-FFF2-40B4-BE49-F238E27FC236}">
                <a16:creationId xmlns:a16="http://schemas.microsoft.com/office/drawing/2014/main" id="{85365195-6E5E-454B-80D0-A3E2F3437A72}"/>
              </a:ext>
            </a:extLst>
          </p:cNvPr>
          <p:cNvSpPr/>
          <p:nvPr/>
        </p:nvSpPr>
        <p:spPr>
          <a:xfrm>
            <a:off x="1884526" y="3636579"/>
            <a:ext cx="1795805" cy="1220658"/>
          </a:xfrm>
          <a:custGeom>
            <a:avLst/>
            <a:gdLst>
              <a:gd name="connsiteX0" fmla="*/ 0 w 1414042"/>
              <a:gd name="connsiteY0" fmla="*/ 0 h 1414042"/>
              <a:gd name="connsiteX1" fmla="*/ 1414042 w 1414042"/>
              <a:gd name="connsiteY1" fmla="*/ 0 h 1414042"/>
              <a:gd name="connsiteX2" fmla="*/ 1414042 w 1414042"/>
              <a:gd name="connsiteY2" fmla="*/ 1414042 h 1414042"/>
              <a:gd name="connsiteX3" fmla="*/ 0 w 1414042"/>
              <a:gd name="connsiteY3" fmla="*/ 1414042 h 1414042"/>
              <a:gd name="connsiteX4" fmla="*/ 0 w 1414042"/>
              <a:gd name="connsiteY4" fmla="*/ 0 h 141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042" h="1414042">
                <a:moveTo>
                  <a:pt x="0" y="0"/>
                </a:moveTo>
                <a:lnTo>
                  <a:pt x="1414042" y="0"/>
                </a:lnTo>
                <a:lnTo>
                  <a:pt x="1414042" y="1414042"/>
                </a:lnTo>
                <a:lnTo>
                  <a:pt x="0" y="1414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EE2648"/>
                </a:solidFill>
                <a:effectLst/>
                <a:uLnTx/>
                <a:uFillTx/>
                <a:latin typeface="Arial" panose="020B0604020202020204" pitchFamily="34" charset="0"/>
                <a:ea typeface="+mn-ea"/>
                <a:cs typeface="Arial" panose="020B0604020202020204" pitchFamily="34" charset="0"/>
              </a:rPr>
              <a:t>Cost Settlement or MAC claim</a:t>
            </a:r>
          </a:p>
        </p:txBody>
      </p:sp>
      <p:sp>
        <p:nvSpPr>
          <p:cNvPr id="15" name="Freeform: Shape 14">
            <a:extLst>
              <a:ext uri="{FF2B5EF4-FFF2-40B4-BE49-F238E27FC236}">
                <a16:creationId xmlns:a16="http://schemas.microsoft.com/office/drawing/2014/main" id="{24C6F535-45AE-4AF9-BCBB-28734B22E70F}"/>
              </a:ext>
            </a:extLst>
          </p:cNvPr>
          <p:cNvSpPr/>
          <p:nvPr/>
        </p:nvSpPr>
        <p:spPr>
          <a:xfrm>
            <a:off x="2155615" y="1854137"/>
            <a:ext cx="2011394" cy="338366"/>
          </a:xfrm>
          <a:custGeom>
            <a:avLst/>
            <a:gdLst>
              <a:gd name="connsiteX0" fmla="*/ 0 w 1414042"/>
              <a:gd name="connsiteY0" fmla="*/ 0 h 1414042"/>
              <a:gd name="connsiteX1" fmla="*/ 1414042 w 1414042"/>
              <a:gd name="connsiteY1" fmla="*/ 0 h 1414042"/>
              <a:gd name="connsiteX2" fmla="*/ 1414042 w 1414042"/>
              <a:gd name="connsiteY2" fmla="*/ 1414042 h 1414042"/>
              <a:gd name="connsiteX3" fmla="*/ 0 w 1414042"/>
              <a:gd name="connsiteY3" fmla="*/ 1414042 h 1414042"/>
              <a:gd name="connsiteX4" fmla="*/ 0 w 1414042"/>
              <a:gd name="connsiteY4" fmla="*/ 0 h 141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042" h="1414042">
                <a:moveTo>
                  <a:pt x="0" y="0"/>
                </a:moveTo>
                <a:lnTo>
                  <a:pt x="1414042" y="0"/>
                </a:lnTo>
                <a:lnTo>
                  <a:pt x="1414042" y="1414042"/>
                </a:lnTo>
                <a:lnTo>
                  <a:pt x="0" y="1414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BAF33"/>
                </a:solidFill>
                <a:effectLst/>
                <a:uLnTx/>
                <a:uFillTx/>
                <a:latin typeface="Arial" panose="020B0604020202020204" pitchFamily="34" charset="0"/>
                <a:ea typeface="+mn-ea"/>
                <a:cs typeface="Arial" panose="020B0604020202020204" pitchFamily="34" charset="0"/>
              </a:rPr>
              <a:t>Staff Pool List</a:t>
            </a:r>
          </a:p>
        </p:txBody>
      </p:sp>
      <p:sp>
        <p:nvSpPr>
          <p:cNvPr id="16" name="TextBox 15">
            <a:extLst>
              <a:ext uri="{FF2B5EF4-FFF2-40B4-BE49-F238E27FC236}">
                <a16:creationId xmlns:a16="http://schemas.microsoft.com/office/drawing/2014/main" id="{3679A09A-F66A-4DA7-9E22-50B20F0C98F9}"/>
              </a:ext>
            </a:extLst>
          </p:cNvPr>
          <p:cNvSpPr txBox="1"/>
          <p:nvPr/>
        </p:nvSpPr>
        <p:spPr>
          <a:xfrm>
            <a:off x="5993773" y="5345528"/>
            <a:ext cx="48564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45283"/>
                </a:solidFill>
                <a:effectLst/>
                <a:uLnTx/>
                <a:uFillTx/>
                <a:latin typeface="Arial" panose="020B0604020202020204"/>
                <a:ea typeface="+mn-ea"/>
                <a:cs typeface="+mn-cs"/>
              </a:rPr>
              <a:t>$$$</a:t>
            </a:r>
            <a:endParaRPr kumimoji="0" lang="en-US" sz="1100" b="1" i="0" u="none" strike="noStrike" kern="1200" cap="none" spc="0" normalizeH="0" baseline="0" noProof="0" dirty="0">
              <a:ln>
                <a:noFill/>
              </a:ln>
              <a:solidFill>
                <a:srgbClr val="245283"/>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BDFAC5A0-B534-4877-B4AC-819B8C499AC1}"/>
              </a:ext>
            </a:extLst>
          </p:cNvPr>
          <p:cNvSpPr/>
          <p:nvPr/>
        </p:nvSpPr>
        <p:spPr>
          <a:xfrm>
            <a:off x="7585590" y="1479604"/>
            <a:ext cx="2588693" cy="783377"/>
          </a:xfrm>
          <a:custGeom>
            <a:avLst/>
            <a:gdLst>
              <a:gd name="connsiteX0" fmla="*/ 0 w 1414042"/>
              <a:gd name="connsiteY0" fmla="*/ 0 h 1414042"/>
              <a:gd name="connsiteX1" fmla="*/ 1414042 w 1414042"/>
              <a:gd name="connsiteY1" fmla="*/ 0 h 1414042"/>
              <a:gd name="connsiteX2" fmla="*/ 1414042 w 1414042"/>
              <a:gd name="connsiteY2" fmla="*/ 1414042 h 1414042"/>
              <a:gd name="connsiteX3" fmla="*/ 0 w 1414042"/>
              <a:gd name="connsiteY3" fmla="*/ 1414042 h 1414042"/>
              <a:gd name="connsiteX4" fmla="*/ 0 w 1414042"/>
              <a:gd name="connsiteY4" fmla="*/ 0 h 141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042" h="1414042">
                <a:moveTo>
                  <a:pt x="0" y="0"/>
                </a:moveTo>
                <a:lnTo>
                  <a:pt x="1414042" y="0"/>
                </a:lnTo>
                <a:lnTo>
                  <a:pt x="1414042" y="1414042"/>
                </a:lnTo>
                <a:lnTo>
                  <a:pt x="0" y="1414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095DA"/>
                </a:solidFill>
                <a:effectLst/>
                <a:uLnTx/>
                <a:uFillTx/>
                <a:latin typeface="Arial" panose="020B0604020202020204" pitchFamily="34" charset="0"/>
                <a:ea typeface="+mn-ea"/>
                <a:cs typeface="Arial" panose="020B0604020202020204" pitchFamily="34" charset="0"/>
              </a:rPr>
              <a:t>Random Moment Time Study (RMTS</a:t>
            </a:r>
            <a:r>
              <a:rPr kumimoji="0" lang="en-US" sz="2000" b="1" i="0" u="none" strike="noStrike" kern="1200" cap="none" spc="0" normalizeH="0" baseline="0" noProof="0" dirty="0">
                <a:ln>
                  <a:noFill/>
                </a:ln>
                <a:solidFill>
                  <a:schemeClr val="accent1">
                    <a:lumMod val="60000"/>
                    <a:lumOff val="40000"/>
                  </a:schemeClr>
                </a:solidFill>
                <a:effectLst/>
                <a:uLnTx/>
                <a:uFillTx/>
                <a:latin typeface="Arial" panose="020B0604020202020204" pitchFamily="34" charset="0"/>
                <a:ea typeface="+mn-ea"/>
                <a:cs typeface="Arial" panose="020B0604020202020204" pitchFamily="34" charset="0"/>
              </a:rPr>
              <a:t>)</a:t>
            </a:r>
          </a:p>
        </p:txBody>
      </p:sp>
      <p:sp>
        <p:nvSpPr>
          <p:cNvPr id="8" name="Title 7">
            <a:extLst>
              <a:ext uri="{FF2B5EF4-FFF2-40B4-BE49-F238E27FC236}">
                <a16:creationId xmlns:a16="http://schemas.microsoft.com/office/drawing/2014/main" id="{BBA697FA-818F-4BF2-902B-09D6D4EC82A7}"/>
              </a:ext>
            </a:extLst>
          </p:cNvPr>
          <p:cNvSpPr>
            <a:spLocks noGrp="1"/>
          </p:cNvSpPr>
          <p:nvPr>
            <p:ph type="title"/>
          </p:nvPr>
        </p:nvSpPr>
        <p:spPr>
          <a:xfrm>
            <a:off x="347472" y="365760"/>
            <a:ext cx="11392617" cy="1325563"/>
          </a:xfrm>
        </p:spPr>
        <p:txBody>
          <a:bodyPr>
            <a:normAutofit/>
          </a:bodyPr>
          <a:lstStyle/>
          <a:p>
            <a:r>
              <a:rPr lang="en-US" sz="3200" dirty="0"/>
              <a:t>SBHS Program Components</a:t>
            </a:r>
          </a:p>
        </p:txBody>
      </p:sp>
      <p:sp>
        <p:nvSpPr>
          <p:cNvPr id="27" name="Slide Number Placeholder 2">
            <a:extLst>
              <a:ext uri="{FF2B5EF4-FFF2-40B4-BE49-F238E27FC236}">
                <a16:creationId xmlns:a16="http://schemas.microsoft.com/office/drawing/2014/main" id="{482D9CF4-72C0-4B77-B941-FD92856C5322}"/>
              </a:ext>
            </a:extLst>
          </p:cNvPr>
          <p:cNvSpPr txBox="1">
            <a:spLocks/>
          </p:cNvSpPr>
          <p:nvPr/>
        </p:nvSpPr>
        <p:spPr>
          <a:xfrm>
            <a:off x="11378241" y="6393628"/>
            <a:ext cx="381625" cy="365125"/>
          </a:xfrm>
          <a:prstGeom prst="rect">
            <a:avLst/>
          </a:prstGeom>
        </p:spPr>
        <p:txBody>
          <a:bodyPr vert="horz" lIns="91440" tIns="45720" rIns="91440" bIns="45720" rtlCol="0" anchor="ctr"/>
          <a:lstStyle>
            <a:defPPr>
              <a:defRPr lang="en-US"/>
            </a:defPPr>
            <a:lvl1pPr marL="0" algn="r" defTabSz="457200" rtl="0" eaLnBrk="1" latinLnBrk="0" hangingPunct="1">
              <a:defRPr lang="en-US" sz="1000" kern="1200" spc="50" smtClean="0">
                <a:solidFill>
                  <a:schemeClr val="bg2">
                    <a:lumMod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9FFD16-B25A-457E-9C72-CDC3BAF3ACB3}" type="slidenum">
              <a:rPr lang="en-US" smtClean="0"/>
              <a:pPr/>
              <a:t>10</a:t>
            </a:fld>
            <a:endParaRPr lang="en-US"/>
          </a:p>
        </p:txBody>
      </p:sp>
      <p:sp>
        <p:nvSpPr>
          <p:cNvPr id="2" name="Arrow: Curved Left 1">
            <a:extLst>
              <a:ext uri="{FF2B5EF4-FFF2-40B4-BE49-F238E27FC236}">
                <a16:creationId xmlns:a16="http://schemas.microsoft.com/office/drawing/2014/main" id="{4824E498-B25F-49E3-9A2E-ADB111EDEDFC}"/>
              </a:ext>
            </a:extLst>
          </p:cNvPr>
          <p:cNvSpPr/>
          <p:nvPr/>
        </p:nvSpPr>
        <p:spPr>
          <a:xfrm>
            <a:off x="6014793" y="2768083"/>
            <a:ext cx="711674" cy="18803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urved Left 17">
            <a:extLst>
              <a:ext uri="{FF2B5EF4-FFF2-40B4-BE49-F238E27FC236}">
                <a16:creationId xmlns:a16="http://schemas.microsoft.com/office/drawing/2014/main" id="{D9B30967-5795-465D-98C6-0663D43EB33D}"/>
              </a:ext>
            </a:extLst>
          </p:cNvPr>
          <p:cNvSpPr/>
          <p:nvPr/>
        </p:nvSpPr>
        <p:spPr>
          <a:xfrm rot="10800000">
            <a:off x="5091854" y="2689114"/>
            <a:ext cx="711674" cy="18803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tar: 5 Points 2">
            <a:extLst>
              <a:ext uri="{FF2B5EF4-FFF2-40B4-BE49-F238E27FC236}">
                <a16:creationId xmlns:a16="http://schemas.microsoft.com/office/drawing/2014/main" id="{8695A01E-408F-48F7-B83A-3A3FE4D6977F}"/>
              </a:ext>
            </a:extLst>
          </p:cNvPr>
          <p:cNvSpPr/>
          <p:nvPr/>
        </p:nvSpPr>
        <p:spPr>
          <a:xfrm>
            <a:off x="5354343" y="2906703"/>
            <a:ext cx="162975" cy="157514"/>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7B51D53F-E4E9-4227-BEFF-BEC0A07564C6}"/>
              </a:ext>
            </a:extLst>
          </p:cNvPr>
          <p:cNvSpPr/>
          <p:nvPr/>
        </p:nvSpPr>
        <p:spPr>
          <a:xfrm>
            <a:off x="126669" y="6052440"/>
            <a:ext cx="162975" cy="157514"/>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E93A94-1A9F-4F51-8D02-C7C191B69C1C}"/>
              </a:ext>
            </a:extLst>
          </p:cNvPr>
          <p:cNvSpPr txBox="1"/>
          <p:nvPr/>
        </p:nvSpPr>
        <p:spPr>
          <a:xfrm>
            <a:off x="236798" y="6014468"/>
            <a:ext cx="3210392" cy="276999"/>
          </a:xfrm>
          <a:prstGeom prst="rect">
            <a:avLst/>
          </a:prstGeom>
          <a:noFill/>
        </p:spPr>
        <p:txBody>
          <a:bodyPr wrap="square" rtlCol="0">
            <a:spAutoFit/>
          </a:bodyPr>
          <a:lstStyle/>
          <a:p>
            <a:r>
              <a:rPr lang="en-US" sz="1200" dirty="0"/>
              <a:t>The process begins with the Staff Pool List</a:t>
            </a:r>
          </a:p>
        </p:txBody>
      </p:sp>
    </p:spTree>
    <p:extLst>
      <p:ext uri="{BB962C8B-B14F-4D97-AF65-F5344CB8AC3E}">
        <p14:creationId xmlns:p14="http://schemas.microsoft.com/office/powerpoint/2010/main" val="38915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3CB2DF-29E0-49FC-A3BF-DB703B013477}"/>
              </a:ext>
            </a:extLst>
          </p:cNvPr>
          <p:cNvSpPr/>
          <p:nvPr/>
        </p:nvSpPr>
        <p:spPr>
          <a:xfrm>
            <a:off x="6134590" y="2492543"/>
            <a:ext cx="4079834" cy="37586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0884AB96-DCCA-4109-8293-A4698E99EB07}"/>
              </a:ext>
            </a:extLst>
          </p:cNvPr>
          <p:cNvSpPr txBox="1"/>
          <p:nvPr/>
        </p:nvSpPr>
        <p:spPr>
          <a:xfrm>
            <a:off x="6140924" y="2563402"/>
            <a:ext cx="4073500" cy="3393237"/>
          </a:xfrm>
          <a:prstGeom prst="rect">
            <a:avLst/>
          </a:prstGeom>
          <a:noFill/>
        </p:spPr>
        <p:txBody>
          <a:bodyPr wrap="square" rtlCol="0" anchor="t">
            <a:spAutoFit/>
          </a:bodyPr>
          <a:lstStyle/>
          <a:p>
            <a:r>
              <a:rPr lang="en-US" sz="1350" dirty="0">
                <a:solidFill>
                  <a:schemeClr val="tx2"/>
                </a:solidFill>
                <a:latin typeface="Arial"/>
                <a:cs typeface="Arial"/>
              </a:rPr>
              <a:t>The RMTS process is a federally approved technique of producing a statistically valid sampling of randomly selected moments (one moment = one minute) that are assigned to randomly selected participants.  </a:t>
            </a:r>
          </a:p>
          <a:p>
            <a:endParaRPr lang="en-US" sz="1350" dirty="0">
              <a:solidFill>
                <a:schemeClr val="tx2"/>
              </a:solidFill>
              <a:latin typeface="Arial"/>
              <a:cs typeface="Arial"/>
            </a:endParaRPr>
          </a:p>
          <a:p>
            <a:r>
              <a:rPr lang="en-US" sz="1350" dirty="0">
                <a:solidFill>
                  <a:schemeClr val="tx2"/>
                </a:solidFill>
              </a:rPr>
              <a:t>Each county’s SPL or “list” of staff employees is eligible to RMTS moments and respond to the survey.</a:t>
            </a:r>
            <a:endParaRPr lang="en-US" sz="1350" dirty="0">
              <a:solidFill>
                <a:schemeClr val="tx2"/>
              </a:solidFill>
              <a:latin typeface="Arial"/>
              <a:cs typeface="Arial"/>
            </a:endParaRPr>
          </a:p>
          <a:p>
            <a:endParaRPr lang="en-US" sz="1350" b="1" dirty="0">
              <a:solidFill>
                <a:schemeClr val="tx2"/>
              </a:solidFill>
              <a:latin typeface="Arial"/>
              <a:cs typeface="Arial"/>
            </a:endParaRPr>
          </a:p>
          <a:p>
            <a:r>
              <a:rPr lang="en-US" sz="1350" b="1" dirty="0">
                <a:solidFill>
                  <a:schemeClr val="accent4"/>
                </a:solidFill>
                <a:latin typeface="Arial"/>
                <a:cs typeface="Arial"/>
              </a:rPr>
              <a:t>This study determines the portion of time individuals spend doing reimbursable activities.</a:t>
            </a:r>
            <a:endParaRPr lang="en-US" sz="1350" dirty="0">
              <a:solidFill>
                <a:schemeClr val="accent4"/>
              </a:solidFill>
              <a:latin typeface="Arial"/>
              <a:cs typeface="Arial"/>
            </a:endParaRPr>
          </a:p>
          <a:p>
            <a:endParaRPr lang="en-US"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865A9BC-894B-446D-9681-5343F9CADCAF}"/>
              </a:ext>
            </a:extLst>
          </p:cNvPr>
          <p:cNvSpPr>
            <a:spLocks noGrp="1"/>
          </p:cNvSpPr>
          <p:nvPr>
            <p:ph type="title"/>
          </p:nvPr>
        </p:nvSpPr>
        <p:spPr>
          <a:xfrm>
            <a:off x="347472" y="365125"/>
            <a:ext cx="11392617" cy="1325563"/>
          </a:xfrm>
        </p:spPr>
        <p:txBody>
          <a:bodyPr>
            <a:normAutofit/>
          </a:bodyPr>
          <a:lstStyle/>
          <a:p>
            <a:r>
              <a:rPr lang="en-US" sz="3200" dirty="0">
                <a:ea typeface="+mn-lt"/>
                <a:cs typeface="+mn-lt"/>
              </a:rPr>
              <a:t>What is the SPL and RMTS?</a:t>
            </a:r>
            <a:endParaRPr lang="en-US" sz="3200" dirty="0"/>
          </a:p>
        </p:txBody>
      </p:sp>
      <p:sp>
        <p:nvSpPr>
          <p:cNvPr id="3" name="Slide Number Placeholder 2">
            <a:extLst>
              <a:ext uri="{FF2B5EF4-FFF2-40B4-BE49-F238E27FC236}">
                <a16:creationId xmlns:a16="http://schemas.microsoft.com/office/drawing/2014/main" id="{EDB78B24-D77B-44C9-836A-A6F5EAFBB1A4}"/>
              </a:ext>
            </a:extLst>
          </p:cNvPr>
          <p:cNvSpPr>
            <a:spLocks noGrp="1"/>
          </p:cNvSpPr>
          <p:nvPr>
            <p:ph type="sldNum" sz="quarter" idx="12"/>
          </p:nvPr>
        </p:nvSpPr>
        <p:spPr/>
        <p:txBody>
          <a:bodyPr/>
          <a:lstStyle/>
          <a:p>
            <a:fld id="{F7C12BC4-994B-473A-871F-46235A85AC2B}" type="slidenum">
              <a:rPr lang="en-US" smtClean="0"/>
              <a:pPr/>
              <a:t>11</a:t>
            </a:fld>
            <a:endParaRPr lang="en-US"/>
          </a:p>
        </p:txBody>
      </p:sp>
      <p:sp>
        <p:nvSpPr>
          <p:cNvPr id="5" name="Rectangle 4">
            <a:extLst>
              <a:ext uri="{FF2B5EF4-FFF2-40B4-BE49-F238E27FC236}">
                <a16:creationId xmlns:a16="http://schemas.microsoft.com/office/drawing/2014/main" id="{788B8D43-E168-4EF9-8A48-70F337B9EEAC}"/>
              </a:ext>
            </a:extLst>
          </p:cNvPr>
          <p:cNvSpPr/>
          <p:nvPr/>
        </p:nvSpPr>
        <p:spPr>
          <a:xfrm>
            <a:off x="1913778" y="2499296"/>
            <a:ext cx="4143519" cy="3758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46E0CF11-80C7-43EC-8DE5-8A3452B458F7}"/>
              </a:ext>
            </a:extLst>
          </p:cNvPr>
          <p:cNvSpPr txBox="1"/>
          <p:nvPr/>
        </p:nvSpPr>
        <p:spPr>
          <a:xfrm>
            <a:off x="2067503" y="2563232"/>
            <a:ext cx="3842873" cy="3577903"/>
          </a:xfrm>
          <a:prstGeom prst="rect">
            <a:avLst/>
          </a:prstGeom>
          <a:noFill/>
        </p:spPr>
        <p:txBody>
          <a:bodyPr wrap="square" lIns="91440" tIns="45720" rIns="91440" bIns="45720" rtlCol="0" anchor="t">
            <a:spAutoFit/>
          </a:bodyPr>
          <a:lstStyle/>
          <a:p>
            <a:r>
              <a:rPr lang="en-US" sz="1350" dirty="0">
                <a:solidFill>
                  <a:schemeClr val="tx2"/>
                </a:solidFill>
                <a:latin typeface="Arial"/>
                <a:cs typeface="Arial"/>
              </a:rPr>
              <a:t>The SPL is the foundation of both the MAC and Annual Cost Settlement process and is certified four times per year.   </a:t>
            </a:r>
            <a:endParaRPr lang="en-US" sz="1350" dirty="0">
              <a:solidFill>
                <a:schemeClr val="tx2"/>
              </a:solidFill>
              <a:latin typeface="Arial" panose="020B0604020202020204" pitchFamily="34" charset="0"/>
              <a:cs typeface="Arial" panose="020B0604020202020204" pitchFamily="34" charset="0"/>
            </a:endParaRPr>
          </a:p>
          <a:p>
            <a:endParaRPr lang="en-US" sz="1350" dirty="0">
              <a:solidFill>
                <a:schemeClr val="tx2"/>
              </a:solidFill>
              <a:latin typeface="Arial" panose="020B0604020202020204" pitchFamily="34" charset="0"/>
              <a:cs typeface="Arial" panose="020B0604020202020204" pitchFamily="34" charset="0"/>
            </a:endParaRPr>
          </a:p>
          <a:p>
            <a:r>
              <a:rPr lang="en-US" sz="1350" dirty="0">
                <a:solidFill>
                  <a:schemeClr val="tx2"/>
                </a:solidFill>
                <a:latin typeface="Arial"/>
                <a:cs typeface="Arial"/>
              </a:rPr>
              <a:t>The SPL indicates who at your county provides services on behalf of the MAC/SBHS program.  </a:t>
            </a:r>
            <a:r>
              <a:rPr lang="en-US" sz="1350" dirty="0">
                <a:solidFill>
                  <a:schemeClr val="tx2"/>
                </a:solidFill>
              </a:rPr>
              <a:t>ALL employees who perform Medicaid eligible services should be included on the appropriate cost pool, UNLESS:</a:t>
            </a:r>
          </a:p>
          <a:p>
            <a:pPr marL="171450" indent="-171450">
              <a:buFont typeface="Arial" panose="020B0604020202020204" pitchFamily="34" charset="0"/>
              <a:buChar char="•"/>
            </a:pPr>
            <a:r>
              <a:rPr lang="en-US" sz="1200" dirty="0">
                <a:solidFill>
                  <a:schemeClr val="tx2"/>
                </a:solidFill>
              </a:rPr>
              <a:t>100% Federally Funded</a:t>
            </a:r>
          </a:p>
          <a:p>
            <a:pPr marL="171450" indent="-171450">
              <a:buFont typeface="Arial" panose="020B0604020202020204" pitchFamily="34" charset="0"/>
              <a:buChar char="•"/>
            </a:pPr>
            <a:r>
              <a:rPr lang="en-US" sz="1200" dirty="0">
                <a:solidFill>
                  <a:schemeClr val="tx2"/>
                </a:solidFill>
              </a:rPr>
              <a:t>Direct Service Contracted Employee</a:t>
            </a:r>
          </a:p>
          <a:p>
            <a:endParaRPr lang="en-US" sz="1350" dirty="0">
              <a:solidFill>
                <a:schemeClr val="tx2"/>
              </a:solidFill>
              <a:cs typeface="Arial"/>
            </a:endParaRPr>
          </a:p>
          <a:p>
            <a:r>
              <a:rPr lang="en-US" sz="1350" dirty="0">
                <a:solidFill>
                  <a:schemeClr val="tx2"/>
                </a:solidFill>
                <a:latin typeface="Arial"/>
                <a:cs typeface="Arial"/>
              </a:rPr>
              <a:t>July – September SPL is not an active quarter to receive moments. Only direct replacements can be made. No new positions can be added and no obsolete positions can be removed at this time.</a:t>
            </a:r>
            <a:endParaRPr lang="en-US" dirty="0">
              <a:solidFill>
                <a:schemeClr val="tx2"/>
              </a:solidFill>
              <a:latin typeface="Arial"/>
              <a:cs typeface="Arial"/>
            </a:endParaRPr>
          </a:p>
        </p:txBody>
      </p:sp>
      <p:sp>
        <p:nvSpPr>
          <p:cNvPr id="18" name="Rectangle 17">
            <a:extLst>
              <a:ext uri="{FF2B5EF4-FFF2-40B4-BE49-F238E27FC236}">
                <a16:creationId xmlns:a16="http://schemas.microsoft.com/office/drawing/2014/main" id="{E721ED58-589E-431F-BCB9-19D77200227F}"/>
              </a:ext>
            </a:extLst>
          </p:cNvPr>
          <p:cNvSpPr/>
          <p:nvPr/>
        </p:nvSpPr>
        <p:spPr>
          <a:xfrm>
            <a:off x="1913778" y="1679962"/>
            <a:ext cx="4150322" cy="728555"/>
          </a:xfrm>
          <a:prstGeom prst="rect">
            <a:avLst/>
          </a:prstGeom>
          <a:solidFill>
            <a:srgbClr val="001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9" name="Rectangle 18">
            <a:extLst>
              <a:ext uri="{FF2B5EF4-FFF2-40B4-BE49-F238E27FC236}">
                <a16:creationId xmlns:a16="http://schemas.microsoft.com/office/drawing/2014/main" id="{D016267F-B9CF-4946-B78A-4FC48E43AB1B}"/>
              </a:ext>
            </a:extLst>
          </p:cNvPr>
          <p:cNvSpPr/>
          <p:nvPr/>
        </p:nvSpPr>
        <p:spPr>
          <a:xfrm>
            <a:off x="6140927" y="1679962"/>
            <a:ext cx="4073499" cy="728555"/>
          </a:xfrm>
          <a:prstGeom prst="rect">
            <a:avLst/>
          </a:prstGeom>
          <a:solidFill>
            <a:srgbClr val="001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a:extLst>
              <a:ext uri="{FF2B5EF4-FFF2-40B4-BE49-F238E27FC236}">
                <a16:creationId xmlns:a16="http://schemas.microsoft.com/office/drawing/2014/main" id="{4BBDD162-6425-420B-B1DF-494AB0052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001" y="1694141"/>
            <a:ext cx="687446" cy="685800"/>
          </a:xfrm>
          <a:prstGeom prst="rect">
            <a:avLst/>
          </a:prstGeom>
        </p:spPr>
      </p:pic>
      <p:sp>
        <p:nvSpPr>
          <p:cNvPr id="9" name="TextBox 8">
            <a:extLst>
              <a:ext uri="{FF2B5EF4-FFF2-40B4-BE49-F238E27FC236}">
                <a16:creationId xmlns:a16="http://schemas.microsoft.com/office/drawing/2014/main" id="{8366573C-E3EF-431D-A81F-9609B5A74F62}"/>
              </a:ext>
            </a:extLst>
          </p:cNvPr>
          <p:cNvSpPr txBox="1"/>
          <p:nvPr/>
        </p:nvSpPr>
        <p:spPr>
          <a:xfrm>
            <a:off x="7139532" y="1804817"/>
            <a:ext cx="2886250" cy="553998"/>
          </a:xfrm>
          <a:prstGeom prst="rect">
            <a:avLst/>
          </a:prstGeom>
          <a:noFill/>
        </p:spPr>
        <p:txBody>
          <a:bodyPr wrap="square" rtlCol="0">
            <a:spAutoFit/>
          </a:bodyPr>
          <a:lstStyle/>
          <a:p>
            <a:r>
              <a:rPr lang="en-US" sz="1500" b="1">
                <a:solidFill>
                  <a:schemeClr val="bg1"/>
                </a:solidFill>
                <a:latin typeface="Arial" panose="020B0604020202020204" pitchFamily="34" charset="0"/>
                <a:cs typeface="Arial" panose="020B0604020202020204" pitchFamily="34" charset="0"/>
              </a:rPr>
              <a:t>Random Moment Time Studies (RMTS)</a:t>
            </a:r>
          </a:p>
        </p:txBody>
      </p:sp>
      <p:grpSp>
        <p:nvGrpSpPr>
          <p:cNvPr id="7" name="Group 6">
            <a:extLst>
              <a:ext uri="{FF2B5EF4-FFF2-40B4-BE49-F238E27FC236}">
                <a16:creationId xmlns:a16="http://schemas.microsoft.com/office/drawing/2014/main" id="{C881417B-9AF5-44F6-B190-6A137BB1BFAD}"/>
              </a:ext>
            </a:extLst>
          </p:cNvPr>
          <p:cNvGrpSpPr/>
          <p:nvPr/>
        </p:nvGrpSpPr>
        <p:grpSpPr>
          <a:xfrm>
            <a:off x="2468558" y="1737481"/>
            <a:ext cx="2726452" cy="617220"/>
            <a:chOff x="2451666" y="1501824"/>
            <a:chExt cx="3239343" cy="822960"/>
          </a:xfrm>
        </p:grpSpPr>
        <p:pic>
          <p:nvPicPr>
            <p:cNvPr id="22" name="Picture 21">
              <a:extLst>
                <a:ext uri="{FF2B5EF4-FFF2-40B4-BE49-F238E27FC236}">
                  <a16:creationId xmlns:a16="http://schemas.microsoft.com/office/drawing/2014/main" id="{BFB5C4F7-EBBF-43B6-8CDD-49747D8170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1666" y="1501824"/>
              <a:ext cx="824935" cy="822960"/>
            </a:xfrm>
            <a:prstGeom prst="rect">
              <a:avLst/>
            </a:prstGeom>
          </p:spPr>
        </p:pic>
        <p:sp>
          <p:nvSpPr>
            <p:cNvPr id="10" name="TextBox 9">
              <a:extLst>
                <a:ext uri="{FF2B5EF4-FFF2-40B4-BE49-F238E27FC236}">
                  <a16:creationId xmlns:a16="http://schemas.microsoft.com/office/drawing/2014/main" id="{0800EB44-78F8-4757-8490-A70FD93DA1BE}"/>
                </a:ext>
              </a:extLst>
            </p:cNvPr>
            <p:cNvSpPr txBox="1"/>
            <p:nvPr/>
          </p:nvSpPr>
          <p:spPr>
            <a:xfrm>
              <a:off x="3276602" y="1735088"/>
              <a:ext cx="2414407" cy="430887"/>
            </a:xfrm>
            <a:prstGeom prst="rect">
              <a:avLst/>
            </a:prstGeom>
            <a:noFill/>
          </p:spPr>
          <p:txBody>
            <a:bodyPr wrap="square" rtlCol="0">
              <a:spAutoFit/>
            </a:bodyPr>
            <a:lstStyle/>
            <a:p>
              <a:r>
                <a:rPr lang="en-US" sz="1500" b="1" dirty="0">
                  <a:solidFill>
                    <a:schemeClr val="bg1"/>
                  </a:solidFill>
                  <a:latin typeface="Arial" panose="020B0604020202020204" pitchFamily="34" charset="0"/>
                  <a:cs typeface="Arial" panose="020B0604020202020204" pitchFamily="34" charset="0"/>
                </a:rPr>
                <a:t>Staff Pool List (SPL)</a:t>
              </a:r>
            </a:p>
          </p:txBody>
        </p:sp>
      </p:grpSp>
      <p:sp>
        <p:nvSpPr>
          <p:cNvPr id="16" name="Title 1">
            <a:extLst>
              <a:ext uri="{FF2B5EF4-FFF2-40B4-BE49-F238E27FC236}">
                <a16:creationId xmlns:a16="http://schemas.microsoft.com/office/drawing/2014/main" id="{3EAA0649-05A5-457B-B01E-67FDBB2D242C}"/>
              </a:ext>
            </a:extLst>
          </p:cNvPr>
          <p:cNvSpPr txBox="1">
            <a:spLocks/>
          </p:cNvSpPr>
          <p:nvPr/>
        </p:nvSpPr>
        <p:spPr>
          <a:xfrm>
            <a:off x="2592161" y="1207042"/>
            <a:ext cx="6191250" cy="350996"/>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000">
              <a:solidFill>
                <a:srgbClr val="002060"/>
              </a:solidFill>
              <a:ea typeface="+mn-lt"/>
              <a:cs typeface="+mn-lt"/>
            </a:endParaRPr>
          </a:p>
        </p:txBody>
      </p:sp>
    </p:spTree>
    <p:extLst>
      <p:ext uri="{BB962C8B-B14F-4D97-AF65-F5344CB8AC3E}">
        <p14:creationId xmlns:p14="http://schemas.microsoft.com/office/powerpoint/2010/main" val="304364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A9BC-894B-446D-9681-5343F9CADCAF}"/>
              </a:ext>
            </a:extLst>
          </p:cNvPr>
          <p:cNvSpPr>
            <a:spLocks noGrp="1"/>
          </p:cNvSpPr>
          <p:nvPr>
            <p:ph type="title"/>
          </p:nvPr>
        </p:nvSpPr>
        <p:spPr>
          <a:xfrm>
            <a:off x="347472" y="365125"/>
            <a:ext cx="11392617" cy="1325563"/>
          </a:xfrm>
        </p:spPr>
        <p:txBody>
          <a:bodyPr>
            <a:normAutofit/>
          </a:bodyPr>
          <a:lstStyle/>
          <a:p>
            <a:r>
              <a:rPr lang="en-US" sz="3200" dirty="0">
                <a:ea typeface="+mn-lt"/>
                <a:cs typeface="+mn-lt"/>
              </a:rPr>
              <a:t>RMTS Best Practices</a:t>
            </a:r>
            <a:endParaRPr lang="en-US" sz="3200" dirty="0"/>
          </a:p>
        </p:txBody>
      </p:sp>
      <p:sp>
        <p:nvSpPr>
          <p:cNvPr id="3" name="Slide Number Placeholder 2">
            <a:extLst>
              <a:ext uri="{FF2B5EF4-FFF2-40B4-BE49-F238E27FC236}">
                <a16:creationId xmlns:a16="http://schemas.microsoft.com/office/drawing/2014/main" id="{EDB78B24-D77B-44C9-836A-A6F5EAFBB1A4}"/>
              </a:ext>
            </a:extLst>
          </p:cNvPr>
          <p:cNvSpPr>
            <a:spLocks noGrp="1"/>
          </p:cNvSpPr>
          <p:nvPr>
            <p:ph type="sldNum" sz="quarter" idx="12"/>
          </p:nvPr>
        </p:nvSpPr>
        <p:spPr/>
        <p:txBody>
          <a:bodyPr/>
          <a:lstStyle/>
          <a:p>
            <a:fld id="{F7C12BC4-994B-473A-871F-46235A85AC2B}" type="slidenum">
              <a:rPr lang="en-US" smtClean="0"/>
              <a:pPr/>
              <a:t>12</a:t>
            </a:fld>
            <a:endParaRPr lang="en-US"/>
          </a:p>
        </p:txBody>
      </p:sp>
      <p:sp>
        <p:nvSpPr>
          <p:cNvPr id="16" name="Title 1">
            <a:extLst>
              <a:ext uri="{FF2B5EF4-FFF2-40B4-BE49-F238E27FC236}">
                <a16:creationId xmlns:a16="http://schemas.microsoft.com/office/drawing/2014/main" id="{3EAA0649-05A5-457B-B01E-67FDBB2D242C}"/>
              </a:ext>
            </a:extLst>
          </p:cNvPr>
          <p:cNvSpPr txBox="1">
            <a:spLocks/>
          </p:cNvSpPr>
          <p:nvPr/>
        </p:nvSpPr>
        <p:spPr>
          <a:xfrm>
            <a:off x="2592161" y="1207042"/>
            <a:ext cx="6191250" cy="350996"/>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000">
              <a:solidFill>
                <a:srgbClr val="002060"/>
              </a:solidFill>
              <a:ea typeface="+mn-lt"/>
              <a:cs typeface="+mn-lt"/>
            </a:endParaRPr>
          </a:p>
        </p:txBody>
      </p:sp>
      <p:sp>
        <p:nvSpPr>
          <p:cNvPr id="20" name="Content Placeholder 28">
            <a:extLst>
              <a:ext uri="{FF2B5EF4-FFF2-40B4-BE49-F238E27FC236}">
                <a16:creationId xmlns:a16="http://schemas.microsoft.com/office/drawing/2014/main" id="{7C7B45BB-4A93-41F4-9470-9D2F333F49D3}"/>
              </a:ext>
            </a:extLst>
          </p:cNvPr>
          <p:cNvSpPr>
            <a:spLocks noGrp="1"/>
          </p:cNvSpPr>
          <p:nvPr>
            <p:ph idx="1"/>
          </p:nvPr>
        </p:nvSpPr>
        <p:spPr>
          <a:xfrm>
            <a:off x="362308" y="1368917"/>
            <a:ext cx="10800991" cy="4351338"/>
          </a:xfrm>
        </p:spPr>
        <p:txBody>
          <a:bodyPr>
            <a:noAutofit/>
          </a:bodyPr>
          <a:lstStyle/>
          <a:p>
            <a:pPr marL="342900" lvl="0" indent="-342900">
              <a:lnSpc>
                <a:spcPct val="100000"/>
              </a:lnSpc>
              <a:spcBef>
                <a:spcPts val="600"/>
              </a:spcBef>
              <a:buClr>
                <a:schemeClr val="accent2"/>
              </a:buClr>
              <a:buFont typeface="Wingdings" panose="05000000000000000000" pitchFamily="2" charset="2"/>
              <a:buChar char="q"/>
              <a:defRPr/>
            </a:pPr>
            <a:r>
              <a:rPr lang="en-US" sz="2000" dirty="0">
                <a:solidFill>
                  <a:schemeClr val="tx1"/>
                </a:solidFill>
              </a:rPr>
              <a:t>Each moment has value. Moment percentages directly tie into the total reimbursement to each LEA, which could provide for extra staff positions, needed supplies, or new programs in the district.</a:t>
            </a:r>
          </a:p>
          <a:p>
            <a:pPr lvl="0">
              <a:lnSpc>
                <a:spcPct val="100000"/>
              </a:lnSpc>
              <a:spcBef>
                <a:spcPts val="600"/>
              </a:spcBef>
              <a:defRPr/>
            </a:pPr>
            <a:endParaRPr lang="en-US" sz="800" dirty="0">
              <a:solidFill>
                <a:schemeClr val="tx1"/>
              </a:solidFill>
            </a:endParaRPr>
          </a:p>
          <a:p>
            <a:pPr marL="342900" lvl="0" indent="-342900">
              <a:lnSpc>
                <a:spcPct val="100000"/>
              </a:lnSpc>
              <a:spcBef>
                <a:spcPts val="600"/>
              </a:spcBef>
              <a:buClr>
                <a:schemeClr val="accent4"/>
              </a:buClr>
              <a:buFont typeface="Wingdings" panose="05000000000000000000" pitchFamily="2" charset="2"/>
              <a:buChar char="q"/>
              <a:defRPr/>
            </a:pPr>
            <a:r>
              <a:rPr lang="en-US" sz="2000" dirty="0">
                <a:solidFill>
                  <a:schemeClr val="tx1"/>
                </a:solidFill>
              </a:rPr>
              <a:t>If the statewide compliance (response) rate for a quarter does not reach at least 85%, the Bureau for Medical Services (BMS) will send out a non-compliance warning letter to each LEA that didn’t achieve 85% compliance. Please remember to monitor your compliance percentage </a:t>
            </a:r>
            <a:r>
              <a:rPr lang="en-US" sz="2000">
                <a:solidFill>
                  <a:schemeClr val="tx1"/>
                </a:solidFill>
              </a:rPr>
              <a:t>for each of your cost pools.</a:t>
            </a:r>
            <a:endParaRPr lang="en-US" sz="2000" dirty="0">
              <a:solidFill>
                <a:schemeClr val="tx1"/>
              </a:solidFill>
            </a:endParaRPr>
          </a:p>
          <a:p>
            <a:pPr marL="971550" lvl="1" indent="-285750">
              <a:lnSpc>
                <a:spcPct val="100000"/>
              </a:lnSpc>
              <a:spcBef>
                <a:spcPts val="600"/>
              </a:spcBef>
              <a:defRPr/>
            </a:pPr>
            <a:r>
              <a:rPr lang="en-US" sz="1800" dirty="0">
                <a:solidFill>
                  <a:schemeClr val="tx1"/>
                </a:solidFill>
              </a:rPr>
              <a:t>LEA’s that are issued a warning letter will need to submit a corrective action plan to DHHR/BMS within 30 days of receiving the letter. If the LEA has a non-response rate greater than 15% for two consecutive time study periods, the state will implement consequential action such as fiscal penalties to the district. </a:t>
            </a:r>
          </a:p>
          <a:p>
            <a:pPr lvl="1" indent="0">
              <a:lnSpc>
                <a:spcPct val="100000"/>
              </a:lnSpc>
              <a:spcBef>
                <a:spcPts val="600"/>
              </a:spcBef>
              <a:buNone/>
              <a:defRPr/>
            </a:pPr>
            <a:endParaRPr lang="en-US" sz="800" dirty="0">
              <a:solidFill>
                <a:schemeClr val="tx1"/>
              </a:solidFill>
            </a:endParaRPr>
          </a:p>
          <a:p>
            <a:pPr marL="342900" lvl="0" indent="-342900">
              <a:lnSpc>
                <a:spcPct val="100000"/>
              </a:lnSpc>
              <a:spcBef>
                <a:spcPts val="600"/>
              </a:spcBef>
              <a:buClr>
                <a:schemeClr val="accent6"/>
              </a:buClr>
              <a:buFont typeface="Wingdings" panose="05000000000000000000" pitchFamily="2" charset="2"/>
              <a:buChar char="q"/>
              <a:defRPr/>
            </a:pPr>
            <a:r>
              <a:rPr lang="en-US" sz="2000" dirty="0">
                <a:solidFill>
                  <a:schemeClr val="tx1"/>
                </a:solidFill>
              </a:rPr>
              <a:t>Each staff pool must answer at least 2,401 valid working moments. </a:t>
            </a:r>
          </a:p>
        </p:txBody>
      </p:sp>
    </p:spTree>
    <p:extLst>
      <p:ext uri="{BB962C8B-B14F-4D97-AF65-F5344CB8AC3E}">
        <p14:creationId xmlns:p14="http://schemas.microsoft.com/office/powerpoint/2010/main" val="89167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Quarterly Reports and Annual Financials</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827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A2791D-D7B3-4004-872B-4A251F9DDC90}"/>
              </a:ext>
            </a:extLst>
          </p:cNvPr>
          <p:cNvSpPr>
            <a:spLocks noGrp="1"/>
          </p:cNvSpPr>
          <p:nvPr>
            <p:ph type="sldNum" sz="quarter" idx="12"/>
          </p:nvPr>
        </p:nvSpPr>
        <p:spPr/>
        <p:txBody>
          <a:bodyPr/>
          <a:lstStyle/>
          <a:p>
            <a:fld id="{899FFD16-B25A-457E-9C72-CDC3BAF3ACB3}" type="slidenum">
              <a:rPr lang="en-US" smtClean="0"/>
              <a:t>14</a:t>
            </a:fld>
            <a:endParaRPr lang="en-US" dirty="0"/>
          </a:p>
        </p:txBody>
      </p:sp>
      <p:sp>
        <p:nvSpPr>
          <p:cNvPr id="4" name="Title 3">
            <a:extLst>
              <a:ext uri="{FF2B5EF4-FFF2-40B4-BE49-F238E27FC236}">
                <a16:creationId xmlns:a16="http://schemas.microsoft.com/office/drawing/2014/main" id="{50F1A565-A22F-49CB-8FDC-E46907CC411B}"/>
              </a:ext>
            </a:extLst>
          </p:cNvPr>
          <p:cNvSpPr>
            <a:spLocks noGrp="1"/>
          </p:cNvSpPr>
          <p:nvPr>
            <p:ph type="title"/>
          </p:nvPr>
        </p:nvSpPr>
        <p:spPr>
          <a:xfrm>
            <a:off x="347472" y="365125"/>
            <a:ext cx="11392617" cy="1325563"/>
          </a:xfrm>
        </p:spPr>
        <p:txBody>
          <a:bodyPr>
            <a:normAutofit/>
          </a:bodyPr>
          <a:lstStyle/>
          <a:p>
            <a:r>
              <a:rPr lang="en-US" sz="3200" dirty="0"/>
              <a:t>Differences Between The Two Reports</a:t>
            </a:r>
          </a:p>
        </p:txBody>
      </p:sp>
      <p:grpSp>
        <p:nvGrpSpPr>
          <p:cNvPr id="16" name="Group 15">
            <a:extLst>
              <a:ext uri="{FF2B5EF4-FFF2-40B4-BE49-F238E27FC236}">
                <a16:creationId xmlns:a16="http://schemas.microsoft.com/office/drawing/2014/main" id="{DC5D043D-1E85-4872-91F2-302D9AA04AA2}"/>
              </a:ext>
            </a:extLst>
          </p:cNvPr>
          <p:cNvGrpSpPr/>
          <p:nvPr/>
        </p:nvGrpSpPr>
        <p:grpSpPr>
          <a:xfrm>
            <a:off x="904516" y="1525435"/>
            <a:ext cx="9868260" cy="4713439"/>
            <a:chOff x="399690" y="924559"/>
            <a:chExt cx="10820759" cy="5641397"/>
          </a:xfrm>
        </p:grpSpPr>
        <p:sp>
          <p:nvSpPr>
            <p:cNvPr id="17" name="Rectangle 16">
              <a:extLst>
                <a:ext uri="{FF2B5EF4-FFF2-40B4-BE49-F238E27FC236}">
                  <a16:creationId xmlns:a16="http://schemas.microsoft.com/office/drawing/2014/main" id="{6ECDC14F-B1B7-4373-B8A6-1025B1E6FF1B}"/>
                </a:ext>
              </a:extLst>
            </p:cNvPr>
            <p:cNvSpPr/>
            <p:nvPr/>
          </p:nvSpPr>
          <p:spPr>
            <a:xfrm>
              <a:off x="399690" y="924559"/>
              <a:ext cx="10820759" cy="5641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44F2B2B-EB5D-4E42-B139-F6D71B68B3FE}"/>
                </a:ext>
              </a:extLst>
            </p:cNvPr>
            <p:cNvSpPr/>
            <p:nvPr/>
          </p:nvSpPr>
          <p:spPr>
            <a:xfrm>
              <a:off x="2443162" y="1199244"/>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C95491C-3E1E-422B-805F-3872314261C4}"/>
                </a:ext>
              </a:extLst>
            </p:cNvPr>
            <p:cNvSpPr/>
            <p:nvPr/>
          </p:nvSpPr>
          <p:spPr>
            <a:xfrm>
              <a:off x="2557462" y="1304925"/>
              <a:ext cx="1371600" cy="13716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9B6A93D-17CA-4478-93DE-7D841B16CE34}"/>
                </a:ext>
              </a:extLst>
            </p:cNvPr>
            <p:cNvSpPr/>
            <p:nvPr/>
          </p:nvSpPr>
          <p:spPr>
            <a:xfrm>
              <a:off x="847725" y="2202043"/>
              <a:ext cx="4810125" cy="5974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Quarterly Reports</a:t>
              </a:r>
            </a:p>
          </p:txBody>
        </p:sp>
        <p:sp>
          <p:nvSpPr>
            <p:cNvPr id="21" name="Rectangle 20">
              <a:extLst>
                <a:ext uri="{FF2B5EF4-FFF2-40B4-BE49-F238E27FC236}">
                  <a16:creationId xmlns:a16="http://schemas.microsoft.com/office/drawing/2014/main" id="{82C0BDDE-7123-42C4-A898-D0F9B13B0BE6}"/>
                </a:ext>
              </a:extLst>
            </p:cNvPr>
            <p:cNvSpPr/>
            <p:nvPr/>
          </p:nvSpPr>
          <p:spPr>
            <a:xfrm>
              <a:off x="847724" y="2802432"/>
              <a:ext cx="4810125" cy="351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Daily calendar">
              <a:extLst>
                <a:ext uri="{FF2B5EF4-FFF2-40B4-BE49-F238E27FC236}">
                  <a16:creationId xmlns:a16="http://schemas.microsoft.com/office/drawing/2014/main" id="{AF1E056C-750F-4985-8872-597B22B83C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9412" y="1500619"/>
              <a:ext cx="666750" cy="666750"/>
            </a:xfrm>
            <a:prstGeom prst="rect">
              <a:avLst/>
            </a:prstGeom>
          </p:spPr>
        </p:pic>
        <p:sp>
          <p:nvSpPr>
            <p:cNvPr id="23" name="Rectangle 22">
              <a:extLst>
                <a:ext uri="{FF2B5EF4-FFF2-40B4-BE49-F238E27FC236}">
                  <a16:creationId xmlns:a16="http://schemas.microsoft.com/office/drawing/2014/main" id="{94DB972D-17A5-475F-B808-FBC3F7CBC68D}"/>
                </a:ext>
              </a:extLst>
            </p:cNvPr>
            <p:cNvSpPr/>
            <p:nvPr/>
          </p:nvSpPr>
          <p:spPr>
            <a:xfrm>
              <a:off x="1355310" y="3019191"/>
              <a:ext cx="3733800" cy="957762"/>
            </a:xfrm>
            <a:prstGeom prst="rect">
              <a:avLst/>
            </a:prstGeom>
          </p:spPr>
          <p:txBody>
            <a:bodyPr wrap="square">
              <a:spAutoFit/>
            </a:bodyPr>
            <a:lstStyle/>
            <a:p>
              <a:pPr lvl="0" defTabSz="914400">
                <a:spcBef>
                  <a:spcPts val="1200"/>
                </a:spcBef>
                <a:defRPr/>
              </a:pPr>
              <a:r>
                <a:rPr lang="en-US" sz="1200" dirty="0">
                  <a:solidFill>
                    <a:prstClr val="black"/>
                  </a:solidFill>
                  <a:latin typeface="Arial" panose="020B0604020202020204" pitchFamily="34" charset="0"/>
                  <a:cs typeface="Arial" panose="020B0604020202020204" pitchFamily="34" charset="0"/>
                </a:rPr>
                <a:t>Costs associated with </a:t>
              </a:r>
              <a:r>
                <a:rPr lang="en-US" sz="1200" b="1" dirty="0">
                  <a:solidFill>
                    <a:prstClr val="black"/>
                  </a:solidFill>
                  <a:latin typeface="Arial" panose="020B0604020202020204" pitchFamily="34" charset="0"/>
                  <a:cs typeface="Arial" panose="020B0604020202020204" pitchFamily="34" charset="0"/>
                </a:rPr>
                <a:t>Medicaid Administrative Claiming (MAC)</a:t>
              </a:r>
            </a:p>
            <a:p>
              <a:pPr lvl="0" defTabSz="914400">
                <a:spcBef>
                  <a:spcPts val="1200"/>
                </a:spcBef>
                <a:defRPr/>
              </a:pPr>
              <a:endParaRPr lang="en-US" sz="1200" b="1" dirty="0">
                <a:solidFill>
                  <a:prstClr val="black"/>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C247905-A8F4-4ACF-9F18-08CD87C86DFE}"/>
                </a:ext>
              </a:extLst>
            </p:cNvPr>
            <p:cNvSpPr/>
            <p:nvPr/>
          </p:nvSpPr>
          <p:spPr>
            <a:xfrm>
              <a:off x="1355310" y="3745432"/>
              <a:ext cx="3733800" cy="773577"/>
            </a:xfrm>
            <a:prstGeom prst="rect">
              <a:avLst/>
            </a:prstGeom>
          </p:spPr>
          <p:txBody>
            <a:bodyPr wrap="square">
              <a:spAutoFit/>
            </a:bodyPr>
            <a:lstStyle/>
            <a:p>
              <a:pPr lvl="0" defTabSz="914400">
                <a:spcBef>
                  <a:spcPts val="1200"/>
                </a:spcBef>
                <a:defRPr/>
              </a:pPr>
              <a:r>
                <a:rPr lang="en-US" sz="1200" dirty="0">
                  <a:solidFill>
                    <a:prstClr val="black"/>
                  </a:solidFill>
                  <a:latin typeface="Arial" panose="020B0604020202020204" pitchFamily="34" charset="0"/>
                  <a:cs typeface="Arial" panose="020B0604020202020204" pitchFamily="34" charset="0"/>
                </a:rPr>
                <a:t>Report costs for direct service staff (except for direct service contractors), support staff, and administrative staff </a:t>
              </a:r>
            </a:p>
          </p:txBody>
        </p:sp>
        <p:sp>
          <p:nvSpPr>
            <p:cNvPr id="25" name="Rectangle 24">
              <a:extLst>
                <a:ext uri="{FF2B5EF4-FFF2-40B4-BE49-F238E27FC236}">
                  <a16:creationId xmlns:a16="http://schemas.microsoft.com/office/drawing/2014/main" id="{E81F616F-E69C-46CE-959C-340B5697687D}"/>
                </a:ext>
              </a:extLst>
            </p:cNvPr>
            <p:cNvSpPr/>
            <p:nvPr/>
          </p:nvSpPr>
          <p:spPr>
            <a:xfrm>
              <a:off x="1355308" y="4663511"/>
              <a:ext cx="3733800" cy="552555"/>
            </a:xfrm>
            <a:prstGeom prst="rect">
              <a:avLst/>
            </a:prstGeom>
          </p:spPr>
          <p:txBody>
            <a:bodyPr wrap="square">
              <a:spAutoFit/>
            </a:bodyPr>
            <a:lstStyle/>
            <a:p>
              <a:pPr lvl="0" defTabSz="914400">
                <a:spcBef>
                  <a:spcPts val="1200"/>
                </a:spcBef>
                <a:defRPr/>
              </a:pPr>
              <a:r>
                <a:rPr lang="en-US" sz="1200" b="1" dirty="0">
                  <a:solidFill>
                    <a:prstClr val="black"/>
                  </a:solidFill>
                  <a:latin typeface="Arial" panose="020B0604020202020204" pitchFamily="34" charset="0"/>
                  <a:cs typeface="Arial" panose="020B0604020202020204" pitchFamily="34" charset="0"/>
                </a:rPr>
                <a:t>Cash Accounting </a:t>
              </a:r>
              <a:r>
                <a:rPr lang="en-US" sz="1200" dirty="0">
                  <a:solidFill>
                    <a:prstClr val="black"/>
                  </a:solidFill>
                  <a:latin typeface="Arial" panose="020B0604020202020204" pitchFamily="34" charset="0"/>
                  <a:cs typeface="Arial" panose="020B0604020202020204" pitchFamily="34" charset="0"/>
                </a:rPr>
                <a:t>(</a:t>
              </a:r>
              <a:r>
                <a:rPr lang="en-US" sz="1200" u="sng" dirty="0">
                  <a:solidFill>
                    <a:prstClr val="black"/>
                  </a:solidFill>
                  <a:latin typeface="Arial" panose="020B0604020202020204" pitchFamily="34" charset="0"/>
                  <a:cs typeface="Arial" panose="020B0604020202020204" pitchFamily="34" charset="0"/>
                </a:rPr>
                <a:t>date of PAYMENT </a:t>
              </a:r>
              <a:r>
                <a:rPr lang="en-US" sz="1200" dirty="0">
                  <a:solidFill>
                    <a:prstClr val="black"/>
                  </a:solidFill>
                  <a:latin typeface="Arial" panose="020B0604020202020204" pitchFamily="34" charset="0"/>
                  <a:cs typeface="Arial" panose="020B0604020202020204" pitchFamily="34" charset="0"/>
                </a:rPr>
                <a:t>driven reporting)</a:t>
              </a:r>
            </a:p>
          </p:txBody>
        </p:sp>
        <p:sp>
          <p:nvSpPr>
            <p:cNvPr id="26" name="Rectangle 25">
              <a:extLst>
                <a:ext uri="{FF2B5EF4-FFF2-40B4-BE49-F238E27FC236}">
                  <a16:creationId xmlns:a16="http://schemas.microsoft.com/office/drawing/2014/main" id="{85B11ADF-9C40-4225-B020-5B0F992D19D3}"/>
                </a:ext>
              </a:extLst>
            </p:cNvPr>
            <p:cNvSpPr/>
            <p:nvPr/>
          </p:nvSpPr>
          <p:spPr>
            <a:xfrm>
              <a:off x="1355307" y="5367899"/>
              <a:ext cx="3733801" cy="773577"/>
            </a:xfrm>
            <a:prstGeom prst="rect">
              <a:avLst/>
            </a:prstGeom>
          </p:spPr>
          <p:txBody>
            <a:bodyPr wrap="square">
              <a:spAutoFit/>
            </a:bodyPr>
            <a:lstStyle/>
            <a:p>
              <a:pPr defTabSz="914400">
                <a:spcBef>
                  <a:spcPts val="1200"/>
                </a:spcBef>
                <a:defRPr/>
              </a:pPr>
              <a:r>
                <a:rPr lang="en-US" sz="1200" dirty="0">
                  <a:solidFill>
                    <a:prstClr val="black"/>
                  </a:solidFill>
                  <a:latin typeface="Arial" panose="020B0604020202020204" pitchFamily="34" charset="0"/>
                  <a:cs typeface="Arial" panose="020B0604020202020204" pitchFamily="34" charset="0"/>
                </a:rPr>
                <a:t>Cost report provides an </a:t>
              </a:r>
              <a:r>
                <a:rPr lang="en-US" sz="1200" b="1" dirty="0">
                  <a:solidFill>
                    <a:prstClr val="black"/>
                  </a:solidFill>
                  <a:latin typeface="Arial" panose="020B0604020202020204" pitchFamily="34" charset="0"/>
                  <a:cs typeface="Arial" panose="020B0604020202020204" pitchFamily="34" charset="0"/>
                </a:rPr>
                <a:t>additional revenue stream </a:t>
              </a:r>
              <a:r>
                <a:rPr lang="en-US" sz="1200" dirty="0">
                  <a:solidFill>
                    <a:prstClr val="black"/>
                  </a:solidFill>
                  <a:latin typeface="Arial" panose="020B0604020202020204" pitchFamily="34" charset="0"/>
                  <a:cs typeface="Arial" panose="020B0604020202020204" pitchFamily="34" charset="0"/>
                </a:rPr>
                <a:t>in addition to funding for provision of direct medical services</a:t>
              </a:r>
            </a:p>
          </p:txBody>
        </p:sp>
        <p:cxnSp>
          <p:nvCxnSpPr>
            <p:cNvPr id="27" name="Straight Connector 26">
              <a:extLst>
                <a:ext uri="{FF2B5EF4-FFF2-40B4-BE49-F238E27FC236}">
                  <a16:creationId xmlns:a16="http://schemas.microsoft.com/office/drawing/2014/main" id="{BA9ED53F-3FA7-47AA-B249-11DD555C3AD1}"/>
                </a:ext>
              </a:extLst>
            </p:cNvPr>
            <p:cNvCxnSpPr>
              <a:cxnSpLocks/>
            </p:cNvCxnSpPr>
            <p:nvPr/>
          </p:nvCxnSpPr>
          <p:spPr>
            <a:xfrm>
              <a:off x="1355308" y="3659178"/>
              <a:ext cx="37338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B4E356-1CFD-42D4-B2DD-56E99C2CE023}"/>
                </a:ext>
              </a:extLst>
            </p:cNvPr>
            <p:cNvCxnSpPr>
              <a:cxnSpLocks/>
            </p:cNvCxnSpPr>
            <p:nvPr/>
          </p:nvCxnSpPr>
          <p:spPr>
            <a:xfrm>
              <a:off x="1355307" y="4554843"/>
              <a:ext cx="37338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DC1715E-907B-47EC-BD8B-04919CEA5B86}"/>
                </a:ext>
              </a:extLst>
            </p:cNvPr>
            <p:cNvCxnSpPr>
              <a:cxnSpLocks/>
            </p:cNvCxnSpPr>
            <p:nvPr/>
          </p:nvCxnSpPr>
          <p:spPr>
            <a:xfrm>
              <a:off x="1355307" y="5316843"/>
              <a:ext cx="37338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D2DFFC4-08A2-4B42-980B-8001EE0BFAA9}"/>
                </a:ext>
              </a:extLst>
            </p:cNvPr>
            <p:cNvSpPr/>
            <p:nvPr/>
          </p:nvSpPr>
          <p:spPr>
            <a:xfrm>
              <a:off x="7653337" y="1199244"/>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03D8B4DE-1DD2-4D26-8CF8-9B73E6BA2835}"/>
                </a:ext>
              </a:extLst>
            </p:cNvPr>
            <p:cNvSpPr/>
            <p:nvPr/>
          </p:nvSpPr>
          <p:spPr>
            <a:xfrm>
              <a:off x="7767637" y="1304925"/>
              <a:ext cx="1371600" cy="13716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5C74D99-019E-4B54-A4A2-DEB38A0C340F}"/>
                </a:ext>
              </a:extLst>
            </p:cNvPr>
            <p:cNvSpPr/>
            <p:nvPr/>
          </p:nvSpPr>
          <p:spPr>
            <a:xfrm>
              <a:off x="6057900" y="2202043"/>
              <a:ext cx="4810125" cy="597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Annual Reports</a:t>
              </a:r>
            </a:p>
          </p:txBody>
        </p:sp>
        <p:sp>
          <p:nvSpPr>
            <p:cNvPr id="34" name="Rectangle 33">
              <a:extLst>
                <a:ext uri="{FF2B5EF4-FFF2-40B4-BE49-F238E27FC236}">
                  <a16:creationId xmlns:a16="http://schemas.microsoft.com/office/drawing/2014/main" id="{C4FA5427-BC27-49D0-8929-BAC2537821FC}"/>
                </a:ext>
              </a:extLst>
            </p:cNvPr>
            <p:cNvSpPr/>
            <p:nvPr/>
          </p:nvSpPr>
          <p:spPr>
            <a:xfrm>
              <a:off x="6057899" y="2802433"/>
              <a:ext cx="4810125" cy="35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Daily calendar">
              <a:extLst>
                <a:ext uri="{FF2B5EF4-FFF2-40B4-BE49-F238E27FC236}">
                  <a16:creationId xmlns:a16="http://schemas.microsoft.com/office/drawing/2014/main" id="{A1303E41-6805-4779-833B-DED37F25BC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9587" y="1500619"/>
              <a:ext cx="666750" cy="666750"/>
            </a:xfrm>
            <a:prstGeom prst="rect">
              <a:avLst/>
            </a:prstGeom>
          </p:spPr>
        </p:pic>
        <p:sp>
          <p:nvSpPr>
            <p:cNvPr id="36" name="Rectangle 35">
              <a:extLst>
                <a:ext uri="{FF2B5EF4-FFF2-40B4-BE49-F238E27FC236}">
                  <a16:creationId xmlns:a16="http://schemas.microsoft.com/office/drawing/2014/main" id="{79B3D270-094F-43E6-954B-3CE7BD6CE109}"/>
                </a:ext>
              </a:extLst>
            </p:cNvPr>
            <p:cNvSpPr/>
            <p:nvPr/>
          </p:nvSpPr>
          <p:spPr>
            <a:xfrm>
              <a:off x="6575928" y="3007790"/>
              <a:ext cx="3733800" cy="957762"/>
            </a:xfrm>
            <a:prstGeom prst="rect">
              <a:avLst/>
            </a:prstGeom>
          </p:spPr>
          <p:txBody>
            <a:bodyPr wrap="square">
              <a:spAutoFit/>
            </a:bodyPr>
            <a:lstStyle/>
            <a:p>
              <a:pPr lvl="0" defTabSz="914400">
                <a:spcBef>
                  <a:spcPts val="1200"/>
                </a:spcBef>
                <a:defRPr/>
              </a:pPr>
              <a:r>
                <a:rPr lang="en-US" sz="1200" dirty="0">
                  <a:solidFill>
                    <a:prstClr val="black"/>
                  </a:solidFill>
                  <a:latin typeface="Arial" panose="020B0604020202020204" pitchFamily="34" charset="0"/>
                  <a:cs typeface="Arial" panose="020B0604020202020204" pitchFamily="34" charset="0"/>
                </a:rPr>
                <a:t>Costs associated with </a:t>
              </a:r>
              <a:r>
                <a:rPr lang="en-US" sz="1200" b="1" dirty="0">
                  <a:solidFill>
                    <a:prstClr val="black"/>
                  </a:solidFill>
                  <a:latin typeface="Arial" panose="020B0604020202020204" pitchFamily="34" charset="0"/>
                  <a:cs typeface="Arial" panose="020B0604020202020204" pitchFamily="34" charset="0"/>
                </a:rPr>
                <a:t>Direct Service (DS)</a:t>
              </a:r>
              <a:r>
                <a:rPr lang="en-US" sz="1200" dirty="0">
                  <a:solidFill>
                    <a:prstClr val="black"/>
                  </a:solidFill>
                  <a:latin typeface="Arial" panose="020B0604020202020204" pitchFamily="34" charset="0"/>
                  <a:cs typeface="Arial" panose="020B0604020202020204" pitchFamily="34" charset="0"/>
                </a:rPr>
                <a:t> and </a:t>
              </a:r>
              <a:r>
                <a:rPr lang="en-US" sz="1200" b="1" dirty="0">
                  <a:solidFill>
                    <a:prstClr val="black"/>
                  </a:solidFill>
                  <a:latin typeface="Arial" panose="020B0604020202020204" pitchFamily="34" charset="0"/>
                  <a:cs typeface="Arial" panose="020B0604020202020204" pitchFamily="34" charset="0"/>
                </a:rPr>
                <a:t>Specialized Transportation</a:t>
              </a:r>
            </a:p>
            <a:p>
              <a:pPr lvl="0" defTabSz="914400">
                <a:spcBef>
                  <a:spcPts val="1200"/>
                </a:spcBef>
                <a:defRPr/>
              </a:pPr>
              <a:endParaRPr lang="en-US" sz="1200" b="1" dirty="0">
                <a:solidFill>
                  <a:prstClr val="black"/>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978D8F17-D986-4866-808A-CAAE3EA565EE}"/>
                </a:ext>
              </a:extLst>
            </p:cNvPr>
            <p:cNvSpPr/>
            <p:nvPr/>
          </p:nvSpPr>
          <p:spPr>
            <a:xfrm>
              <a:off x="6575928" y="3734031"/>
              <a:ext cx="3733800" cy="773577"/>
            </a:xfrm>
            <a:prstGeom prst="rect">
              <a:avLst/>
            </a:prstGeom>
          </p:spPr>
          <p:txBody>
            <a:bodyPr wrap="square">
              <a:spAutoFit/>
            </a:bodyPr>
            <a:lstStyle/>
            <a:p>
              <a:pPr lvl="0" defTabSz="914400">
                <a:spcBef>
                  <a:spcPts val="1200"/>
                </a:spcBef>
                <a:defRPr/>
              </a:pPr>
              <a:r>
                <a:rPr lang="en-US" sz="1200" dirty="0">
                  <a:solidFill>
                    <a:prstClr val="black"/>
                  </a:solidFill>
                  <a:latin typeface="Arial" panose="020B0604020202020204" pitchFamily="34" charset="0"/>
                  <a:cs typeface="Arial" panose="020B0604020202020204" pitchFamily="34" charset="0"/>
                </a:rPr>
                <a:t>Report costs for direct service and specialized transportation staff (including direct service contractors)</a:t>
              </a:r>
            </a:p>
          </p:txBody>
        </p:sp>
        <p:sp>
          <p:nvSpPr>
            <p:cNvPr id="38" name="Rectangle 37">
              <a:extLst>
                <a:ext uri="{FF2B5EF4-FFF2-40B4-BE49-F238E27FC236}">
                  <a16:creationId xmlns:a16="http://schemas.microsoft.com/office/drawing/2014/main" id="{A9F1E22C-7E78-42A6-A336-B3A408A6BB69}"/>
                </a:ext>
              </a:extLst>
            </p:cNvPr>
            <p:cNvSpPr/>
            <p:nvPr/>
          </p:nvSpPr>
          <p:spPr>
            <a:xfrm>
              <a:off x="6575927" y="4652111"/>
              <a:ext cx="3733800" cy="552555"/>
            </a:xfrm>
            <a:prstGeom prst="rect">
              <a:avLst/>
            </a:prstGeom>
          </p:spPr>
          <p:txBody>
            <a:bodyPr wrap="square">
              <a:spAutoFit/>
            </a:bodyPr>
            <a:lstStyle/>
            <a:p>
              <a:pPr lvl="0" defTabSz="914400">
                <a:spcBef>
                  <a:spcPts val="1200"/>
                </a:spcBef>
                <a:defRPr/>
              </a:pPr>
              <a:r>
                <a:rPr lang="en-US" sz="1200" b="1" dirty="0">
                  <a:solidFill>
                    <a:prstClr val="black"/>
                  </a:solidFill>
                  <a:latin typeface="Arial" panose="020B0604020202020204" pitchFamily="34" charset="0"/>
                  <a:cs typeface="Arial" panose="020B0604020202020204" pitchFamily="34" charset="0"/>
                </a:rPr>
                <a:t>Accrual Accounting</a:t>
              </a:r>
              <a:r>
                <a:rPr lang="en-US" sz="1200" dirty="0">
                  <a:solidFill>
                    <a:prstClr val="black"/>
                  </a:solidFill>
                  <a:latin typeface="Arial" panose="020B0604020202020204" pitchFamily="34" charset="0"/>
                  <a:cs typeface="Arial" panose="020B0604020202020204" pitchFamily="34" charset="0"/>
                </a:rPr>
                <a:t> (</a:t>
              </a:r>
              <a:r>
                <a:rPr lang="en-US" sz="1200" u="sng" dirty="0">
                  <a:solidFill>
                    <a:prstClr val="black"/>
                  </a:solidFill>
                  <a:latin typeface="Arial" panose="020B0604020202020204" pitchFamily="34" charset="0"/>
                  <a:cs typeface="Arial" panose="020B0604020202020204" pitchFamily="34" charset="0"/>
                </a:rPr>
                <a:t>date of SERVICE </a:t>
              </a:r>
              <a:r>
                <a:rPr lang="en-US" sz="1200" dirty="0">
                  <a:solidFill>
                    <a:prstClr val="black"/>
                  </a:solidFill>
                  <a:latin typeface="Arial" panose="020B0604020202020204" pitchFamily="34" charset="0"/>
                  <a:cs typeface="Arial" panose="020B0604020202020204" pitchFamily="34" charset="0"/>
                </a:rPr>
                <a:t>driven reporting)</a:t>
              </a:r>
            </a:p>
          </p:txBody>
        </p:sp>
        <p:sp>
          <p:nvSpPr>
            <p:cNvPr id="39" name="Rectangle 38">
              <a:extLst>
                <a:ext uri="{FF2B5EF4-FFF2-40B4-BE49-F238E27FC236}">
                  <a16:creationId xmlns:a16="http://schemas.microsoft.com/office/drawing/2014/main" id="{9D17D6B8-8099-4DDB-8EDD-BAF1025DD871}"/>
                </a:ext>
              </a:extLst>
            </p:cNvPr>
            <p:cNvSpPr/>
            <p:nvPr/>
          </p:nvSpPr>
          <p:spPr>
            <a:xfrm>
              <a:off x="6575926" y="5356498"/>
              <a:ext cx="3733801" cy="773577"/>
            </a:xfrm>
            <a:prstGeom prst="rect">
              <a:avLst/>
            </a:prstGeom>
          </p:spPr>
          <p:txBody>
            <a:bodyPr wrap="square">
              <a:spAutoFit/>
            </a:bodyPr>
            <a:lstStyle/>
            <a:p>
              <a:pPr defTabSz="914400">
                <a:spcBef>
                  <a:spcPts val="1200"/>
                </a:spcBef>
                <a:defRPr/>
              </a:pPr>
              <a:r>
                <a:rPr lang="en-US" sz="1200" dirty="0">
                  <a:solidFill>
                    <a:prstClr val="black"/>
                  </a:solidFill>
                  <a:latin typeface="Arial" panose="020B0604020202020204" pitchFamily="34" charset="0"/>
                  <a:cs typeface="Arial" panose="020B0604020202020204" pitchFamily="34" charset="0"/>
                </a:rPr>
                <a:t>Cost report tied directly to the</a:t>
              </a:r>
              <a:r>
                <a:rPr lang="en-US" sz="1200" b="1" dirty="0">
                  <a:solidFill>
                    <a:prstClr val="black"/>
                  </a:solidFill>
                  <a:latin typeface="Arial" panose="020B0604020202020204" pitchFamily="34" charset="0"/>
                  <a:cs typeface="Arial" panose="020B0604020202020204" pitchFamily="34" charset="0"/>
                </a:rPr>
                <a:t> interim revenue</a:t>
              </a:r>
              <a:r>
                <a:rPr lang="en-US" sz="1200" dirty="0">
                  <a:solidFill>
                    <a:prstClr val="black"/>
                  </a:solidFill>
                  <a:latin typeface="Arial" panose="020B0604020202020204" pitchFamily="34" charset="0"/>
                  <a:cs typeface="Arial" panose="020B0604020202020204" pitchFamily="34" charset="0"/>
                </a:rPr>
                <a:t> that an LEA receives through Medicaid billing for SBHS services</a:t>
              </a:r>
            </a:p>
          </p:txBody>
        </p:sp>
        <p:cxnSp>
          <p:nvCxnSpPr>
            <p:cNvPr id="40" name="Straight Connector 39">
              <a:extLst>
                <a:ext uri="{FF2B5EF4-FFF2-40B4-BE49-F238E27FC236}">
                  <a16:creationId xmlns:a16="http://schemas.microsoft.com/office/drawing/2014/main" id="{41E121A6-31E2-4BE4-80E8-E69EDF1F85BF}"/>
                </a:ext>
              </a:extLst>
            </p:cNvPr>
            <p:cNvCxnSpPr>
              <a:cxnSpLocks/>
            </p:cNvCxnSpPr>
            <p:nvPr/>
          </p:nvCxnSpPr>
          <p:spPr>
            <a:xfrm>
              <a:off x="6575927" y="3647777"/>
              <a:ext cx="373380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3C25E5-4FE8-456D-A0F1-C4429E837B91}"/>
                </a:ext>
              </a:extLst>
            </p:cNvPr>
            <p:cNvCxnSpPr>
              <a:cxnSpLocks/>
            </p:cNvCxnSpPr>
            <p:nvPr/>
          </p:nvCxnSpPr>
          <p:spPr>
            <a:xfrm>
              <a:off x="6575926" y="4543443"/>
              <a:ext cx="373380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25338F-0098-4C93-9F5B-4C7859EFE2B6}"/>
                </a:ext>
              </a:extLst>
            </p:cNvPr>
            <p:cNvCxnSpPr>
              <a:cxnSpLocks/>
            </p:cNvCxnSpPr>
            <p:nvPr/>
          </p:nvCxnSpPr>
          <p:spPr>
            <a:xfrm>
              <a:off x="6575926" y="5305443"/>
              <a:ext cx="373380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5982C58-C560-4C2C-9409-0023531A4DA3}"/>
                </a:ext>
              </a:extLst>
            </p:cNvPr>
            <p:cNvSpPr txBox="1"/>
            <p:nvPr/>
          </p:nvSpPr>
          <p:spPr>
            <a:xfrm>
              <a:off x="3048000" y="1391953"/>
              <a:ext cx="595312" cy="276999"/>
            </a:xfrm>
            <a:prstGeom prst="rect">
              <a:avLst/>
            </a:prstGeom>
            <a:noFill/>
          </p:spPr>
          <p:txBody>
            <a:bodyPr wrap="square" rtlCol="0">
              <a:spAutoFit/>
            </a:bodyPr>
            <a:lstStyle/>
            <a:p>
              <a:r>
                <a:rPr lang="en-US" sz="1200" b="1" dirty="0">
                  <a:solidFill>
                    <a:schemeClr val="bg1"/>
                  </a:solidFill>
                </a:rPr>
                <a:t>Q1</a:t>
              </a:r>
            </a:p>
          </p:txBody>
        </p:sp>
        <p:sp>
          <p:nvSpPr>
            <p:cNvPr id="44" name="TextBox 43">
              <a:extLst>
                <a:ext uri="{FF2B5EF4-FFF2-40B4-BE49-F238E27FC236}">
                  <a16:creationId xmlns:a16="http://schemas.microsoft.com/office/drawing/2014/main" id="{F3172261-55FC-4A35-A2F3-3D4895A4D6D9}"/>
                </a:ext>
              </a:extLst>
            </p:cNvPr>
            <p:cNvSpPr txBox="1"/>
            <p:nvPr/>
          </p:nvSpPr>
          <p:spPr>
            <a:xfrm>
              <a:off x="8248650" y="1384633"/>
              <a:ext cx="595312" cy="276999"/>
            </a:xfrm>
            <a:prstGeom prst="rect">
              <a:avLst/>
            </a:prstGeom>
            <a:noFill/>
          </p:spPr>
          <p:txBody>
            <a:bodyPr wrap="square" rtlCol="0">
              <a:spAutoFit/>
            </a:bodyPr>
            <a:lstStyle/>
            <a:p>
              <a:r>
                <a:rPr lang="en-US" sz="1200" b="1" dirty="0">
                  <a:solidFill>
                    <a:schemeClr val="bg1"/>
                  </a:solidFill>
                </a:rPr>
                <a:t>365</a:t>
              </a:r>
            </a:p>
          </p:txBody>
        </p:sp>
      </p:grpSp>
    </p:spTree>
    <p:extLst>
      <p:ext uri="{BB962C8B-B14F-4D97-AF65-F5344CB8AC3E}">
        <p14:creationId xmlns:p14="http://schemas.microsoft.com/office/powerpoint/2010/main" val="254202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A2791D-D7B3-4004-872B-4A251F9DDC90}"/>
              </a:ext>
            </a:extLst>
          </p:cNvPr>
          <p:cNvSpPr>
            <a:spLocks noGrp="1"/>
          </p:cNvSpPr>
          <p:nvPr>
            <p:ph type="sldNum" sz="quarter" idx="12"/>
          </p:nvPr>
        </p:nvSpPr>
        <p:spPr/>
        <p:txBody>
          <a:bodyPr/>
          <a:lstStyle/>
          <a:p>
            <a:fld id="{899FFD16-B25A-457E-9C72-CDC3BAF3ACB3}" type="slidenum">
              <a:rPr lang="en-US" smtClean="0"/>
              <a:t>15</a:t>
            </a:fld>
            <a:endParaRPr lang="en-US" dirty="0"/>
          </a:p>
        </p:txBody>
      </p:sp>
      <p:sp>
        <p:nvSpPr>
          <p:cNvPr id="4" name="Title 3">
            <a:extLst>
              <a:ext uri="{FF2B5EF4-FFF2-40B4-BE49-F238E27FC236}">
                <a16:creationId xmlns:a16="http://schemas.microsoft.com/office/drawing/2014/main" id="{50F1A565-A22F-49CB-8FDC-E46907CC411B}"/>
              </a:ext>
            </a:extLst>
          </p:cNvPr>
          <p:cNvSpPr>
            <a:spLocks noGrp="1"/>
          </p:cNvSpPr>
          <p:nvPr>
            <p:ph type="title"/>
          </p:nvPr>
        </p:nvSpPr>
        <p:spPr>
          <a:xfrm>
            <a:off x="347472" y="365125"/>
            <a:ext cx="11392617" cy="1325563"/>
          </a:xfrm>
        </p:spPr>
        <p:txBody>
          <a:bodyPr>
            <a:normAutofit/>
          </a:bodyPr>
          <a:lstStyle/>
          <a:p>
            <a:r>
              <a:rPr lang="en-US" sz="3200" dirty="0"/>
              <a:t>Cash Basis VS. Accrual Basis</a:t>
            </a:r>
          </a:p>
        </p:txBody>
      </p:sp>
      <p:graphicFrame>
        <p:nvGraphicFramePr>
          <p:cNvPr id="45" name="Table 44">
            <a:extLst>
              <a:ext uri="{FF2B5EF4-FFF2-40B4-BE49-F238E27FC236}">
                <a16:creationId xmlns:a16="http://schemas.microsoft.com/office/drawing/2014/main" id="{AE4B8B3F-784B-4358-A460-B09741D48EE8}"/>
              </a:ext>
            </a:extLst>
          </p:cNvPr>
          <p:cNvGraphicFramePr>
            <a:graphicFrameLocks noGrp="1"/>
          </p:cNvGraphicFramePr>
          <p:nvPr>
            <p:extLst>
              <p:ext uri="{D42A27DB-BD31-4B8C-83A1-F6EECF244321}">
                <p14:modId xmlns:p14="http://schemas.microsoft.com/office/powerpoint/2010/main" val="1249643545"/>
              </p:ext>
            </p:extLst>
          </p:nvPr>
        </p:nvGraphicFramePr>
        <p:xfrm>
          <a:off x="802645" y="3653029"/>
          <a:ext cx="10575596" cy="2548252"/>
        </p:xfrm>
        <a:graphic>
          <a:graphicData uri="http://schemas.openxmlformats.org/drawingml/2006/table">
            <a:tbl>
              <a:tblPr firstRow="1" bandRow="1">
                <a:tableStyleId>{5C22544A-7EE6-4342-B048-85BDC9FD1C3A}</a:tableStyleId>
              </a:tblPr>
              <a:tblGrid>
                <a:gridCol w="1353974">
                  <a:extLst>
                    <a:ext uri="{9D8B030D-6E8A-4147-A177-3AD203B41FA5}">
                      <a16:colId xmlns:a16="http://schemas.microsoft.com/office/drawing/2014/main" val="3316291786"/>
                    </a:ext>
                  </a:extLst>
                </a:gridCol>
                <a:gridCol w="4018208">
                  <a:extLst>
                    <a:ext uri="{9D8B030D-6E8A-4147-A177-3AD203B41FA5}">
                      <a16:colId xmlns:a16="http://schemas.microsoft.com/office/drawing/2014/main" val="848052836"/>
                    </a:ext>
                  </a:extLst>
                </a:gridCol>
                <a:gridCol w="4995134">
                  <a:extLst>
                    <a:ext uri="{9D8B030D-6E8A-4147-A177-3AD203B41FA5}">
                      <a16:colId xmlns:a16="http://schemas.microsoft.com/office/drawing/2014/main" val="4284912745"/>
                    </a:ext>
                  </a:extLst>
                </a:gridCol>
                <a:gridCol w="208280">
                  <a:extLst>
                    <a:ext uri="{9D8B030D-6E8A-4147-A177-3AD203B41FA5}">
                      <a16:colId xmlns:a16="http://schemas.microsoft.com/office/drawing/2014/main" val="2261511363"/>
                    </a:ext>
                  </a:extLst>
                </a:gridCol>
              </a:tblGrid>
              <a:tr h="284055">
                <a:tc>
                  <a:txBody>
                    <a:bodyPr/>
                    <a:lstStyle/>
                    <a:p>
                      <a:pPr algn="ctr"/>
                      <a:endParaRPr lang="en-US" sz="1600" b="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1" dirty="0">
                          <a:solidFill>
                            <a:schemeClr val="tx1">
                              <a:lumMod val="50000"/>
                              <a:lumOff val="50000"/>
                            </a:schemeClr>
                          </a:solidFill>
                          <a:latin typeface="Arial" panose="020B0604020202020204" pitchFamily="34" charset="0"/>
                          <a:cs typeface="Arial" panose="020B0604020202020204" pitchFamily="34" charset="0"/>
                        </a:rPr>
                        <a:t>Claim on Quarterly (FY22)?</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1" dirty="0">
                          <a:solidFill>
                            <a:schemeClr val="tx1">
                              <a:lumMod val="50000"/>
                              <a:lumOff val="50000"/>
                            </a:schemeClr>
                          </a:solidFill>
                          <a:latin typeface="Arial" panose="020B0604020202020204" pitchFamily="34" charset="0"/>
                          <a:cs typeface="Arial" panose="020B0604020202020204" pitchFamily="34" charset="0"/>
                        </a:rPr>
                        <a:t>Claim on Annual (FY22)?</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b="0"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2018234"/>
                  </a:ext>
                </a:extLst>
              </a:tr>
              <a:tr h="674917">
                <a:tc>
                  <a:txBody>
                    <a:bodyPr/>
                    <a:lstStyle/>
                    <a:p>
                      <a:r>
                        <a:rPr lang="en-US" sz="1500" b="0" dirty="0">
                          <a:solidFill>
                            <a:schemeClr val="bg1"/>
                          </a:solidFill>
                          <a:latin typeface="Arial" panose="020B0604020202020204" pitchFamily="34" charset="0"/>
                          <a:cs typeface="Arial" panose="020B0604020202020204" pitchFamily="34" charset="0"/>
                        </a:rPr>
                        <a:t>Nursing Services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US" sz="1500" b="0" dirty="0">
                          <a:latin typeface="Arial" panose="020B0604020202020204" pitchFamily="34" charset="0"/>
                          <a:cs typeface="Arial" panose="020B0604020202020204" pitchFamily="34" charset="0"/>
                        </a:rPr>
                        <a:t>YES, these costs would be claimed in Q1 when they were paid</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500" b="0" dirty="0">
                          <a:latin typeface="Arial" panose="020B0604020202020204" pitchFamily="34" charset="0"/>
                          <a:cs typeface="Arial" panose="020B0604020202020204" pitchFamily="34" charset="0"/>
                        </a:rPr>
                        <a:t>NO, the payment is for services rendered outside of the fiscal year and cannot be claimed in the FY22 annual report.  Costs should have been claimed on the FY21 annual report.  </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0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00770885"/>
                  </a:ext>
                </a:extLst>
              </a:tr>
              <a:tr h="464818">
                <a:tc>
                  <a:txBody>
                    <a:bodyPr/>
                    <a:lstStyle/>
                    <a:p>
                      <a:r>
                        <a:rPr lang="en-US" sz="1500" b="0" dirty="0">
                          <a:solidFill>
                            <a:schemeClr val="bg1"/>
                          </a:solidFill>
                          <a:latin typeface="Arial" panose="020B0604020202020204" pitchFamily="34" charset="0"/>
                          <a:cs typeface="Arial" panose="020B0604020202020204" pitchFamily="34" charset="0"/>
                        </a:rPr>
                        <a:t>OT Services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US" sz="1500" b="0" dirty="0">
                          <a:latin typeface="Arial" panose="020B0604020202020204" pitchFamily="34" charset="0"/>
                          <a:cs typeface="Arial" panose="020B0604020202020204" pitchFamily="34" charset="0"/>
                        </a:rPr>
                        <a:t>YES, because the services were paid for in Q3 of FY22</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500" b="0" dirty="0">
                          <a:latin typeface="Arial" panose="020B0604020202020204" pitchFamily="34" charset="0"/>
                          <a:cs typeface="Arial" panose="020B0604020202020204" pitchFamily="34" charset="0"/>
                        </a:rPr>
                        <a:t>YES, because the services were rendered during FY22</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0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9323560"/>
                  </a:ext>
                </a:extLst>
              </a:tr>
              <a:tr h="658492">
                <a:tc>
                  <a:txBody>
                    <a:bodyPr/>
                    <a:lstStyle/>
                    <a:p>
                      <a:r>
                        <a:rPr lang="en-US" sz="1500" b="0" dirty="0">
                          <a:solidFill>
                            <a:schemeClr val="bg1"/>
                          </a:solidFill>
                          <a:latin typeface="Arial" panose="020B0604020202020204" pitchFamily="34" charset="0"/>
                          <a:cs typeface="Arial" panose="020B0604020202020204" pitchFamily="34" charset="0"/>
                        </a:rPr>
                        <a:t>PT Services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500" b="0" dirty="0">
                          <a:latin typeface="Arial" panose="020B0604020202020204" pitchFamily="34" charset="0"/>
                          <a:cs typeface="Arial" panose="020B0604020202020204" pitchFamily="34" charset="0"/>
                        </a:rPr>
                        <a:t>NO, these costs would be claimed in Q1 of FY23 because that is when they were paid</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500" b="0" dirty="0">
                          <a:latin typeface="Arial" panose="020B0604020202020204" pitchFamily="34" charset="0"/>
                          <a:cs typeface="Arial" panose="020B0604020202020204" pitchFamily="34" charset="0"/>
                        </a:rPr>
                        <a:t>YES, even though these services were paid in a different fiscal year, the services were performed during FY22</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0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54336866"/>
                  </a:ext>
                </a:extLst>
              </a:tr>
            </a:tbl>
          </a:graphicData>
        </a:graphic>
      </p:graphicFrame>
      <p:grpSp>
        <p:nvGrpSpPr>
          <p:cNvPr id="5" name="Group 4">
            <a:extLst>
              <a:ext uri="{FF2B5EF4-FFF2-40B4-BE49-F238E27FC236}">
                <a16:creationId xmlns:a16="http://schemas.microsoft.com/office/drawing/2014/main" id="{FF6B1EF9-CC13-4E41-90AC-AF27126A3E50}"/>
              </a:ext>
            </a:extLst>
          </p:cNvPr>
          <p:cNvGrpSpPr>
            <a:grpSpLocks noChangeAspect="1"/>
          </p:cNvGrpSpPr>
          <p:nvPr/>
        </p:nvGrpSpPr>
        <p:grpSpPr bwMode="auto">
          <a:xfrm>
            <a:off x="2036763" y="1296988"/>
            <a:ext cx="8339137" cy="2582862"/>
            <a:chOff x="1283" y="817"/>
            <a:chExt cx="5253" cy="1627"/>
          </a:xfrm>
        </p:grpSpPr>
        <p:sp>
          <p:nvSpPr>
            <p:cNvPr id="6" name="AutoShape 3">
              <a:extLst>
                <a:ext uri="{FF2B5EF4-FFF2-40B4-BE49-F238E27FC236}">
                  <a16:creationId xmlns:a16="http://schemas.microsoft.com/office/drawing/2014/main" id="{01B7D3F4-0DFC-4CE7-966A-59D6FCA29BEF}"/>
                </a:ext>
              </a:extLst>
            </p:cNvPr>
            <p:cNvSpPr>
              <a:spLocks noChangeAspect="1" noChangeArrowheads="1" noTextEdit="1"/>
            </p:cNvSpPr>
            <p:nvPr/>
          </p:nvSpPr>
          <p:spPr bwMode="auto">
            <a:xfrm>
              <a:off x="1283" y="817"/>
              <a:ext cx="5155"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F47A53FC-A280-44E0-9027-BB8997A1A070}"/>
                </a:ext>
              </a:extLst>
            </p:cNvPr>
            <p:cNvSpPr>
              <a:spLocks noChangeArrowheads="1"/>
            </p:cNvSpPr>
            <p:nvPr/>
          </p:nvSpPr>
          <p:spPr bwMode="auto">
            <a:xfrm>
              <a:off x="1481" y="818"/>
              <a:ext cx="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2AA24903-B6B0-4F18-AB3C-6BC4E9C92526}"/>
                </a:ext>
              </a:extLst>
            </p:cNvPr>
            <p:cNvSpPr>
              <a:spLocks noChangeArrowheads="1"/>
            </p:cNvSpPr>
            <p:nvPr/>
          </p:nvSpPr>
          <p:spPr bwMode="auto">
            <a:xfrm>
              <a:off x="6440" y="2227"/>
              <a:ext cx="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68">
              <a:extLst>
                <a:ext uri="{FF2B5EF4-FFF2-40B4-BE49-F238E27FC236}">
                  <a16:creationId xmlns:a16="http://schemas.microsoft.com/office/drawing/2014/main" id="{1B5C1CB8-014D-4D40-9EF7-F5CA396CB144}"/>
                </a:ext>
              </a:extLst>
            </p:cNvPr>
            <p:cNvGrpSpPr>
              <a:grpSpLocks/>
            </p:cNvGrpSpPr>
            <p:nvPr/>
          </p:nvGrpSpPr>
          <p:grpSpPr bwMode="auto">
            <a:xfrm>
              <a:off x="1286" y="1068"/>
              <a:ext cx="5250" cy="1246"/>
              <a:chOff x="1286" y="1068"/>
              <a:chExt cx="5250" cy="1246"/>
            </a:xfrm>
          </p:grpSpPr>
          <p:sp>
            <p:nvSpPr>
              <p:cNvPr id="47" name="Rectangle 7">
                <a:extLst>
                  <a:ext uri="{FF2B5EF4-FFF2-40B4-BE49-F238E27FC236}">
                    <a16:creationId xmlns:a16="http://schemas.microsoft.com/office/drawing/2014/main" id="{8DFB0FA4-7CAB-4FDF-8039-68DAA2B68773}"/>
                  </a:ext>
                </a:extLst>
              </p:cNvPr>
              <p:cNvSpPr>
                <a:spLocks noChangeArrowheads="1"/>
              </p:cNvSpPr>
              <p:nvPr/>
            </p:nvSpPr>
            <p:spPr bwMode="auto">
              <a:xfrm>
                <a:off x="6440" y="2124"/>
                <a:ext cx="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2" name="Picture 8">
                <a:extLst>
                  <a:ext uri="{FF2B5EF4-FFF2-40B4-BE49-F238E27FC236}">
                    <a16:creationId xmlns:a16="http://schemas.microsoft.com/office/drawing/2014/main" id="{C9218852-D431-42CB-9AA4-8715F8F7A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 y="1068"/>
                <a:ext cx="5154" cy="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9">
                <a:extLst>
                  <a:ext uri="{FF2B5EF4-FFF2-40B4-BE49-F238E27FC236}">
                    <a16:creationId xmlns:a16="http://schemas.microsoft.com/office/drawing/2014/main" id="{CD9F6364-7C3D-4551-B743-AEEEAF1A161E}"/>
                  </a:ext>
                </a:extLst>
              </p:cNvPr>
              <p:cNvSpPr>
                <a:spLocks noChangeArrowheads="1"/>
              </p:cNvSpPr>
              <p:nvPr/>
            </p:nvSpPr>
            <p:spPr bwMode="auto">
              <a:xfrm>
                <a:off x="5460" y="1696"/>
                <a:ext cx="622" cy="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0">
                <a:extLst>
                  <a:ext uri="{FF2B5EF4-FFF2-40B4-BE49-F238E27FC236}">
                    <a16:creationId xmlns:a16="http://schemas.microsoft.com/office/drawing/2014/main" id="{44D8D6C8-CBDD-4281-88B7-6D9CADE38EE4}"/>
                  </a:ext>
                </a:extLst>
              </p:cNvPr>
              <p:cNvSpPr>
                <a:spLocks noChangeArrowheads="1"/>
              </p:cNvSpPr>
              <p:nvPr/>
            </p:nvSpPr>
            <p:spPr bwMode="auto">
              <a:xfrm>
                <a:off x="5460" y="1696"/>
                <a:ext cx="622" cy="238"/>
              </a:xfrm>
              <a:prstGeom prst="rect">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11">
                <a:extLst>
                  <a:ext uri="{FF2B5EF4-FFF2-40B4-BE49-F238E27FC236}">
                    <a16:creationId xmlns:a16="http://schemas.microsoft.com/office/drawing/2014/main" id="{DF7A0B63-119C-498D-BE91-8BCC693B5D6D}"/>
                  </a:ext>
                </a:extLst>
              </p:cNvPr>
              <p:cNvSpPr>
                <a:spLocks noChangeArrowheads="1"/>
              </p:cNvSpPr>
              <p:nvPr/>
            </p:nvSpPr>
            <p:spPr bwMode="auto">
              <a:xfrm>
                <a:off x="5546" y="1744"/>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12">
                <a:extLst>
                  <a:ext uri="{FF2B5EF4-FFF2-40B4-BE49-F238E27FC236}">
                    <a16:creationId xmlns:a16="http://schemas.microsoft.com/office/drawing/2014/main" id="{28B53A0E-D4E5-4CB6-9317-6F93600692EE}"/>
                  </a:ext>
                </a:extLst>
              </p:cNvPr>
              <p:cNvSpPr>
                <a:spLocks noChangeArrowheads="1"/>
              </p:cNvSpPr>
              <p:nvPr/>
            </p:nvSpPr>
            <p:spPr bwMode="auto">
              <a:xfrm>
                <a:off x="3823" y="1691"/>
                <a:ext cx="658"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3">
                <a:extLst>
                  <a:ext uri="{FF2B5EF4-FFF2-40B4-BE49-F238E27FC236}">
                    <a16:creationId xmlns:a16="http://schemas.microsoft.com/office/drawing/2014/main" id="{4A9E015C-A626-4E5A-A11F-AA18220E5CED}"/>
                  </a:ext>
                </a:extLst>
              </p:cNvPr>
              <p:cNvSpPr>
                <a:spLocks noChangeArrowheads="1"/>
              </p:cNvSpPr>
              <p:nvPr/>
            </p:nvSpPr>
            <p:spPr bwMode="auto">
              <a:xfrm>
                <a:off x="3823" y="1691"/>
                <a:ext cx="658" cy="122"/>
              </a:xfrm>
              <a:prstGeom prst="rect">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14">
                <a:extLst>
                  <a:ext uri="{FF2B5EF4-FFF2-40B4-BE49-F238E27FC236}">
                    <a16:creationId xmlns:a16="http://schemas.microsoft.com/office/drawing/2014/main" id="{0D2373DA-5126-4578-A057-CE4FAC3ACFEC}"/>
                  </a:ext>
                </a:extLst>
              </p:cNvPr>
              <p:cNvSpPr>
                <a:spLocks noChangeArrowheads="1"/>
              </p:cNvSpPr>
              <p:nvPr/>
            </p:nvSpPr>
            <p:spPr bwMode="auto">
              <a:xfrm>
                <a:off x="3908" y="1738"/>
                <a:ext cx="3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17">
                <a:extLst>
                  <a:ext uri="{FF2B5EF4-FFF2-40B4-BE49-F238E27FC236}">
                    <a16:creationId xmlns:a16="http://schemas.microsoft.com/office/drawing/2014/main" id="{A56E1E9D-209F-4C58-924A-3A189002A690}"/>
                  </a:ext>
                </a:extLst>
              </p:cNvPr>
              <p:cNvSpPr>
                <a:spLocks noChangeArrowheads="1"/>
              </p:cNvSpPr>
              <p:nvPr/>
            </p:nvSpPr>
            <p:spPr bwMode="auto">
              <a:xfrm>
                <a:off x="4411" y="1736"/>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18">
                <a:extLst>
                  <a:ext uri="{FF2B5EF4-FFF2-40B4-BE49-F238E27FC236}">
                    <a16:creationId xmlns:a16="http://schemas.microsoft.com/office/drawing/2014/main" id="{DCDCE91D-7D81-4C65-9CFD-8250F08D6F4C}"/>
                  </a:ext>
                </a:extLst>
              </p:cNvPr>
              <p:cNvSpPr>
                <a:spLocks noChangeArrowheads="1"/>
              </p:cNvSpPr>
              <p:nvPr/>
            </p:nvSpPr>
            <p:spPr bwMode="auto">
              <a:xfrm>
                <a:off x="3944" y="1917"/>
                <a:ext cx="3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19">
                <a:extLst>
                  <a:ext uri="{FF2B5EF4-FFF2-40B4-BE49-F238E27FC236}">
                    <a16:creationId xmlns:a16="http://schemas.microsoft.com/office/drawing/2014/main" id="{B29EA2CA-FE01-45A8-9DD9-C815AD61AB20}"/>
                  </a:ext>
                </a:extLst>
              </p:cNvPr>
              <p:cNvSpPr>
                <a:spLocks noChangeArrowheads="1"/>
              </p:cNvSpPr>
              <p:nvPr/>
            </p:nvSpPr>
            <p:spPr bwMode="auto">
              <a:xfrm>
                <a:off x="4655" y="1740"/>
                <a:ext cx="334"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20">
                <a:extLst>
                  <a:ext uri="{FF2B5EF4-FFF2-40B4-BE49-F238E27FC236}">
                    <a16:creationId xmlns:a16="http://schemas.microsoft.com/office/drawing/2014/main" id="{424D934D-8D34-473F-B92B-58CCC95D9636}"/>
                  </a:ext>
                </a:extLst>
              </p:cNvPr>
              <p:cNvSpPr>
                <a:spLocks noChangeArrowheads="1"/>
              </p:cNvSpPr>
              <p:nvPr/>
            </p:nvSpPr>
            <p:spPr bwMode="auto">
              <a:xfrm>
                <a:off x="4655" y="1740"/>
                <a:ext cx="334" cy="73"/>
              </a:xfrm>
              <a:prstGeom prst="rect">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22">
                <a:extLst>
                  <a:ext uri="{FF2B5EF4-FFF2-40B4-BE49-F238E27FC236}">
                    <a16:creationId xmlns:a16="http://schemas.microsoft.com/office/drawing/2014/main" id="{4A26C6F7-2D32-465C-9AFF-EC9FA3E4AE9A}"/>
                  </a:ext>
                </a:extLst>
              </p:cNvPr>
              <p:cNvSpPr>
                <a:spLocks noChangeArrowheads="1"/>
              </p:cNvSpPr>
              <p:nvPr/>
            </p:nvSpPr>
            <p:spPr bwMode="auto">
              <a:xfrm>
                <a:off x="4906" y="1740"/>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24">
                <a:extLst>
                  <a:ext uri="{FF2B5EF4-FFF2-40B4-BE49-F238E27FC236}">
                    <a16:creationId xmlns:a16="http://schemas.microsoft.com/office/drawing/2014/main" id="{A3F71B02-1384-4F23-BEEA-882B4C69BF5A}"/>
                  </a:ext>
                </a:extLst>
              </p:cNvPr>
              <p:cNvSpPr>
                <a:spLocks noChangeArrowheads="1"/>
              </p:cNvSpPr>
              <p:nvPr/>
            </p:nvSpPr>
            <p:spPr bwMode="auto">
              <a:xfrm>
                <a:off x="5098" y="1740"/>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Rectangle 25">
                <a:extLst>
                  <a:ext uri="{FF2B5EF4-FFF2-40B4-BE49-F238E27FC236}">
                    <a16:creationId xmlns:a16="http://schemas.microsoft.com/office/drawing/2014/main" id="{B5D79759-8924-4E9B-AF74-C5B179EBF053}"/>
                  </a:ext>
                </a:extLst>
              </p:cNvPr>
              <p:cNvSpPr>
                <a:spLocks noChangeArrowheads="1"/>
              </p:cNvSpPr>
              <p:nvPr/>
            </p:nvSpPr>
            <p:spPr bwMode="auto">
              <a:xfrm>
                <a:off x="4751" y="1921"/>
                <a:ext cx="3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Rectangle 26">
                <a:extLst>
                  <a:ext uri="{FF2B5EF4-FFF2-40B4-BE49-F238E27FC236}">
                    <a16:creationId xmlns:a16="http://schemas.microsoft.com/office/drawing/2014/main" id="{065B6D10-0DFB-4A56-BD4D-54517C8F7150}"/>
                  </a:ext>
                </a:extLst>
              </p:cNvPr>
              <p:cNvSpPr>
                <a:spLocks noChangeArrowheads="1"/>
              </p:cNvSpPr>
              <p:nvPr/>
            </p:nvSpPr>
            <p:spPr bwMode="auto">
              <a:xfrm>
                <a:off x="5540" y="1740"/>
                <a:ext cx="17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July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6" name="Rectangle 27">
                <a:extLst>
                  <a:ext uri="{FF2B5EF4-FFF2-40B4-BE49-F238E27FC236}">
                    <a16:creationId xmlns:a16="http://schemas.microsoft.com/office/drawing/2014/main" id="{5726A66C-7DF2-4C22-AFE5-982F22C9B458}"/>
                  </a:ext>
                </a:extLst>
              </p:cNvPr>
              <p:cNvSpPr>
                <a:spLocks noChangeArrowheads="1"/>
              </p:cNvSpPr>
              <p:nvPr/>
            </p:nvSpPr>
            <p:spPr bwMode="auto">
              <a:xfrm>
                <a:off x="5678" y="1740"/>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7" name="Rectangle 28">
                <a:extLst>
                  <a:ext uri="{FF2B5EF4-FFF2-40B4-BE49-F238E27FC236}">
                    <a16:creationId xmlns:a16="http://schemas.microsoft.com/office/drawing/2014/main" id="{E1BBCB06-BD47-47A0-B0F1-F2B76A79B525}"/>
                  </a:ext>
                </a:extLst>
              </p:cNvPr>
              <p:cNvSpPr>
                <a:spLocks noChangeArrowheads="1"/>
              </p:cNvSpPr>
              <p:nvPr/>
            </p:nvSpPr>
            <p:spPr bwMode="auto">
              <a:xfrm>
                <a:off x="5700" y="1740"/>
                <a:ext cx="16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8" name="Rectangle 29">
                <a:extLst>
                  <a:ext uri="{FF2B5EF4-FFF2-40B4-BE49-F238E27FC236}">
                    <a16:creationId xmlns:a16="http://schemas.microsoft.com/office/drawing/2014/main" id="{138AC269-398D-4B79-A063-3D807587B75F}"/>
                  </a:ext>
                </a:extLst>
              </p:cNvPr>
              <p:cNvSpPr>
                <a:spLocks noChangeArrowheads="1"/>
              </p:cNvSpPr>
              <p:nvPr/>
            </p:nvSpPr>
            <p:spPr bwMode="auto">
              <a:xfrm>
                <a:off x="5828" y="174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9" name="Rectangle 30">
                <a:extLst>
                  <a:ext uri="{FF2B5EF4-FFF2-40B4-BE49-F238E27FC236}">
                    <a16:creationId xmlns:a16="http://schemas.microsoft.com/office/drawing/2014/main" id="{A670A231-F780-423E-A7A4-26F72C987562}"/>
                  </a:ext>
                </a:extLst>
              </p:cNvPr>
              <p:cNvSpPr>
                <a:spLocks noChangeArrowheads="1"/>
              </p:cNvSpPr>
              <p:nvPr/>
            </p:nvSpPr>
            <p:spPr bwMode="auto">
              <a:xfrm>
                <a:off x="5870" y="1740"/>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0" name="Rectangle 31">
                <a:extLst>
                  <a:ext uri="{FF2B5EF4-FFF2-40B4-BE49-F238E27FC236}">
                    <a16:creationId xmlns:a16="http://schemas.microsoft.com/office/drawing/2014/main" id="{674BF719-D001-4873-85E9-B95237F07021}"/>
                  </a:ext>
                </a:extLst>
              </p:cNvPr>
              <p:cNvSpPr>
                <a:spLocks noChangeArrowheads="1"/>
              </p:cNvSpPr>
              <p:nvPr/>
            </p:nvSpPr>
            <p:spPr bwMode="auto">
              <a:xfrm>
                <a:off x="5540" y="1921"/>
                <a:ext cx="3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1" name="Rectangle 32">
                <a:extLst>
                  <a:ext uri="{FF2B5EF4-FFF2-40B4-BE49-F238E27FC236}">
                    <a16:creationId xmlns:a16="http://schemas.microsoft.com/office/drawing/2014/main" id="{0D29CCFC-5934-4A2C-9182-4B347335D42E}"/>
                  </a:ext>
                </a:extLst>
              </p:cNvPr>
              <p:cNvSpPr>
                <a:spLocks noChangeArrowheads="1"/>
              </p:cNvSpPr>
              <p:nvPr/>
            </p:nvSpPr>
            <p:spPr bwMode="auto">
              <a:xfrm>
                <a:off x="3009" y="1740"/>
                <a:ext cx="452"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33">
                <a:extLst>
                  <a:ext uri="{FF2B5EF4-FFF2-40B4-BE49-F238E27FC236}">
                    <a16:creationId xmlns:a16="http://schemas.microsoft.com/office/drawing/2014/main" id="{7824379B-A4AB-4D54-9DF0-BC592DF682F5}"/>
                  </a:ext>
                </a:extLst>
              </p:cNvPr>
              <p:cNvSpPr>
                <a:spLocks noChangeArrowheads="1"/>
              </p:cNvSpPr>
              <p:nvPr/>
            </p:nvSpPr>
            <p:spPr bwMode="auto">
              <a:xfrm>
                <a:off x="3009" y="1740"/>
                <a:ext cx="452" cy="73"/>
              </a:xfrm>
              <a:prstGeom prst="rect">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Rectangle 35">
                <a:extLst>
                  <a:ext uri="{FF2B5EF4-FFF2-40B4-BE49-F238E27FC236}">
                    <a16:creationId xmlns:a16="http://schemas.microsoft.com/office/drawing/2014/main" id="{A949BF47-F175-4AF5-BB4C-943844B72DC8}"/>
                  </a:ext>
                </a:extLst>
              </p:cNvPr>
              <p:cNvSpPr>
                <a:spLocks noChangeArrowheads="1"/>
              </p:cNvSpPr>
              <p:nvPr/>
            </p:nvSpPr>
            <p:spPr bwMode="auto">
              <a:xfrm>
                <a:off x="3365" y="1740"/>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Rectangle 38">
                <a:extLst>
                  <a:ext uri="{FF2B5EF4-FFF2-40B4-BE49-F238E27FC236}">
                    <a16:creationId xmlns:a16="http://schemas.microsoft.com/office/drawing/2014/main" id="{91CEDD2F-6D48-428C-9E00-9D9A2B74B766}"/>
                  </a:ext>
                </a:extLst>
              </p:cNvPr>
              <p:cNvSpPr>
                <a:spLocks noChangeArrowheads="1"/>
              </p:cNvSpPr>
              <p:nvPr/>
            </p:nvSpPr>
            <p:spPr bwMode="auto">
              <a:xfrm>
                <a:off x="3558" y="1740"/>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9" name="Rectangle 39">
                <a:extLst>
                  <a:ext uri="{FF2B5EF4-FFF2-40B4-BE49-F238E27FC236}">
                    <a16:creationId xmlns:a16="http://schemas.microsoft.com/office/drawing/2014/main" id="{7606C93B-BA0F-4080-AFB8-764C0C4C8E89}"/>
                  </a:ext>
                </a:extLst>
              </p:cNvPr>
              <p:cNvSpPr>
                <a:spLocks noChangeArrowheads="1"/>
              </p:cNvSpPr>
              <p:nvPr/>
            </p:nvSpPr>
            <p:spPr bwMode="auto">
              <a:xfrm>
                <a:off x="3091" y="1921"/>
                <a:ext cx="3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0" name="Rectangle 40">
                <a:extLst>
                  <a:ext uri="{FF2B5EF4-FFF2-40B4-BE49-F238E27FC236}">
                    <a16:creationId xmlns:a16="http://schemas.microsoft.com/office/drawing/2014/main" id="{2F91DB22-6CA0-48B4-9F16-5A4F58A5B8F6}"/>
                  </a:ext>
                </a:extLst>
              </p:cNvPr>
              <p:cNvSpPr>
                <a:spLocks noChangeArrowheads="1"/>
              </p:cNvSpPr>
              <p:nvPr/>
            </p:nvSpPr>
            <p:spPr bwMode="auto">
              <a:xfrm>
                <a:off x="2182" y="1719"/>
                <a:ext cx="315"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Rectangle 41">
                <a:extLst>
                  <a:ext uri="{FF2B5EF4-FFF2-40B4-BE49-F238E27FC236}">
                    <a16:creationId xmlns:a16="http://schemas.microsoft.com/office/drawing/2014/main" id="{0863BCD7-A778-4A1F-8402-EC3D86C1AB91}"/>
                  </a:ext>
                </a:extLst>
              </p:cNvPr>
              <p:cNvSpPr>
                <a:spLocks noChangeArrowheads="1"/>
              </p:cNvSpPr>
              <p:nvPr/>
            </p:nvSpPr>
            <p:spPr bwMode="auto">
              <a:xfrm>
                <a:off x="2182" y="1719"/>
                <a:ext cx="315" cy="94"/>
              </a:xfrm>
              <a:prstGeom prst="rect">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Rectangle 43">
                <a:extLst>
                  <a:ext uri="{FF2B5EF4-FFF2-40B4-BE49-F238E27FC236}">
                    <a16:creationId xmlns:a16="http://schemas.microsoft.com/office/drawing/2014/main" id="{614D27DF-5B87-45D0-AB95-B0C0CEE22D51}"/>
                  </a:ext>
                </a:extLst>
              </p:cNvPr>
              <p:cNvSpPr>
                <a:spLocks noChangeArrowheads="1"/>
              </p:cNvSpPr>
              <p:nvPr/>
            </p:nvSpPr>
            <p:spPr bwMode="auto">
              <a:xfrm>
                <a:off x="2400" y="1736"/>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6" name="Rectangle 46">
                <a:extLst>
                  <a:ext uri="{FF2B5EF4-FFF2-40B4-BE49-F238E27FC236}">
                    <a16:creationId xmlns:a16="http://schemas.microsoft.com/office/drawing/2014/main" id="{1C4AA112-3D6A-453C-B052-0AA6C75ED6C2}"/>
                  </a:ext>
                </a:extLst>
              </p:cNvPr>
              <p:cNvSpPr>
                <a:spLocks noChangeArrowheads="1"/>
              </p:cNvSpPr>
              <p:nvPr/>
            </p:nvSpPr>
            <p:spPr bwMode="auto">
              <a:xfrm>
                <a:off x="2593" y="1736"/>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7" name="Rectangle 47">
                <a:extLst>
                  <a:ext uri="{FF2B5EF4-FFF2-40B4-BE49-F238E27FC236}">
                    <a16:creationId xmlns:a16="http://schemas.microsoft.com/office/drawing/2014/main" id="{6B78A32B-FF4B-4732-842C-B443AFDCA813}"/>
                  </a:ext>
                </a:extLst>
              </p:cNvPr>
              <p:cNvSpPr>
                <a:spLocks noChangeArrowheads="1"/>
              </p:cNvSpPr>
              <p:nvPr/>
            </p:nvSpPr>
            <p:spPr bwMode="auto">
              <a:xfrm>
                <a:off x="2263" y="1917"/>
                <a:ext cx="3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8" name="Rectangle 48">
                <a:extLst>
                  <a:ext uri="{FF2B5EF4-FFF2-40B4-BE49-F238E27FC236}">
                    <a16:creationId xmlns:a16="http://schemas.microsoft.com/office/drawing/2014/main" id="{59268775-0CFF-4959-93EB-5AA15AA2AFC6}"/>
                  </a:ext>
                </a:extLst>
              </p:cNvPr>
              <p:cNvSpPr>
                <a:spLocks noChangeArrowheads="1"/>
              </p:cNvSpPr>
              <p:nvPr/>
            </p:nvSpPr>
            <p:spPr bwMode="auto">
              <a:xfrm>
                <a:off x="1380" y="1740"/>
                <a:ext cx="310"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Rectangle 49">
                <a:extLst>
                  <a:ext uri="{FF2B5EF4-FFF2-40B4-BE49-F238E27FC236}">
                    <a16:creationId xmlns:a16="http://schemas.microsoft.com/office/drawing/2014/main" id="{605E3783-BFF2-4533-9379-25A0742B6184}"/>
                  </a:ext>
                </a:extLst>
              </p:cNvPr>
              <p:cNvSpPr>
                <a:spLocks noChangeArrowheads="1"/>
              </p:cNvSpPr>
              <p:nvPr/>
            </p:nvSpPr>
            <p:spPr bwMode="auto">
              <a:xfrm>
                <a:off x="1380" y="1740"/>
                <a:ext cx="310" cy="73"/>
              </a:xfrm>
              <a:prstGeom prst="rect">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Rectangle 51">
                <a:extLst>
                  <a:ext uri="{FF2B5EF4-FFF2-40B4-BE49-F238E27FC236}">
                    <a16:creationId xmlns:a16="http://schemas.microsoft.com/office/drawing/2014/main" id="{F3CE1337-343A-4704-ABDB-5FE6F0159F7C}"/>
                  </a:ext>
                </a:extLst>
              </p:cNvPr>
              <p:cNvSpPr>
                <a:spLocks noChangeArrowheads="1"/>
              </p:cNvSpPr>
              <p:nvPr/>
            </p:nvSpPr>
            <p:spPr bwMode="auto">
              <a:xfrm>
                <a:off x="1617" y="1736"/>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4" name="Rectangle 54">
                <a:extLst>
                  <a:ext uri="{FF2B5EF4-FFF2-40B4-BE49-F238E27FC236}">
                    <a16:creationId xmlns:a16="http://schemas.microsoft.com/office/drawing/2014/main" id="{60C9D6D5-4993-4733-9CEE-5BCB266393DE}"/>
                  </a:ext>
                </a:extLst>
              </p:cNvPr>
              <p:cNvSpPr>
                <a:spLocks noChangeArrowheads="1"/>
              </p:cNvSpPr>
              <p:nvPr/>
            </p:nvSpPr>
            <p:spPr bwMode="auto">
              <a:xfrm>
                <a:off x="1809" y="1736"/>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5" name="Rectangle 55">
                <a:extLst>
                  <a:ext uri="{FF2B5EF4-FFF2-40B4-BE49-F238E27FC236}">
                    <a16:creationId xmlns:a16="http://schemas.microsoft.com/office/drawing/2014/main" id="{C19A0F72-8944-476A-87D0-2DB90E4A5787}"/>
                  </a:ext>
                </a:extLst>
              </p:cNvPr>
              <p:cNvSpPr>
                <a:spLocks noChangeArrowheads="1"/>
              </p:cNvSpPr>
              <p:nvPr/>
            </p:nvSpPr>
            <p:spPr bwMode="auto">
              <a:xfrm>
                <a:off x="1462" y="1917"/>
                <a:ext cx="3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7" name="Rectangle 57">
                <a:extLst>
                  <a:ext uri="{FF2B5EF4-FFF2-40B4-BE49-F238E27FC236}">
                    <a16:creationId xmlns:a16="http://schemas.microsoft.com/office/drawing/2014/main" id="{8F81654E-9D18-4C26-AAE7-341C2DAE7193}"/>
                  </a:ext>
                </a:extLst>
              </p:cNvPr>
              <p:cNvSpPr>
                <a:spLocks noChangeArrowheads="1"/>
              </p:cNvSpPr>
              <p:nvPr/>
            </p:nvSpPr>
            <p:spPr bwMode="auto">
              <a:xfrm>
                <a:off x="5459" y="1538"/>
                <a:ext cx="643" cy="122"/>
              </a:xfrm>
              <a:prstGeom prst="rect">
                <a:avLst/>
              </a:prstGeom>
              <a:noFill/>
              <a:ln w="17463"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58">
                <a:extLst>
                  <a:ext uri="{FF2B5EF4-FFF2-40B4-BE49-F238E27FC236}">
                    <a16:creationId xmlns:a16="http://schemas.microsoft.com/office/drawing/2014/main" id="{76D49564-7C3F-4CA0-B760-F2C366B7909B}"/>
                  </a:ext>
                </a:extLst>
              </p:cNvPr>
              <p:cNvSpPr>
                <a:spLocks noChangeArrowheads="1"/>
              </p:cNvSpPr>
              <p:nvPr/>
            </p:nvSpPr>
            <p:spPr bwMode="auto">
              <a:xfrm>
                <a:off x="5845" y="1616"/>
                <a:ext cx="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9" name="Rectangle 59">
                <a:extLst>
                  <a:ext uri="{FF2B5EF4-FFF2-40B4-BE49-F238E27FC236}">
                    <a16:creationId xmlns:a16="http://schemas.microsoft.com/office/drawing/2014/main" id="{D53A5BE1-537C-4E50-A90E-629CF917BF6E}"/>
                  </a:ext>
                </a:extLst>
              </p:cNvPr>
              <p:cNvSpPr>
                <a:spLocks noChangeArrowheads="1"/>
              </p:cNvSpPr>
              <p:nvPr/>
            </p:nvSpPr>
            <p:spPr bwMode="auto">
              <a:xfrm>
                <a:off x="1537" y="1562"/>
                <a:ext cx="411" cy="9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61">
                <a:extLst>
                  <a:ext uri="{FF2B5EF4-FFF2-40B4-BE49-F238E27FC236}">
                    <a16:creationId xmlns:a16="http://schemas.microsoft.com/office/drawing/2014/main" id="{3135C49A-3390-4341-81D2-0C465888E7EF}"/>
                  </a:ext>
                </a:extLst>
              </p:cNvPr>
              <p:cNvSpPr>
                <a:spLocks noChangeArrowheads="1"/>
              </p:cNvSpPr>
              <p:nvPr/>
            </p:nvSpPr>
            <p:spPr bwMode="auto">
              <a:xfrm>
                <a:off x="1380" y="1551"/>
                <a:ext cx="742" cy="107"/>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FY21 Q4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2" name="Rectangle 62">
                <a:extLst>
                  <a:ext uri="{FF2B5EF4-FFF2-40B4-BE49-F238E27FC236}">
                    <a16:creationId xmlns:a16="http://schemas.microsoft.com/office/drawing/2014/main" id="{DE941787-5AAB-4786-BED4-9039B8635526}"/>
                  </a:ext>
                </a:extLst>
              </p:cNvPr>
              <p:cNvSpPr>
                <a:spLocks noChangeArrowheads="1"/>
              </p:cNvSpPr>
              <p:nvPr/>
            </p:nvSpPr>
            <p:spPr bwMode="auto">
              <a:xfrm>
                <a:off x="1896" y="1569"/>
                <a:ext cx="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4" name="Rectangle 64">
                <a:extLst>
                  <a:ext uri="{FF2B5EF4-FFF2-40B4-BE49-F238E27FC236}">
                    <a16:creationId xmlns:a16="http://schemas.microsoft.com/office/drawing/2014/main" id="{5E1C3284-D7A3-46E0-A08F-85AB444B4BD6}"/>
                  </a:ext>
                </a:extLst>
              </p:cNvPr>
              <p:cNvSpPr>
                <a:spLocks noChangeArrowheads="1"/>
              </p:cNvSpPr>
              <p:nvPr/>
            </p:nvSpPr>
            <p:spPr bwMode="auto">
              <a:xfrm>
                <a:off x="5702" y="156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7" name="Rectangle 67">
                <a:extLst>
                  <a:ext uri="{FF2B5EF4-FFF2-40B4-BE49-F238E27FC236}">
                    <a16:creationId xmlns:a16="http://schemas.microsoft.com/office/drawing/2014/main" id="{2B3642E8-108C-49A8-A2A2-8476BF933749}"/>
                  </a:ext>
                </a:extLst>
              </p:cNvPr>
              <p:cNvSpPr>
                <a:spLocks noChangeArrowheads="1"/>
              </p:cNvSpPr>
              <p:nvPr/>
            </p:nvSpPr>
            <p:spPr bwMode="auto">
              <a:xfrm>
                <a:off x="5894" y="1569"/>
                <a:ext cx="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0" name="Rectangle 69">
              <a:extLst>
                <a:ext uri="{FF2B5EF4-FFF2-40B4-BE49-F238E27FC236}">
                  <a16:creationId xmlns:a16="http://schemas.microsoft.com/office/drawing/2014/main" id="{B62FF6CB-4289-4C20-BD2B-1B0EA9CE96FC}"/>
                </a:ext>
              </a:extLst>
            </p:cNvPr>
            <p:cNvSpPr>
              <a:spLocks noChangeArrowheads="1"/>
            </p:cNvSpPr>
            <p:nvPr/>
          </p:nvSpPr>
          <p:spPr bwMode="auto">
            <a:xfrm>
              <a:off x="5484" y="1685"/>
              <a:ext cx="536" cy="3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0">
              <a:extLst>
                <a:ext uri="{FF2B5EF4-FFF2-40B4-BE49-F238E27FC236}">
                  <a16:creationId xmlns:a16="http://schemas.microsoft.com/office/drawing/2014/main" id="{D050978E-CCDA-4E51-A85F-0AF5C293C1EA}"/>
                </a:ext>
              </a:extLst>
            </p:cNvPr>
            <p:cNvSpPr>
              <a:spLocks noChangeArrowheads="1"/>
            </p:cNvSpPr>
            <p:nvPr/>
          </p:nvSpPr>
          <p:spPr bwMode="auto">
            <a:xfrm>
              <a:off x="5484" y="1685"/>
              <a:ext cx="536" cy="302"/>
            </a:xfrm>
            <a:prstGeom prst="rect">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71">
              <a:extLst>
                <a:ext uri="{FF2B5EF4-FFF2-40B4-BE49-F238E27FC236}">
                  <a16:creationId xmlns:a16="http://schemas.microsoft.com/office/drawing/2014/main" id="{F37F3A2A-F77E-4D62-8569-7DFE5270999D}"/>
                </a:ext>
              </a:extLst>
            </p:cNvPr>
            <p:cNvSpPr>
              <a:spLocks noChangeArrowheads="1"/>
            </p:cNvSpPr>
            <p:nvPr/>
          </p:nvSpPr>
          <p:spPr bwMode="auto">
            <a:xfrm>
              <a:off x="5752" y="1746"/>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72">
              <a:extLst>
                <a:ext uri="{FF2B5EF4-FFF2-40B4-BE49-F238E27FC236}">
                  <a16:creationId xmlns:a16="http://schemas.microsoft.com/office/drawing/2014/main" id="{06654BC9-D723-45D5-9554-DB33EB2F5F5A}"/>
                </a:ext>
              </a:extLst>
            </p:cNvPr>
            <p:cNvSpPr>
              <a:spLocks noChangeArrowheads="1"/>
            </p:cNvSpPr>
            <p:nvPr/>
          </p:nvSpPr>
          <p:spPr bwMode="auto">
            <a:xfrm>
              <a:off x="5525" y="1711"/>
              <a:ext cx="518" cy="1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73">
              <a:extLst>
                <a:ext uri="{FF2B5EF4-FFF2-40B4-BE49-F238E27FC236}">
                  <a16:creationId xmlns:a16="http://schemas.microsoft.com/office/drawing/2014/main" id="{CF1E25BE-6B5A-4F89-B18A-EE8672283A8B}"/>
                </a:ext>
              </a:extLst>
            </p:cNvPr>
            <p:cNvSpPr>
              <a:spLocks noChangeArrowheads="1"/>
            </p:cNvSpPr>
            <p:nvPr/>
          </p:nvSpPr>
          <p:spPr bwMode="auto">
            <a:xfrm>
              <a:off x="5525" y="1711"/>
              <a:ext cx="518" cy="170"/>
            </a:xfrm>
            <a:prstGeom prst="rect">
              <a:avLst/>
            </a:prstGeom>
            <a:noFill/>
            <a:ln w="7938"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75">
              <a:extLst>
                <a:ext uri="{FF2B5EF4-FFF2-40B4-BE49-F238E27FC236}">
                  <a16:creationId xmlns:a16="http://schemas.microsoft.com/office/drawing/2014/main" id="{22DA904A-78C6-4B60-9A87-140EF57F9B29}"/>
                </a:ext>
              </a:extLst>
            </p:cNvPr>
            <p:cNvSpPr>
              <a:spLocks noChangeArrowheads="1"/>
            </p:cNvSpPr>
            <p:nvPr/>
          </p:nvSpPr>
          <p:spPr bwMode="auto">
            <a:xfrm>
              <a:off x="5937" y="1757"/>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08" name="Rectangle 61">
            <a:extLst>
              <a:ext uri="{FF2B5EF4-FFF2-40B4-BE49-F238E27FC236}">
                <a16:creationId xmlns:a16="http://schemas.microsoft.com/office/drawing/2014/main" id="{E2FB0656-F322-45B6-A8F7-55E7C417CF8F}"/>
              </a:ext>
            </a:extLst>
          </p:cNvPr>
          <p:cNvSpPr>
            <a:spLocks noChangeArrowheads="1"/>
          </p:cNvSpPr>
          <p:nvPr/>
        </p:nvSpPr>
        <p:spPr bwMode="auto">
          <a:xfrm>
            <a:off x="8653461" y="2465683"/>
            <a:ext cx="1141414" cy="169277"/>
          </a:xfrm>
          <a:prstGeom prst="rect">
            <a:avLst/>
          </a:prstGeom>
          <a:solidFill>
            <a:srgbClr val="F2F2F2"/>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FY23 Q1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8" name="TextBox 1067">
            <a:extLst>
              <a:ext uri="{FF2B5EF4-FFF2-40B4-BE49-F238E27FC236}">
                <a16:creationId xmlns:a16="http://schemas.microsoft.com/office/drawing/2014/main" id="{483AC744-3F67-4DB5-9C18-174E23971863}"/>
              </a:ext>
            </a:extLst>
          </p:cNvPr>
          <p:cNvSpPr txBox="1"/>
          <p:nvPr/>
        </p:nvSpPr>
        <p:spPr>
          <a:xfrm>
            <a:off x="2086604" y="2732315"/>
            <a:ext cx="767722" cy="215444"/>
          </a:xfrm>
          <a:prstGeom prst="rect">
            <a:avLst/>
          </a:prstGeom>
          <a:noFill/>
        </p:spPr>
        <p:txBody>
          <a:bodyPr wrap="square" rtlCol="0">
            <a:spAutoFit/>
          </a:bodyPr>
          <a:lstStyle/>
          <a:p>
            <a:r>
              <a:rPr lang="en-US" sz="800" dirty="0"/>
              <a:t>April 2021</a:t>
            </a:r>
          </a:p>
        </p:txBody>
      </p:sp>
      <p:sp>
        <p:nvSpPr>
          <p:cNvPr id="110" name="TextBox 109">
            <a:extLst>
              <a:ext uri="{FF2B5EF4-FFF2-40B4-BE49-F238E27FC236}">
                <a16:creationId xmlns:a16="http://schemas.microsoft.com/office/drawing/2014/main" id="{1CD3ECF0-94C1-4B7B-8BF7-E9AF1A8103FE}"/>
              </a:ext>
            </a:extLst>
          </p:cNvPr>
          <p:cNvSpPr txBox="1"/>
          <p:nvPr/>
        </p:nvSpPr>
        <p:spPr>
          <a:xfrm>
            <a:off x="3391530" y="2732315"/>
            <a:ext cx="767722" cy="215444"/>
          </a:xfrm>
          <a:prstGeom prst="rect">
            <a:avLst/>
          </a:prstGeom>
          <a:noFill/>
        </p:spPr>
        <p:txBody>
          <a:bodyPr wrap="square" rtlCol="0">
            <a:spAutoFit/>
          </a:bodyPr>
          <a:lstStyle/>
          <a:p>
            <a:r>
              <a:rPr lang="en-US" sz="800" dirty="0"/>
              <a:t>July 2021</a:t>
            </a:r>
          </a:p>
        </p:txBody>
      </p:sp>
      <p:sp>
        <p:nvSpPr>
          <p:cNvPr id="111" name="TextBox 110">
            <a:extLst>
              <a:ext uri="{FF2B5EF4-FFF2-40B4-BE49-F238E27FC236}">
                <a16:creationId xmlns:a16="http://schemas.microsoft.com/office/drawing/2014/main" id="{4284F526-5221-4D05-8A09-1207D6004314}"/>
              </a:ext>
            </a:extLst>
          </p:cNvPr>
          <p:cNvSpPr txBox="1"/>
          <p:nvPr/>
        </p:nvSpPr>
        <p:spPr>
          <a:xfrm>
            <a:off x="4677090" y="2732315"/>
            <a:ext cx="904394" cy="215444"/>
          </a:xfrm>
          <a:prstGeom prst="rect">
            <a:avLst/>
          </a:prstGeom>
          <a:noFill/>
        </p:spPr>
        <p:txBody>
          <a:bodyPr wrap="square" rtlCol="0">
            <a:spAutoFit/>
          </a:bodyPr>
          <a:lstStyle/>
          <a:p>
            <a:r>
              <a:rPr lang="en-US" sz="800" dirty="0"/>
              <a:t>October 2021</a:t>
            </a:r>
          </a:p>
        </p:txBody>
      </p:sp>
      <p:sp>
        <p:nvSpPr>
          <p:cNvPr id="112" name="TextBox 111">
            <a:extLst>
              <a:ext uri="{FF2B5EF4-FFF2-40B4-BE49-F238E27FC236}">
                <a16:creationId xmlns:a16="http://schemas.microsoft.com/office/drawing/2014/main" id="{E4F46906-B3D3-46D6-AAFC-C20D419993F1}"/>
              </a:ext>
            </a:extLst>
          </p:cNvPr>
          <p:cNvSpPr txBox="1"/>
          <p:nvPr/>
        </p:nvSpPr>
        <p:spPr>
          <a:xfrm>
            <a:off x="5992647" y="2732315"/>
            <a:ext cx="1009815" cy="215444"/>
          </a:xfrm>
          <a:prstGeom prst="rect">
            <a:avLst/>
          </a:prstGeom>
          <a:noFill/>
        </p:spPr>
        <p:txBody>
          <a:bodyPr wrap="square" rtlCol="0">
            <a:spAutoFit/>
          </a:bodyPr>
          <a:lstStyle/>
          <a:p>
            <a:r>
              <a:rPr lang="en-US" sz="800" dirty="0"/>
              <a:t>January 2022</a:t>
            </a:r>
          </a:p>
        </p:txBody>
      </p:sp>
      <p:sp>
        <p:nvSpPr>
          <p:cNvPr id="113" name="TextBox 112">
            <a:extLst>
              <a:ext uri="{FF2B5EF4-FFF2-40B4-BE49-F238E27FC236}">
                <a16:creationId xmlns:a16="http://schemas.microsoft.com/office/drawing/2014/main" id="{34C66A8B-611D-43F8-B559-8611C3EFA471}"/>
              </a:ext>
            </a:extLst>
          </p:cNvPr>
          <p:cNvSpPr txBox="1"/>
          <p:nvPr/>
        </p:nvSpPr>
        <p:spPr>
          <a:xfrm>
            <a:off x="7299012" y="2732658"/>
            <a:ext cx="767722" cy="215444"/>
          </a:xfrm>
          <a:prstGeom prst="rect">
            <a:avLst/>
          </a:prstGeom>
          <a:noFill/>
        </p:spPr>
        <p:txBody>
          <a:bodyPr wrap="square" rtlCol="0">
            <a:spAutoFit/>
          </a:bodyPr>
          <a:lstStyle/>
          <a:p>
            <a:r>
              <a:rPr lang="en-US" sz="800" dirty="0"/>
              <a:t>April 2022</a:t>
            </a:r>
          </a:p>
        </p:txBody>
      </p:sp>
      <p:sp>
        <p:nvSpPr>
          <p:cNvPr id="114" name="TextBox 113">
            <a:extLst>
              <a:ext uri="{FF2B5EF4-FFF2-40B4-BE49-F238E27FC236}">
                <a16:creationId xmlns:a16="http://schemas.microsoft.com/office/drawing/2014/main" id="{8B97C5BC-2A5D-4761-9EB4-6B1C54C4D358}"/>
              </a:ext>
            </a:extLst>
          </p:cNvPr>
          <p:cNvSpPr txBox="1"/>
          <p:nvPr/>
        </p:nvSpPr>
        <p:spPr>
          <a:xfrm>
            <a:off x="8594727" y="2732088"/>
            <a:ext cx="767722" cy="338554"/>
          </a:xfrm>
          <a:prstGeom prst="rect">
            <a:avLst/>
          </a:prstGeom>
          <a:noFill/>
        </p:spPr>
        <p:txBody>
          <a:bodyPr wrap="square" rtlCol="0">
            <a:spAutoFit/>
          </a:bodyPr>
          <a:lstStyle/>
          <a:p>
            <a:r>
              <a:rPr lang="en-US" sz="800" dirty="0"/>
              <a:t>July 2022</a:t>
            </a:r>
          </a:p>
          <a:p>
            <a:endParaRPr lang="en-US" sz="800" dirty="0"/>
          </a:p>
        </p:txBody>
      </p:sp>
    </p:spTree>
    <p:extLst>
      <p:ext uri="{BB962C8B-B14F-4D97-AF65-F5344CB8AC3E}">
        <p14:creationId xmlns:p14="http://schemas.microsoft.com/office/powerpoint/2010/main" val="129809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Claiming System</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31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4168AC-296F-43E5-8B47-1EFED186519E}"/>
              </a:ext>
            </a:extLst>
          </p:cNvPr>
          <p:cNvPicPr>
            <a:picLocks noChangeAspect="1"/>
          </p:cNvPicPr>
          <p:nvPr/>
        </p:nvPicPr>
        <p:blipFill rotWithShape="1">
          <a:blip r:embed="rId3"/>
          <a:srcRect l="1040" r="22985"/>
          <a:stretch/>
        </p:blipFill>
        <p:spPr>
          <a:xfrm>
            <a:off x="532878" y="2069526"/>
            <a:ext cx="6048048" cy="3394531"/>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47A2791D-D7B3-4004-872B-4A251F9DDC90}"/>
              </a:ext>
            </a:extLst>
          </p:cNvPr>
          <p:cNvSpPr>
            <a:spLocks noGrp="1"/>
          </p:cNvSpPr>
          <p:nvPr>
            <p:ph type="sldNum" sz="quarter" idx="12"/>
          </p:nvPr>
        </p:nvSpPr>
        <p:spPr/>
        <p:txBody>
          <a:bodyPr/>
          <a:lstStyle/>
          <a:p>
            <a:fld id="{899FFD16-B25A-457E-9C72-CDC3BAF3ACB3}" type="slidenum">
              <a:rPr lang="en-US" smtClean="0"/>
              <a:t>17</a:t>
            </a:fld>
            <a:endParaRPr lang="en-US" dirty="0"/>
          </a:p>
        </p:txBody>
      </p:sp>
      <p:sp>
        <p:nvSpPr>
          <p:cNvPr id="4" name="Title 3">
            <a:extLst>
              <a:ext uri="{FF2B5EF4-FFF2-40B4-BE49-F238E27FC236}">
                <a16:creationId xmlns:a16="http://schemas.microsoft.com/office/drawing/2014/main" id="{50F1A565-A22F-49CB-8FDC-E46907CC411B}"/>
              </a:ext>
            </a:extLst>
          </p:cNvPr>
          <p:cNvSpPr>
            <a:spLocks noGrp="1"/>
          </p:cNvSpPr>
          <p:nvPr>
            <p:ph type="title"/>
          </p:nvPr>
        </p:nvSpPr>
        <p:spPr>
          <a:xfrm>
            <a:off x="347472" y="365125"/>
            <a:ext cx="11392617" cy="1325563"/>
          </a:xfrm>
        </p:spPr>
        <p:txBody>
          <a:bodyPr>
            <a:normAutofit/>
          </a:bodyPr>
          <a:lstStyle/>
          <a:p>
            <a:r>
              <a:rPr lang="en-US" sz="3200" dirty="0"/>
              <a:t>Navigating the Claiming System</a:t>
            </a:r>
          </a:p>
        </p:txBody>
      </p:sp>
      <p:sp>
        <p:nvSpPr>
          <p:cNvPr id="11" name="TextBox 10">
            <a:extLst>
              <a:ext uri="{FF2B5EF4-FFF2-40B4-BE49-F238E27FC236}">
                <a16:creationId xmlns:a16="http://schemas.microsoft.com/office/drawing/2014/main" id="{3480CD04-1EE3-4A3F-90A6-4595AB71964A}"/>
              </a:ext>
            </a:extLst>
          </p:cNvPr>
          <p:cNvSpPr txBox="1"/>
          <p:nvPr/>
        </p:nvSpPr>
        <p:spPr>
          <a:xfrm>
            <a:off x="5147510" y="2124845"/>
            <a:ext cx="1433416" cy="80202"/>
          </a:xfrm>
          <a:prstGeom prst="rect">
            <a:avLst/>
          </a:prstGeom>
          <a:solidFill>
            <a:srgbClr val="0F2A4C"/>
          </a:solidFill>
        </p:spPr>
        <p:txBody>
          <a:bodyPr wrap="square" rtlCol="0">
            <a:spAutoFit/>
          </a:bodyPr>
          <a:lstStyle/>
          <a:p>
            <a:endParaRPr lang="en-US" sz="100" dirty="0">
              <a:solidFill>
                <a:srgbClr val="0F2A4C"/>
              </a:solidFill>
            </a:endParaRPr>
          </a:p>
        </p:txBody>
      </p:sp>
      <p:grpSp>
        <p:nvGrpSpPr>
          <p:cNvPr id="63" name="Group 62">
            <a:extLst>
              <a:ext uri="{FF2B5EF4-FFF2-40B4-BE49-F238E27FC236}">
                <a16:creationId xmlns:a16="http://schemas.microsoft.com/office/drawing/2014/main" id="{5612D9E3-56BB-439D-AFF7-F78AC349A462}"/>
              </a:ext>
            </a:extLst>
          </p:cNvPr>
          <p:cNvGrpSpPr/>
          <p:nvPr/>
        </p:nvGrpSpPr>
        <p:grpSpPr>
          <a:xfrm>
            <a:off x="6846304" y="1634921"/>
            <a:ext cx="4780605" cy="1095579"/>
            <a:chOff x="6846304" y="1634921"/>
            <a:chExt cx="4780605" cy="1095579"/>
          </a:xfrm>
        </p:grpSpPr>
        <p:sp>
          <p:nvSpPr>
            <p:cNvPr id="14" name="Flowchart: Display 13">
              <a:extLst>
                <a:ext uri="{FF2B5EF4-FFF2-40B4-BE49-F238E27FC236}">
                  <a16:creationId xmlns:a16="http://schemas.microsoft.com/office/drawing/2014/main" id="{3D32358C-A93B-43BE-9F06-AA4543E104E0}"/>
                </a:ext>
              </a:extLst>
            </p:cNvPr>
            <p:cNvSpPr/>
            <p:nvPr/>
          </p:nvSpPr>
          <p:spPr>
            <a:xfrm rot="16200000">
              <a:off x="6845650" y="1949933"/>
              <a:ext cx="921054" cy="640080"/>
            </a:xfrm>
            <a:prstGeom prst="flowChartDispla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1D1D94A-AB5A-42DB-86C3-C2D8C95806DF}"/>
                </a:ext>
              </a:extLst>
            </p:cNvPr>
            <p:cNvSpPr/>
            <p:nvPr/>
          </p:nvSpPr>
          <p:spPr>
            <a:xfrm>
              <a:off x="6846304" y="1634921"/>
              <a:ext cx="914400" cy="914400"/>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7" name="Rectangle 46">
              <a:extLst>
                <a:ext uri="{FF2B5EF4-FFF2-40B4-BE49-F238E27FC236}">
                  <a16:creationId xmlns:a16="http://schemas.microsoft.com/office/drawing/2014/main" id="{04F4486A-79BA-4510-A80D-F88CD5163187}"/>
                </a:ext>
              </a:extLst>
            </p:cNvPr>
            <p:cNvSpPr/>
            <p:nvPr/>
          </p:nvSpPr>
          <p:spPr>
            <a:xfrm>
              <a:off x="7789653" y="1785794"/>
              <a:ext cx="3837256" cy="838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B7FC1D0-0368-4999-B49F-0D15B4944FAF}"/>
                </a:ext>
              </a:extLst>
            </p:cNvPr>
            <p:cNvSpPr/>
            <p:nvPr/>
          </p:nvSpPr>
          <p:spPr>
            <a:xfrm>
              <a:off x="6954254" y="1786586"/>
              <a:ext cx="685800" cy="685800"/>
            </a:xfrm>
            <a:prstGeom prst="ellipse">
              <a:avLst/>
            </a:prstGeom>
            <a:solidFill>
              <a:schemeClr val="bg1"/>
            </a:solidFill>
            <a:ln w="825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F36645-10AF-4C30-9279-E64EF653796E}"/>
                </a:ext>
              </a:extLst>
            </p:cNvPr>
            <p:cNvSpPr/>
            <p:nvPr/>
          </p:nvSpPr>
          <p:spPr>
            <a:xfrm>
              <a:off x="7922611" y="2154527"/>
              <a:ext cx="3562194" cy="338554"/>
            </a:xfrm>
            <a:prstGeom prst="rect">
              <a:avLst/>
            </a:prstGeom>
          </p:spPr>
          <p:txBody>
            <a:bodyPr wrap="none">
              <a:spAutoFit/>
            </a:bodyPr>
            <a:lstStyle/>
            <a:p>
              <a:r>
                <a:rPr lang="en-US" sz="1600" dirty="0">
                  <a:hlinkClick r:id="rId4"/>
                </a:rPr>
                <a:t>https://claimingsystem.pcgus.com/wv</a:t>
              </a:r>
              <a:endParaRPr lang="en-US" sz="1600" dirty="0"/>
            </a:p>
          </p:txBody>
        </p:sp>
        <p:sp>
          <p:nvSpPr>
            <p:cNvPr id="29" name="TextBox 28">
              <a:extLst>
                <a:ext uri="{FF2B5EF4-FFF2-40B4-BE49-F238E27FC236}">
                  <a16:creationId xmlns:a16="http://schemas.microsoft.com/office/drawing/2014/main" id="{05AE635E-88FD-4FDB-A83F-DCD6AAAB3D25}"/>
                </a:ext>
              </a:extLst>
            </p:cNvPr>
            <p:cNvSpPr txBox="1"/>
            <p:nvPr/>
          </p:nvSpPr>
          <p:spPr>
            <a:xfrm>
              <a:off x="7012429" y="1895306"/>
              <a:ext cx="601606" cy="461665"/>
            </a:xfrm>
            <a:prstGeom prst="rect">
              <a:avLst/>
            </a:prstGeom>
            <a:noFill/>
          </p:spPr>
          <p:txBody>
            <a:bodyPr wrap="square" rtlCol="0">
              <a:spAutoFit/>
            </a:bodyPr>
            <a:lstStyle/>
            <a:p>
              <a:pPr algn="ctr"/>
              <a:r>
                <a:rPr lang="en-US" sz="2400" b="1" dirty="0">
                  <a:solidFill>
                    <a:schemeClr val="accent5"/>
                  </a:solidFill>
                </a:rPr>
                <a:t>1.</a:t>
              </a:r>
            </a:p>
          </p:txBody>
        </p:sp>
        <p:sp>
          <p:nvSpPr>
            <p:cNvPr id="48" name="TextBox 47">
              <a:extLst>
                <a:ext uri="{FF2B5EF4-FFF2-40B4-BE49-F238E27FC236}">
                  <a16:creationId xmlns:a16="http://schemas.microsoft.com/office/drawing/2014/main" id="{350E1F06-F8A2-40D8-921E-30BFAA979356}"/>
                </a:ext>
              </a:extLst>
            </p:cNvPr>
            <p:cNvSpPr txBox="1"/>
            <p:nvPr/>
          </p:nvSpPr>
          <p:spPr>
            <a:xfrm>
              <a:off x="7922611" y="1866493"/>
              <a:ext cx="3639210" cy="338554"/>
            </a:xfrm>
            <a:prstGeom prst="rect">
              <a:avLst/>
            </a:prstGeom>
            <a:noFill/>
          </p:spPr>
          <p:txBody>
            <a:bodyPr wrap="square" rtlCol="0">
              <a:spAutoFit/>
            </a:bodyPr>
            <a:lstStyle/>
            <a:p>
              <a:r>
                <a:rPr lang="en-US" sz="1600" dirty="0"/>
                <a:t>Log into the claiming system at: </a:t>
              </a:r>
            </a:p>
          </p:txBody>
        </p:sp>
      </p:grpSp>
      <p:grpSp>
        <p:nvGrpSpPr>
          <p:cNvPr id="64" name="Group 63">
            <a:extLst>
              <a:ext uri="{FF2B5EF4-FFF2-40B4-BE49-F238E27FC236}">
                <a16:creationId xmlns:a16="http://schemas.microsoft.com/office/drawing/2014/main" id="{BA875C93-53AD-4845-9F03-37DDE11378FC}"/>
              </a:ext>
            </a:extLst>
          </p:cNvPr>
          <p:cNvGrpSpPr/>
          <p:nvPr/>
        </p:nvGrpSpPr>
        <p:grpSpPr>
          <a:xfrm>
            <a:off x="6846304" y="3188464"/>
            <a:ext cx="4780605" cy="1095579"/>
            <a:chOff x="6846304" y="3129007"/>
            <a:chExt cx="4780605" cy="1095579"/>
          </a:xfrm>
        </p:grpSpPr>
        <p:sp>
          <p:nvSpPr>
            <p:cNvPr id="49" name="Flowchart: Display 48">
              <a:extLst>
                <a:ext uri="{FF2B5EF4-FFF2-40B4-BE49-F238E27FC236}">
                  <a16:creationId xmlns:a16="http://schemas.microsoft.com/office/drawing/2014/main" id="{C53D3808-EBAD-46A5-85A6-F5396F175972}"/>
                </a:ext>
              </a:extLst>
            </p:cNvPr>
            <p:cNvSpPr/>
            <p:nvPr/>
          </p:nvSpPr>
          <p:spPr>
            <a:xfrm rot="16200000">
              <a:off x="6845650" y="3444019"/>
              <a:ext cx="921054" cy="640080"/>
            </a:xfrm>
            <a:prstGeom prst="flowChartDispla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FB1F202-FB0C-404B-A9BC-A022D2777F1F}"/>
                </a:ext>
              </a:extLst>
            </p:cNvPr>
            <p:cNvSpPr/>
            <p:nvPr/>
          </p:nvSpPr>
          <p:spPr>
            <a:xfrm>
              <a:off x="6846304" y="3129007"/>
              <a:ext cx="914400" cy="914400"/>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1" name="Rectangle 50">
              <a:extLst>
                <a:ext uri="{FF2B5EF4-FFF2-40B4-BE49-F238E27FC236}">
                  <a16:creationId xmlns:a16="http://schemas.microsoft.com/office/drawing/2014/main" id="{5768367E-A598-4018-BC38-143737BD63A8}"/>
                </a:ext>
              </a:extLst>
            </p:cNvPr>
            <p:cNvSpPr/>
            <p:nvPr/>
          </p:nvSpPr>
          <p:spPr>
            <a:xfrm>
              <a:off x="7789653" y="3279880"/>
              <a:ext cx="3837256" cy="838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262EB5C-8A25-441F-9F8A-185DD4BAC2F1}"/>
                </a:ext>
              </a:extLst>
            </p:cNvPr>
            <p:cNvSpPr/>
            <p:nvPr/>
          </p:nvSpPr>
          <p:spPr>
            <a:xfrm>
              <a:off x="6954254" y="3280672"/>
              <a:ext cx="685800" cy="685800"/>
            </a:xfrm>
            <a:prstGeom prst="ellipse">
              <a:avLst/>
            </a:prstGeom>
            <a:solidFill>
              <a:schemeClr val="bg1"/>
            </a:solidFill>
            <a:ln w="825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92E7B6D-969B-400B-A9E9-828BA613D251}"/>
                </a:ext>
              </a:extLst>
            </p:cNvPr>
            <p:cNvSpPr txBox="1"/>
            <p:nvPr/>
          </p:nvSpPr>
          <p:spPr>
            <a:xfrm>
              <a:off x="7012429" y="3389392"/>
              <a:ext cx="601606" cy="461665"/>
            </a:xfrm>
            <a:prstGeom prst="rect">
              <a:avLst/>
            </a:prstGeom>
            <a:noFill/>
          </p:spPr>
          <p:txBody>
            <a:bodyPr wrap="square" rtlCol="0">
              <a:spAutoFit/>
            </a:bodyPr>
            <a:lstStyle/>
            <a:p>
              <a:pPr algn="ctr"/>
              <a:r>
                <a:rPr lang="en-US" sz="2400" b="1" dirty="0">
                  <a:solidFill>
                    <a:schemeClr val="accent5"/>
                  </a:solidFill>
                </a:rPr>
                <a:t>2.</a:t>
              </a:r>
            </a:p>
          </p:txBody>
        </p:sp>
        <p:sp>
          <p:nvSpPr>
            <p:cNvPr id="55" name="TextBox 54">
              <a:extLst>
                <a:ext uri="{FF2B5EF4-FFF2-40B4-BE49-F238E27FC236}">
                  <a16:creationId xmlns:a16="http://schemas.microsoft.com/office/drawing/2014/main" id="{D75FBD6A-F8EF-4EBB-AECF-CAD4D3DF921E}"/>
                </a:ext>
              </a:extLst>
            </p:cNvPr>
            <p:cNvSpPr txBox="1"/>
            <p:nvPr/>
          </p:nvSpPr>
          <p:spPr>
            <a:xfrm>
              <a:off x="7922611" y="3360579"/>
              <a:ext cx="3639210" cy="769441"/>
            </a:xfrm>
            <a:prstGeom prst="rect">
              <a:avLst/>
            </a:prstGeom>
            <a:noFill/>
          </p:spPr>
          <p:txBody>
            <a:bodyPr wrap="square" rtlCol="0">
              <a:spAutoFit/>
            </a:bodyPr>
            <a:lstStyle/>
            <a:p>
              <a:r>
                <a:rPr lang="en-US" sz="1600" dirty="0"/>
                <a:t>Choose the appropriate Fiscal Year (FY22).  </a:t>
              </a:r>
              <a:r>
                <a:rPr lang="en-US" sz="1200" dirty="0"/>
                <a:t>NOTE: For the Annual Cost Report – the Quarter does not matter</a:t>
              </a:r>
              <a:endParaRPr lang="en-US" sz="1600" dirty="0"/>
            </a:p>
          </p:txBody>
        </p:sp>
      </p:grpSp>
      <p:grpSp>
        <p:nvGrpSpPr>
          <p:cNvPr id="65" name="Group 64">
            <a:extLst>
              <a:ext uri="{FF2B5EF4-FFF2-40B4-BE49-F238E27FC236}">
                <a16:creationId xmlns:a16="http://schemas.microsoft.com/office/drawing/2014/main" id="{58E2FED3-F4E1-4CA0-8A8D-B192FB071A38}"/>
              </a:ext>
            </a:extLst>
          </p:cNvPr>
          <p:cNvGrpSpPr/>
          <p:nvPr/>
        </p:nvGrpSpPr>
        <p:grpSpPr>
          <a:xfrm>
            <a:off x="6846304" y="4742007"/>
            <a:ext cx="4780605" cy="1095579"/>
            <a:chOff x="6877360" y="4742007"/>
            <a:chExt cx="4780605" cy="1095579"/>
          </a:xfrm>
        </p:grpSpPr>
        <p:sp>
          <p:nvSpPr>
            <p:cNvPr id="56" name="Flowchart: Display 55">
              <a:extLst>
                <a:ext uri="{FF2B5EF4-FFF2-40B4-BE49-F238E27FC236}">
                  <a16:creationId xmlns:a16="http://schemas.microsoft.com/office/drawing/2014/main" id="{2A874275-AE18-48FA-859F-58473834F866}"/>
                </a:ext>
              </a:extLst>
            </p:cNvPr>
            <p:cNvSpPr/>
            <p:nvPr/>
          </p:nvSpPr>
          <p:spPr>
            <a:xfrm rot="16200000">
              <a:off x="6876706" y="5057019"/>
              <a:ext cx="921054" cy="640080"/>
            </a:xfrm>
            <a:prstGeom prst="flowChartDispla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6A95C7-7275-4DE2-A36D-63D313D9BEA5}"/>
                </a:ext>
              </a:extLst>
            </p:cNvPr>
            <p:cNvSpPr/>
            <p:nvPr/>
          </p:nvSpPr>
          <p:spPr>
            <a:xfrm>
              <a:off x="6877360" y="4742007"/>
              <a:ext cx="914400" cy="914400"/>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8" name="Rectangle 57">
              <a:extLst>
                <a:ext uri="{FF2B5EF4-FFF2-40B4-BE49-F238E27FC236}">
                  <a16:creationId xmlns:a16="http://schemas.microsoft.com/office/drawing/2014/main" id="{ECC8E885-DE69-4B8D-884D-8CF52F77C956}"/>
                </a:ext>
              </a:extLst>
            </p:cNvPr>
            <p:cNvSpPr/>
            <p:nvPr/>
          </p:nvSpPr>
          <p:spPr>
            <a:xfrm>
              <a:off x="7820709" y="4892880"/>
              <a:ext cx="3837256" cy="838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AFF7BC0-0E7C-4A8E-8112-70E3F7E49C9B}"/>
                </a:ext>
              </a:extLst>
            </p:cNvPr>
            <p:cNvSpPr/>
            <p:nvPr/>
          </p:nvSpPr>
          <p:spPr>
            <a:xfrm>
              <a:off x="6985310" y="4893672"/>
              <a:ext cx="685800" cy="685800"/>
            </a:xfrm>
            <a:prstGeom prst="ellipse">
              <a:avLst/>
            </a:prstGeom>
            <a:solidFill>
              <a:schemeClr val="bg1"/>
            </a:solidFill>
            <a:ln w="825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FA05F5CF-FC1F-4736-B80D-DA9B23607C66}"/>
                </a:ext>
              </a:extLst>
            </p:cNvPr>
            <p:cNvSpPr txBox="1"/>
            <p:nvPr/>
          </p:nvSpPr>
          <p:spPr>
            <a:xfrm>
              <a:off x="7043485" y="5002392"/>
              <a:ext cx="601606" cy="461665"/>
            </a:xfrm>
            <a:prstGeom prst="rect">
              <a:avLst/>
            </a:prstGeom>
            <a:noFill/>
          </p:spPr>
          <p:txBody>
            <a:bodyPr wrap="square" rtlCol="0">
              <a:spAutoFit/>
            </a:bodyPr>
            <a:lstStyle/>
            <a:p>
              <a:pPr algn="ctr"/>
              <a:r>
                <a:rPr lang="en-US" sz="2400" b="1" dirty="0">
                  <a:solidFill>
                    <a:schemeClr val="accent5"/>
                  </a:solidFill>
                </a:rPr>
                <a:t>3.</a:t>
              </a:r>
            </a:p>
          </p:txBody>
        </p:sp>
        <p:sp>
          <p:nvSpPr>
            <p:cNvPr id="62" name="TextBox 61">
              <a:extLst>
                <a:ext uri="{FF2B5EF4-FFF2-40B4-BE49-F238E27FC236}">
                  <a16:creationId xmlns:a16="http://schemas.microsoft.com/office/drawing/2014/main" id="{63844B6C-ECAD-483B-BE09-909E6D9844DD}"/>
                </a:ext>
              </a:extLst>
            </p:cNvPr>
            <p:cNvSpPr txBox="1"/>
            <p:nvPr/>
          </p:nvSpPr>
          <p:spPr>
            <a:xfrm>
              <a:off x="7953667" y="4973579"/>
              <a:ext cx="3639210" cy="584775"/>
            </a:xfrm>
            <a:prstGeom prst="rect">
              <a:avLst/>
            </a:prstGeom>
            <a:noFill/>
          </p:spPr>
          <p:txBody>
            <a:bodyPr wrap="square" rtlCol="0">
              <a:spAutoFit/>
            </a:bodyPr>
            <a:lstStyle/>
            <a:p>
              <a:r>
                <a:rPr lang="en-US" sz="1600" dirty="0"/>
                <a:t>Navigate to the “’Annual’ section and work through the report</a:t>
              </a:r>
            </a:p>
          </p:txBody>
        </p:sp>
      </p:grpSp>
      <p:sp>
        <p:nvSpPr>
          <p:cNvPr id="13" name="Rectangle 12">
            <a:extLst>
              <a:ext uri="{FF2B5EF4-FFF2-40B4-BE49-F238E27FC236}">
                <a16:creationId xmlns:a16="http://schemas.microsoft.com/office/drawing/2014/main" id="{27F3FED3-8BD5-4022-A544-81B2F95E7453}"/>
              </a:ext>
            </a:extLst>
          </p:cNvPr>
          <p:cNvSpPr/>
          <p:nvPr/>
        </p:nvSpPr>
        <p:spPr>
          <a:xfrm>
            <a:off x="4445000" y="2323804"/>
            <a:ext cx="203200" cy="101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FFC8F8F-4C2C-4850-84EB-91B95070B22B}"/>
              </a:ext>
            </a:extLst>
          </p:cNvPr>
          <p:cNvSpPr/>
          <p:nvPr/>
        </p:nvSpPr>
        <p:spPr>
          <a:xfrm>
            <a:off x="5988050" y="2330154"/>
            <a:ext cx="593090" cy="80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691BB9E-9A0F-400C-A070-F36F8F6C96D7}"/>
              </a:ext>
            </a:extLst>
          </p:cNvPr>
          <p:cNvSpPr/>
          <p:nvPr/>
        </p:nvSpPr>
        <p:spPr>
          <a:xfrm>
            <a:off x="5192355" y="2330154"/>
            <a:ext cx="281345" cy="80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74EBAF-72D0-45FA-A4B4-64D467E6632C}"/>
              </a:ext>
            </a:extLst>
          </p:cNvPr>
          <p:cNvSpPr/>
          <p:nvPr/>
        </p:nvSpPr>
        <p:spPr>
          <a:xfrm>
            <a:off x="641350" y="4729307"/>
            <a:ext cx="1282700" cy="103043"/>
          </a:xfrm>
          <a:prstGeom prst="rect">
            <a:avLst/>
          </a:prstGeom>
          <a:solidFill>
            <a:srgbClr val="DFF0D8"/>
          </a:solidFill>
          <a:ln>
            <a:solidFill>
              <a:srgbClr val="DFF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30627DB-D5EB-4BD2-BC3F-D360D290E26C}"/>
              </a:ext>
            </a:extLst>
          </p:cNvPr>
          <p:cNvSpPr txBox="1"/>
          <p:nvPr/>
        </p:nvSpPr>
        <p:spPr>
          <a:xfrm>
            <a:off x="4336769" y="2269642"/>
            <a:ext cx="651710" cy="200055"/>
          </a:xfrm>
          <a:prstGeom prst="rect">
            <a:avLst/>
          </a:prstGeom>
          <a:noFill/>
        </p:spPr>
        <p:txBody>
          <a:bodyPr wrap="square" rtlCol="0">
            <a:spAutoFit/>
          </a:bodyPr>
          <a:lstStyle/>
          <a:p>
            <a:r>
              <a:rPr lang="en-US" sz="700" dirty="0"/>
              <a:t>FY22</a:t>
            </a:r>
          </a:p>
        </p:txBody>
      </p:sp>
      <p:sp>
        <p:nvSpPr>
          <p:cNvPr id="40" name="TextBox 39">
            <a:extLst>
              <a:ext uri="{FF2B5EF4-FFF2-40B4-BE49-F238E27FC236}">
                <a16:creationId xmlns:a16="http://schemas.microsoft.com/office/drawing/2014/main" id="{839EE71D-9410-49B9-89FA-652C250FE77A}"/>
              </a:ext>
            </a:extLst>
          </p:cNvPr>
          <p:cNvSpPr txBox="1"/>
          <p:nvPr/>
        </p:nvSpPr>
        <p:spPr>
          <a:xfrm>
            <a:off x="5111469" y="2269642"/>
            <a:ext cx="651710" cy="200055"/>
          </a:xfrm>
          <a:prstGeom prst="rect">
            <a:avLst/>
          </a:prstGeom>
          <a:noFill/>
        </p:spPr>
        <p:txBody>
          <a:bodyPr wrap="square" rtlCol="0">
            <a:spAutoFit/>
          </a:bodyPr>
          <a:lstStyle/>
          <a:p>
            <a:r>
              <a:rPr lang="en-US" sz="700" dirty="0"/>
              <a:t>2021</a:t>
            </a:r>
          </a:p>
        </p:txBody>
      </p:sp>
      <p:pic>
        <p:nvPicPr>
          <p:cNvPr id="1026" name="Picture 2" descr="Image Result For Hand Drawing A Circle - Hand Drawn Circle Png - 814x379  PNG Download - PNGkit">
            <a:extLst>
              <a:ext uri="{FF2B5EF4-FFF2-40B4-BE49-F238E27FC236}">
                <a16:creationId xmlns:a16="http://schemas.microsoft.com/office/drawing/2014/main" id="{48D8973D-4169-43E7-A642-DEE25818EE8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04" b="89760" l="2561" r="97195">
                        <a14:foregroundMark x1="39268" y1="10022" x2="39268" y2="10022"/>
                        <a14:foregroundMark x1="36098" y1="20044" x2="36098" y2="20044"/>
                        <a14:foregroundMark x1="97317" y1="53159" x2="97317" y2="53159"/>
                        <a14:foregroundMark x1="2561" y1="40523" x2="2561" y2="40523"/>
                      </a14:backgroundRemoval>
                    </a14:imgEffect>
                  </a14:imgLayer>
                </a14:imgProps>
              </a:ext>
              <a:ext uri="{28A0092B-C50C-407E-A947-70E740481C1C}">
                <a14:useLocalDpi xmlns:a14="http://schemas.microsoft.com/office/drawing/2010/main" val="0"/>
              </a:ext>
            </a:extLst>
          </a:blip>
          <a:srcRect/>
          <a:stretch>
            <a:fillRect/>
          </a:stretch>
        </p:blipFill>
        <p:spPr bwMode="auto">
          <a:xfrm>
            <a:off x="4361431" y="2400600"/>
            <a:ext cx="602386" cy="33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291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Annual Cost Report Components</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768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A57E35F4-E9CA-4BCC-9629-13286EBA8DA5}"/>
              </a:ext>
            </a:extLst>
          </p:cNvPr>
          <p:cNvSpPr>
            <a:spLocks noGrp="1"/>
          </p:cNvSpPr>
          <p:nvPr>
            <p:ph type="title"/>
          </p:nvPr>
        </p:nvSpPr>
        <p:spPr>
          <a:xfrm>
            <a:off x="347472" y="365125"/>
            <a:ext cx="11430000" cy="1325563"/>
          </a:xfrm>
        </p:spPr>
        <p:txBody>
          <a:bodyPr>
            <a:normAutofit/>
          </a:bodyPr>
          <a:lstStyle/>
          <a:p>
            <a:r>
              <a:rPr lang="en-US" sz="3200" dirty="0"/>
              <a:t>Cost Reporting Elements</a:t>
            </a:r>
          </a:p>
        </p:txBody>
      </p:sp>
      <p:sp>
        <p:nvSpPr>
          <p:cNvPr id="5" name="Rectangle 4">
            <a:extLst>
              <a:ext uri="{FF2B5EF4-FFF2-40B4-BE49-F238E27FC236}">
                <a16:creationId xmlns:a16="http://schemas.microsoft.com/office/drawing/2014/main" id="{06CF1C77-3C17-4742-B0AF-99F88663A503}"/>
              </a:ext>
            </a:extLst>
          </p:cNvPr>
          <p:cNvSpPr/>
          <p:nvPr/>
        </p:nvSpPr>
        <p:spPr>
          <a:xfrm>
            <a:off x="0" y="1490633"/>
            <a:ext cx="10350321" cy="40011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cost reimbursement methodology includes the following main cost elements:</a:t>
            </a:r>
            <a:endParaRPr kumimoji="0" lang="en-US" sz="24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D1475D77-FEC4-4B22-9CB4-8050E1B3B1BB}"/>
              </a:ext>
            </a:extLst>
          </p:cNvPr>
          <p:cNvSpPr>
            <a:spLocks noGrp="1"/>
          </p:cNvSpPr>
          <p:nvPr>
            <p:ph type="sldNum" sz="quarter" idx="12"/>
          </p:nvPr>
        </p:nvSpPr>
        <p:spPr/>
        <p:txBody>
          <a:bodyPr/>
          <a:lstStyle/>
          <a:p>
            <a:fld id="{899FFD16-B25A-457E-9C72-CDC3BAF3ACB3}" type="slidenum">
              <a:rPr lang="en-US" smtClean="0"/>
              <a:t>19</a:t>
            </a:fld>
            <a:endParaRPr lang="en-US" dirty="0"/>
          </a:p>
        </p:txBody>
      </p:sp>
      <p:sp>
        <p:nvSpPr>
          <p:cNvPr id="6" name="Rectangle 5">
            <a:extLst>
              <a:ext uri="{FF2B5EF4-FFF2-40B4-BE49-F238E27FC236}">
                <a16:creationId xmlns:a16="http://schemas.microsoft.com/office/drawing/2014/main" id="{716FD40C-D07F-4A00-9BFB-E4ED4C498DEE}"/>
              </a:ext>
            </a:extLst>
          </p:cNvPr>
          <p:cNvSpPr/>
          <p:nvPr/>
        </p:nvSpPr>
        <p:spPr>
          <a:xfrm>
            <a:off x="1409700" y="2743199"/>
            <a:ext cx="2695575" cy="1038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0A75F3-D606-428D-B883-50F1A77CB30A}"/>
              </a:ext>
            </a:extLst>
          </p:cNvPr>
          <p:cNvSpPr/>
          <p:nvPr/>
        </p:nvSpPr>
        <p:spPr>
          <a:xfrm>
            <a:off x="1409698" y="3603639"/>
            <a:ext cx="2695575" cy="2187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7BBD599-1E31-459F-B3DA-C6C325878D74}"/>
              </a:ext>
            </a:extLst>
          </p:cNvPr>
          <p:cNvSpPr/>
          <p:nvPr/>
        </p:nvSpPr>
        <p:spPr>
          <a:xfrm>
            <a:off x="2300285" y="2084433"/>
            <a:ext cx="914400" cy="91440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Stethoscope">
            <a:extLst>
              <a:ext uri="{FF2B5EF4-FFF2-40B4-BE49-F238E27FC236}">
                <a16:creationId xmlns:a16="http://schemas.microsoft.com/office/drawing/2014/main" id="{DF4D0229-0483-437C-A0E1-0D749321DE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0778" y="2252693"/>
            <a:ext cx="633414" cy="633414"/>
          </a:xfrm>
          <a:prstGeom prst="rect">
            <a:avLst/>
          </a:prstGeom>
        </p:spPr>
      </p:pic>
      <p:sp>
        <p:nvSpPr>
          <p:cNvPr id="16" name="TextBox 15">
            <a:extLst>
              <a:ext uri="{FF2B5EF4-FFF2-40B4-BE49-F238E27FC236}">
                <a16:creationId xmlns:a16="http://schemas.microsoft.com/office/drawing/2014/main" id="{65BD80A1-FA2E-482C-8B61-68EBA9D14412}"/>
              </a:ext>
            </a:extLst>
          </p:cNvPr>
          <p:cNvSpPr txBox="1"/>
          <p:nvPr/>
        </p:nvSpPr>
        <p:spPr>
          <a:xfrm>
            <a:off x="1409696" y="3006646"/>
            <a:ext cx="2695575" cy="646331"/>
          </a:xfrm>
          <a:prstGeom prst="rect">
            <a:avLst/>
          </a:prstGeom>
          <a:noFill/>
        </p:spPr>
        <p:txBody>
          <a:bodyPr wrap="square" rtlCol="0">
            <a:spAutoFit/>
          </a:bodyPr>
          <a:lstStyle/>
          <a:p>
            <a:pPr algn="ctr"/>
            <a:r>
              <a:rPr lang="en-US" b="1" dirty="0">
                <a:solidFill>
                  <a:schemeClr val="bg1"/>
                </a:solidFill>
              </a:rPr>
              <a:t>Direct Medical Services Costs</a:t>
            </a:r>
          </a:p>
        </p:txBody>
      </p:sp>
      <p:sp>
        <p:nvSpPr>
          <p:cNvPr id="19" name="Rectangle 18">
            <a:extLst>
              <a:ext uri="{FF2B5EF4-FFF2-40B4-BE49-F238E27FC236}">
                <a16:creationId xmlns:a16="http://schemas.microsoft.com/office/drawing/2014/main" id="{A7C4447A-F813-48FB-8887-FE2A9962D400}"/>
              </a:ext>
            </a:extLst>
          </p:cNvPr>
          <p:cNvSpPr/>
          <p:nvPr/>
        </p:nvSpPr>
        <p:spPr>
          <a:xfrm>
            <a:off x="8124817" y="2743199"/>
            <a:ext cx="2695575" cy="103819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750788-DAD9-477E-A7B3-301919DE567C}"/>
              </a:ext>
            </a:extLst>
          </p:cNvPr>
          <p:cNvSpPr/>
          <p:nvPr/>
        </p:nvSpPr>
        <p:spPr>
          <a:xfrm>
            <a:off x="8124815" y="3603639"/>
            <a:ext cx="2695575" cy="2187561"/>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715352-B0C4-44EC-83D6-4552DFF2DEF4}"/>
              </a:ext>
            </a:extLst>
          </p:cNvPr>
          <p:cNvSpPr/>
          <p:nvPr/>
        </p:nvSpPr>
        <p:spPr>
          <a:xfrm>
            <a:off x="9015402" y="2084433"/>
            <a:ext cx="914400" cy="9144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118E501-4ECB-450A-BF09-FAA3AE3C3995}"/>
              </a:ext>
            </a:extLst>
          </p:cNvPr>
          <p:cNvSpPr txBox="1"/>
          <p:nvPr/>
        </p:nvSpPr>
        <p:spPr>
          <a:xfrm>
            <a:off x="8124813" y="3006646"/>
            <a:ext cx="2695575" cy="646331"/>
          </a:xfrm>
          <a:prstGeom prst="rect">
            <a:avLst/>
          </a:prstGeom>
          <a:noFill/>
        </p:spPr>
        <p:txBody>
          <a:bodyPr wrap="square" rtlCol="0">
            <a:spAutoFit/>
          </a:bodyPr>
          <a:lstStyle/>
          <a:p>
            <a:pPr algn="ctr"/>
            <a:r>
              <a:rPr lang="en-US" b="1" dirty="0">
                <a:solidFill>
                  <a:schemeClr val="bg1"/>
                </a:solidFill>
              </a:rPr>
              <a:t>Indirect</a:t>
            </a:r>
          </a:p>
          <a:p>
            <a:pPr algn="ctr"/>
            <a:r>
              <a:rPr lang="en-US" b="1" dirty="0">
                <a:solidFill>
                  <a:schemeClr val="bg1"/>
                </a:solidFill>
              </a:rPr>
              <a:t>Costs</a:t>
            </a:r>
          </a:p>
        </p:txBody>
      </p:sp>
      <p:sp>
        <p:nvSpPr>
          <p:cNvPr id="24" name="Rectangle 23">
            <a:extLst>
              <a:ext uri="{FF2B5EF4-FFF2-40B4-BE49-F238E27FC236}">
                <a16:creationId xmlns:a16="http://schemas.microsoft.com/office/drawing/2014/main" id="{DE4411B9-44AB-4FBF-919C-8581BC0D213A}"/>
              </a:ext>
            </a:extLst>
          </p:cNvPr>
          <p:cNvSpPr/>
          <p:nvPr/>
        </p:nvSpPr>
        <p:spPr>
          <a:xfrm>
            <a:off x="4767250" y="2743199"/>
            <a:ext cx="2695575" cy="10381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110A88-484F-4976-A625-6D66FF8958C9}"/>
              </a:ext>
            </a:extLst>
          </p:cNvPr>
          <p:cNvSpPr/>
          <p:nvPr/>
        </p:nvSpPr>
        <p:spPr>
          <a:xfrm>
            <a:off x="4767248" y="3603639"/>
            <a:ext cx="2695575" cy="218756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C015C90-7B97-4D60-9D6D-09F04F594793}"/>
              </a:ext>
            </a:extLst>
          </p:cNvPr>
          <p:cNvSpPr/>
          <p:nvPr/>
        </p:nvSpPr>
        <p:spPr>
          <a:xfrm>
            <a:off x="5657835" y="2084433"/>
            <a:ext cx="914400" cy="9144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0F8A17F-53CA-450D-90AB-46D4E532BD40}"/>
              </a:ext>
            </a:extLst>
          </p:cNvPr>
          <p:cNvSpPr txBox="1"/>
          <p:nvPr/>
        </p:nvSpPr>
        <p:spPr>
          <a:xfrm>
            <a:off x="4767246" y="3006646"/>
            <a:ext cx="2695575" cy="646331"/>
          </a:xfrm>
          <a:prstGeom prst="rect">
            <a:avLst/>
          </a:prstGeom>
          <a:noFill/>
        </p:spPr>
        <p:txBody>
          <a:bodyPr wrap="square" rtlCol="0">
            <a:spAutoFit/>
          </a:bodyPr>
          <a:lstStyle/>
          <a:p>
            <a:pPr algn="ctr"/>
            <a:r>
              <a:rPr lang="en-US" b="1" dirty="0">
                <a:solidFill>
                  <a:schemeClr val="bg1"/>
                </a:solidFill>
              </a:rPr>
              <a:t>Specialized Transportation Costs</a:t>
            </a:r>
          </a:p>
        </p:txBody>
      </p:sp>
      <p:pic>
        <p:nvPicPr>
          <p:cNvPr id="30" name="Graphic 29" descr="Schoolhouse">
            <a:extLst>
              <a:ext uri="{FF2B5EF4-FFF2-40B4-BE49-F238E27FC236}">
                <a16:creationId xmlns:a16="http://schemas.microsoft.com/office/drawing/2014/main" id="{073B1E0F-B373-44C1-8BD1-9F0842218B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29700" y="2175090"/>
            <a:ext cx="685800" cy="685800"/>
          </a:xfrm>
          <a:prstGeom prst="rect">
            <a:avLst/>
          </a:prstGeom>
        </p:spPr>
      </p:pic>
      <p:pic>
        <p:nvPicPr>
          <p:cNvPr id="32" name="Graphic 31" descr="Bus">
            <a:extLst>
              <a:ext uri="{FF2B5EF4-FFF2-40B4-BE49-F238E27FC236}">
                <a16:creationId xmlns:a16="http://schemas.microsoft.com/office/drawing/2014/main" id="{2DB3657E-859C-43B6-BCB5-0BDC289858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72133" y="2189123"/>
            <a:ext cx="685800" cy="685800"/>
          </a:xfrm>
          <a:prstGeom prst="rect">
            <a:avLst/>
          </a:prstGeom>
        </p:spPr>
      </p:pic>
      <p:sp>
        <p:nvSpPr>
          <p:cNvPr id="33" name="TextBox 32">
            <a:extLst>
              <a:ext uri="{FF2B5EF4-FFF2-40B4-BE49-F238E27FC236}">
                <a16:creationId xmlns:a16="http://schemas.microsoft.com/office/drawing/2014/main" id="{0EDA2BF6-A29F-4499-AD9F-D45840B4A753}"/>
              </a:ext>
            </a:extLst>
          </p:cNvPr>
          <p:cNvSpPr txBox="1"/>
          <p:nvPr/>
        </p:nvSpPr>
        <p:spPr>
          <a:xfrm>
            <a:off x="1695445" y="3713437"/>
            <a:ext cx="2124075" cy="830997"/>
          </a:xfrm>
          <a:prstGeom prst="rect">
            <a:avLst/>
          </a:prstGeom>
          <a:noFill/>
        </p:spPr>
        <p:txBody>
          <a:bodyPr wrap="square" rtlCol="0">
            <a:spAutoFit/>
          </a:bodyPr>
          <a:lstStyle/>
          <a:p>
            <a:pPr algn="ctr"/>
            <a:r>
              <a:rPr lang="en-US" sz="1600" i="1" dirty="0">
                <a:solidFill>
                  <a:schemeClr val="accent1"/>
                </a:solidFill>
              </a:rPr>
              <a:t>Costs related to the provision of direct medical services</a:t>
            </a:r>
          </a:p>
        </p:txBody>
      </p:sp>
      <p:sp>
        <p:nvSpPr>
          <p:cNvPr id="34" name="TextBox 33">
            <a:extLst>
              <a:ext uri="{FF2B5EF4-FFF2-40B4-BE49-F238E27FC236}">
                <a16:creationId xmlns:a16="http://schemas.microsoft.com/office/drawing/2014/main" id="{5C4F1B26-147E-491A-AF45-18D0B8750D18}"/>
              </a:ext>
            </a:extLst>
          </p:cNvPr>
          <p:cNvSpPr txBox="1"/>
          <p:nvPr/>
        </p:nvSpPr>
        <p:spPr>
          <a:xfrm>
            <a:off x="8410562" y="3713437"/>
            <a:ext cx="2124075" cy="830997"/>
          </a:xfrm>
          <a:prstGeom prst="rect">
            <a:avLst/>
          </a:prstGeom>
          <a:noFill/>
        </p:spPr>
        <p:txBody>
          <a:bodyPr wrap="square" rtlCol="0">
            <a:spAutoFit/>
          </a:bodyPr>
          <a:lstStyle/>
          <a:p>
            <a:pPr algn="ctr"/>
            <a:r>
              <a:rPr lang="en-US" sz="1600" i="1" dirty="0">
                <a:solidFill>
                  <a:schemeClr val="accent3"/>
                </a:solidFill>
              </a:rPr>
              <a:t>Costs related to indirect overhead costs</a:t>
            </a:r>
          </a:p>
        </p:txBody>
      </p:sp>
      <p:sp>
        <p:nvSpPr>
          <p:cNvPr id="35" name="TextBox 34">
            <a:extLst>
              <a:ext uri="{FF2B5EF4-FFF2-40B4-BE49-F238E27FC236}">
                <a16:creationId xmlns:a16="http://schemas.microsoft.com/office/drawing/2014/main" id="{914B78A2-1347-46A1-9BF8-99B9668AAC9A}"/>
              </a:ext>
            </a:extLst>
          </p:cNvPr>
          <p:cNvSpPr txBox="1"/>
          <p:nvPr/>
        </p:nvSpPr>
        <p:spPr>
          <a:xfrm>
            <a:off x="5052995" y="3713437"/>
            <a:ext cx="2124075" cy="1323439"/>
          </a:xfrm>
          <a:prstGeom prst="rect">
            <a:avLst/>
          </a:prstGeom>
          <a:noFill/>
        </p:spPr>
        <p:txBody>
          <a:bodyPr wrap="square" rtlCol="0">
            <a:spAutoFit/>
          </a:bodyPr>
          <a:lstStyle/>
          <a:p>
            <a:pPr algn="ctr"/>
            <a:r>
              <a:rPr lang="en-US" sz="1600" i="1" dirty="0">
                <a:solidFill>
                  <a:schemeClr val="accent2"/>
                </a:solidFill>
              </a:rPr>
              <a:t>Costs related to the provision of specialized transportation services</a:t>
            </a:r>
          </a:p>
        </p:txBody>
      </p:sp>
    </p:spTree>
    <p:extLst>
      <p:ext uri="{BB962C8B-B14F-4D97-AF65-F5344CB8AC3E}">
        <p14:creationId xmlns:p14="http://schemas.microsoft.com/office/powerpoint/2010/main" val="329381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D69F0F5-CFCE-4954-88C2-B59B46FCDE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977" t="28491" r="23242" b="13029"/>
          <a:stretch/>
        </p:blipFill>
        <p:spPr>
          <a:xfrm>
            <a:off x="5183188" y="0"/>
            <a:ext cx="7008812" cy="6857990"/>
          </a:xfrm>
          <a:prstGeom prst="rect">
            <a:avLst/>
          </a:prstGeom>
        </p:spPr>
      </p:pic>
      <p:sp>
        <p:nvSpPr>
          <p:cNvPr id="7" name="Title 6">
            <a:extLst>
              <a:ext uri="{FF2B5EF4-FFF2-40B4-BE49-F238E27FC236}">
                <a16:creationId xmlns:a16="http://schemas.microsoft.com/office/drawing/2014/main" id="{61337F7D-8304-43D9-A184-4B6E2F154167}"/>
              </a:ext>
            </a:extLst>
          </p:cNvPr>
          <p:cNvSpPr>
            <a:spLocks noGrp="1"/>
          </p:cNvSpPr>
          <p:nvPr>
            <p:ph type="title"/>
          </p:nvPr>
        </p:nvSpPr>
        <p:spPr>
          <a:xfrm>
            <a:off x="399693" y="457200"/>
            <a:ext cx="4372334" cy="1344440"/>
          </a:xfrm>
        </p:spPr>
        <p:txBody>
          <a:bodyPr/>
          <a:lstStyle/>
          <a:p>
            <a:r>
              <a:rPr lang="en-US" dirty="0"/>
              <a:t>Agenda</a:t>
            </a:r>
          </a:p>
        </p:txBody>
      </p:sp>
      <p:sp>
        <p:nvSpPr>
          <p:cNvPr id="9" name="Text Placeholder 8">
            <a:extLst>
              <a:ext uri="{FF2B5EF4-FFF2-40B4-BE49-F238E27FC236}">
                <a16:creationId xmlns:a16="http://schemas.microsoft.com/office/drawing/2014/main" id="{7E1B5FEF-4283-4798-A011-110C104AFB45}"/>
              </a:ext>
            </a:extLst>
          </p:cNvPr>
          <p:cNvSpPr>
            <a:spLocks noGrp="1"/>
          </p:cNvSpPr>
          <p:nvPr>
            <p:ph type="body" sz="half" idx="2"/>
          </p:nvPr>
        </p:nvSpPr>
        <p:spPr>
          <a:xfrm>
            <a:off x="399692" y="1892173"/>
            <a:ext cx="4372334" cy="4391668"/>
          </a:xfrm>
        </p:spPr>
        <p:txBody>
          <a:bodyPr>
            <a:normAutofit/>
          </a:bodyPr>
          <a:lstStyle/>
          <a:p>
            <a:pPr marL="0" indent="0">
              <a:buNone/>
            </a:pPr>
            <a:r>
              <a:rPr lang="en-US" b="1" dirty="0"/>
              <a:t>03 | </a:t>
            </a:r>
            <a:r>
              <a:rPr lang="en-US" dirty="0"/>
              <a:t>Cost Settlement Overview</a:t>
            </a:r>
          </a:p>
          <a:p>
            <a:pPr marL="0" indent="0">
              <a:buNone/>
            </a:pPr>
            <a:r>
              <a:rPr lang="en-US" b="1" dirty="0"/>
              <a:t>09 | </a:t>
            </a:r>
            <a:r>
              <a:rPr lang="en-US" dirty="0"/>
              <a:t>Cost Settlement Components</a:t>
            </a:r>
          </a:p>
          <a:p>
            <a:pPr marL="0" indent="0">
              <a:buNone/>
            </a:pPr>
            <a:r>
              <a:rPr lang="en-US" b="1" dirty="0"/>
              <a:t>13 | </a:t>
            </a:r>
            <a:r>
              <a:rPr lang="en-US" dirty="0"/>
              <a:t>Quarterly and Annual Financials</a:t>
            </a:r>
          </a:p>
          <a:p>
            <a:pPr marL="0" indent="0">
              <a:buNone/>
            </a:pPr>
            <a:r>
              <a:rPr lang="en-US" b="1" dirty="0"/>
              <a:t>16 | </a:t>
            </a:r>
            <a:r>
              <a:rPr lang="en-US" dirty="0"/>
              <a:t>Claiming System</a:t>
            </a:r>
          </a:p>
          <a:p>
            <a:pPr marL="0" indent="0">
              <a:buNone/>
            </a:pPr>
            <a:r>
              <a:rPr lang="en-US" b="1" dirty="0"/>
              <a:t>18 | </a:t>
            </a:r>
            <a:r>
              <a:rPr lang="en-US" dirty="0"/>
              <a:t>Annual Cost Report Components</a:t>
            </a:r>
          </a:p>
          <a:p>
            <a:pPr marL="0" indent="0">
              <a:buNone/>
            </a:pPr>
            <a:r>
              <a:rPr lang="en-US" b="1" dirty="0"/>
              <a:t>49 | </a:t>
            </a:r>
            <a:r>
              <a:rPr lang="en-US" dirty="0"/>
              <a:t>Cost Report Next Steps</a:t>
            </a:r>
          </a:p>
          <a:p>
            <a:pPr marL="0" indent="0">
              <a:buNone/>
            </a:pPr>
            <a:r>
              <a:rPr lang="en-US" b="1" dirty="0"/>
              <a:t>61 </a:t>
            </a:r>
            <a:r>
              <a:rPr lang="en-US" dirty="0"/>
              <a:t>| Deadline and Contact Information</a:t>
            </a:r>
          </a:p>
          <a:p>
            <a:pPr marL="0" indent="0">
              <a:buNone/>
            </a:pPr>
            <a:endParaRPr lang="en-US" dirty="0"/>
          </a:p>
        </p:txBody>
      </p:sp>
      <p:grpSp>
        <p:nvGrpSpPr>
          <p:cNvPr id="2" name="Group 1">
            <a:extLst>
              <a:ext uri="{FF2B5EF4-FFF2-40B4-BE49-F238E27FC236}">
                <a16:creationId xmlns:a16="http://schemas.microsoft.com/office/drawing/2014/main" id="{7CD72CE1-AC66-4408-9C49-0FB24B6F320A}"/>
              </a:ext>
            </a:extLst>
          </p:cNvPr>
          <p:cNvGrpSpPr/>
          <p:nvPr/>
        </p:nvGrpSpPr>
        <p:grpSpPr>
          <a:xfrm>
            <a:off x="381725" y="6064454"/>
            <a:ext cx="11378142" cy="626074"/>
            <a:chOff x="381725" y="6064454"/>
            <a:chExt cx="11378142" cy="626074"/>
          </a:xfrm>
        </p:grpSpPr>
        <p:cxnSp>
          <p:nvCxnSpPr>
            <p:cNvPr id="13" name="Straight Connector 12">
              <a:extLst>
                <a:ext uri="{FF2B5EF4-FFF2-40B4-BE49-F238E27FC236}">
                  <a16:creationId xmlns:a16="http://schemas.microsoft.com/office/drawing/2014/main" id="{F2084993-DD49-4621-A58E-71B54D78F264}"/>
                </a:ext>
              </a:extLst>
            </p:cNvPr>
            <p:cNvCxnSpPr>
              <a:cxnSpLocks/>
            </p:cNvCxnSpPr>
            <p:nvPr/>
          </p:nvCxnSpPr>
          <p:spPr>
            <a:xfrm>
              <a:off x="381725" y="6377491"/>
              <a:ext cx="4801463"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63EDE9A-8238-4EFB-BA77-96DB4D18BE7D}"/>
                </a:ext>
              </a:extLst>
            </p:cNvPr>
            <p:cNvGrpSpPr/>
            <p:nvPr/>
          </p:nvGrpSpPr>
          <p:grpSpPr>
            <a:xfrm>
              <a:off x="5183188" y="6064454"/>
              <a:ext cx="6576679" cy="626074"/>
              <a:chOff x="5183188" y="6064454"/>
              <a:chExt cx="6576679" cy="626074"/>
            </a:xfrm>
          </p:grpSpPr>
          <p:cxnSp>
            <p:nvCxnSpPr>
              <p:cNvPr id="14" name="Straight Connector 13">
                <a:extLst>
                  <a:ext uri="{FF2B5EF4-FFF2-40B4-BE49-F238E27FC236}">
                    <a16:creationId xmlns:a16="http://schemas.microsoft.com/office/drawing/2014/main" id="{221C7DC3-2298-4C5D-B07D-CB481894CD2A}"/>
                  </a:ext>
                </a:extLst>
              </p:cNvPr>
              <p:cNvCxnSpPr>
                <a:cxnSpLocks/>
              </p:cNvCxnSpPr>
              <p:nvPr/>
            </p:nvCxnSpPr>
            <p:spPr>
              <a:xfrm>
                <a:off x="11408569" y="6377491"/>
                <a:ext cx="3512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774F918-E0C1-4D5C-A82F-A9F9B049D098}"/>
                  </a:ext>
                </a:extLst>
              </p:cNvPr>
              <p:cNvPicPr>
                <a:picLocks noChangeAspect="1"/>
              </p:cNvPicPr>
              <p:nvPr/>
            </p:nvPicPr>
            <p:blipFill>
              <a:blip r:embed="rId4">
                <a:alphaModFix/>
              </a:blip>
              <a:stretch>
                <a:fillRect/>
              </a:stretch>
            </p:blipFill>
            <p:spPr>
              <a:xfrm>
                <a:off x="10668000" y="6064454"/>
                <a:ext cx="626074" cy="626074"/>
              </a:xfrm>
              <a:prstGeom prst="roundRect">
                <a:avLst>
                  <a:gd name="adj" fmla="val 20396"/>
                </a:avLst>
              </a:prstGeom>
              <a:ln>
                <a:noFill/>
              </a:ln>
              <a:effectLst/>
            </p:spPr>
          </p:pic>
          <p:cxnSp>
            <p:nvCxnSpPr>
              <p:cNvPr id="19" name="Straight Connector 18">
                <a:extLst>
                  <a:ext uri="{FF2B5EF4-FFF2-40B4-BE49-F238E27FC236}">
                    <a16:creationId xmlns:a16="http://schemas.microsoft.com/office/drawing/2014/main" id="{A3318BEA-3536-4DE0-B4DD-B2A85EA8699E}"/>
                  </a:ext>
                </a:extLst>
              </p:cNvPr>
              <p:cNvCxnSpPr>
                <a:cxnSpLocks/>
              </p:cNvCxnSpPr>
              <p:nvPr/>
            </p:nvCxnSpPr>
            <p:spPr>
              <a:xfrm>
                <a:off x="5183188" y="6377491"/>
                <a:ext cx="536813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1885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Cost Report Components</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normAutofit/>
          </a:bodyPr>
          <a:lstStyle/>
          <a:p>
            <a:r>
              <a:rPr lang="en-US" dirty="0"/>
              <a:t>Direct Medical Costs</a:t>
            </a:r>
          </a:p>
        </p:txBody>
      </p:sp>
      <p:pic>
        <p:nvPicPr>
          <p:cNvPr id="4" name="Picture 3" descr="A close up of a logo&#10;&#10;Description automatically generated">
            <a:extLst>
              <a:ext uri="{FF2B5EF4-FFF2-40B4-BE49-F238E27FC236}">
                <a16:creationId xmlns:a16="http://schemas.microsoft.com/office/drawing/2014/main" id="{FE5A57A2-1A7D-4469-B38F-A4ACFE354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2437653"/>
            <a:ext cx="1221539" cy="1223506"/>
          </a:xfrm>
          <a:prstGeom prst="rect">
            <a:avLst/>
          </a:prstGeom>
        </p:spPr>
      </p:pic>
    </p:spTree>
    <p:extLst>
      <p:ext uri="{BB962C8B-B14F-4D97-AF65-F5344CB8AC3E}">
        <p14:creationId xmlns:p14="http://schemas.microsoft.com/office/powerpoint/2010/main" val="213456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43E6B1-CE7E-4D93-AC1B-1A9AD8E71A0E}"/>
              </a:ext>
            </a:extLst>
          </p:cNvPr>
          <p:cNvSpPr/>
          <p:nvPr/>
        </p:nvSpPr>
        <p:spPr>
          <a:xfrm>
            <a:off x="1377651" y="4174378"/>
            <a:ext cx="4472764" cy="2155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37160" rtlCol="0" anchor="t"/>
          <a:lstStyle/>
          <a:p>
            <a:pPr marL="18288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Salary, Benefits, and Contractor</a:t>
            </a:r>
          </a:p>
          <a:p>
            <a:pPr marL="46863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 Service providers on the Staff Pool List and Direct Service Contractors are the only individuals included on the Annual Cost Report. </a:t>
            </a:r>
          </a:p>
          <a:p>
            <a:pPr marL="468630" marR="0" lvl="1" indent="-285750" algn="l" defTabSz="6223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that Administrative Personnel </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not included on this report.</a:t>
            </a:r>
          </a:p>
        </p:txBody>
      </p:sp>
      <p:sp>
        <p:nvSpPr>
          <p:cNvPr id="9" name="Rectangle 8">
            <a:extLst>
              <a:ext uri="{FF2B5EF4-FFF2-40B4-BE49-F238E27FC236}">
                <a16:creationId xmlns:a16="http://schemas.microsoft.com/office/drawing/2014/main" id="{95E0325E-C83A-48FD-B452-A50F7754B589}"/>
              </a:ext>
            </a:extLst>
          </p:cNvPr>
          <p:cNvSpPr/>
          <p:nvPr/>
        </p:nvSpPr>
        <p:spPr>
          <a:xfrm>
            <a:off x="6095999" y="4174378"/>
            <a:ext cx="4472763" cy="2155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37160" rtlCol="0" anchor="t"/>
          <a:lstStyle/>
          <a:p>
            <a:pPr marL="182880" defTabSz="914400">
              <a:spcAft>
                <a:spcPts val="600"/>
              </a:spcAft>
              <a:defRPr/>
            </a:pPr>
            <a:r>
              <a:rPr lang="en-US" sz="1600" b="1" dirty="0">
                <a:solidFill>
                  <a:schemeClr val="accent4"/>
                </a:solidFill>
                <a:latin typeface="Arial" panose="020B0604020202020204" pitchFamily="34" charset="0"/>
                <a:cs typeface="Arial" panose="020B0604020202020204" pitchFamily="34" charset="0"/>
              </a:rPr>
              <a:t>Materials and Supplies</a:t>
            </a:r>
            <a:endParaRPr lang="en-US" sz="1600" dirty="0">
              <a:solidFill>
                <a:prstClr val="black"/>
              </a:solidFill>
              <a:latin typeface="Arial" panose="020B0604020202020204" pitchFamily="34" charset="0"/>
              <a:cs typeface="Arial" panose="020B0604020202020204" pitchFamily="34" charset="0"/>
            </a:endParaRPr>
          </a:p>
          <a:p>
            <a:pPr marL="28575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Materials and supplies on the CMS List of Allowable Materials and Supplies</a:t>
            </a:r>
          </a:p>
        </p:txBody>
      </p:sp>
      <p:sp>
        <p:nvSpPr>
          <p:cNvPr id="4" name="Title 3">
            <a:extLst>
              <a:ext uri="{FF2B5EF4-FFF2-40B4-BE49-F238E27FC236}">
                <a16:creationId xmlns:a16="http://schemas.microsoft.com/office/drawing/2014/main" id="{B35DBCEC-7686-4FA9-AAB6-A4C0F0112F2F}"/>
              </a:ext>
            </a:extLst>
          </p:cNvPr>
          <p:cNvSpPr>
            <a:spLocks noGrp="1"/>
          </p:cNvSpPr>
          <p:nvPr>
            <p:ph type="title"/>
          </p:nvPr>
        </p:nvSpPr>
        <p:spPr/>
        <p:txBody>
          <a:bodyPr/>
          <a:lstStyle/>
          <a:p>
            <a:r>
              <a:rPr lang="en-US" dirty="0"/>
              <a:t>Direct Medical Services Costs</a:t>
            </a:r>
          </a:p>
        </p:txBody>
      </p:sp>
      <p:sp>
        <p:nvSpPr>
          <p:cNvPr id="3" name="Slide Number Placeholder 2">
            <a:extLst>
              <a:ext uri="{FF2B5EF4-FFF2-40B4-BE49-F238E27FC236}">
                <a16:creationId xmlns:a16="http://schemas.microsoft.com/office/drawing/2014/main" id="{EED85A5A-7E04-480D-BF19-4E9D9BDAC54F}"/>
              </a:ext>
            </a:extLst>
          </p:cNvPr>
          <p:cNvSpPr>
            <a:spLocks noGrp="1"/>
          </p:cNvSpPr>
          <p:nvPr>
            <p:ph type="sldNum" sz="quarter" idx="12"/>
          </p:nvPr>
        </p:nvSpPr>
        <p:spPr/>
        <p:txBody>
          <a:bodyPr/>
          <a:lstStyle/>
          <a:p>
            <a:fld id="{899FFD16-B25A-457E-9C72-CDC3BAF3ACB3}" type="slidenum">
              <a:rPr lang="en-US" smtClean="0"/>
              <a:t>21</a:t>
            </a:fld>
            <a:endParaRPr lang="en-US"/>
          </a:p>
        </p:txBody>
      </p:sp>
      <p:grpSp>
        <p:nvGrpSpPr>
          <p:cNvPr id="12" name="Group 11">
            <a:extLst>
              <a:ext uri="{FF2B5EF4-FFF2-40B4-BE49-F238E27FC236}">
                <a16:creationId xmlns:a16="http://schemas.microsoft.com/office/drawing/2014/main" id="{148136FA-2BF8-4CA0-B55F-069CA457008B}"/>
              </a:ext>
            </a:extLst>
          </p:cNvPr>
          <p:cNvGrpSpPr/>
          <p:nvPr/>
        </p:nvGrpSpPr>
        <p:grpSpPr>
          <a:xfrm>
            <a:off x="2292879" y="1333700"/>
            <a:ext cx="7490565" cy="2682476"/>
            <a:chOff x="2292879" y="1333700"/>
            <a:chExt cx="7490565" cy="2682476"/>
          </a:xfrm>
        </p:grpSpPr>
        <p:pic>
          <p:nvPicPr>
            <p:cNvPr id="7" name="Picture 6">
              <a:extLst>
                <a:ext uri="{FF2B5EF4-FFF2-40B4-BE49-F238E27FC236}">
                  <a16:creationId xmlns:a16="http://schemas.microsoft.com/office/drawing/2014/main" id="{667875EB-DFF4-4400-B17A-5876DBD9B1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279" y="1333700"/>
              <a:ext cx="7452165" cy="2682476"/>
            </a:xfrm>
            <a:prstGeom prst="rect">
              <a:avLst/>
            </a:prstGeom>
          </p:spPr>
        </p:pic>
        <p:sp>
          <p:nvSpPr>
            <p:cNvPr id="6" name="Rectangle 5">
              <a:extLst>
                <a:ext uri="{FF2B5EF4-FFF2-40B4-BE49-F238E27FC236}">
                  <a16:creationId xmlns:a16="http://schemas.microsoft.com/office/drawing/2014/main" id="{D8CEE7A7-8F85-41D6-92A7-5BEDB93D37F5}"/>
                </a:ext>
              </a:extLst>
            </p:cNvPr>
            <p:cNvSpPr/>
            <p:nvPr/>
          </p:nvSpPr>
          <p:spPr>
            <a:xfrm>
              <a:off x="3390900" y="3167306"/>
              <a:ext cx="647700" cy="749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E9AB10DE-8B28-4031-BAE3-9499B3041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900" y="3209216"/>
              <a:ext cx="631083" cy="665554"/>
            </a:xfrm>
            <a:prstGeom prst="rect">
              <a:avLst/>
            </a:prstGeom>
          </p:spPr>
        </p:pic>
        <p:sp>
          <p:nvSpPr>
            <p:cNvPr id="10" name="TextBox 9">
              <a:extLst>
                <a:ext uri="{FF2B5EF4-FFF2-40B4-BE49-F238E27FC236}">
                  <a16:creationId xmlns:a16="http://schemas.microsoft.com/office/drawing/2014/main" id="{FB531716-3FE7-4FF8-928D-2A93A7B3FE1D}"/>
                </a:ext>
              </a:extLst>
            </p:cNvPr>
            <p:cNvSpPr txBox="1"/>
            <p:nvPr/>
          </p:nvSpPr>
          <p:spPr>
            <a:xfrm>
              <a:off x="2693781" y="1787020"/>
              <a:ext cx="775087" cy="261610"/>
            </a:xfrm>
            <a:prstGeom prst="rect">
              <a:avLst/>
            </a:prstGeom>
            <a:solidFill>
              <a:schemeClr val="bg1"/>
            </a:solidFill>
          </p:spPr>
          <p:txBody>
            <a:bodyPr wrap="square" rtlCol="0">
              <a:spAutoFit/>
            </a:bodyPr>
            <a:lstStyle/>
            <a:p>
              <a:r>
                <a:rPr lang="en-US" sz="1100" dirty="0">
                  <a:solidFill>
                    <a:srgbClr val="646568"/>
                  </a:solidFill>
                </a:rPr>
                <a:t>Benefits</a:t>
              </a:r>
            </a:p>
          </p:txBody>
        </p:sp>
        <p:sp>
          <p:nvSpPr>
            <p:cNvPr id="11" name="TextBox 10">
              <a:extLst>
                <a:ext uri="{FF2B5EF4-FFF2-40B4-BE49-F238E27FC236}">
                  <a16:creationId xmlns:a16="http://schemas.microsoft.com/office/drawing/2014/main" id="{3A076237-7568-453D-8EBE-B09753ED0561}"/>
                </a:ext>
              </a:extLst>
            </p:cNvPr>
            <p:cNvSpPr txBox="1"/>
            <p:nvPr/>
          </p:nvSpPr>
          <p:spPr>
            <a:xfrm>
              <a:off x="2292879" y="3326549"/>
              <a:ext cx="1081404" cy="430887"/>
            </a:xfrm>
            <a:prstGeom prst="rect">
              <a:avLst/>
            </a:prstGeom>
            <a:solidFill>
              <a:schemeClr val="bg1"/>
            </a:solidFill>
          </p:spPr>
          <p:txBody>
            <a:bodyPr wrap="square" rtlCol="0">
              <a:spAutoFit/>
            </a:bodyPr>
            <a:lstStyle/>
            <a:p>
              <a:r>
                <a:rPr lang="en-US" sz="1100" dirty="0">
                  <a:solidFill>
                    <a:srgbClr val="646568"/>
                  </a:solidFill>
                </a:rPr>
                <a:t>Direct Service Contractors</a:t>
              </a:r>
            </a:p>
          </p:txBody>
        </p:sp>
      </p:grpSp>
    </p:spTree>
    <p:extLst>
      <p:ext uri="{BB962C8B-B14F-4D97-AF65-F5344CB8AC3E}">
        <p14:creationId xmlns:p14="http://schemas.microsoft.com/office/powerpoint/2010/main" val="3612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3E002F0-698C-4AB1-9D73-108C534BCE78}"/>
              </a:ext>
            </a:extLst>
          </p:cNvPr>
          <p:cNvGrpSpPr/>
          <p:nvPr/>
        </p:nvGrpSpPr>
        <p:grpSpPr>
          <a:xfrm>
            <a:off x="2111265" y="1503367"/>
            <a:ext cx="8597540" cy="4701012"/>
            <a:chOff x="1029268" y="1580061"/>
            <a:chExt cx="8597540" cy="4701012"/>
          </a:xfrm>
        </p:grpSpPr>
        <p:grpSp>
          <p:nvGrpSpPr>
            <p:cNvPr id="20" name="Group 19">
              <a:extLst>
                <a:ext uri="{FF2B5EF4-FFF2-40B4-BE49-F238E27FC236}">
                  <a16:creationId xmlns:a16="http://schemas.microsoft.com/office/drawing/2014/main" id="{B3AAAE90-87AE-4086-AA2E-03C21CA9C065}"/>
                </a:ext>
              </a:extLst>
            </p:cNvPr>
            <p:cNvGrpSpPr/>
            <p:nvPr/>
          </p:nvGrpSpPr>
          <p:grpSpPr>
            <a:xfrm>
              <a:off x="1029268" y="1580061"/>
              <a:ext cx="8597540" cy="4701012"/>
              <a:chOff x="419668" y="1569921"/>
              <a:chExt cx="8597540" cy="4701012"/>
            </a:xfrm>
          </p:grpSpPr>
          <p:sp>
            <p:nvSpPr>
              <p:cNvPr id="23" name="Rounded Rectangle 14">
                <a:extLst>
                  <a:ext uri="{FF2B5EF4-FFF2-40B4-BE49-F238E27FC236}">
                    <a16:creationId xmlns:a16="http://schemas.microsoft.com/office/drawing/2014/main" id="{6C70E770-2A57-4E4C-83A4-B882939EDE8A}"/>
                  </a:ext>
                </a:extLst>
              </p:cNvPr>
              <p:cNvSpPr/>
              <p:nvPr/>
            </p:nvSpPr>
            <p:spPr>
              <a:xfrm>
                <a:off x="452506" y="3443081"/>
                <a:ext cx="4937284" cy="19991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 name="Chart 23">
                <a:extLst>
                  <a:ext uri="{FF2B5EF4-FFF2-40B4-BE49-F238E27FC236}">
                    <a16:creationId xmlns:a16="http://schemas.microsoft.com/office/drawing/2014/main" id="{F1DB82DB-09ED-4C8F-9EB3-B11D32D6A6E2}"/>
                  </a:ext>
                </a:extLst>
              </p:cNvPr>
              <p:cNvGraphicFramePr/>
              <p:nvPr>
                <p:extLst>
                  <p:ext uri="{D42A27DB-BD31-4B8C-83A1-F6EECF244321}">
                    <p14:modId xmlns:p14="http://schemas.microsoft.com/office/powerpoint/2010/main" val="2931316499"/>
                  </p:ext>
                </p:extLst>
              </p:nvPr>
            </p:nvGraphicFramePr>
            <p:xfrm>
              <a:off x="4042805" y="1569921"/>
              <a:ext cx="4974403" cy="470101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4096FAC7-9436-426A-BBA8-B2C796C816D9}"/>
                  </a:ext>
                </a:extLst>
              </p:cNvPr>
              <p:cNvSpPr/>
              <p:nvPr/>
            </p:nvSpPr>
            <p:spPr>
              <a:xfrm>
                <a:off x="5547958" y="3325842"/>
                <a:ext cx="1921563"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B3B3B"/>
                    </a:solidFill>
                    <a:effectLst/>
                    <a:uLnTx/>
                    <a:uFillTx/>
                    <a:latin typeface="Arial (Body)"/>
                    <a:ea typeface="+mn-ea"/>
                    <a:cs typeface="+mn-cs"/>
                  </a:rPr>
                  <a:t>All Annual Cost Report costs must pertain to one of the following service types: </a:t>
                </a:r>
              </a:p>
            </p:txBody>
          </p:sp>
          <p:sp>
            <p:nvSpPr>
              <p:cNvPr id="26" name="Rectangle 25">
                <a:extLst>
                  <a:ext uri="{FF2B5EF4-FFF2-40B4-BE49-F238E27FC236}">
                    <a16:creationId xmlns:a16="http://schemas.microsoft.com/office/drawing/2014/main" id="{0B03D774-C7F9-41F6-9647-708ABFE26AC5}"/>
                  </a:ext>
                </a:extLst>
              </p:cNvPr>
              <p:cNvSpPr/>
              <p:nvPr/>
            </p:nvSpPr>
            <p:spPr>
              <a:xfrm>
                <a:off x="7615198" y="3287967"/>
                <a:ext cx="96235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Nursing Services</a:t>
                </a:r>
              </a:p>
            </p:txBody>
          </p:sp>
          <p:sp>
            <p:nvSpPr>
              <p:cNvPr id="27" name="Rectangle 26">
                <a:extLst>
                  <a:ext uri="{FF2B5EF4-FFF2-40B4-BE49-F238E27FC236}">
                    <a16:creationId xmlns:a16="http://schemas.microsoft.com/office/drawing/2014/main" id="{69889BDE-47D8-4937-A846-505F022C7CF0}"/>
                  </a:ext>
                </a:extLst>
              </p:cNvPr>
              <p:cNvSpPr/>
              <p:nvPr/>
            </p:nvSpPr>
            <p:spPr>
              <a:xfrm>
                <a:off x="6385481" y="2092657"/>
                <a:ext cx="166012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Occupational  Therapy Services</a:t>
                </a:r>
              </a:p>
            </p:txBody>
          </p:sp>
          <p:sp>
            <p:nvSpPr>
              <p:cNvPr id="30" name="Rectangle 29">
                <a:extLst>
                  <a:ext uri="{FF2B5EF4-FFF2-40B4-BE49-F238E27FC236}">
                    <a16:creationId xmlns:a16="http://schemas.microsoft.com/office/drawing/2014/main" id="{B98F0003-FAB8-467F-9ECA-44D2882EBFED}"/>
                  </a:ext>
                </a:extLst>
              </p:cNvPr>
              <p:cNvSpPr/>
              <p:nvPr/>
            </p:nvSpPr>
            <p:spPr>
              <a:xfrm>
                <a:off x="7215543" y="4523252"/>
                <a:ext cx="1198967"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Physical Therapy Services</a:t>
                </a:r>
              </a:p>
            </p:txBody>
          </p:sp>
          <p:sp>
            <p:nvSpPr>
              <p:cNvPr id="31" name="Rectangle 30">
                <a:extLst>
                  <a:ext uri="{FF2B5EF4-FFF2-40B4-BE49-F238E27FC236}">
                    <a16:creationId xmlns:a16="http://schemas.microsoft.com/office/drawing/2014/main" id="{C90784E3-3D9B-4F2D-8AC6-9872BD340A3B}"/>
                  </a:ext>
                </a:extLst>
              </p:cNvPr>
              <p:cNvSpPr/>
              <p:nvPr/>
            </p:nvSpPr>
            <p:spPr>
              <a:xfrm>
                <a:off x="4427468" y="4678653"/>
                <a:ext cx="15535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Psychological Services</a:t>
                </a:r>
              </a:p>
            </p:txBody>
          </p:sp>
          <p:sp>
            <p:nvSpPr>
              <p:cNvPr id="32" name="Rectangle 31">
                <a:extLst>
                  <a:ext uri="{FF2B5EF4-FFF2-40B4-BE49-F238E27FC236}">
                    <a16:creationId xmlns:a16="http://schemas.microsoft.com/office/drawing/2014/main" id="{BF879F34-1F53-4F6D-9B52-C5A5C61F7B2E}"/>
                  </a:ext>
                </a:extLst>
              </p:cNvPr>
              <p:cNvSpPr/>
              <p:nvPr/>
            </p:nvSpPr>
            <p:spPr>
              <a:xfrm>
                <a:off x="4374270" y="2918636"/>
                <a:ext cx="115123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Speech, Language Pathology Services </a:t>
                </a:r>
              </a:p>
            </p:txBody>
          </p:sp>
          <p:sp>
            <p:nvSpPr>
              <p:cNvPr id="33" name="Rectangle 32">
                <a:extLst>
                  <a:ext uri="{FF2B5EF4-FFF2-40B4-BE49-F238E27FC236}">
                    <a16:creationId xmlns:a16="http://schemas.microsoft.com/office/drawing/2014/main" id="{131A5C01-6A3A-4CBE-B15A-8988DF1DFD59}"/>
                  </a:ext>
                </a:extLst>
              </p:cNvPr>
              <p:cNvSpPr/>
              <p:nvPr/>
            </p:nvSpPr>
            <p:spPr>
              <a:xfrm>
                <a:off x="5731983" y="4838126"/>
                <a:ext cx="1553511"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white"/>
                    </a:solidFill>
                    <a:effectLst/>
                    <a:uLnTx/>
                    <a:uFillTx/>
                    <a:latin typeface="Arial (Body)"/>
                    <a:ea typeface="+mn-ea"/>
                    <a:cs typeface="+mn-cs"/>
                  </a:rPr>
                </a:br>
                <a:r>
                  <a:rPr kumimoji="0" lang="en-US" sz="1400" b="0" i="0" u="none" strike="noStrike" kern="1200" cap="none" spc="0" normalizeH="0" baseline="0" noProof="0" dirty="0">
                    <a:ln>
                      <a:noFill/>
                    </a:ln>
                    <a:solidFill>
                      <a:prstClr val="white"/>
                    </a:solidFill>
                    <a:effectLst/>
                    <a:uLnTx/>
                    <a:uFillTx/>
                    <a:latin typeface="Arial (Body)"/>
                    <a:ea typeface="+mn-ea"/>
                    <a:cs typeface="+mn-cs"/>
                  </a:rPr>
                  <a:t>Personal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Care </a:t>
                </a:r>
                <a:r>
                  <a:rPr lang="en-US" sz="1400" dirty="0">
                    <a:solidFill>
                      <a:prstClr val="white"/>
                    </a:solidFill>
                    <a:latin typeface="Arial (Body)"/>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Targeted case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Arial (Body)"/>
                  </a:rPr>
                  <a:t>Management</a:t>
                </a:r>
                <a:endParaRPr kumimoji="0" lang="en-US" sz="1400" b="0" i="0" u="none" strike="noStrike" kern="1200" cap="none" spc="0" normalizeH="0" baseline="0" noProof="0" dirty="0">
                  <a:ln>
                    <a:noFill/>
                  </a:ln>
                  <a:solidFill>
                    <a:prstClr val="white"/>
                  </a:solidFill>
                  <a:effectLst/>
                  <a:uLnTx/>
                  <a:uFillTx/>
                  <a:latin typeface="Arial (Body)"/>
                  <a:ea typeface="+mn-ea"/>
                  <a:cs typeface="+mn-cs"/>
                </a:endParaRPr>
              </a:p>
            </p:txBody>
          </p:sp>
          <p:pic>
            <p:nvPicPr>
              <p:cNvPr id="34" name="Picture 33">
                <a:extLst>
                  <a:ext uri="{FF2B5EF4-FFF2-40B4-BE49-F238E27FC236}">
                    <a16:creationId xmlns:a16="http://schemas.microsoft.com/office/drawing/2014/main" id="{4E832413-6324-4300-BDC4-D36F0AEE92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007"/>
              <a:stretch/>
            </p:blipFill>
            <p:spPr>
              <a:xfrm>
                <a:off x="419668" y="2768843"/>
                <a:ext cx="3901440" cy="2412558"/>
              </a:xfrm>
              <a:prstGeom prst="rect">
                <a:avLst/>
              </a:prstGeom>
            </p:spPr>
          </p:pic>
        </p:grpSp>
        <p:sp>
          <p:nvSpPr>
            <p:cNvPr id="21" name="Rectangle 20">
              <a:extLst>
                <a:ext uri="{FF2B5EF4-FFF2-40B4-BE49-F238E27FC236}">
                  <a16:creationId xmlns:a16="http://schemas.microsoft.com/office/drawing/2014/main" id="{9D0CAED5-0FEA-46A3-B4F3-7CE7097DABF5}"/>
                </a:ext>
              </a:extLst>
            </p:cNvPr>
            <p:cNvSpPr/>
            <p:nvPr/>
          </p:nvSpPr>
          <p:spPr>
            <a:xfrm>
              <a:off x="5722852" y="2162451"/>
              <a:ext cx="138069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Audiology Services</a:t>
              </a:r>
            </a:p>
          </p:txBody>
        </p:sp>
      </p:grpSp>
      <p:sp>
        <p:nvSpPr>
          <p:cNvPr id="3" name="Slide Number Placeholder 2">
            <a:extLst>
              <a:ext uri="{FF2B5EF4-FFF2-40B4-BE49-F238E27FC236}">
                <a16:creationId xmlns:a16="http://schemas.microsoft.com/office/drawing/2014/main" id="{42CFEEDA-BF47-4DE9-9D1F-E92DE1D6AFF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1000" b="0" i="0" u="none" strike="noStrike" kern="1200" cap="none" spc="50"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5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42AF5FD-995F-4BD9-92C2-A53936673CC3}"/>
              </a:ext>
            </a:extLst>
          </p:cNvPr>
          <p:cNvSpPr>
            <a:spLocks noGrp="1"/>
          </p:cNvSpPr>
          <p:nvPr>
            <p:ph type="title"/>
          </p:nvPr>
        </p:nvSpPr>
        <p:spPr>
          <a:xfrm>
            <a:off x="347472" y="365125"/>
            <a:ext cx="11392617" cy="1325563"/>
          </a:xfrm>
        </p:spPr>
        <p:txBody>
          <a:bodyPr>
            <a:normAutofit/>
          </a:bodyPr>
          <a:lstStyle/>
          <a:p>
            <a:r>
              <a:rPr lang="en-US" sz="3200" dirty="0"/>
              <a:t>Direct Medical Services Providers</a:t>
            </a:r>
          </a:p>
        </p:txBody>
      </p:sp>
      <p:sp>
        <p:nvSpPr>
          <p:cNvPr id="5" name="Oval 4">
            <a:extLst>
              <a:ext uri="{FF2B5EF4-FFF2-40B4-BE49-F238E27FC236}">
                <a16:creationId xmlns:a16="http://schemas.microsoft.com/office/drawing/2014/main" id="{54858393-2912-496B-AD4F-08986129DDA3}"/>
              </a:ext>
            </a:extLst>
          </p:cNvPr>
          <p:cNvSpPr>
            <a:spLocks noChangeAspect="1"/>
          </p:cNvSpPr>
          <p:nvPr/>
        </p:nvSpPr>
        <p:spPr>
          <a:xfrm>
            <a:off x="7121386" y="2768015"/>
            <a:ext cx="2172710" cy="217271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169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3AE0-3E62-40DA-898C-D48162D3B08B}"/>
              </a:ext>
            </a:extLst>
          </p:cNvPr>
          <p:cNvSpPr>
            <a:spLocks noGrp="1"/>
          </p:cNvSpPr>
          <p:nvPr>
            <p:ph type="title"/>
          </p:nvPr>
        </p:nvSpPr>
        <p:spPr/>
        <p:txBody>
          <a:bodyPr/>
          <a:lstStyle/>
          <a:p>
            <a:r>
              <a:rPr lang="en-US" dirty="0"/>
              <a:t>Salary and Benefits</a:t>
            </a:r>
          </a:p>
        </p:txBody>
      </p:sp>
      <p:sp>
        <p:nvSpPr>
          <p:cNvPr id="4" name="Text Placeholder 3">
            <a:extLst>
              <a:ext uri="{FF2B5EF4-FFF2-40B4-BE49-F238E27FC236}">
                <a16:creationId xmlns:a16="http://schemas.microsoft.com/office/drawing/2014/main" id="{D535D494-BCB1-4284-A606-5C77C1610C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1895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626BC85-1F67-4496-BE37-D12C88BC02BB}"/>
              </a:ext>
            </a:extLst>
          </p:cNvPr>
          <p:cNvSpPr/>
          <p:nvPr/>
        </p:nvSpPr>
        <p:spPr>
          <a:xfrm>
            <a:off x="177562" y="1425750"/>
            <a:ext cx="11788660" cy="477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C70821AE-7C1D-4B1A-8536-4CD6010735E1}"/>
              </a:ext>
            </a:extLst>
          </p:cNvPr>
          <p:cNvSpPr/>
          <p:nvPr/>
        </p:nvSpPr>
        <p:spPr>
          <a:xfrm>
            <a:off x="3197723" y="4568125"/>
            <a:ext cx="8624978" cy="1144050"/>
          </a:xfrm>
          <a:prstGeom prst="roundRect">
            <a:avLst>
              <a:gd name="adj" fmla="val 47034"/>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538D7E5B-C5B4-4245-A8C5-0F84FAC594B2}"/>
              </a:ext>
            </a:extLst>
          </p:cNvPr>
          <p:cNvSpPr/>
          <p:nvPr/>
        </p:nvSpPr>
        <p:spPr>
          <a:xfrm>
            <a:off x="3197723" y="3097871"/>
            <a:ext cx="8467295" cy="1144050"/>
          </a:xfrm>
          <a:prstGeom prst="roundRect">
            <a:avLst>
              <a:gd name="adj" fmla="val 47034"/>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F40333B2-4687-4FEE-83FA-AFC0E680C121}"/>
              </a:ext>
            </a:extLst>
          </p:cNvPr>
          <p:cNvSpPr/>
          <p:nvPr/>
        </p:nvSpPr>
        <p:spPr>
          <a:xfrm>
            <a:off x="3174378" y="1744577"/>
            <a:ext cx="8467131" cy="1144050"/>
          </a:xfrm>
          <a:prstGeom prst="roundRect">
            <a:avLst>
              <a:gd name="adj" fmla="val 470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BA5407E-FAF8-447F-A1DD-4FC04C14F28C}"/>
              </a:ext>
            </a:extLst>
          </p:cNvPr>
          <p:cNvSpPr>
            <a:spLocks noGrp="1"/>
          </p:cNvSpPr>
          <p:nvPr>
            <p:ph type="title"/>
          </p:nvPr>
        </p:nvSpPr>
        <p:spPr/>
        <p:txBody>
          <a:bodyPr>
            <a:normAutofit/>
          </a:bodyPr>
          <a:lstStyle/>
          <a:p>
            <a:r>
              <a:rPr lang="en-US" dirty="0"/>
              <a:t>Personnel Costs: Eligible Salary Costs</a:t>
            </a:r>
          </a:p>
        </p:txBody>
      </p:sp>
      <p:sp>
        <p:nvSpPr>
          <p:cNvPr id="4" name="Slide Number Placeholder 3">
            <a:extLst>
              <a:ext uri="{FF2B5EF4-FFF2-40B4-BE49-F238E27FC236}">
                <a16:creationId xmlns:a16="http://schemas.microsoft.com/office/drawing/2014/main" id="{65A8687E-E0B3-46E9-8429-59E32FF8A6C5}"/>
              </a:ext>
            </a:extLst>
          </p:cNvPr>
          <p:cNvSpPr>
            <a:spLocks noGrp="1"/>
          </p:cNvSpPr>
          <p:nvPr>
            <p:ph type="sldNum" sz="quarter" idx="12"/>
          </p:nvPr>
        </p:nvSpPr>
        <p:spPr/>
        <p:txBody>
          <a:bodyPr/>
          <a:lstStyle/>
          <a:p>
            <a:fld id="{F7C12BC4-994B-473A-871F-46235A85AC2B}" type="slidenum">
              <a:rPr lang="en-US" smtClean="0"/>
              <a:pPr/>
              <a:t>24</a:t>
            </a:fld>
            <a:endParaRPr lang="en-US" dirty="0"/>
          </a:p>
        </p:txBody>
      </p:sp>
      <p:sp>
        <p:nvSpPr>
          <p:cNvPr id="5" name="TextBox 4">
            <a:extLst>
              <a:ext uri="{FF2B5EF4-FFF2-40B4-BE49-F238E27FC236}">
                <a16:creationId xmlns:a16="http://schemas.microsoft.com/office/drawing/2014/main" id="{3ED9A30F-9DD0-4CA5-B07A-411282CFD2DA}"/>
              </a:ext>
            </a:extLst>
          </p:cNvPr>
          <p:cNvSpPr txBox="1"/>
          <p:nvPr/>
        </p:nvSpPr>
        <p:spPr>
          <a:xfrm>
            <a:off x="543285" y="1833546"/>
            <a:ext cx="2619692" cy="3754874"/>
          </a:xfrm>
          <a:prstGeom prst="rect">
            <a:avLst/>
          </a:prstGeom>
          <a:noFill/>
          <a:ln w="57150">
            <a:noFill/>
          </a:ln>
        </p:spPr>
        <p:txBody>
          <a:bodyPr wrap="square" rtlCol="0">
            <a:spAutoFit/>
          </a:bodyPr>
          <a:lstStyle/>
          <a:p>
            <a:r>
              <a:rPr lang="en-US" sz="2000" b="1" dirty="0">
                <a:solidFill>
                  <a:schemeClr val="tx2"/>
                </a:solidFill>
                <a:latin typeface="+mj-lt"/>
              </a:rPr>
              <a:t>GROSS SALARY</a:t>
            </a:r>
          </a:p>
          <a:p>
            <a:pPr algn="ctr"/>
            <a:endParaRPr lang="en-US" sz="200" b="1" dirty="0">
              <a:solidFill>
                <a:schemeClr val="tx2"/>
              </a:solidFill>
              <a:latin typeface="+mj-lt"/>
            </a:endParaRPr>
          </a:p>
          <a:p>
            <a:r>
              <a:rPr lang="en-US" sz="1600" dirty="0">
                <a:solidFill>
                  <a:schemeClr val="tx2"/>
                </a:solidFill>
                <a:latin typeface="+mj-lt"/>
              </a:rPr>
              <a:t>Report gross salary earned for services delivered while actively listed on the Staff Pool List.  </a:t>
            </a:r>
          </a:p>
          <a:p>
            <a:endParaRPr lang="en-US" sz="1600" dirty="0">
              <a:solidFill>
                <a:schemeClr val="tx2"/>
              </a:solidFill>
              <a:latin typeface="+mj-lt"/>
            </a:endParaRPr>
          </a:p>
          <a:p>
            <a:r>
              <a:rPr lang="en-US" sz="1600" dirty="0">
                <a:solidFill>
                  <a:schemeClr val="tx2"/>
                </a:solidFill>
                <a:latin typeface="+mj-lt"/>
              </a:rPr>
              <a:t>This includes:</a:t>
            </a:r>
          </a:p>
          <a:p>
            <a:endParaRPr lang="en-US" sz="100" dirty="0">
              <a:solidFill>
                <a:schemeClr val="tx2"/>
              </a:solidFill>
              <a:latin typeface="+mj-lt"/>
            </a:endParaRPr>
          </a:p>
          <a:p>
            <a:endParaRPr lang="en-US" sz="100" dirty="0">
              <a:solidFill>
                <a:schemeClr val="tx2"/>
              </a:solidFill>
              <a:latin typeface="+mj-lt"/>
            </a:endParaRPr>
          </a:p>
          <a:p>
            <a:pPr marL="285750" indent="-285750">
              <a:buFont typeface="Courier New" panose="02070309020205020404" pitchFamily="49" charset="0"/>
              <a:buChar char="o"/>
            </a:pPr>
            <a:r>
              <a:rPr lang="en-US" sz="1600" dirty="0">
                <a:solidFill>
                  <a:schemeClr val="tx2"/>
                </a:solidFill>
                <a:latin typeface="+mj-lt"/>
              </a:rPr>
              <a:t>Regular Wages</a:t>
            </a:r>
          </a:p>
          <a:p>
            <a:pPr marL="285750" indent="-285750">
              <a:buFont typeface="Courier New" panose="02070309020205020404" pitchFamily="49" charset="0"/>
              <a:buChar char="o"/>
            </a:pPr>
            <a:r>
              <a:rPr lang="en-US" sz="1600" dirty="0">
                <a:solidFill>
                  <a:schemeClr val="tx2"/>
                </a:solidFill>
                <a:latin typeface="+mj-lt"/>
              </a:rPr>
              <a:t>Extra Pay / Overtime</a:t>
            </a:r>
          </a:p>
          <a:p>
            <a:pPr marL="285750" indent="-285750">
              <a:buFont typeface="Courier New" panose="02070309020205020404" pitchFamily="49" charset="0"/>
              <a:buChar char="o"/>
            </a:pPr>
            <a:r>
              <a:rPr lang="en-US" sz="1600" dirty="0">
                <a:solidFill>
                  <a:schemeClr val="tx2"/>
                </a:solidFill>
                <a:latin typeface="+mj-lt"/>
              </a:rPr>
              <a:t>Paid Time Off (PTO)</a:t>
            </a:r>
          </a:p>
          <a:p>
            <a:pPr marL="285750" indent="-285750">
              <a:buFont typeface="Courier New" panose="02070309020205020404" pitchFamily="49" charset="0"/>
              <a:buChar char="o"/>
            </a:pPr>
            <a:r>
              <a:rPr lang="en-US" sz="1600" dirty="0">
                <a:solidFill>
                  <a:schemeClr val="tx2"/>
                </a:solidFill>
                <a:latin typeface="+mj-lt"/>
              </a:rPr>
              <a:t>Sick Pay</a:t>
            </a:r>
          </a:p>
          <a:p>
            <a:pPr marL="285750" indent="-285750">
              <a:buFont typeface="Courier New" panose="02070309020205020404" pitchFamily="49" charset="0"/>
              <a:buChar char="o"/>
            </a:pPr>
            <a:r>
              <a:rPr lang="en-US" sz="1600" dirty="0">
                <a:solidFill>
                  <a:schemeClr val="tx2"/>
                </a:solidFill>
                <a:latin typeface="+mj-lt"/>
              </a:rPr>
              <a:t>Bonuses</a:t>
            </a:r>
          </a:p>
          <a:p>
            <a:pPr marL="285750" indent="-285750">
              <a:buFont typeface="Courier New" panose="02070309020205020404" pitchFamily="49" charset="0"/>
              <a:buChar char="o"/>
            </a:pPr>
            <a:r>
              <a:rPr lang="en-US" sz="1600" dirty="0">
                <a:solidFill>
                  <a:schemeClr val="tx2"/>
                </a:solidFill>
                <a:latin typeface="+mj-lt"/>
              </a:rPr>
              <a:t>Longevity</a:t>
            </a:r>
          </a:p>
        </p:txBody>
      </p:sp>
      <p:sp>
        <p:nvSpPr>
          <p:cNvPr id="11" name="TextBox 10">
            <a:extLst>
              <a:ext uri="{FF2B5EF4-FFF2-40B4-BE49-F238E27FC236}">
                <a16:creationId xmlns:a16="http://schemas.microsoft.com/office/drawing/2014/main" id="{2B96BEE5-DF8A-478D-BBFA-0CE33E29C06E}"/>
              </a:ext>
            </a:extLst>
          </p:cNvPr>
          <p:cNvSpPr txBox="1"/>
          <p:nvPr/>
        </p:nvSpPr>
        <p:spPr>
          <a:xfrm>
            <a:off x="3152067" y="1678786"/>
            <a:ext cx="7169314" cy="1211818"/>
          </a:xfrm>
          <a:prstGeom prst="flowChartTerminator">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Be mindful of the </a:t>
            </a:r>
            <a:r>
              <a:rPr lang="en-US" b="1" dirty="0">
                <a:solidFill>
                  <a:schemeClr val="bg1"/>
                </a:solidFill>
                <a:latin typeface="Arial" panose="020B0604020202020204" pitchFamily="34" charset="0"/>
                <a:cs typeface="Arial" panose="020B0604020202020204" pitchFamily="34" charset="0"/>
              </a:rPr>
              <a:t>Job Span Toolbar </a:t>
            </a:r>
            <a:r>
              <a:rPr lang="en-US" sz="1600" dirty="0">
                <a:solidFill>
                  <a:schemeClr val="bg1"/>
                </a:solidFill>
                <a:latin typeface="Arial" panose="020B0604020202020204" pitchFamily="34" charset="0"/>
                <a:cs typeface="Arial" panose="020B0604020202020204" pitchFamily="34" charset="0"/>
              </a:rPr>
              <a:t>for each staff member.  Although this is an Annual cost report, you may only report costs relevant to each staff member’s length of time on the staff pool list</a:t>
            </a:r>
          </a:p>
        </p:txBody>
      </p:sp>
      <p:sp>
        <p:nvSpPr>
          <p:cNvPr id="15" name="TextBox 14">
            <a:extLst>
              <a:ext uri="{FF2B5EF4-FFF2-40B4-BE49-F238E27FC236}">
                <a16:creationId xmlns:a16="http://schemas.microsoft.com/office/drawing/2014/main" id="{1969D577-56E7-4822-B02A-F4FC79D2C39B}"/>
              </a:ext>
            </a:extLst>
          </p:cNvPr>
          <p:cNvSpPr txBox="1"/>
          <p:nvPr/>
        </p:nvSpPr>
        <p:spPr>
          <a:xfrm>
            <a:off x="4519668" y="3141074"/>
            <a:ext cx="6858573" cy="126188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Any amounts paid to retiring staff must be reported on the cost report for the school year the staff member retired. </a:t>
            </a:r>
          </a:p>
          <a:p>
            <a:endParaRPr lang="en-US" sz="2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For example, if John Smith retired on June 30, 2022 – all PTO/Sick Time payout should be reported on the FY22 annual cost report, even if it was paid in FY23.</a:t>
            </a:r>
          </a:p>
          <a:p>
            <a:r>
              <a:rPr lang="en-US" sz="1400" dirty="0">
                <a:solidFill>
                  <a:schemeClr val="bg1"/>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4926E8EE-CDA2-402A-B3CA-F3B2F8D547A7}"/>
              </a:ext>
            </a:extLst>
          </p:cNvPr>
          <p:cNvSpPr txBox="1"/>
          <p:nvPr/>
        </p:nvSpPr>
        <p:spPr>
          <a:xfrm>
            <a:off x="3612345" y="4759088"/>
            <a:ext cx="6121012" cy="584775"/>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Do not reduce the salary cost for any pre- and post- tax employee deductions</a:t>
            </a:r>
          </a:p>
        </p:txBody>
      </p:sp>
      <p:grpSp>
        <p:nvGrpSpPr>
          <p:cNvPr id="26" name="Group 25">
            <a:extLst>
              <a:ext uri="{FF2B5EF4-FFF2-40B4-BE49-F238E27FC236}">
                <a16:creationId xmlns:a16="http://schemas.microsoft.com/office/drawing/2014/main" id="{E2CD748B-58FF-48AE-AFA2-0D00A5203838}"/>
              </a:ext>
            </a:extLst>
          </p:cNvPr>
          <p:cNvGrpSpPr/>
          <p:nvPr/>
        </p:nvGrpSpPr>
        <p:grpSpPr>
          <a:xfrm>
            <a:off x="10287072" y="1630503"/>
            <a:ext cx="1463040" cy="1342226"/>
            <a:chOff x="9377107" y="3728994"/>
            <a:chExt cx="1463040" cy="1463040"/>
          </a:xfrm>
        </p:grpSpPr>
        <p:sp>
          <p:nvSpPr>
            <p:cNvPr id="21" name="Flowchart: Connector 20">
              <a:extLst>
                <a:ext uri="{FF2B5EF4-FFF2-40B4-BE49-F238E27FC236}">
                  <a16:creationId xmlns:a16="http://schemas.microsoft.com/office/drawing/2014/main" id="{E8A578FC-9610-4CAC-BF2A-A965D50D9CBA}"/>
                </a:ext>
              </a:extLst>
            </p:cNvPr>
            <p:cNvSpPr/>
            <p:nvPr/>
          </p:nvSpPr>
          <p:spPr>
            <a:xfrm>
              <a:off x="9466320" y="3839075"/>
              <a:ext cx="1280160" cy="1280160"/>
            </a:xfrm>
            <a:prstGeom prst="flowChartConnector">
              <a:avLst/>
            </a:prstGeom>
            <a:solidFill>
              <a:srgbClr val="0B36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7" descr="Monthly calendar">
              <a:extLst>
                <a:ext uri="{FF2B5EF4-FFF2-40B4-BE49-F238E27FC236}">
                  <a16:creationId xmlns:a16="http://schemas.microsoft.com/office/drawing/2014/main" id="{3A34AA53-35FE-48D9-A3C9-F5E1A2A479AE}"/>
                </a:ext>
              </a:extLst>
            </p:cNvPr>
            <p:cNvGrpSpPr/>
            <p:nvPr/>
          </p:nvGrpSpPr>
          <p:grpSpPr>
            <a:xfrm>
              <a:off x="9740640" y="4094754"/>
              <a:ext cx="731520" cy="731520"/>
              <a:chOff x="9020846" y="2442213"/>
              <a:chExt cx="647700" cy="647700"/>
            </a:xfrm>
            <a:solidFill>
              <a:srgbClr val="FFFFFF"/>
            </a:solidFill>
          </p:grpSpPr>
          <p:sp>
            <p:nvSpPr>
              <p:cNvPr id="19" name="Freeform: Shape 18">
                <a:extLst>
                  <a:ext uri="{FF2B5EF4-FFF2-40B4-BE49-F238E27FC236}">
                    <a16:creationId xmlns:a16="http://schemas.microsoft.com/office/drawing/2014/main" id="{0D13229C-ED6C-4F5A-A4C4-3D4BDA435EF3}"/>
                  </a:ext>
                </a:extLst>
              </p:cNvPr>
              <p:cNvSpPr/>
              <p:nvPr/>
            </p:nvSpPr>
            <p:spPr>
              <a:xfrm>
                <a:off x="9020846" y="2556513"/>
                <a:ext cx="647700" cy="533400"/>
              </a:xfrm>
              <a:custGeom>
                <a:avLst/>
                <a:gdLst>
                  <a:gd name="connsiteX0" fmla="*/ 590550 w 647700"/>
                  <a:gd name="connsiteY0" fmla="*/ 57150 h 533400"/>
                  <a:gd name="connsiteX1" fmla="*/ 590550 w 647700"/>
                  <a:gd name="connsiteY1" fmla="*/ 133350 h 533400"/>
                  <a:gd name="connsiteX2" fmla="*/ 514350 w 647700"/>
                  <a:gd name="connsiteY2" fmla="*/ 133350 h 533400"/>
                  <a:gd name="connsiteX3" fmla="*/ 514350 w 647700"/>
                  <a:gd name="connsiteY3" fmla="*/ 57150 h 533400"/>
                  <a:gd name="connsiteX4" fmla="*/ 590550 w 647700"/>
                  <a:gd name="connsiteY4" fmla="*/ 57150 h 533400"/>
                  <a:gd name="connsiteX5" fmla="*/ 57150 w 647700"/>
                  <a:gd name="connsiteY5" fmla="*/ 400050 h 533400"/>
                  <a:gd name="connsiteX6" fmla="*/ 133350 w 647700"/>
                  <a:gd name="connsiteY6" fmla="*/ 400050 h 533400"/>
                  <a:gd name="connsiteX7" fmla="*/ 133350 w 647700"/>
                  <a:gd name="connsiteY7" fmla="*/ 476250 h 533400"/>
                  <a:gd name="connsiteX8" fmla="*/ 57150 w 647700"/>
                  <a:gd name="connsiteY8" fmla="*/ 476250 h 533400"/>
                  <a:gd name="connsiteX9" fmla="*/ 57150 w 647700"/>
                  <a:gd name="connsiteY9" fmla="*/ 400050 h 533400"/>
                  <a:gd name="connsiteX10" fmla="*/ 247650 w 647700"/>
                  <a:gd name="connsiteY10" fmla="*/ 57150 h 533400"/>
                  <a:gd name="connsiteX11" fmla="*/ 247650 w 647700"/>
                  <a:gd name="connsiteY11" fmla="*/ 133350 h 533400"/>
                  <a:gd name="connsiteX12" fmla="*/ 171450 w 647700"/>
                  <a:gd name="connsiteY12" fmla="*/ 133350 h 533400"/>
                  <a:gd name="connsiteX13" fmla="*/ 171450 w 647700"/>
                  <a:gd name="connsiteY13" fmla="*/ 57150 h 533400"/>
                  <a:gd name="connsiteX14" fmla="*/ 247650 w 647700"/>
                  <a:gd name="connsiteY14" fmla="*/ 57150 h 533400"/>
                  <a:gd name="connsiteX15" fmla="*/ 361950 w 647700"/>
                  <a:gd name="connsiteY15" fmla="*/ 57150 h 533400"/>
                  <a:gd name="connsiteX16" fmla="*/ 361950 w 647700"/>
                  <a:gd name="connsiteY16" fmla="*/ 133350 h 533400"/>
                  <a:gd name="connsiteX17" fmla="*/ 285750 w 647700"/>
                  <a:gd name="connsiteY17" fmla="*/ 133350 h 533400"/>
                  <a:gd name="connsiteX18" fmla="*/ 285750 w 647700"/>
                  <a:gd name="connsiteY18" fmla="*/ 57150 h 533400"/>
                  <a:gd name="connsiteX19" fmla="*/ 361950 w 647700"/>
                  <a:gd name="connsiteY19" fmla="*/ 57150 h 533400"/>
                  <a:gd name="connsiteX20" fmla="*/ 476250 w 647700"/>
                  <a:gd name="connsiteY20" fmla="*/ 247650 h 533400"/>
                  <a:gd name="connsiteX21" fmla="*/ 400050 w 647700"/>
                  <a:gd name="connsiteY21" fmla="*/ 247650 h 533400"/>
                  <a:gd name="connsiteX22" fmla="*/ 400050 w 647700"/>
                  <a:gd name="connsiteY22" fmla="*/ 171450 h 533400"/>
                  <a:gd name="connsiteX23" fmla="*/ 476250 w 647700"/>
                  <a:gd name="connsiteY23" fmla="*/ 171450 h 533400"/>
                  <a:gd name="connsiteX24" fmla="*/ 476250 w 647700"/>
                  <a:gd name="connsiteY24" fmla="*/ 247650 h 533400"/>
                  <a:gd name="connsiteX25" fmla="*/ 514350 w 647700"/>
                  <a:gd name="connsiteY25" fmla="*/ 247650 h 533400"/>
                  <a:gd name="connsiteX26" fmla="*/ 514350 w 647700"/>
                  <a:gd name="connsiteY26" fmla="*/ 171450 h 533400"/>
                  <a:gd name="connsiteX27" fmla="*/ 590550 w 647700"/>
                  <a:gd name="connsiteY27" fmla="*/ 171450 h 533400"/>
                  <a:gd name="connsiteX28" fmla="*/ 590550 w 647700"/>
                  <a:gd name="connsiteY28" fmla="*/ 247650 h 533400"/>
                  <a:gd name="connsiteX29" fmla="*/ 514350 w 647700"/>
                  <a:gd name="connsiteY29" fmla="*/ 247650 h 533400"/>
                  <a:gd name="connsiteX30" fmla="*/ 514350 w 647700"/>
                  <a:gd name="connsiteY30" fmla="*/ 361950 h 533400"/>
                  <a:gd name="connsiteX31" fmla="*/ 514350 w 647700"/>
                  <a:gd name="connsiteY31" fmla="*/ 285750 h 533400"/>
                  <a:gd name="connsiteX32" fmla="*/ 590550 w 647700"/>
                  <a:gd name="connsiteY32" fmla="*/ 285750 h 533400"/>
                  <a:gd name="connsiteX33" fmla="*/ 590550 w 647700"/>
                  <a:gd name="connsiteY33" fmla="*/ 361950 h 533400"/>
                  <a:gd name="connsiteX34" fmla="*/ 514350 w 647700"/>
                  <a:gd name="connsiteY34" fmla="*/ 361950 h 533400"/>
                  <a:gd name="connsiteX35" fmla="*/ 285750 w 647700"/>
                  <a:gd name="connsiteY35" fmla="*/ 400050 h 533400"/>
                  <a:gd name="connsiteX36" fmla="*/ 361950 w 647700"/>
                  <a:gd name="connsiteY36" fmla="*/ 400050 h 533400"/>
                  <a:gd name="connsiteX37" fmla="*/ 361950 w 647700"/>
                  <a:gd name="connsiteY37" fmla="*/ 476250 h 533400"/>
                  <a:gd name="connsiteX38" fmla="*/ 285750 w 647700"/>
                  <a:gd name="connsiteY38" fmla="*/ 476250 h 533400"/>
                  <a:gd name="connsiteX39" fmla="*/ 285750 w 647700"/>
                  <a:gd name="connsiteY39" fmla="*/ 400050 h 533400"/>
                  <a:gd name="connsiteX40" fmla="*/ 247650 w 647700"/>
                  <a:gd name="connsiteY40" fmla="*/ 400050 h 533400"/>
                  <a:gd name="connsiteX41" fmla="*/ 247650 w 647700"/>
                  <a:gd name="connsiteY41" fmla="*/ 476250 h 533400"/>
                  <a:gd name="connsiteX42" fmla="*/ 171450 w 647700"/>
                  <a:gd name="connsiteY42" fmla="*/ 476250 h 533400"/>
                  <a:gd name="connsiteX43" fmla="*/ 171450 w 647700"/>
                  <a:gd name="connsiteY43" fmla="*/ 400050 h 533400"/>
                  <a:gd name="connsiteX44" fmla="*/ 247650 w 647700"/>
                  <a:gd name="connsiteY44" fmla="*/ 400050 h 533400"/>
                  <a:gd name="connsiteX45" fmla="*/ 171450 w 647700"/>
                  <a:gd name="connsiteY45" fmla="*/ 285750 h 533400"/>
                  <a:gd name="connsiteX46" fmla="*/ 247650 w 647700"/>
                  <a:gd name="connsiteY46" fmla="*/ 285750 h 533400"/>
                  <a:gd name="connsiteX47" fmla="*/ 247650 w 647700"/>
                  <a:gd name="connsiteY47" fmla="*/ 361950 h 533400"/>
                  <a:gd name="connsiteX48" fmla="*/ 171450 w 647700"/>
                  <a:gd name="connsiteY48" fmla="*/ 361950 h 533400"/>
                  <a:gd name="connsiteX49" fmla="*/ 171450 w 647700"/>
                  <a:gd name="connsiteY49" fmla="*/ 285750 h 533400"/>
                  <a:gd name="connsiteX50" fmla="*/ 133350 w 647700"/>
                  <a:gd name="connsiteY50" fmla="*/ 285750 h 533400"/>
                  <a:gd name="connsiteX51" fmla="*/ 133350 w 647700"/>
                  <a:gd name="connsiteY51" fmla="*/ 361950 h 533400"/>
                  <a:gd name="connsiteX52" fmla="*/ 57150 w 647700"/>
                  <a:gd name="connsiteY52" fmla="*/ 361950 h 533400"/>
                  <a:gd name="connsiteX53" fmla="*/ 57150 w 647700"/>
                  <a:gd name="connsiteY53" fmla="*/ 285750 h 533400"/>
                  <a:gd name="connsiteX54" fmla="*/ 133350 w 647700"/>
                  <a:gd name="connsiteY54" fmla="*/ 285750 h 533400"/>
                  <a:gd name="connsiteX55" fmla="*/ 133350 w 647700"/>
                  <a:gd name="connsiteY55" fmla="*/ 171450 h 533400"/>
                  <a:gd name="connsiteX56" fmla="*/ 133350 w 647700"/>
                  <a:gd name="connsiteY56" fmla="*/ 247650 h 533400"/>
                  <a:gd name="connsiteX57" fmla="*/ 57150 w 647700"/>
                  <a:gd name="connsiteY57" fmla="*/ 247650 h 533400"/>
                  <a:gd name="connsiteX58" fmla="*/ 57150 w 647700"/>
                  <a:gd name="connsiteY58" fmla="*/ 171450 h 533400"/>
                  <a:gd name="connsiteX59" fmla="*/ 133350 w 647700"/>
                  <a:gd name="connsiteY59" fmla="*/ 171450 h 533400"/>
                  <a:gd name="connsiteX60" fmla="*/ 247650 w 647700"/>
                  <a:gd name="connsiteY60" fmla="*/ 247650 h 533400"/>
                  <a:gd name="connsiteX61" fmla="*/ 171450 w 647700"/>
                  <a:gd name="connsiteY61" fmla="*/ 247650 h 533400"/>
                  <a:gd name="connsiteX62" fmla="*/ 171450 w 647700"/>
                  <a:gd name="connsiteY62" fmla="*/ 171450 h 533400"/>
                  <a:gd name="connsiteX63" fmla="*/ 247650 w 647700"/>
                  <a:gd name="connsiteY63" fmla="*/ 171450 h 533400"/>
                  <a:gd name="connsiteX64" fmla="*/ 247650 w 647700"/>
                  <a:gd name="connsiteY64" fmla="*/ 247650 h 533400"/>
                  <a:gd name="connsiteX65" fmla="*/ 285750 w 647700"/>
                  <a:gd name="connsiteY65" fmla="*/ 247650 h 533400"/>
                  <a:gd name="connsiteX66" fmla="*/ 285750 w 647700"/>
                  <a:gd name="connsiteY66" fmla="*/ 171450 h 533400"/>
                  <a:gd name="connsiteX67" fmla="*/ 361950 w 647700"/>
                  <a:gd name="connsiteY67" fmla="*/ 171450 h 533400"/>
                  <a:gd name="connsiteX68" fmla="*/ 361950 w 647700"/>
                  <a:gd name="connsiteY68" fmla="*/ 247650 h 533400"/>
                  <a:gd name="connsiteX69" fmla="*/ 285750 w 647700"/>
                  <a:gd name="connsiteY69" fmla="*/ 247650 h 533400"/>
                  <a:gd name="connsiteX70" fmla="*/ 361950 w 647700"/>
                  <a:gd name="connsiteY70" fmla="*/ 361950 h 533400"/>
                  <a:gd name="connsiteX71" fmla="*/ 285750 w 647700"/>
                  <a:gd name="connsiteY71" fmla="*/ 361950 h 533400"/>
                  <a:gd name="connsiteX72" fmla="*/ 285750 w 647700"/>
                  <a:gd name="connsiteY72" fmla="*/ 285750 h 533400"/>
                  <a:gd name="connsiteX73" fmla="*/ 361950 w 647700"/>
                  <a:gd name="connsiteY73" fmla="*/ 285750 h 533400"/>
                  <a:gd name="connsiteX74" fmla="*/ 361950 w 647700"/>
                  <a:gd name="connsiteY74" fmla="*/ 361950 h 533400"/>
                  <a:gd name="connsiteX75" fmla="*/ 400050 w 647700"/>
                  <a:gd name="connsiteY75" fmla="*/ 361950 h 533400"/>
                  <a:gd name="connsiteX76" fmla="*/ 400050 w 647700"/>
                  <a:gd name="connsiteY76" fmla="*/ 285750 h 533400"/>
                  <a:gd name="connsiteX77" fmla="*/ 476250 w 647700"/>
                  <a:gd name="connsiteY77" fmla="*/ 285750 h 533400"/>
                  <a:gd name="connsiteX78" fmla="*/ 476250 w 647700"/>
                  <a:gd name="connsiteY78" fmla="*/ 361950 h 533400"/>
                  <a:gd name="connsiteX79" fmla="*/ 400050 w 647700"/>
                  <a:gd name="connsiteY79" fmla="*/ 361950 h 533400"/>
                  <a:gd name="connsiteX80" fmla="*/ 476250 w 647700"/>
                  <a:gd name="connsiteY80" fmla="*/ 57150 h 533400"/>
                  <a:gd name="connsiteX81" fmla="*/ 476250 w 647700"/>
                  <a:gd name="connsiteY81" fmla="*/ 133350 h 533400"/>
                  <a:gd name="connsiteX82" fmla="*/ 400050 w 647700"/>
                  <a:gd name="connsiteY82" fmla="*/ 133350 h 533400"/>
                  <a:gd name="connsiteX83" fmla="*/ 400050 w 647700"/>
                  <a:gd name="connsiteY83" fmla="*/ 57150 h 533400"/>
                  <a:gd name="connsiteX84" fmla="*/ 476250 w 647700"/>
                  <a:gd name="connsiteY84" fmla="*/ 57150 h 533400"/>
                  <a:gd name="connsiteX85" fmla="*/ 0 w 647700"/>
                  <a:gd name="connsiteY85" fmla="*/ 0 h 533400"/>
                  <a:gd name="connsiteX86" fmla="*/ 0 w 647700"/>
                  <a:gd name="connsiteY86" fmla="*/ 533400 h 533400"/>
                  <a:gd name="connsiteX87" fmla="*/ 647700 w 647700"/>
                  <a:gd name="connsiteY87" fmla="*/ 533400 h 533400"/>
                  <a:gd name="connsiteX88" fmla="*/ 647700 w 647700"/>
                  <a:gd name="connsiteY88" fmla="*/ 0 h 533400"/>
                  <a:gd name="connsiteX89" fmla="*/ 0 w 647700"/>
                  <a:gd name="connsiteY89"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47700" h="533400">
                    <a:moveTo>
                      <a:pt x="590550" y="57150"/>
                    </a:moveTo>
                    <a:lnTo>
                      <a:pt x="590550" y="133350"/>
                    </a:lnTo>
                    <a:lnTo>
                      <a:pt x="514350" y="133350"/>
                    </a:lnTo>
                    <a:lnTo>
                      <a:pt x="514350" y="57150"/>
                    </a:lnTo>
                    <a:lnTo>
                      <a:pt x="590550" y="57150"/>
                    </a:lnTo>
                    <a:close/>
                    <a:moveTo>
                      <a:pt x="57150" y="400050"/>
                    </a:moveTo>
                    <a:lnTo>
                      <a:pt x="133350" y="400050"/>
                    </a:lnTo>
                    <a:lnTo>
                      <a:pt x="133350" y="476250"/>
                    </a:lnTo>
                    <a:lnTo>
                      <a:pt x="57150" y="476250"/>
                    </a:lnTo>
                    <a:lnTo>
                      <a:pt x="57150" y="400050"/>
                    </a:lnTo>
                    <a:close/>
                    <a:moveTo>
                      <a:pt x="247650" y="57150"/>
                    </a:moveTo>
                    <a:lnTo>
                      <a:pt x="247650" y="133350"/>
                    </a:lnTo>
                    <a:lnTo>
                      <a:pt x="171450" y="133350"/>
                    </a:lnTo>
                    <a:lnTo>
                      <a:pt x="171450" y="57150"/>
                    </a:lnTo>
                    <a:lnTo>
                      <a:pt x="247650" y="57150"/>
                    </a:lnTo>
                    <a:close/>
                    <a:moveTo>
                      <a:pt x="361950" y="57150"/>
                    </a:moveTo>
                    <a:lnTo>
                      <a:pt x="361950" y="133350"/>
                    </a:lnTo>
                    <a:lnTo>
                      <a:pt x="285750" y="133350"/>
                    </a:lnTo>
                    <a:lnTo>
                      <a:pt x="285750" y="57150"/>
                    </a:lnTo>
                    <a:lnTo>
                      <a:pt x="361950" y="57150"/>
                    </a:lnTo>
                    <a:close/>
                    <a:moveTo>
                      <a:pt x="476250" y="247650"/>
                    </a:moveTo>
                    <a:lnTo>
                      <a:pt x="400050" y="247650"/>
                    </a:lnTo>
                    <a:lnTo>
                      <a:pt x="400050" y="171450"/>
                    </a:lnTo>
                    <a:lnTo>
                      <a:pt x="476250" y="171450"/>
                    </a:lnTo>
                    <a:lnTo>
                      <a:pt x="476250" y="247650"/>
                    </a:lnTo>
                    <a:close/>
                    <a:moveTo>
                      <a:pt x="514350" y="247650"/>
                    </a:moveTo>
                    <a:lnTo>
                      <a:pt x="514350" y="171450"/>
                    </a:lnTo>
                    <a:lnTo>
                      <a:pt x="590550" y="171450"/>
                    </a:lnTo>
                    <a:lnTo>
                      <a:pt x="590550" y="247650"/>
                    </a:lnTo>
                    <a:lnTo>
                      <a:pt x="514350" y="247650"/>
                    </a:lnTo>
                    <a:close/>
                    <a:moveTo>
                      <a:pt x="514350" y="361950"/>
                    </a:moveTo>
                    <a:lnTo>
                      <a:pt x="514350" y="285750"/>
                    </a:lnTo>
                    <a:lnTo>
                      <a:pt x="590550" y="285750"/>
                    </a:lnTo>
                    <a:lnTo>
                      <a:pt x="590550" y="361950"/>
                    </a:lnTo>
                    <a:lnTo>
                      <a:pt x="514350" y="361950"/>
                    </a:lnTo>
                    <a:close/>
                    <a:moveTo>
                      <a:pt x="285750" y="400050"/>
                    </a:moveTo>
                    <a:lnTo>
                      <a:pt x="361950" y="400050"/>
                    </a:lnTo>
                    <a:lnTo>
                      <a:pt x="361950" y="476250"/>
                    </a:lnTo>
                    <a:lnTo>
                      <a:pt x="285750" y="476250"/>
                    </a:lnTo>
                    <a:lnTo>
                      <a:pt x="285750" y="400050"/>
                    </a:lnTo>
                    <a:close/>
                    <a:moveTo>
                      <a:pt x="247650" y="400050"/>
                    </a:moveTo>
                    <a:lnTo>
                      <a:pt x="247650" y="476250"/>
                    </a:lnTo>
                    <a:lnTo>
                      <a:pt x="171450" y="476250"/>
                    </a:lnTo>
                    <a:lnTo>
                      <a:pt x="171450" y="400050"/>
                    </a:lnTo>
                    <a:lnTo>
                      <a:pt x="247650" y="400050"/>
                    </a:lnTo>
                    <a:close/>
                    <a:moveTo>
                      <a:pt x="171450" y="285750"/>
                    </a:moveTo>
                    <a:lnTo>
                      <a:pt x="247650" y="285750"/>
                    </a:lnTo>
                    <a:lnTo>
                      <a:pt x="247650" y="361950"/>
                    </a:lnTo>
                    <a:lnTo>
                      <a:pt x="171450" y="361950"/>
                    </a:lnTo>
                    <a:lnTo>
                      <a:pt x="171450" y="285750"/>
                    </a:lnTo>
                    <a:close/>
                    <a:moveTo>
                      <a:pt x="133350" y="285750"/>
                    </a:moveTo>
                    <a:lnTo>
                      <a:pt x="133350" y="361950"/>
                    </a:lnTo>
                    <a:lnTo>
                      <a:pt x="57150" y="361950"/>
                    </a:lnTo>
                    <a:lnTo>
                      <a:pt x="57150" y="285750"/>
                    </a:lnTo>
                    <a:lnTo>
                      <a:pt x="133350" y="285750"/>
                    </a:lnTo>
                    <a:close/>
                    <a:moveTo>
                      <a:pt x="133350" y="171450"/>
                    </a:moveTo>
                    <a:lnTo>
                      <a:pt x="133350" y="247650"/>
                    </a:lnTo>
                    <a:lnTo>
                      <a:pt x="57150" y="247650"/>
                    </a:lnTo>
                    <a:lnTo>
                      <a:pt x="57150" y="171450"/>
                    </a:lnTo>
                    <a:lnTo>
                      <a:pt x="133350" y="171450"/>
                    </a:lnTo>
                    <a:close/>
                    <a:moveTo>
                      <a:pt x="247650" y="247650"/>
                    </a:moveTo>
                    <a:lnTo>
                      <a:pt x="171450" y="247650"/>
                    </a:lnTo>
                    <a:lnTo>
                      <a:pt x="171450" y="171450"/>
                    </a:lnTo>
                    <a:lnTo>
                      <a:pt x="247650" y="171450"/>
                    </a:lnTo>
                    <a:lnTo>
                      <a:pt x="247650" y="247650"/>
                    </a:lnTo>
                    <a:close/>
                    <a:moveTo>
                      <a:pt x="285750" y="247650"/>
                    </a:moveTo>
                    <a:lnTo>
                      <a:pt x="285750" y="171450"/>
                    </a:lnTo>
                    <a:lnTo>
                      <a:pt x="361950" y="171450"/>
                    </a:lnTo>
                    <a:lnTo>
                      <a:pt x="361950" y="247650"/>
                    </a:lnTo>
                    <a:lnTo>
                      <a:pt x="285750" y="247650"/>
                    </a:lnTo>
                    <a:close/>
                    <a:moveTo>
                      <a:pt x="361950" y="361950"/>
                    </a:moveTo>
                    <a:lnTo>
                      <a:pt x="285750" y="361950"/>
                    </a:lnTo>
                    <a:lnTo>
                      <a:pt x="285750" y="285750"/>
                    </a:lnTo>
                    <a:lnTo>
                      <a:pt x="361950" y="285750"/>
                    </a:lnTo>
                    <a:lnTo>
                      <a:pt x="361950" y="361950"/>
                    </a:lnTo>
                    <a:close/>
                    <a:moveTo>
                      <a:pt x="400050" y="361950"/>
                    </a:moveTo>
                    <a:lnTo>
                      <a:pt x="400050" y="285750"/>
                    </a:lnTo>
                    <a:lnTo>
                      <a:pt x="476250" y="285750"/>
                    </a:lnTo>
                    <a:lnTo>
                      <a:pt x="476250" y="361950"/>
                    </a:lnTo>
                    <a:lnTo>
                      <a:pt x="400050" y="361950"/>
                    </a:lnTo>
                    <a:close/>
                    <a:moveTo>
                      <a:pt x="476250" y="57150"/>
                    </a:moveTo>
                    <a:lnTo>
                      <a:pt x="476250" y="133350"/>
                    </a:lnTo>
                    <a:lnTo>
                      <a:pt x="400050" y="133350"/>
                    </a:lnTo>
                    <a:lnTo>
                      <a:pt x="400050" y="57150"/>
                    </a:lnTo>
                    <a:lnTo>
                      <a:pt x="476250" y="57150"/>
                    </a:lnTo>
                    <a:close/>
                    <a:moveTo>
                      <a:pt x="0" y="0"/>
                    </a:moveTo>
                    <a:lnTo>
                      <a:pt x="0" y="533400"/>
                    </a:lnTo>
                    <a:lnTo>
                      <a:pt x="647700" y="533400"/>
                    </a:lnTo>
                    <a:lnTo>
                      <a:pt x="647700" y="0"/>
                    </a:lnTo>
                    <a:lnTo>
                      <a:pt x="0" y="0"/>
                    </a:lnTo>
                    <a:close/>
                  </a:path>
                </a:pathLst>
              </a:custGeom>
              <a:solidFill>
                <a:schemeClr val="bg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3E48EE8-B12B-4A3F-885E-29FA29E5227A}"/>
                  </a:ext>
                </a:extLst>
              </p:cNvPr>
              <p:cNvSpPr/>
              <p:nvPr/>
            </p:nvSpPr>
            <p:spPr>
              <a:xfrm>
                <a:off x="9020846" y="2442213"/>
                <a:ext cx="647700" cy="76200"/>
              </a:xfrm>
              <a:custGeom>
                <a:avLst/>
                <a:gdLst>
                  <a:gd name="connsiteX0" fmla="*/ 0 w 647700"/>
                  <a:gd name="connsiteY0" fmla="*/ 0 h 76200"/>
                  <a:gd name="connsiteX1" fmla="*/ 647700 w 647700"/>
                  <a:gd name="connsiteY1" fmla="*/ 0 h 76200"/>
                  <a:gd name="connsiteX2" fmla="*/ 647700 w 647700"/>
                  <a:gd name="connsiteY2" fmla="*/ 76200 h 76200"/>
                  <a:gd name="connsiteX3" fmla="*/ 0 w 6477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647700" h="76200">
                    <a:moveTo>
                      <a:pt x="0" y="0"/>
                    </a:moveTo>
                    <a:lnTo>
                      <a:pt x="647700" y="0"/>
                    </a:lnTo>
                    <a:lnTo>
                      <a:pt x="647700" y="76200"/>
                    </a:lnTo>
                    <a:lnTo>
                      <a:pt x="0" y="76200"/>
                    </a:lnTo>
                    <a:close/>
                  </a:path>
                </a:pathLst>
              </a:custGeom>
              <a:solidFill>
                <a:schemeClr val="bg1"/>
              </a:solidFill>
              <a:ln w="9525" cap="flat">
                <a:noFill/>
                <a:prstDash val="solid"/>
                <a:miter/>
              </a:ln>
            </p:spPr>
            <p:txBody>
              <a:bodyPr rtlCol="0" anchor="ctr"/>
              <a:lstStyle/>
              <a:p>
                <a:endParaRPr lang="en-US"/>
              </a:p>
            </p:txBody>
          </p:sp>
        </p:grpSp>
        <p:sp>
          <p:nvSpPr>
            <p:cNvPr id="24" name="Circle: Hollow 23">
              <a:extLst>
                <a:ext uri="{FF2B5EF4-FFF2-40B4-BE49-F238E27FC236}">
                  <a16:creationId xmlns:a16="http://schemas.microsoft.com/office/drawing/2014/main" id="{554D86C3-2995-4F57-A7E4-AD86E0CADA75}"/>
                </a:ext>
              </a:extLst>
            </p:cNvPr>
            <p:cNvSpPr/>
            <p:nvPr/>
          </p:nvSpPr>
          <p:spPr>
            <a:xfrm>
              <a:off x="9377107" y="3728994"/>
              <a:ext cx="1463040" cy="1463040"/>
            </a:xfrm>
            <a:prstGeom prst="donut">
              <a:avLst>
                <a:gd name="adj" fmla="val 2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Circle: Hollow 24">
              <a:extLst>
                <a:ext uri="{FF2B5EF4-FFF2-40B4-BE49-F238E27FC236}">
                  <a16:creationId xmlns:a16="http://schemas.microsoft.com/office/drawing/2014/main" id="{43FED4D2-85AD-43B7-97A4-EEFD69191746}"/>
                </a:ext>
              </a:extLst>
            </p:cNvPr>
            <p:cNvSpPr/>
            <p:nvPr/>
          </p:nvSpPr>
          <p:spPr>
            <a:xfrm>
              <a:off x="9426351" y="3774134"/>
              <a:ext cx="1371600" cy="1371600"/>
            </a:xfrm>
            <a:prstGeom prst="donut">
              <a:avLst>
                <a:gd name="adj" fmla="val 5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0" name="Group 29">
            <a:extLst>
              <a:ext uri="{FF2B5EF4-FFF2-40B4-BE49-F238E27FC236}">
                <a16:creationId xmlns:a16="http://schemas.microsoft.com/office/drawing/2014/main" id="{4B8644DD-FC85-468A-8C38-8E1089FF336E}"/>
              </a:ext>
            </a:extLst>
          </p:cNvPr>
          <p:cNvGrpSpPr/>
          <p:nvPr/>
        </p:nvGrpSpPr>
        <p:grpSpPr>
          <a:xfrm>
            <a:off x="3049580" y="2980227"/>
            <a:ext cx="1463040" cy="1344168"/>
            <a:chOff x="9377107" y="3728994"/>
            <a:chExt cx="1463040" cy="1463040"/>
          </a:xfrm>
        </p:grpSpPr>
        <p:sp>
          <p:nvSpPr>
            <p:cNvPr id="31" name="Flowchart: Connector 30">
              <a:extLst>
                <a:ext uri="{FF2B5EF4-FFF2-40B4-BE49-F238E27FC236}">
                  <a16:creationId xmlns:a16="http://schemas.microsoft.com/office/drawing/2014/main" id="{4F24FA67-C9DA-43BE-A077-7EAD3ADC3F64}"/>
                </a:ext>
              </a:extLst>
            </p:cNvPr>
            <p:cNvSpPr/>
            <p:nvPr/>
          </p:nvSpPr>
          <p:spPr>
            <a:xfrm>
              <a:off x="9466320" y="3839075"/>
              <a:ext cx="1280160" cy="1280160"/>
            </a:xfrm>
            <a:prstGeom prst="flowChartConnector">
              <a:avLst/>
            </a:prstGeom>
            <a:solidFill>
              <a:schemeClr val="accent4">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ircle: Hollow 32">
              <a:extLst>
                <a:ext uri="{FF2B5EF4-FFF2-40B4-BE49-F238E27FC236}">
                  <a16:creationId xmlns:a16="http://schemas.microsoft.com/office/drawing/2014/main" id="{FB1BE116-C840-436B-9CA3-2308E5466844}"/>
                </a:ext>
              </a:extLst>
            </p:cNvPr>
            <p:cNvSpPr/>
            <p:nvPr/>
          </p:nvSpPr>
          <p:spPr>
            <a:xfrm>
              <a:off x="9377107" y="3728994"/>
              <a:ext cx="1463040" cy="1463040"/>
            </a:xfrm>
            <a:prstGeom prst="donut">
              <a:avLst>
                <a:gd name="adj" fmla="val 2656"/>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Circle: Hollow 33">
              <a:extLst>
                <a:ext uri="{FF2B5EF4-FFF2-40B4-BE49-F238E27FC236}">
                  <a16:creationId xmlns:a16="http://schemas.microsoft.com/office/drawing/2014/main" id="{EBD45B22-8BE4-473D-9CBF-C3DEE2D7E5BE}"/>
                </a:ext>
              </a:extLst>
            </p:cNvPr>
            <p:cNvSpPr/>
            <p:nvPr/>
          </p:nvSpPr>
          <p:spPr>
            <a:xfrm>
              <a:off x="9426351" y="3774134"/>
              <a:ext cx="1371600" cy="1371600"/>
            </a:xfrm>
            <a:prstGeom prst="donut">
              <a:avLst>
                <a:gd name="adj" fmla="val 5996"/>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0" name="Group 49">
            <a:extLst>
              <a:ext uri="{FF2B5EF4-FFF2-40B4-BE49-F238E27FC236}">
                <a16:creationId xmlns:a16="http://schemas.microsoft.com/office/drawing/2014/main" id="{ACF033C9-3F18-4B51-AB2E-70FCBA750E9A}"/>
              </a:ext>
            </a:extLst>
          </p:cNvPr>
          <p:cNvGrpSpPr/>
          <p:nvPr/>
        </p:nvGrpSpPr>
        <p:grpSpPr>
          <a:xfrm>
            <a:off x="10336316" y="4463070"/>
            <a:ext cx="1463040" cy="1344168"/>
            <a:chOff x="9377107" y="3728994"/>
            <a:chExt cx="1463040" cy="1463040"/>
          </a:xfrm>
        </p:grpSpPr>
        <p:sp>
          <p:nvSpPr>
            <p:cNvPr id="51" name="Flowchart: Connector 50">
              <a:extLst>
                <a:ext uri="{FF2B5EF4-FFF2-40B4-BE49-F238E27FC236}">
                  <a16:creationId xmlns:a16="http://schemas.microsoft.com/office/drawing/2014/main" id="{851F4B17-099B-43BB-A15D-A889AD892584}"/>
                </a:ext>
              </a:extLst>
            </p:cNvPr>
            <p:cNvSpPr/>
            <p:nvPr/>
          </p:nvSpPr>
          <p:spPr>
            <a:xfrm>
              <a:off x="9466320" y="3839075"/>
              <a:ext cx="1280160" cy="1280160"/>
            </a:xfrm>
            <a:prstGeom prst="flowChartConnector">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Circle: Hollow 52">
              <a:extLst>
                <a:ext uri="{FF2B5EF4-FFF2-40B4-BE49-F238E27FC236}">
                  <a16:creationId xmlns:a16="http://schemas.microsoft.com/office/drawing/2014/main" id="{246A55EA-9804-4FD7-92CB-139C4D68D22C}"/>
                </a:ext>
              </a:extLst>
            </p:cNvPr>
            <p:cNvSpPr/>
            <p:nvPr/>
          </p:nvSpPr>
          <p:spPr>
            <a:xfrm>
              <a:off x="9377107" y="3728994"/>
              <a:ext cx="1463040" cy="1463040"/>
            </a:xfrm>
            <a:prstGeom prst="donut">
              <a:avLst>
                <a:gd name="adj" fmla="val 2656"/>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Circle: Hollow 53">
              <a:extLst>
                <a:ext uri="{FF2B5EF4-FFF2-40B4-BE49-F238E27FC236}">
                  <a16:creationId xmlns:a16="http://schemas.microsoft.com/office/drawing/2014/main" id="{0EE1388D-E6FD-4D98-9938-02573F1C41B3}"/>
                </a:ext>
              </a:extLst>
            </p:cNvPr>
            <p:cNvSpPr/>
            <p:nvPr/>
          </p:nvSpPr>
          <p:spPr>
            <a:xfrm>
              <a:off x="9426351" y="3774134"/>
              <a:ext cx="1371600" cy="1371600"/>
            </a:xfrm>
            <a:prstGeom prst="donut">
              <a:avLst>
                <a:gd name="adj" fmla="val 5996"/>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59" name="Graphic 58" descr="School boy">
            <a:extLst>
              <a:ext uri="{FF2B5EF4-FFF2-40B4-BE49-F238E27FC236}">
                <a16:creationId xmlns:a16="http://schemas.microsoft.com/office/drawing/2014/main" id="{F2E22368-9B47-4343-951C-776421B4AD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8491" y="3175781"/>
            <a:ext cx="914400" cy="914400"/>
          </a:xfrm>
          <a:prstGeom prst="rect">
            <a:avLst/>
          </a:prstGeom>
        </p:spPr>
      </p:pic>
      <p:pic>
        <p:nvPicPr>
          <p:cNvPr id="8" name="Graphic 7" descr="Bank check">
            <a:extLst>
              <a:ext uri="{FF2B5EF4-FFF2-40B4-BE49-F238E27FC236}">
                <a16:creationId xmlns:a16="http://schemas.microsoft.com/office/drawing/2014/main" id="{CC212EE9-FFB2-44BB-9E5A-6CA65C943E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4719" y="4680849"/>
            <a:ext cx="914400" cy="914400"/>
          </a:xfrm>
          <a:prstGeom prst="rect">
            <a:avLst/>
          </a:prstGeom>
        </p:spPr>
      </p:pic>
    </p:spTree>
    <p:extLst>
      <p:ext uri="{BB962C8B-B14F-4D97-AF65-F5344CB8AC3E}">
        <p14:creationId xmlns:p14="http://schemas.microsoft.com/office/powerpoint/2010/main" val="156585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626BC85-1F67-4496-BE37-D12C88BC02BB}"/>
              </a:ext>
            </a:extLst>
          </p:cNvPr>
          <p:cNvSpPr/>
          <p:nvPr/>
        </p:nvSpPr>
        <p:spPr>
          <a:xfrm>
            <a:off x="201670" y="1278369"/>
            <a:ext cx="11788660" cy="477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C70821AE-7C1D-4B1A-8536-4CD6010735E1}"/>
              </a:ext>
            </a:extLst>
          </p:cNvPr>
          <p:cNvSpPr/>
          <p:nvPr/>
        </p:nvSpPr>
        <p:spPr>
          <a:xfrm>
            <a:off x="374028" y="4563129"/>
            <a:ext cx="8624978" cy="1144050"/>
          </a:xfrm>
          <a:prstGeom prst="roundRect">
            <a:avLst>
              <a:gd name="adj" fmla="val 47034"/>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538D7E5B-C5B4-4245-A8C5-0F84FAC594B2}"/>
              </a:ext>
            </a:extLst>
          </p:cNvPr>
          <p:cNvSpPr/>
          <p:nvPr/>
        </p:nvSpPr>
        <p:spPr>
          <a:xfrm>
            <a:off x="390419" y="3079753"/>
            <a:ext cx="8467295" cy="1144050"/>
          </a:xfrm>
          <a:prstGeom prst="roundRect">
            <a:avLst>
              <a:gd name="adj" fmla="val 47034"/>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F40333B2-4687-4FEE-83FA-AFC0E680C121}"/>
              </a:ext>
            </a:extLst>
          </p:cNvPr>
          <p:cNvSpPr/>
          <p:nvPr/>
        </p:nvSpPr>
        <p:spPr>
          <a:xfrm>
            <a:off x="374028" y="1744577"/>
            <a:ext cx="8467131" cy="1144050"/>
          </a:xfrm>
          <a:prstGeom prst="roundRect">
            <a:avLst>
              <a:gd name="adj" fmla="val 470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BA5407E-FAF8-447F-A1DD-4FC04C14F28C}"/>
              </a:ext>
            </a:extLst>
          </p:cNvPr>
          <p:cNvSpPr>
            <a:spLocks noGrp="1"/>
          </p:cNvSpPr>
          <p:nvPr>
            <p:ph type="title"/>
          </p:nvPr>
        </p:nvSpPr>
        <p:spPr/>
        <p:txBody>
          <a:bodyPr>
            <a:normAutofit/>
          </a:bodyPr>
          <a:lstStyle/>
          <a:p>
            <a:r>
              <a:rPr lang="en-US" dirty="0"/>
              <a:t>Personnel Costs: Eligible Benefit Costs</a:t>
            </a:r>
          </a:p>
        </p:txBody>
      </p:sp>
      <p:sp>
        <p:nvSpPr>
          <p:cNvPr id="4" name="Slide Number Placeholder 3">
            <a:extLst>
              <a:ext uri="{FF2B5EF4-FFF2-40B4-BE49-F238E27FC236}">
                <a16:creationId xmlns:a16="http://schemas.microsoft.com/office/drawing/2014/main" id="{65A8687E-E0B3-46E9-8429-59E32FF8A6C5}"/>
              </a:ext>
            </a:extLst>
          </p:cNvPr>
          <p:cNvSpPr>
            <a:spLocks noGrp="1"/>
          </p:cNvSpPr>
          <p:nvPr>
            <p:ph type="sldNum" sz="quarter" idx="12"/>
          </p:nvPr>
        </p:nvSpPr>
        <p:spPr/>
        <p:txBody>
          <a:bodyPr/>
          <a:lstStyle/>
          <a:p>
            <a:fld id="{F7C12BC4-994B-473A-871F-46235A85AC2B}" type="slidenum">
              <a:rPr lang="en-US" smtClean="0"/>
              <a:pPr/>
              <a:t>25</a:t>
            </a:fld>
            <a:endParaRPr lang="en-US" dirty="0"/>
          </a:p>
        </p:txBody>
      </p:sp>
      <p:sp>
        <p:nvSpPr>
          <p:cNvPr id="5" name="TextBox 4">
            <a:extLst>
              <a:ext uri="{FF2B5EF4-FFF2-40B4-BE49-F238E27FC236}">
                <a16:creationId xmlns:a16="http://schemas.microsoft.com/office/drawing/2014/main" id="{3ED9A30F-9DD0-4CA5-B07A-411282CFD2DA}"/>
              </a:ext>
            </a:extLst>
          </p:cNvPr>
          <p:cNvSpPr txBox="1"/>
          <p:nvPr/>
        </p:nvSpPr>
        <p:spPr>
          <a:xfrm>
            <a:off x="9123281" y="1778076"/>
            <a:ext cx="2828081" cy="3693319"/>
          </a:xfrm>
          <a:prstGeom prst="rect">
            <a:avLst/>
          </a:prstGeom>
          <a:noFill/>
          <a:ln w="57150">
            <a:noFill/>
          </a:ln>
        </p:spPr>
        <p:txBody>
          <a:bodyPr wrap="square" rtlCol="0">
            <a:spAutoFit/>
          </a:bodyPr>
          <a:lstStyle/>
          <a:p>
            <a:r>
              <a:rPr lang="en-US" sz="2000" b="1" dirty="0">
                <a:solidFill>
                  <a:schemeClr val="tx2"/>
                </a:solidFill>
                <a:latin typeface="+mj-lt"/>
              </a:rPr>
              <a:t>BENEFITS</a:t>
            </a:r>
          </a:p>
          <a:p>
            <a:pPr algn="ctr"/>
            <a:endParaRPr lang="en-US" sz="200" b="1" dirty="0">
              <a:solidFill>
                <a:schemeClr val="tx2"/>
              </a:solidFill>
              <a:latin typeface="+mj-lt"/>
            </a:endParaRPr>
          </a:p>
          <a:p>
            <a:r>
              <a:rPr lang="en-US" sz="1600" dirty="0">
                <a:solidFill>
                  <a:schemeClr val="tx2"/>
                </a:solidFill>
                <a:latin typeface="+mj-lt"/>
              </a:rPr>
              <a:t>Eligible benefits include county or state paid benefits on behalf of staff members listed on the Staff Pool List. </a:t>
            </a:r>
          </a:p>
          <a:p>
            <a:endParaRPr lang="en-US" sz="1600" dirty="0">
              <a:solidFill>
                <a:schemeClr val="tx2"/>
              </a:solidFill>
              <a:latin typeface="+mj-lt"/>
            </a:endParaRPr>
          </a:p>
          <a:p>
            <a:r>
              <a:rPr lang="en-US" sz="1600" dirty="0">
                <a:solidFill>
                  <a:schemeClr val="tx2"/>
                </a:solidFill>
                <a:latin typeface="+mj-lt"/>
              </a:rPr>
              <a:t>This includes:</a:t>
            </a:r>
          </a:p>
          <a:p>
            <a:endParaRPr lang="en-US" sz="100" dirty="0">
              <a:solidFill>
                <a:schemeClr val="tx2"/>
              </a:solidFill>
              <a:latin typeface="+mj-lt"/>
            </a:endParaRPr>
          </a:p>
          <a:p>
            <a:endParaRPr lang="en-US" sz="100" dirty="0">
              <a:solidFill>
                <a:schemeClr val="tx2"/>
              </a:solidFill>
              <a:latin typeface="+mj-lt"/>
            </a:endParaRPr>
          </a:p>
          <a:p>
            <a:pPr marL="285750" indent="-285750">
              <a:buFont typeface="Courier New" panose="02070309020205020404" pitchFamily="49" charset="0"/>
              <a:buChar char="o"/>
            </a:pPr>
            <a:r>
              <a:rPr lang="en-US" sz="1600" dirty="0">
                <a:solidFill>
                  <a:schemeClr val="tx2"/>
                </a:solidFill>
                <a:latin typeface="+mj-lt"/>
              </a:rPr>
              <a:t>Health, Life, Disability, Dental Insurance</a:t>
            </a:r>
          </a:p>
          <a:p>
            <a:pPr marL="285750" indent="-285750">
              <a:buFont typeface="Courier New" panose="02070309020205020404" pitchFamily="49" charset="0"/>
              <a:buChar char="o"/>
            </a:pPr>
            <a:r>
              <a:rPr lang="en-US" sz="1600" dirty="0">
                <a:solidFill>
                  <a:schemeClr val="tx2"/>
                </a:solidFill>
                <a:latin typeface="+mj-lt"/>
              </a:rPr>
              <a:t>Workers’ Compensation</a:t>
            </a:r>
          </a:p>
          <a:p>
            <a:pPr marL="285750" indent="-285750">
              <a:buFont typeface="Courier New" panose="02070309020205020404" pitchFamily="49" charset="0"/>
              <a:buChar char="o"/>
            </a:pPr>
            <a:r>
              <a:rPr lang="en-US" sz="1600" dirty="0">
                <a:solidFill>
                  <a:schemeClr val="tx2"/>
                </a:solidFill>
                <a:latin typeface="+mj-lt"/>
              </a:rPr>
              <a:t>FICA (Social Security &amp; Medicare)</a:t>
            </a:r>
          </a:p>
          <a:p>
            <a:pPr marL="285750" indent="-285750">
              <a:buFont typeface="Courier New" panose="02070309020205020404" pitchFamily="49" charset="0"/>
              <a:buChar char="o"/>
            </a:pPr>
            <a:r>
              <a:rPr lang="en-US" sz="1600" dirty="0">
                <a:solidFill>
                  <a:schemeClr val="tx2"/>
                </a:solidFill>
                <a:latin typeface="+mj-lt"/>
              </a:rPr>
              <a:t>Retirement Contrib.</a:t>
            </a:r>
          </a:p>
          <a:p>
            <a:pPr marL="285750" indent="-285750">
              <a:buFont typeface="Courier New" panose="02070309020205020404" pitchFamily="49" charset="0"/>
              <a:buChar char="o"/>
            </a:pPr>
            <a:endParaRPr lang="en-US" dirty="0">
              <a:solidFill>
                <a:schemeClr val="tx2"/>
              </a:solidFill>
              <a:latin typeface="+mj-lt"/>
            </a:endParaRPr>
          </a:p>
        </p:txBody>
      </p:sp>
      <p:sp>
        <p:nvSpPr>
          <p:cNvPr id="11" name="TextBox 10">
            <a:extLst>
              <a:ext uri="{FF2B5EF4-FFF2-40B4-BE49-F238E27FC236}">
                <a16:creationId xmlns:a16="http://schemas.microsoft.com/office/drawing/2014/main" id="{2B96BEE5-DF8A-478D-BBFA-0CE33E29C06E}"/>
              </a:ext>
            </a:extLst>
          </p:cNvPr>
          <p:cNvSpPr txBox="1"/>
          <p:nvPr/>
        </p:nvSpPr>
        <p:spPr>
          <a:xfrm>
            <a:off x="361794" y="1900380"/>
            <a:ext cx="7553770" cy="822305"/>
          </a:xfrm>
          <a:prstGeom prst="flowChartTerminator">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Make sure to include all </a:t>
            </a:r>
            <a:r>
              <a:rPr lang="en-US" sz="1600" b="1" dirty="0">
                <a:solidFill>
                  <a:schemeClr val="bg1"/>
                </a:solidFill>
                <a:latin typeface="Arial" panose="020B0604020202020204" pitchFamily="34" charset="0"/>
                <a:cs typeface="Arial" panose="020B0604020202020204" pitchFamily="34" charset="0"/>
              </a:rPr>
              <a:t>county or state-paid </a:t>
            </a:r>
            <a:r>
              <a:rPr lang="en-US" sz="1600" dirty="0">
                <a:solidFill>
                  <a:schemeClr val="bg1"/>
                </a:solidFill>
                <a:latin typeface="Arial" panose="020B0604020202020204" pitchFamily="34" charset="0"/>
                <a:cs typeface="Arial" panose="020B0604020202020204" pitchFamily="34" charset="0"/>
              </a:rPr>
              <a:t>retirement and social security costs</a:t>
            </a:r>
          </a:p>
        </p:txBody>
      </p:sp>
      <p:sp>
        <p:nvSpPr>
          <p:cNvPr id="15" name="TextBox 14">
            <a:extLst>
              <a:ext uri="{FF2B5EF4-FFF2-40B4-BE49-F238E27FC236}">
                <a16:creationId xmlns:a16="http://schemas.microsoft.com/office/drawing/2014/main" id="{1969D577-56E7-4822-B02A-F4FC79D2C39B}"/>
              </a:ext>
            </a:extLst>
          </p:cNvPr>
          <p:cNvSpPr txBox="1"/>
          <p:nvPr/>
        </p:nvSpPr>
        <p:spPr>
          <a:xfrm>
            <a:off x="1719318" y="3141074"/>
            <a:ext cx="6858573" cy="1046440"/>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Benefits should be prorated for the accrual months based on both Staff Pool List participation and months worked. </a:t>
            </a:r>
          </a:p>
          <a:p>
            <a:endParaRPr lang="en-US" sz="2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For example, if John Smith is on the staff pool list for 7 out of the 10 months that he worked, then 70% of benefits should be reported</a:t>
            </a:r>
          </a:p>
        </p:txBody>
      </p:sp>
      <p:sp>
        <p:nvSpPr>
          <p:cNvPr id="17" name="TextBox 16">
            <a:extLst>
              <a:ext uri="{FF2B5EF4-FFF2-40B4-BE49-F238E27FC236}">
                <a16:creationId xmlns:a16="http://schemas.microsoft.com/office/drawing/2014/main" id="{4926E8EE-CDA2-402A-B3CA-F3B2F8D547A7}"/>
              </a:ext>
            </a:extLst>
          </p:cNvPr>
          <p:cNvSpPr txBox="1"/>
          <p:nvPr/>
        </p:nvSpPr>
        <p:spPr>
          <a:xfrm>
            <a:off x="811995" y="4759088"/>
            <a:ext cx="6121012" cy="584775"/>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Do not include any employee deductions as benefit costs. Only report the county or state incurred portion of benefit costs.</a:t>
            </a:r>
          </a:p>
        </p:txBody>
      </p:sp>
      <p:grpSp>
        <p:nvGrpSpPr>
          <p:cNvPr id="26" name="Group 25">
            <a:extLst>
              <a:ext uri="{FF2B5EF4-FFF2-40B4-BE49-F238E27FC236}">
                <a16:creationId xmlns:a16="http://schemas.microsoft.com/office/drawing/2014/main" id="{E2CD748B-58FF-48AE-AFA2-0D00A5203838}"/>
              </a:ext>
            </a:extLst>
          </p:cNvPr>
          <p:cNvGrpSpPr/>
          <p:nvPr/>
        </p:nvGrpSpPr>
        <p:grpSpPr>
          <a:xfrm>
            <a:off x="7486722" y="1630503"/>
            <a:ext cx="1463040" cy="1342226"/>
            <a:chOff x="9377107" y="3728994"/>
            <a:chExt cx="1463040" cy="1463040"/>
          </a:xfrm>
        </p:grpSpPr>
        <p:sp>
          <p:nvSpPr>
            <p:cNvPr id="21" name="Flowchart: Connector 20">
              <a:extLst>
                <a:ext uri="{FF2B5EF4-FFF2-40B4-BE49-F238E27FC236}">
                  <a16:creationId xmlns:a16="http://schemas.microsoft.com/office/drawing/2014/main" id="{E8A578FC-9610-4CAC-BF2A-A965D50D9CBA}"/>
                </a:ext>
              </a:extLst>
            </p:cNvPr>
            <p:cNvSpPr/>
            <p:nvPr/>
          </p:nvSpPr>
          <p:spPr>
            <a:xfrm>
              <a:off x="9466320" y="3839075"/>
              <a:ext cx="1280160" cy="1280160"/>
            </a:xfrm>
            <a:prstGeom prst="flowChartConnector">
              <a:avLst/>
            </a:prstGeom>
            <a:solidFill>
              <a:srgbClr val="0B36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ircle: Hollow 23">
              <a:extLst>
                <a:ext uri="{FF2B5EF4-FFF2-40B4-BE49-F238E27FC236}">
                  <a16:creationId xmlns:a16="http://schemas.microsoft.com/office/drawing/2014/main" id="{554D86C3-2995-4F57-A7E4-AD86E0CADA75}"/>
                </a:ext>
              </a:extLst>
            </p:cNvPr>
            <p:cNvSpPr/>
            <p:nvPr/>
          </p:nvSpPr>
          <p:spPr>
            <a:xfrm>
              <a:off x="9377107" y="3728994"/>
              <a:ext cx="1463040" cy="1463040"/>
            </a:xfrm>
            <a:prstGeom prst="donut">
              <a:avLst>
                <a:gd name="adj" fmla="val 2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Circle: Hollow 24">
              <a:extLst>
                <a:ext uri="{FF2B5EF4-FFF2-40B4-BE49-F238E27FC236}">
                  <a16:creationId xmlns:a16="http://schemas.microsoft.com/office/drawing/2014/main" id="{43FED4D2-85AD-43B7-97A4-EEFD69191746}"/>
                </a:ext>
              </a:extLst>
            </p:cNvPr>
            <p:cNvSpPr/>
            <p:nvPr/>
          </p:nvSpPr>
          <p:spPr>
            <a:xfrm>
              <a:off x="9426351" y="3774134"/>
              <a:ext cx="1371600" cy="1371600"/>
            </a:xfrm>
            <a:prstGeom prst="donut">
              <a:avLst>
                <a:gd name="adj" fmla="val 5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0" name="Group 29">
            <a:extLst>
              <a:ext uri="{FF2B5EF4-FFF2-40B4-BE49-F238E27FC236}">
                <a16:creationId xmlns:a16="http://schemas.microsoft.com/office/drawing/2014/main" id="{4B8644DD-FC85-468A-8C38-8E1089FF336E}"/>
              </a:ext>
            </a:extLst>
          </p:cNvPr>
          <p:cNvGrpSpPr/>
          <p:nvPr/>
        </p:nvGrpSpPr>
        <p:grpSpPr>
          <a:xfrm>
            <a:off x="249230" y="2980227"/>
            <a:ext cx="1463040" cy="1344168"/>
            <a:chOff x="9377107" y="3728994"/>
            <a:chExt cx="1463040" cy="1463040"/>
          </a:xfrm>
        </p:grpSpPr>
        <p:sp>
          <p:nvSpPr>
            <p:cNvPr id="31" name="Flowchart: Connector 30">
              <a:extLst>
                <a:ext uri="{FF2B5EF4-FFF2-40B4-BE49-F238E27FC236}">
                  <a16:creationId xmlns:a16="http://schemas.microsoft.com/office/drawing/2014/main" id="{4F24FA67-C9DA-43BE-A077-7EAD3ADC3F64}"/>
                </a:ext>
              </a:extLst>
            </p:cNvPr>
            <p:cNvSpPr/>
            <p:nvPr/>
          </p:nvSpPr>
          <p:spPr>
            <a:xfrm>
              <a:off x="9466320" y="3839075"/>
              <a:ext cx="1280160" cy="1280160"/>
            </a:xfrm>
            <a:prstGeom prst="flowChartConnector">
              <a:avLst/>
            </a:prstGeom>
            <a:solidFill>
              <a:schemeClr val="accent4">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ircle: Hollow 32">
              <a:extLst>
                <a:ext uri="{FF2B5EF4-FFF2-40B4-BE49-F238E27FC236}">
                  <a16:creationId xmlns:a16="http://schemas.microsoft.com/office/drawing/2014/main" id="{FB1BE116-C840-436B-9CA3-2308E5466844}"/>
                </a:ext>
              </a:extLst>
            </p:cNvPr>
            <p:cNvSpPr/>
            <p:nvPr/>
          </p:nvSpPr>
          <p:spPr>
            <a:xfrm>
              <a:off x="9377107" y="3728994"/>
              <a:ext cx="1463040" cy="1463040"/>
            </a:xfrm>
            <a:prstGeom prst="donut">
              <a:avLst>
                <a:gd name="adj" fmla="val 2656"/>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Circle: Hollow 33">
              <a:extLst>
                <a:ext uri="{FF2B5EF4-FFF2-40B4-BE49-F238E27FC236}">
                  <a16:creationId xmlns:a16="http://schemas.microsoft.com/office/drawing/2014/main" id="{EBD45B22-8BE4-473D-9CBF-C3DEE2D7E5BE}"/>
                </a:ext>
              </a:extLst>
            </p:cNvPr>
            <p:cNvSpPr/>
            <p:nvPr/>
          </p:nvSpPr>
          <p:spPr>
            <a:xfrm>
              <a:off x="9426351" y="3774134"/>
              <a:ext cx="1371600" cy="1371600"/>
            </a:xfrm>
            <a:prstGeom prst="donut">
              <a:avLst>
                <a:gd name="adj" fmla="val 5996"/>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0" name="Group 49">
            <a:extLst>
              <a:ext uri="{FF2B5EF4-FFF2-40B4-BE49-F238E27FC236}">
                <a16:creationId xmlns:a16="http://schemas.microsoft.com/office/drawing/2014/main" id="{ACF033C9-3F18-4B51-AB2E-70FCBA750E9A}"/>
              </a:ext>
            </a:extLst>
          </p:cNvPr>
          <p:cNvGrpSpPr/>
          <p:nvPr/>
        </p:nvGrpSpPr>
        <p:grpSpPr>
          <a:xfrm>
            <a:off x="7535966" y="4463070"/>
            <a:ext cx="1463040" cy="1344168"/>
            <a:chOff x="9377107" y="3728994"/>
            <a:chExt cx="1463040" cy="1463040"/>
          </a:xfrm>
        </p:grpSpPr>
        <p:sp>
          <p:nvSpPr>
            <p:cNvPr id="51" name="Flowchart: Connector 50">
              <a:extLst>
                <a:ext uri="{FF2B5EF4-FFF2-40B4-BE49-F238E27FC236}">
                  <a16:creationId xmlns:a16="http://schemas.microsoft.com/office/drawing/2014/main" id="{851F4B17-099B-43BB-A15D-A889AD892584}"/>
                </a:ext>
              </a:extLst>
            </p:cNvPr>
            <p:cNvSpPr/>
            <p:nvPr/>
          </p:nvSpPr>
          <p:spPr>
            <a:xfrm>
              <a:off x="9466320" y="3839075"/>
              <a:ext cx="1280160" cy="1280160"/>
            </a:xfrm>
            <a:prstGeom prst="flowChartConnector">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Circle: Hollow 52">
              <a:extLst>
                <a:ext uri="{FF2B5EF4-FFF2-40B4-BE49-F238E27FC236}">
                  <a16:creationId xmlns:a16="http://schemas.microsoft.com/office/drawing/2014/main" id="{246A55EA-9804-4FD7-92CB-139C4D68D22C}"/>
                </a:ext>
              </a:extLst>
            </p:cNvPr>
            <p:cNvSpPr/>
            <p:nvPr/>
          </p:nvSpPr>
          <p:spPr>
            <a:xfrm>
              <a:off x="9377107" y="3728994"/>
              <a:ext cx="1463040" cy="1463040"/>
            </a:xfrm>
            <a:prstGeom prst="donut">
              <a:avLst>
                <a:gd name="adj" fmla="val 2656"/>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Circle: Hollow 53">
              <a:extLst>
                <a:ext uri="{FF2B5EF4-FFF2-40B4-BE49-F238E27FC236}">
                  <a16:creationId xmlns:a16="http://schemas.microsoft.com/office/drawing/2014/main" id="{0EE1388D-E6FD-4D98-9938-02573F1C41B3}"/>
                </a:ext>
              </a:extLst>
            </p:cNvPr>
            <p:cNvSpPr/>
            <p:nvPr/>
          </p:nvSpPr>
          <p:spPr>
            <a:xfrm>
              <a:off x="9426351" y="3774134"/>
              <a:ext cx="1371600" cy="1371600"/>
            </a:xfrm>
            <a:prstGeom prst="donut">
              <a:avLst>
                <a:gd name="adj" fmla="val 5996"/>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8" name="Graphic 7" descr="Bank check">
            <a:extLst>
              <a:ext uri="{FF2B5EF4-FFF2-40B4-BE49-F238E27FC236}">
                <a16:creationId xmlns:a16="http://schemas.microsoft.com/office/drawing/2014/main" id="{CC212EE9-FFB2-44BB-9E5A-6CA65C943E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0255" y="4680849"/>
            <a:ext cx="914400" cy="914400"/>
          </a:xfrm>
          <a:prstGeom prst="rect">
            <a:avLst/>
          </a:prstGeom>
        </p:spPr>
      </p:pic>
      <p:pic>
        <p:nvPicPr>
          <p:cNvPr id="9" name="Graphic 8" descr="Money">
            <a:extLst>
              <a:ext uri="{FF2B5EF4-FFF2-40B4-BE49-F238E27FC236}">
                <a16:creationId xmlns:a16="http://schemas.microsoft.com/office/drawing/2014/main" id="{0C664FF9-0E8C-426E-B1DA-CEFF4D09DA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8815" y="1819750"/>
            <a:ext cx="914400" cy="914400"/>
          </a:xfrm>
          <a:prstGeom prst="rect">
            <a:avLst/>
          </a:prstGeom>
        </p:spPr>
      </p:pic>
      <p:pic>
        <p:nvPicPr>
          <p:cNvPr id="12" name="Graphic 11" descr="Medical">
            <a:extLst>
              <a:ext uri="{FF2B5EF4-FFF2-40B4-BE49-F238E27FC236}">
                <a16:creationId xmlns:a16="http://schemas.microsoft.com/office/drawing/2014/main" id="{C66CBB05-26DC-436C-8D8A-38A7732F31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095" y="3187389"/>
            <a:ext cx="914400" cy="914400"/>
          </a:xfrm>
          <a:prstGeom prst="rect">
            <a:avLst/>
          </a:prstGeom>
        </p:spPr>
      </p:pic>
    </p:spTree>
    <p:extLst>
      <p:ext uri="{BB962C8B-B14F-4D97-AF65-F5344CB8AC3E}">
        <p14:creationId xmlns:p14="http://schemas.microsoft.com/office/powerpoint/2010/main" val="394901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a:extLst>
              <a:ext uri="{FF2B5EF4-FFF2-40B4-BE49-F238E27FC236}">
                <a16:creationId xmlns:a16="http://schemas.microsoft.com/office/drawing/2014/main" id="{2DFE14CA-B574-4F0C-B9F2-A126AE060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09" y="4743113"/>
            <a:ext cx="10224248" cy="1259989"/>
          </a:xfrm>
          <a:prstGeom prst="rect">
            <a:avLst/>
          </a:prstGeom>
        </p:spPr>
      </p:pic>
      <p:sp>
        <p:nvSpPr>
          <p:cNvPr id="2" name="Title 1">
            <a:extLst>
              <a:ext uri="{FF2B5EF4-FFF2-40B4-BE49-F238E27FC236}">
                <a16:creationId xmlns:a16="http://schemas.microsoft.com/office/drawing/2014/main" id="{484C848F-E039-4050-AB5B-3D67C5DB197B}"/>
              </a:ext>
            </a:extLst>
          </p:cNvPr>
          <p:cNvSpPr>
            <a:spLocks noGrp="1"/>
          </p:cNvSpPr>
          <p:nvPr>
            <p:ph type="title"/>
          </p:nvPr>
        </p:nvSpPr>
        <p:spPr/>
        <p:txBody>
          <a:bodyPr>
            <a:normAutofit/>
          </a:bodyPr>
          <a:lstStyle/>
          <a:p>
            <a:r>
              <a:rPr lang="en-US" dirty="0"/>
              <a:t>Personnel Costs: Job Span Bar</a:t>
            </a:r>
          </a:p>
        </p:txBody>
      </p:sp>
      <p:sp>
        <p:nvSpPr>
          <p:cNvPr id="5" name="Slide Number Placeholder 4">
            <a:extLst>
              <a:ext uri="{FF2B5EF4-FFF2-40B4-BE49-F238E27FC236}">
                <a16:creationId xmlns:a16="http://schemas.microsoft.com/office/drawing/2014/main" id="{3D0C7FF4-7B9F-4E18-992D-ECD98ABC9DD9}"/>
              </a:ext>
            </a:extLst>
          </p:cNvPr>
          <p:cNvSpPr>
            <a:spLocks noGrp="1"/>
          </p:cNvSpPr>
          <p:nvPr>
            <p:ph type="sldNum" sz="quarter" idx="12"/>
          </p:nvPr>
        </p:nvSpPr>
        <p:spPr/>
        <p:txBody>
          <a:bodyPr/>
          <a:lstStyle/>
          <a:p>
            <a:fld id="{899FFD16-B25A-457E-9C72-CDC3BAF3ACB3}" type="slidenum">
              <a:rPr lang="en-US" smtClean="0"/>
              <a:t>26</a:t>
            </a:fld>
            <a:endParaRPr lang="en-US"/>
          </a:p>
        </p:txBody>
      </p:sp>
      <p:sp>
        <p:nvSpPr>
          <p:cNvPr id="8" name="Rectangle 7">
            <a:extLst>
              <a:ext uri="{FF2B5EF4-FFF2-40B4-BE49-F238E27FC236}">
                <a16:creationId xmlns:a16="http://schemas.microsoft.com/office/drawing/2014/main" id="{1D80A7E2-92C6-4A48-8F12-59512F8C844F}"/>
              </a:ext>
            </a:extLst>
          </p:cNvPr>
          <p:cNvSpPr/>
          <p:nvPr/>
        </p:nvSpPr>
        <p:spPr>
          <a:xfrm>
            <a:off x="502653" y="1414271"/>
            <a:ext cx="10978550" cy="646331"/>
          </a:xfrm>
          <a:prstGeom prst="rect">
            <a:avLst/>
          </a:prstGeom>
        </p:spPr>
        <p:txBody>
          <a:bodyPr wrap="square">
            <a:spAutoFit/>
          </a:bodyPr>
          <a:lstStyle/>
          <a:p>
            <a:r>
              <a:rPr lang="en-US" dirty="0"/>
              <a:t>The job span bar indicates when that individual was listed on the SPL as a direct service provider for the year.  Only costs during the time shown on the job span bar may be included on the annual report.</a:t>
            </a:r>
          </a:p>
        </p:txBody>
      </p:sp>
      <p:sp>
        <p:nvSpPr>
          <p:cNvPr id="10" name="Rectangle 9">
            <a:extLst>
              <a:ext uri="{FF2B5EF4-FFF2-40B4-BE49-F238E27FC236}">
                <a16:creationId xmlns:a16="http://schemas.microsoft.com/office/drawing/2014/main" id="{61A1D6BE-A21D-4889-8145-ECECC8656186}"/>
              </a:ext>
            </a:extLst>
          </p:cNvPr>
          <p:cNvSpPr/>
          <p:nvPr/>
        </p:nvSpPr>
        <p:spPr>
          <a:xfrm>
            <a:off x="1253412" y="4834668"/>
            <a:ext cx="9698000" cy="1077218"/>
          </a:xfrm>
          <a:prstGeom prst="rect">
            <a:avLst/>
          </a:prstGeom>
        </p:spPr>
        <p:txBody>
          <a:bodyPr wrap="square">
            <a:spAutoFit/>
          </a:bodyPr>
          <a:lstStyle/>
          <a:p>
            <a:r>
              <a:rPr lang="en-US" sz="1600" b="1" dirty="0"/>
              <a:t>Note:</a:t>
            </a:r>
            <a:r>
              <a:rPr lang="en-US" sz="1600" dirty="0"/>
              <a:t> Although the individual may have worked the entire school year, they may not have been listed on the Staff Pool List for the entire school year. The job span tool bar measures the exact time that an individual is listed on the SPL, therefore the amount of time for which the position’s costs are eligible to be recorded on the Annual report.</a:t>
            </a:r>
          </a:p>
        </p:txBody>
      </p:sp>
      <p:grpSp>
        <p:nvGrpSpPr>
          <p:cNvPr id="7" name="Group 6">
            <a:extLst>
              <a:ext uri="{FF2B5EF4-FFF2-40B4-BE49-F238E27FC236}">
                <a16:creationId xmlns:a16="http://schemas.microsoft.com/office/drawing/2014/main" id="{3FB9D1D0-0792-4DB5-83B2-F3BD776ED472}"/>
              </a:ext>
            </a:extLst>
          </p:cNvPr>
          <p:cNvGrpSpPr/>
          <p:nvPr/>
        </p:nvGrpSpPr>
        <p:grpSpPr>
          <a:xfrm>
            <a:off x="1594368" y="2483919"/>
            <a:ext cx="7451544" cy="1977987"/>
            <a:chOff x="4133729" y="2739834"/>
            <a:chExt cx="7451544" cy="1977987"/>
          </a:xfrm>
        </p:grpSpPr>
        <p:pic>
          <p:nvPicPr>
            <p:cNvPr id="6" name="Picture 5">
              <a:extLst>
                <a:ext uri="{FF2B5EF4-FFF2-40B4-BE49-F238E27FC236}">
                  <a16:creationId xmlns:a16="http://schemas.microsoft.com/office/drawing/2014/main" id="{E285FF25-EE7B-4FEF-ACC4-1F6279C7779B}"/>
                </a:ext>
              </a:extLst>
            </p:cNvPr>
            <p:cNvPicPr/>
            <p:nvPr/>
          </p:nvPicPr>
          <p:blipFill rotWithShape="1">
            <a:blip r:embed="rId3">
              <a:extLst>
                <a:ext uri="{28A0092B-C50C-407E-A947-70E740481C1C}">
                  <a14:useLocalDpi xmlns:a14="http://schemas.microsoft.com/office/drawing/2010/main" val="0"/>
                </a:ext>
              </a:extLst>
            </a:blip>
            <a:srcRect l="43458"/>
            <a:stretch/>
          </p:blipFill>
          <p:spPr bwMode="auto">
            <a:xfrm>
              <a:off x="5377810" y="2739834"/>
              <a:ext cx="6207463" cy="1977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E62BBC0E-E864-4D00-A6FA-403B013FDE19}"/>
                </a:ext>
              </a:extLst>
            </p:cNvPr>
            <p:cNvSpPr/>
            <p:nvPr/>
          </p:nvSpPr>
          <p:spPr>
            <a:xfrm>
              <a:off x="4154905" y="3374209"/>
              <a:ext cx="1138990" cy="283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9B1DEE-D364-492C-B6F5-737AFBF51C99}"/>
                </a:ext>
              </a:extLst>
            </p:cNvPr>
            <p:cNvSpPr/>
            <p:nvPr/>
          </p:nvSpPr>
          <p:spPr>
            <a:xfrm>
              <a:off x="4133729" y="3932546"/>
              <a:ext cx="1138990" cy="283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3478C9-F33C-48FB-8F90-257824140777}"/>
                </a:ext>
              </a:extLst>
            </p:cNvPr>
            <p:cNvSpPr/>
            <p:nvPr/>
          </p:nvSpPr>
          <p:spPr>
            <a:xfrm>
              <a:off x="4160680" y="4325183"/>
              <a:ext cx="1138990" cy="283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501783E-683B-4666-9DE5-EAFD9D0C1F44}"/>
              </a:ext>
            </a:extLst>
          </p:cNvPr>
          <p:cNvGrpSpPr/>
          <p:nvPr/>
        </p:nvGrpSpPr>
        <p:grpSpPr>
          <a:xfrm>
            <a:off x="696263" y="5163081"/>
            <a:ext cx="414447" cy="426721"/>
            <a:chOff x="1028627" y="2402128"/>
            <a:chExt cx="414447" cy="426721"/>
          </a:xfrm>
        </p:grpSpPr>
        <p:pic>
          <p:nvPicPr>
            <p:cNvPr id="21" name="Picture 1">
              <a:extLst>
                <a:ext uri="{FF2B5EF4-FFF2-40B4-BE49-F238E27FC236}">
                  <a16:creationId xmlns:a16="http://schemas.microsoft.com/office/drawing/2014/main" id="{3F4FE1FA-D554-4E32-A4AE-1A11061CBE25}"/>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028627" y="2402128"/>
              <a:ext cx="414447" cy="426721"/>
            </a:xfrm>
            <a:prstGeom prst="rect">
              <a:avLst/>
            </a:prstGeom>
          </p:spPr>
        </p:pic>
        <p:pic>
          <p:nvPicPr>
            <p:cNvPr id="22" name="Picture 2">
              <a:extLst>
                <a:ext uri="{FF2B5EF4-FFF2-40B4-BE49-F238E27FC236}">
                  <a16:creationId xmlns:a16="http://schemas.microsoft.com/office/drawing/2014/main" id="{4A700C77-DAB8-4434-9B86-4962B1B76ACF}"/>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1638" y="2482282"/>
              <a:ext cx="226258" cy="199910"/>
            </a:xfrm>
            <a:prstGeom prst="rect">
              <a:avLst/>
            </a:prstGeom>
          </p:spPr>
        </p:pic>
      </p:grpSp>
      <p:sp>
        <p:nvSpPr>
          <p:cNvPr id="9" name="Arrow: Down 8">
            <a:extLst>
              <a:ext uri="{FF2B5EF4-FFF2-40B4-BE49-F238E27FC236}">
                <a16:creationId xmlns:a16="http://schemas.microsoft.com/office/drawing/2014/main" id="{F3531A0F-57B9-4789-87C1-B7101B3D3924}"/>
              </a:ext>
            </a:extLst>
          </p:cNvPr>
          <p:cNvSpPr/>
          <p:nvPr/>
        </p:nvSpPr>
        <p:spPr>
          <a:xfrm>
            <a:off x="7238388" y="2206062"/>
            <a:ext cx="320040" cy="5687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9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1D46-6BEC-4A4F-938A-B9F72DACEDEF}"/>
              </a:ext>
            </a:extLst>
          </p:cNvPr>
          <p:cNvSpPr>
            <a:spLocks noGrp="1"/>
          </p:cNvSpPr>
          <p:nvPr>
            <p:ph type="title"/>
          </p:nvPr>
        </p:nvSpPr>
        <p:spPr/>
        <p:txBody>
          <a:bodyPr/>
          <a:lstStyle/>
          <a:p>
            <a:r>
              <a:rPr lang="en-US" dirty="0"/>
              <a:t>Job Span Toolbar Examples</a:t>
            </a:r>
          </a:p>
        </p:txBody>
      </p:sp>
      <p:sp>
        <p:nvSpPr>
          <p:cNvPr id="4" name="Slide Number Placeholder 3">
            <a:extLst>
              <a:ext uri="{FF2B5EF4-FFF2-40B4-BE49-F238E27FC236}">
                <a16:creationId xmlns:a16="http://schemas.microsoft.com/office/drawing/2014/main" id="{A26A4001-1B96-4BF0-B6FB-622328BF7C4A}"/>
              </a:ext>
            </a:extLst>
          </p:cNvPr>
          <p:cNvSpPr>
            <a:spLocks noGrp="1"/>
          </p:cNvSpPr>
          <p:nvPr>
            <p:ph type="sldNum" sz="quarter" idx="12"/>
          </p:nvPr>
        </p:nvSpPr>
        <p:spPr/>
        <p:txBody>
          <a:bodyPr/>
          <a:lstStyle/>
          <a:p>
            <a:fld id="{899FFD16-B25A-457E-9C72-CDC3BAF3ACB3}" type="slidenum">
              <a:rPr lang="en-US" smtClean="0"/>
              <a:t>27</a:t>
            </a:fld>
            <a:endParaRPr lang="en-US"/>
          </a:p>
        </p:txBody>
      </p:sp>
      <p:pic>
        <p:nvPicPr>
          <p:cNvPr id="15" name="Picture 14">
            <a:extLst>
              <a:ext uri="{FF2B5EF4-FFF2-40B4-BE49-F238E27FC236}">
                <a16:creationId xmlns:a16="http://schemas.microsoft.com/office/drawing/2014/main" id="{F44C0B30-425D-45F5-A3EC-6151D901436F}"/>
              </a:ext>
            </a:extLst>
          </p:cNvPr>
          <p:cNvPicPr>
            <a:picLocks noChangeAspect="1"/>
          </p:cNvPicPr>
          <p:nvPr/>
        </p:nvPicPr>
        <p:blipFill>
          <a:blip r:embed="rId2"/>
          <a:stretch>
            <a:fillRect/>
          </a:stretch>
        </p:blipFill>
        <p:spPr>
          <a:xfrm>
            <a:off x="3254081" y="3385114"/>
            <a:ext cx="1905404" cy="1325880"/>
          </a:xfrm>
          <a:prstGeom prst="rect">
            <a:avLst/>
          </a:prstGeom>
        </p:spPr>
      </p:pic>
      <p:pic>
        <p:nvPicPr>
          <p:cNvPr id="16" name="Picture 15">
            <a:extLst>
              <a:ext uri="{FF2B5EF4-FFF2-40B4-BE49-F238E27FC236}">
                <a16:creationId xmlns:a16="http://schemas.microsoft.com/office/drawing/2014/main" id="{8A5DCFF9-EFC7-455B-83A9-FD9C24E2D815}"/>
              </a:ext>
            </a:extLst>
          </p:cNvPr>
          <p:cNvPicPr>
            <a:picLocks noChangeAspect="1"/>
          </p:cNvPicPr>
          <p:nvPr/>
        </p:nvPicPr>
        <p:blipFill>
          <a:blip r:embed="rId3"/>
          <a:stretch>
            <a:fillRect/>
          </a:stretch>
        </p:blipFill>
        <p:spPr>
          <a:xfrm>
            <a:off x="5665681" y="5013038"/>
            <a:ext cx="1889162" cy="1325880"/>
          </a:xfrm>
          <a:prstGeom prst="rect">
            <a:avLst/>
          </a:prstGeom>
        </p:spPr>
      </p:pic>
      <p:pic>
        <p:nvPicPr>
          <p:cNvPr id="17" name="Picture 16">
            <a:extLst>
              <a:ext uri="{FF2B5EF4-FFF2-40B4-BE49-F238E27FC236}">
                <a16:creationId xmlns:a16="http://schemas.microsoft.com/office/drawing/2014/main" id="{537C0B95-98D9-4FAC-9334-F095681EBB26}"/>
              </a:ext>
            </a:extLst>
          </p:cNvPr>
          <p:cNvPicPr>
            <a:picLocks noChangeAspect="1"/>
          </p:cNvPicPr>
          <p:nvPr/>
        </p:nvPicPr>
        <p:blipFill>
          <a:blip r:embed="rId4"/>
          <a:stretch>
            <a:fillRect/>
          </a:stretch>
        </p:blipFill>
        <p:spPr>
          <a:xfrm>
            <a:off x="638499" y="1964317"/>
            <a:ext cx="1879993" cy="1324272"/>
          </a:xfrm>
          <a:prstGeom prst="rect">
            <a:avLst/>
          </a:prstGeom>
        </p:spPr>
      </p:pic>
      <p:sp>
        <p:nvSpPr>
          <p:cNvPr id="18" name="Oval 17">
            <a:extLst>
              <a:ext uri="{FF2B5EF4-FFF2-40B4-BE49-F238E27FC236}">
                <a16:creationId xmlns:a16="http://schemas.microsoft.com/office/drawing/2014/main" id="{3EA3D17E-9A46-4DAA-BC21-8A8BD971BBB5}"/>
              </a:ext>
            </a:extLst>
          </p:cNvPr>
          <p:cNvSpPr/>
          <p:nvPr/>
        </p:nvSpPr>
        <p:spPr>
          <a:xfrm>
            <a:off x="409899" y="1760253"/>
            <a:ext cx="457200" cy="389513"/>
          </a:xfrm>
          <a:prstGeom prst="ellipse">
            <a:avLst/>
          </a:prstGeom>
          <a:solidFill>
            <a:srgbClr val="DEE2E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spAutoFit/>
          </a:bodyPr>
          <a:lstStyle/>
          <a:p>
            <a:pPr algn="ctr"/>
            <a:r>
              <a:rPr lang="en-US" sz="1200" b="1" dirty="0">
                <a:solidFill>
                  <a:srgbClr val="002060"/>
                </a:solidFill>
                <a:latin typeface="Arial" panose="020B0604020202020204" pitchFamily="34" charset="0"/>
                <a:cs typeface="Arial" panose="020B0604020202020204" pitchFamily="34" charset="0"/>
              </a:rPr>
              <a:t>1.</a:t>
            </a:r>
          </a:p>
        </p:txBody>
      </p:sp>
      <p:sp>
        <p:nvSpPr>
          <p:cNvPr id="19" name="Rectangle 18">
            <a:extLst>
              <a:ext uri="{FF2B5EF4-FFF2-40B4-BE49-F238E27FC236}">
                <a16:creationId xmlns:a16="http://schemas.microsoft.com/office/drawing/2014/main" id="{F1608F52-8184-482B-AC3A-F1B8E07BB026}"/>
              </a:ext>
            </a:extLst>
          </p:cNvPr>
          <p:cNvSpPr/>
          <p:nvPr/>
        </p:nvSpPr>
        <p:spPr>
          <a:xfrm>
            <a:off x="2955561" y="1993928"/>
            <a:ext cx="3810588" cy="98391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bIns="0" rtlCol="0" anchor="t"/>
          <a:lstStyle/>
          <a:p>
            <a:pPr lvl="0" algn="ctr" defTabSz="711200">
              <a:lnSpc>
                <a:spcPct val="90000"/>
              </a:lnSpc>
              <a:spcBef>
                <a:spcPct val="0"/>
              </a:spcBef>
              <a:spcAft>
                <a:spcPct val="35000"/>
              </a:spcAft>
            </a:pPr>
            <a:r>
              <a:rPr lang="en-US" dirty="0">
                <a:solidFill>
                  <a:srgbClr val="002060"/>
                </a:solidFill>
                <a:latin typeface="Arial" panose="020B0604020202020204" pitchFamily="34" charset="0"/>
                <a:cs typeface="Arial" panose="020B0604020202020204" pitchFamily="34" charset="0"/>
              </a:rPr>
              <a:t>Costs can be recorded for services provided from July 1</a:t>
            </a:r>
            <a:r>
              <a:rPr lang="en-US" baseline="30000" dirty="0">
                <a:solidFill>
                  <a:srgbClr val="002060"/>
                </a:solidFill>
                <a:latin typeface="Arial" panose="020B0604020202020204" pitchFamily="34" charset="0"/>
                <a:cs typeface="Arial" panose="020B0604020202020204" pitchFamily="34" charset="0"/>
              </a:rPr>
              <a:t>st</a:t>
            </a:r>
            <a:r>
              <a:rPr lang="en-US" dirty="0">
                <a:solidFill>
                  <a:srgbClr val="002060"/>
                </a:solidFill>
                <a:latin typeface="Arial" panose="020B0604020202020204" pitchFamily="34" charset="0"/>
                <a:cs typeface="Arial" panose="020B0604020202020204" pitchFamily="34" charset="0"/>
              </a:rPr>
              <a:t> to September 4</a:t>
            </a:r>
            <a:r>
              <a:rPr lang="en-US" baseline="30000" dirty="0">
                <a:solidFill>
                  <a:srgbClr val="002060"/>
                </a:solidFill>
                <a:latin typeface="Arial" panose="020B0604020202020204" pitchFamily="34" charset="0"/>
                <a:cs typeface="Arial" panose="020B0604020202020204" pitchFamily="34" charset="0"/>
              </a:rPr>
              <a:t>th</a:t>
            </a:r>
            <a:endParaRPr lang="en-US" dirty="0">
              <a:solidFill>
                <a:srgbClr val="002060"/>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FE3536C-55DE-4C79-8204-902EA6806A93}"/>
              </a:ext>
            </a:extLst>
          </p:cNvPr>
          <p:cNvSpPr/>
          <p:nvPr/>
        </p:nvSpPr>
        <p:spPr>
          <a:xfrm>
            <a:off x="5586363" y="3215427"/>
            <a:ext cx="3810588" cy="14818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bIns="0" rtlCol="0" anchor="t"/>
          <a:lstStyle/>
          <a:p>
            <a:pPr lvl="0" algn="ctr" defTabSz="711200">
              <a:lnSpc>
                <a:spcPct val="90000"/>
              </a:lnSpc>
              <a:spcBef>
                <a:spcPct val="0"/>
              </a:spcBef>
            </a:pPr>
            <a:r>
              <a:rPr lang="en-US" dirty="0">
                <a:solidFill>
                  <a:srgbClr val="002060"/>
                </a:solidFill>
                <a:latin typeface="Arial" panose="020B0604020202020204" pitchFamily="34" charset="0"/>
                <a:cs typeface="Arial" panose="020B0604020202020204" pitchFamily="34" charset="0"/>
              </a:rPr>
              <a:t>Costs can only be recorded for eligible services provided when included on the SPL for the third and fourth quarter, from January 1</a:t>
            </a:r>
            <a:r>
              <a:rPr lang="en-US" baseline="30000" dirty="0">
                <a:solidFill>
                  <a:srgbClr val="002060"/>
                </a:solidFill>
                <a:latin typeface="Arial" panose="020B0604020202020204" pitchFamily="34" charset="0"/>
                <a:cs typeface="Arial" panose="020B0604020202020204" pitchFamily="34" charset="0"/>
              </a:rPr>
              <a:t>st</a:t>
            </a:r>
            <a:r>
              <a:rPr lang="en-US" dirty="0">
                <a:solidFill>
                  <a:srgbClr val="002060"/>
                </a:solidFill>
                <a:latin typeface="Arial" panose="020B0604020202020204" pitchFamily="34" charset="0"/>
                <a:cs typeface="Arial" panose="020B0604020202020204" pitchFamily="34" charset="0"/>
              </a:rPr>
              <a:t> to June 30</a:t>
            </a:r>
            <a:r>
              <a:rPr lang="en-US" baseline="30000" dirty="0">
                <a:solidFill>
                  <a:srgbClr val="002060"/>
                </a:solidFill>
                <a:latin typeface="Arial" panose="020B0604020202020204" pitchFamily="34" charset="0"/>
                <a:cs typeface="Arial" panose="020B0604020202020204" pitchFamily="34" charset="0"/>
              </a:rPr>
              <a:t>th</a:t>
            </a:r>
            <a:r>
              <a:rPr lang="en-US" dirty="0">
                <a:solidFill>
                  <a:srgbClr val="002060"/>
                </a:solidFill>
                <a:latin typeface="Arial" panose="020B0604020202020204" pitchFamily="34" charset="0"/>
                <a:cs typeface="Arial" panose="020B0604020202020204" pitchFamily="34" charset="0"/>
              </a:rPr>
              <a:t>. </a:t>
            </a:r>
          </a:p>
        </p:txBody>
      </p:sp>
      <p:sp>
        <p:nvSpPr>
          <p:cNvPr id="21" name="Rectangle 20">
            <a:extLst>
              <a:ext uri="{FF2B5EF4-FFF2-40B4-BE49-F238E27FC236}">
                <a16:creationId xmlns:a16="http://schemas.microsoft.com/office/drawing/2014/main" id="{E0B10E60-E248-495D-B556-2BA31736CCD9}"/>
              </a:ext>
            </a:extLst>
          </p:cNvPr>
          <p:cNvSpPr/>
          <p:nvPr/>
        </p:nvSpPr>
        <p:spPr>
          <a:xfrm>
            <a:off x="7981721" y="5008261"/>
            <a:ext cx="3810588" cy="96088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bIns="0" rtlCol="0" anchor="t"/>
          <a:lstStyle/>
          <a:p>
            <a:pPr lvl="0" algn="ctr" defTabSz="711200">
              <a:lnSpc>
                <a:spcPct val="90000"/>
              </a:lnSpc>
              <a:spcBef>
                <a:spcPct val="0"/>
              </a:spcBef>
              <a:spcAft>
                <a:spcPct val="35000"/>
              </a:spcAft>
            </a:pPr>
            <a:r>
              <a:rPr lang="en-US" dirty="0">
                <a:solidFill>
                  <a:srgbClr val="002060"/>
                </a:solidFill>
                <a:latin typeface="Arial" panose="020B0604020202020204" pitchFamily="34" charset="0"/>
                <a:cs typeface="Arial" panose="020B0604020202020204" pitchFamily="34" charset="0"/>
              </a:rPr>
              <a:t>Full annual costs can be recorded. </a:t>
            </a:r>
          </a:p>
        </p:txBody>
      </p:sp>
      <p:sp>
        <p:nvSpPr>
          <p:cNvPr id="22" name="Down Arrow 11">
            <a:extLst>
              <a:ext uri="{FF2B5EF4-FFF2-40B4-BE49-F238E27FC236}">
                <a16:creationId xmlns:a16="http://schemas.microsoft.com/office/drawing/2014/main" id="{376CAA82-0233-4032-B3EE-987C3BB9A755}"/>
              </a:ext>
            </a:extLst>
          </p:cNvPr>
          <p:cNvSpPr/>
          <p:nvPr/>
        </p:nvSpPr>
        <p:spPr>
          <a:xfrm rot="16200000">
            <a:off x="2265902" y="2132387"/>
            <a:ext cx="946666" cy="690417"/>
          </a:xfrm>
          <a:prstGeom prst="downArrow">
            <a:avLst/>
          </a:prstGeom>
          <a:solidFill>
            <a:srgbClr val="00AAD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11">
            <a:extLst>
              <a:ext uri="{FF2B5EF4-FFF2-40B4-BE49-F238E27FC236}">
                <a16:creationId xmlns:a16="http://schemas.microsoft.com/office/drawing/2014/main" id="{967B5029-A21F-4BFE-8E9E-1D89E0C2AA4D}"/>
              </a:ext>
            </a:extLst>
          </p:cNvPr>
          <p:cNvSpPr/>
          <p:nvPr/>
        </p:nvSpPr>
        <p:spPr>
          <a:xfrm rot="16200000">
            <a:off x="7329450" y="5157944"/>
            <a:ext cx="946666" cy="690417"/>
          </a:xfrm>
          <a:prstGeom prst="downArrow">
            <a:avLst/>
          </a:prstGeom>
          <a:solidFill>
            <a:srgbClr val="00AAD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F94F15-A6CE-4122-ABEA-280B87078DD3}"/>
              </a:ext>
            </a:extLst>
          </p:cNvPr>
          <p:cNvSpPr/>
          <p:nvPr/>
        </p:nvSpPr>
        <p:spPr>
          <a:xfrm>
            <a:off x="3019061" y="3213699"/>
            <a:ext cx="457200" cy="389513"/>
          </a:xfrm>
          <a:prstGeom prst="ellipse">
            <a:avLst/>
          </a:prstGeom>
          <a:solidFill>
            <a:srgbClr val="DEE2E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spAutoFit/>
          </a:bodyPr>
          <a:lstStyle/>
          <a:p>
            <a:pPr algn="ctr"/>
            <a:r>
              <a:rPr lang="en-US" sz="1200" b="1" dirty="0">
                <a:solidFill>
                  <a:srgbClr val="002060"/>
                </a:solidFill>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4BEDC9C2-648C-4AA5-AE2A-76E859095FCF}"/>
              </a:ext>
            </a:extLst>
          </p:cNvPr>
          <p:cNvSpPr/>
          <p:nvPr/>
        </p:nvSpPr>
        <p:spPr>
          <a:xfrm>
            <a:off x="5414419" y="4835064"/>
            <a:ext cx="457200" cy="389513"/>
          </a:xfrm>
          <a:prstGeom prst="ellipse">
            <a:avLst/>
          </a:prstGeom>
          <a:solidFill>
            <a:srgbClr val="DEE2E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spAutoFit/>
          </a:bodyPr>
          <a:lstStyle/>
          <a:p>
            <a:pPr algn="ctr"/>
            <a:r>
              <a:rPr lang="en-US" sz="1200" b="1" dirty="0">
                <a:solidFill>
                  <a:srgbClr val="002060"/>
                </a:solidFill>
                <a:latin typeface="Arial" panose="020B0604020202020204" pitchFamily="34" charset="0"/>
                <a:cs typeface="Arial" panose="020B0604020202020204" pitchFamily="34" charset="0"/>
              </a:rPr>
              <a:t>3.</a:t>
            </a:r>
          </a:p>
        </p:txBody>
      </p:sp>
      <p:sp>
        <p:nvSpPr>
          <p:cNvPr id="26" name="Down Arrow 11">
            <a:extLst>
              <a:ext uri="{FF2B5EF4-FFF2-40B4-BE49-F238E27FC236}">
                <a16:creationId xmlns:a16="http://schemas.microsoft.com/office/drawing/2014/main" id="{394BC282-2C85-47BD-86A8-EB74ACC52F7D}"/>
              </a:ext>
            </a:extLst>
          </p:cNvPr>
          <p:cNvSpPr/>
          <p:nvPr/>
        </p:nvSpPr>
        <p:spPr>
          <a:xfrm rot="16200000">
            <a:off x="4934091" y="3484344"/>
            <a:ext cx="946666" cy="690417"/>
          </a:xfrm>
          <a:prstGeom prst="downArrow">
            <a:avLst/>
          </a:prstGeom>
          <a:solidFill>
            <a:srgbClr val="00AAD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own Arrow 11">
            <a:extLst>
              <a:ext uri="{FF2B5EF4-FFF2-40B4-BE49-F238E27FC236}">
                <a16:creationId xmlns:a16="http://schemas.microsoft.com/office/drawing/2014/main" id="{27712D97-3263-4A5A-AAED-7AABC060F217}"/>
              </a:ext>
            </a:extLst>
          </p:cNvPr>
          <p:cNvSpPr/>
          <p:nvPr/>
        </p:nvSpPr>
        <p:spPr>
          <a:xfrm rot="16200000">
            <a:off x="2256782" y="2142721"/>
            <a:ext cx="946666" cy="690417"/>
          </a:xfrm>
          <a:prstGeom prst="downArrow">
            <a:avLst/>
          </a:prstGeom>
          <a:solidFill>
            <a:srgbClr val="00AAD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695A52-5B83-4C58-9D18-E127DC5CA680}"/>
              </a:ext>
            </a:extLst>
          </p:cNvPr>
          <p:cNvSpPr txBox="1"/>
          <p:nvPr/>
        </p:nvSpPr>
        <p:spPr>
          <a:xfrm>
            <a:off x="362308" y="1251472"/>
            <a:ext cx="11194691" cy="461665"/>
          </a:xfrm>
          <a:prstGeom prst="rect">
            <a:avLst/>
          </a:prstGeom>
          <a:noFill/>
        </p:spPr>
        <p:txBody>
          <a:bodyPr wrap="square" rtlCol="0">
            <a:spAutoFit/>
          </a:bodyPr>
          <a:lstStyle/>
          <a:p>
            <a:pPr defTabSz="914400">
              <a:spcBef>
                <a:spcPts val="600"/>
              </a:spcBef>
              <a:defRPr/>
            </a:pPr>
            <a:r>
              <a:rPr lang="en-US" sz="2400" b="1" dirty="0">
                <a:solidFill>
                  <a:schemeClr val="accent3"/>
                </a:solidFill>
              </a:rPr>
              <a:t>Always refer to the Job Span Toolbar to determine allowable costs</a:t>
            </a:r>
          </a:p>
        </p:txBody>
      </p:sp>
    </p:spTree>
    <p:extLst>
      <p:ext uri="{BB962C8B-B14F-4D97-AF65-F5344CB8AC3E}">
        <p14:creationId xmlns:p14="http://schemas.microsoft.com/office/powerpoint/2010/main" val="2143792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D4EE-3AC8-4E27-829E-ADF0D91514C4}"/>
              </a:ext>
            </a:extLst>
          </p:cNvPr>
          <p:cNvSpPr>
            <a:spLocks noGrp="1"/>
          </p:cNvSpPr>
          <p:nvPr>
            <p:ph type="title"/>
          </p:nvPr>
        </p:nvSpPr>
        <p:spPr/>
        <p:txBody>
          <a:bodyPr>
            <a:normAutofit/>
          </a:bodyPr>
          <a:lstStyle/>
          <a:p>
            <a:r>
              <a:rPr lang="en-US" dirty="0"/>
              <a:t>Common Reporting Scenarios</a:t>
            </a:r>
          </a:p>
        </p:txBody>
      </p:sp>
      <p:sp>
        <p:nvSpPr>
          <p:cNvPr id="4" name="Slide Number Placeholder 3">
            <a:extLst>
              <a:ext uri="{FF2B5EF4-FFF2-40B4-BE49-F238E27FC236}">
                <a16:creationId xmlns:a16="http://schemas.microsoft.com/office/drawing/2014/main" id="{AD80BC5F-20F2-4D88-B0B6-DFAD7DDF8D4C}"/>
              </a:ext>
            </a:extLst>
          </p:cNvPr>
          <p:cNvSpPr>
            <a:spLocks noGrp="1"/>
          </p:cNvSpPr>
          <p:nvPr>
            <p:ph type="sldNum" sz="quarter" idx="12"/>
          </p:nvPr>
        </p:nvSpPr>
        <p:spPr/>
        <p:txBody>
          <a:bodyPr/>
          <a:lstStyle/>
          <a:p>
            <a:fld id="{F7C12BC4-994B-473A-871F-46235A85AC2B}" type="slidenum">
              <a:rPr lang="en-US" smtClean="0"/>
              <a:pPr/>
              <a:t>28</a:t>
            </a:fld>
            <a:endParaRPr lang="en-US"/>
          </a:p>
        </p:txBody>
      </p:sp>
      <p:grpSp>
        <p:nvGrpSpPr>
          <p:cNvPr id="3" name="Group 2">
            <a:extLst>
              <a:ext uri="{FF2B5EF4-FFF2-40B4-BE49-F238E27FC236}">
                <a16:creationId xmlns:a16="http://schemas.microsoft.com/office/drawing/2014/main" id="{BEE909FD-F0DA-4EDD-A51F-8B09BF6022D7}"/>
              </a:ext>
            </a:extLst>
          </p:cNvPr>
          <p:cNvGrpSpPr/>
          <p:nvPr/>
        </p:nvGrpSpPr>
        <p:grpSpPr>
          <a:xfrm>
            <a:off x="587306" y="1463298"/>
            <a:ext cx="10978161" cy="1361172"/>
            <a:chOff x="587306" y="1463298"/>
            <a:chExt cx="10978161" cy="1361172"/>
          </a:xfrm>
        </p:grpSpPr>
        <p:sp>
          <p:nvSpPr>
            <p:cNvPr id="8" name="Oval 7">
              <a:extLst>
                <a:ext uri="{FF2B5EF4-FFF2-40B4-BE49-F238E27FC236}">
                  <a16:creationId xmlns:a16="http://schemas.microsoft.com/office/drawing/2014/main" id="{3BAC0165-0556-461E-812C-F10A06DD5BEB}"/>
                </a:ext>
              </a:extLst>
            </p:cNvPr>
            <p:cNvSpPr/>
            <p:nvPr/>
          </p:nvSpPr>
          <p:spPr>
            <a:xfrm>
              <a:off x="587306" y="1463298"/>
              <a:ext cx="471637" cy="450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AE254AA3-DFBC-42B3-89B0-A75DC3635BEB}"/>
                </a:ext>
              </a:extLst>
            </p:cNvPr>
            <p:cNvSpPr txBox="1"/>
            <p:nvPr/>
          </p:nvSpPr>
          <p:spPr>
            <a:xfrm>
              <a:off x="4349229" y="1776498"/>
              <a:ext cx="6895833" cy="95410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Assuming this Psychologist is a 10-month employee - Even though this staff member is on the staff pool list for 75% of the fiscal year, the costs that should be claimed should be calculated for accrued costs based on the time period they were on the staff pool list.</a:t>
              </a:r>
            </a:p>
          </p:txBody>
        </p:sp>
        <p:sp>
          <p:nvSpPr>
            <p:cNvPr id="12" name="Rectangle 11">
              <a:extLst>
                <a:ext uri="{FF2B5EF4-FFF2-40B4-BE49-F238E27FC236}">
                  <a16:creationId xmlns:a16="http://schemas.microsoft.com/office/drawing/2014/main" id="{74FA1236-00BE-413B-B996-DC4CBEDAA42F}"/>
                </a:ext>
              </a:extLst>
            </p:cNvPr>
            <p:cNvSpPr/>
            <p:nvPr/>
          </p:nvSpPr>
          <p:spPr>
            <a:xfrm>
              <a:off x="946937" y="1678573"/>
              <a:ext cx="10618530" cy="1145897"/>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B787B02-97B0-4B5E-870B-8C26C7E01E24}"/>
                </a:ext>
              </a:extLst>
            </p:cNvPr>
            <p:cNvPicPr>
              <a:picLocks noChangeAspect="1"/>
            </p:cNvPicPr>
            <p:nvPr/>
          </p:nvPicPr>
          <p:blipFill rotWithShape="1">
            <a:blip r:embed="rId2"/>
            <a:srcRect l="2917" t="17987" r="12699" b="26379"/>
            <a:stretch/>
          </p:blipFill>
          <p:spPr>
            <a:xfrm>
              <a:off x="1347537" y="2043015"/>
              <a:ext cx="2538663" cy="362536"/>
            </a:xfrm>
            <a:prstGeom prst="rect">
              <a:avLst/>
            </a:prstGeom>
          </p:spPr>
        </p:pic>
        <p:sp>
          <p:nvSpPr>
            <p:cNvPr id="24" name="TextBox 23">
              <a:extLst>
                <a:ext uri="{FF2B5EF4-FFF2-40B4-BE49-F238E27FC236}">
                  <a16:creationId xmlns:a16="http://schemas.microsoft.com/office/drawing/2014/main" id="{E4B76CC3-FEDF-41F7-A3D6-B55D18AF4694}"/>
                </a:ext>
              </a:extLst>
            </p:cNvPr>
            <p:cNvSpPr txBox="1"/>
            <p:nvPr/>
          </p:nvSpPr>
          <p:spPr>
            <a:xfrm>
              <a:off x="979517" y="1686209"/>
              <a:ext cx="3555125" cy="369332"/>
            </a:xfrm>
            <a:prstGeom prst="rect">
              <a:avLst/>
            </a:prstGeom>
            <a:noFill/>
          </p:spPr>
          <p:txBody>
            <a:bodyPr wrap="square" rtlCol="0">
              <a:spAutoFit/>
            </a:bodyPr>
            <a:lstStyle/>
            <a:p>
              <a:r>
                <a:rPr lang="en-US" b="1">
                  <a:solidFill>
                    <a:schemeClr val="accent3"/>
                  </a:solidFill>
                  <a:latin typeface="Arial" panose="020B0604020202020204" pitchFamily="34" charset="0"/>
                  <a:cs typeface="Arial" panose="020B0604020202020204" pitchFamily="34" charset="0"/>
                </a:rPr>
                <a:t>New Position</a:t>
              </a:r>
            </a:p>
          </p:txBody>
        </p:sp>
      </p:grpSp>
      <p:grpSp>
        <p:nvGrpSpPr>
          <p:cNvPr id="5" name="Group 4">
            <a:extLst>
              <a:ext uri="{FF2B5EF4-FFF2-40B4-BE49-F238E27FC236}">
                <a16:creationId xmlns:a16="http://schemas.microsoft.com/office/drawing/2014/main" id="{D3DC8231-99A5-4A93-95F4-B812196CD9AF}"/>
              </a:ext>
            </a:extLst>
          </p:cNvPr>
          <p:cNvGrpSpPr/>
          <p:nvPr/>
        </p:nvGrpSpPr>
        <p:grpSpPr>
          <a:xfrm>
            <a:off x="587306" y="3000816"/>
            <a:ext cx="10978161" cy="1215416"/>
            <a:chOff x="587306" y="3000816"/>
            <a:chExt cx="10978161" cy="1215416"/>
          </a:xfrm>
        </p:grpSpPr>
        <p:pic>
          <p:nvPicPr>
            <p:cNvPr id="17" name="Picture 16">
              <a:extLst>
                <a:ext uri="{FF2B5EF4-FFF2-40B4-BE49-F238E27FC236}">
                  <a16:creationId xmlns:a16="http://schemas.microsoft.com/office/drawing/2014/main" id="{7C1FA2BB-11D6-4E38-9B64-2460B0C691A4}"/>
                </a:ext>
              </a:extLst>
            </p:cNvPr>
            <p:cNvPicPr>
              <a:picLocks noChangeAspect="1"/>
            </p:cNvPicPr>
            <p:nvPr/>
          </p:nvPicPr>
          <p:blipFill rotWithShape="1">
            <a:blip r:embed="rId3"/>
            <a:srcRect r="984" b="22503"/>
            <a:stretch/>
          </p:blipFill>
          <p:spPr>
            <a:xfrm>
              <a:off x="1209378" y="3528408"/>
              <a:ext cx="2840364" cy="486297"/>
            </a:xfrm>
            <a:prstGeom prst="rect">
              <a:avLst/>
            </a:prstGeom>
          </p:spPr>
        </p:pic>
        <p:sp>
          <p:nvSpPr>
            <p:cNvPr id="18" name="Oval 17">
              <a:extLst>
                <a:ext uri="{FF2B5EF4-FFF2-40B4-BE49-F238E27FC236}">
                  <a16:creationId xmlns:a16="http://schemas.microsoft.com/office/drawing/2014/main" id="{993056F0-3D1E-49C2-BF18-4A516613B056}"/>
                </a:ext>
              </a:extLst>
            </p:cNvPr>
            <p:cNvSpPr/>
            <p:nvPr/>
          </p:nvSpPr>
          <p:spPr>
            <a:xfrm>
              <a:off x="587306" y="3000816"/>
              <a:ext cx="471637" cy="450872"/>
            </a:xfrm>
            <a:prstGeom prst="ellipse">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2.</a:t>
              </a:r>
            </a:p>
          </p:txBody>
        </p:sp>
        <p:sp>
          <p:nvSpPr>
            <p:cNvPr id="19" name="TextBox 18">
              <a:extLst>
                <a:ext uri="{FF2B5EF4-FFF2-40B4-BE49-F238E27FC236}">
                  <a16:creationId xmlns:a16="http://schemas.microsoft.com/office/drawing/2014/main" id="{8D5D3FE9-35EF-40B7-8FE6-90336A968903}"/>
                </a:ext>
              </a:extLst>
            </p:cNvPr>
            <p:cNvSpPr txBox="1"/>
            <p:nvPr/>
          </p:nvSpPr>
          <p:spPr>
            <a:xfrm>
              <a:off x="4349230" y="3262125"/>
              <a:ext cx="7029011" cy="95410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Assuming this Speech Language Specialist retired at the end of the last reporting school year, you should </a:t>
              </a:r>
              <a:r>
                <a:rPr lang="en-US" sz="1400" b="1" i="1" dirty="0">
                  <a:latin typeface="Arial" panose="020B0604020202020204" pitchFamily="34" charset="0"/>
                  <a:cs typeface="Arial" panose="020B0604020202020204" pitchFamily="34" charset="0"/>
                </a:rPr>
                <a:t>NOT</a:t>
              </a:r>
              <a:r>
                <a:rPr lang="en-US" sz="1400" i="1" dirty="0">
                  <a:latin typeface="Arial" panose="020B0604020202020204" pitchFamily="34" charset="0"/>
                  <a:cs typeface="Arial" panose="020B0604020202020204" pitchFamily="34" charset="0"/>
                </a:rPr>
                <a:t> report any salary or benefit costs regardless if they were paid during the current reporting year.  Whenever applicable, counties can make direct replacements for any position on the staff pool list.  </a:t>
              </a:r>
            </a:p>
          </p:txBody>
        </p:sp>
        <p:sp>
          <p:nvSpPr>
            <p:cNvPr id="20" name="Rectangle 19">
              <a:extLst>
                <a:ext uri="{FF2B5EF4-FFF2-40B4-BE49-F238E27FC236}">
                  <a16:creationId xmlns:a16="http://schemas.microsoft.com/office/drawing/2014/main" id="{EDD35455-526B-485D-8DB6-9690ABC9E88B}"/>
                </a:ext>
              </a:extLst>
            </p:cNvPr>
            <p:cNvSpPr/>
            <p:nvPr/>
          </p:nvSpPr>
          <p:spPr>
            <a:xfrm>
              <a:off x="946937" y="3226251"/>
              <a:ext cx="10618530" cy="97661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B6A5BF9-D949-4EEC-9484-910FC59B81E9}"/>
                </a:ext>
              </a:extLst>
            </p:cNvPr>
            <p:cNvSpPr txBox="1"/>
            <p:nvPr/>
          </p:nvSpPr>
          <p:spPr>
            <a:xfrm>
              <a:off x="979517" y="3230819"/>
              <a:ext cx="3555125" cy="369332"/>
            </a:xfrm>
            <a:prstGeom prst="rect">
              <a:avLst/>
            </a:prstGeom>
            <a:noFill/>
          </p:spPr>
          <p:txBody>
            <a:bodyPr wrap="square" rtlCol="0">
              <a:spAutoFit/>
            </a:bodyPr>
            <a:lstStyle/>
            <a:p>
              <a:r>
                <a:rPr lang="en-US" b="1">
                  <a:solidFill>
                    <a:schemeClr val="accent2"/>
                  </a:solidFill>
                  <a:latin typeface="Arial" panose="020B0604020202020204" pitchFamily="34" charset="0"/>
                  <a:cs typeface="Arial" panose="020B0604020202020204" pitchFamily="34" charset="0"/>
                </a:rPr>
                <a:t>Retired Position</a:t>
              </a:r>
            </a:p>
          </p:txBody>
        </p:sp>
      </p:grpSp>
      <p:grpSp>
        <p:nvGrpSpPr>
          <p:cNvPr id="6" name="Group 5">
            <a:extLst>
              <a:ext uri="{FF2B5EF4-FFF2-40B4-BE49-F238E27FC236}">
                <a16:creationId xmlns:a16="http://schemas.microsoft.com/office/drawing/2014/main" id="{6A65D5A2-C834-470C-A0B8-485C51119582}"/>
              </a:ext>
            </a:extLst>
          </p:cNvPr>
          <p:cNvGrpSpPr/>
          <p:nvPr/>
        </p:nvGrpSpPr>
        <p:grpSpPr>
          <a:xfrm>
            <a:off x="587306" y="4512952"/>
            <a:ext cx="10978161" cy="1423892"/>
            <a:chOff x="587306" y="4512952"/>
            <a:chExt cx="10978161" cy="1423892"/>
          </a:xfrm>
        </p:grpSpPr>
        <p:pic>
          <p:nvPicPr>
            <p:cNvPr id="15" name="Picture 14">
              <a:extLst>
                <a:ext uri="{FF2B5EF4-FFF2-40B4-BE49-F238E27FC236}">
                  <a16:creationId xmlns:a16="http://schemas.microsoft.com/office/drawing/2014/main" id="{A330C3E5-BAE5-47D7-A350-FC5C58305090}"/>
                </a:ext>
              </a:extLst>
            </p:cNvPr>
            <p:cNvPicPr>
              <a:picLocks noChangeAspect="1"/>
            </p:cNvPicPr>
            <p:nvPr/>
          </p:nvPicPr>
          <p:blipFill>
            <a:blip r:embed="rId4"/>
            <a:stretch>
              <a:fillRect/>
            </a:stretch>
          </p:blipFill>
          <p:spPr>
            <a:xfrm>
              <a:off x="1209378" y="5066975"/>
              <a:ext cx="2965580" cy="643520"/>
            </a:xfrm>
            <a:prstGeom prst="rect">
              <a:avLst/>
            </a:prstGeom>
          </p:spPr>
        </p:pic>
        <p:sp>
          <p:nvSpPr>
            <p:cNvPr id="21" name="Oval 20">
              <a:extLst>
                <a:ext uri="{FF2B5EF4-FFF2-40B4-BE49-F238E27FC236}">
                  <a16:creationId xmlns:a16="http://schemas.microsoft.com/office/drawing/2014/main" id="{6C4966FB-AAD7-4A46-9460-6EFC7BBB5AFA}"/>
                </a:ext>
              </a:extLst>
            </p:cNvPr>
            <p:cNvSpPr/>
            <p:nvPr/>
          </p:nvSpPr>
          <p:spPr>
            <a:xfrm>
              <a:off x="587306" y="4512952"/>
              <a:ext cx="471637" cy="45087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DE9A68C8-3E31-4978-A1B3-F29F2B9AAADE}"/>
                </a:ext>
              </a:extLst>
            </p:cNvPr>
            <p:cNvSpPr txBox="1"/>
            <p:nvPr/>
          </p:nvSpPr>
          <p:spPr>
            <a:xfrm>
              <a:off x="4349229" y="4767293"/>
              <a:ext cx="7109345" cy="1169551"/>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Assuming this Speech Therapist was on leave during the time period of January-April, even though the county may have incurred salary or benefit cost during this time, you should only report the accrued costs based on the time period they were on the staff pool list.  Counties can make a direct replacement if this position was temporarily replaced.</a:t>
              </a:r>
            </a:p>
          </p:txBody>
        </p:sp>
        <p:sp>
          <p:nvSpPr>
            <p:cNvPr id="23" name="Rectangle 22">
              <a:extLst>
                <a:ext uri="{FF2B5EF4-FFF2-40B4-BE49-F238E27FC236}">
                  <a16:creationId xmlns:a16="http://schemas.microsoft.com/office/drawing/2014/main" id="{201F4C20-71BD-49AD-AF69-16B34DB338F3}"/>
                </a:ext>
              </a:extLst>
            </p:cNvPr>
            <p:cNvSpPr/>
            <p:nvPr/>
          </p:nvSpPr>
          <p:spPr>
            <a:xfrm>
              <a:off x="946937" y="4738387"/>
              <a:ext cx="10618530" cy="117897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5E842FE-AFF6-4BBC-A147-B0DC7E21C4A1}"/>
                </a:ext>
              </a:extLst>
            </p:cNvPr>
            <p:cNvSpPr txBox="1"/>
            <p:nvPr/>
          </p:nvSpPr>
          <p:spPr>
            <a:xfrm>
              <a:off x="979517" y="4767293"/>
              <a:ext cx="3555125" cy="369332"/>
            </a:xfrm>
            <a:prstGeom prst="rect">
              <a:avLst/>
            </a:prstGeom>
            <a:noFill/>
          </p:spPr>
          <p:txBody>
            <a:bodyPr wrap="square" rtlCol="0">
              <a:spAutoFit/>
            </a:bodyPr>
            <a:lstStyle/>
            <a:p>
              <a:r>
                <a:rPr lang="en-US" b="1">
                  <a:solidFill>
                    <a:schemeClr val="accent1"/>
                  </a:solidFill>
                  <a:latin typeface="Arial" panose="020B0604020202020204" pitchFamily="34" charset="0"/>
                  <a:cs typeface="Arial" panose="020B0604020202020204" pitchFamily="34" charset="0"/>
                </a:rPr>
                <a:t>Leave Of Absence </a:t>
              </a:r>
            </a:p>
          </p:txBody>
        </p:sp>
      </p:grpSp>
    </p:spTree>
    <p:extLst>
      <p:ext uri="{BB962C8B-B14F-4D97-AF65-F5344CB8AC3E}">
        <p14:creationId xmlns:p14="http://schemas.microsoft.com/office/powerpoint/2010/main" val="68031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3AE0-3E62-40DA-898C-D48162D3B08B}"/>
              </a:ext>
            </a:extLst>
          </p:cNvPr>
          <p:cNvSpPr>
            <a:spLocks noGrp="1"/>
          </p:cNvSpPr>
          <p:nvPr>
            <p:ph type="title"/>
          </p:nvPr>
        </p:nvSpPr>
        <p:spPr/>
        <p:txBody>
          <a:bodyPr>
            <a:normAutofit/>
          </a:bodyPr>
          <a:lstStyle/>
          <a:p>
            <a:r>
              <a:rPr lang="en-US" sz="4800" dirty="0"/>
              <a:t>Contractor Costs</a:t>
            </a:r>
          </a:p>
        </p:txBody>
      </p:sp>
      <p:sp>
        <p:nvSpPr>
          <p:cNvPr id="4" name="Text Placeholder 3">
            <a:extLst>
              <a:ext uri="{FF2B5EF4-FFF2-40B4-BE49-F238E27FC236}">
                <a16:creationId xmlns:a16="http://schemas.microsoft.com/office/drawing/2014/main" id="{D535D494-BCB1-4284-A606-5C77C1610C0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335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Cost Settlement Overview</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r>
              <a:rPr lang="en-US" dirty="0"/>
              <a:t>What is Cost Settlement?</a:t>
            </a:r>
          </a:p>
        </p:txBody>
      </p:sp>
    </p:spTree>
    <p:extLst>
      <p:ext uri="{BB962C8B-B14F-4D97-AF65-F5344CB8AC3E}">
        <p14:creationId xmlns:p14="http://schemas.microsoft.com/office/powerpoint/2010/main" val="3873223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711C98-E2C3-4D6C-A52F-B54F183B4D73}"/>
              </a:ext>
            </a:extLst>
          </p:cNvPr>
          <p:cNvPicPr>
            <a:picLocks noChangeAspect="1"/>
          </p:cNvPicPr>
          <p:nvPr/>
        </p:nvPicPr>
        <p:blipFill rotWithShape="1">
          <a:blip r:embed="rId3"/>
          <a:srcRect l="56302" r="-700"/>
          <a:stretch/>
        </p:blipFill>
        <p:spPr>
          <a:xfrm>
            <a:off x="1114956" y="1690688"/>
            <a:ext cx="4849912" cy="4145757"/>
          </a:xfrm>
          <a:prstGeom prst="rect">
            <a:avLst/>
          </a:prstGeom>
          <a:ln>
            <a:noFill/>
          </a:ln>
          <a:effectLst>
            <a:softEdge rad="112500"/>
          </a:effectLst>
        </p:spPr>
      </p:pic>
      <p:sp>
        <p:nvSpPr>
          <p:cNvPr id="2" name="Title 1">
            <a:extLst>
              <a:ext uri="{FF2B5EF4-FFF2-40B4-BE49-F238E27FC236}">
                <a16:creationId xmlns:a16="http://schemas.microsoft.com/office/drawing/2014/main" id="{7C721D46-6BEC-4A4F-938A-B9F72DACEDEF}"/>
              </a:ext>
            </a:extLst>
          </p:cNvPr>
          <p:cNvSpPr>
            <a:spLocks noGrp="1"/>
          </p:cNvSpPr>
          <p:nvPr>
            <p:ph type="title"/>
          </p:nvPr>
        </p:nvSpPr>
        <p:spPr/>
        <p:txBody>
          <a:bodyPr/>
          <a:lstStyle/>
          <a:p>
            <a:r>
              <a:rPr lang="en-US" dirty="0"/>
              <a:t>Contractor Costs</a:t>
            </a:r>
          </a:p>
        </p:txBody>
      </p:sp>
      <p:sp>
        <p:nvSpPr>
          <p:cNvPr id="5" name="Content Placeholder 4">
            <a:extLst>
              <a:ext uri="{FF2B5EF4-FFF2-40B4-BE49-F238E27FC236}">
                <a16:creationId xmlns:a16="http://schemas.microsoft.com/office/drawing/2014/main" id="{3B4A568A-8817-4AC5-BA39-E53FB3A0176C}"/>
              </a:ext>
            </a:extLst>
          </p:cNvPr>
          <p:cNvSpPr>
            <a:spLocks noGrp="1"/>
          </p:cNvSpPr>
          <p:nvPr>
            <p:ph idx="1"/>
          </p:nvPr>
        </p:nvSpPr>
        <p:spPr>
          <a:xfrm>
            <a:off x="6542570" y="1690688"/>
            <a:ext cx="4706677" cy="4145757"/>
          </a:xfrm>
          <a:solidFill>
            <a:schemeClr val="bg2">
              <a:lumMod val="95000"/>
            </a:schemeClr>
          </a:solidFill>
          <a:ln w="38100">
            <a:noFill/>
          </a:ln>
          <a:effectLst>
            <a:glow rad="101600">
              <a:schemeClr val="accent6">
                <a:satMod val="175000"/>
                <a:alpha val="40000"/>
              </a:schemeClr>
            </a:glow>
          </a:effectLst>
        </p:spPr>
        <p:txBody>
          <a:bodyPr>
            <a:normAutofit/>
          </a:bodyPr>
          <a:lstStyle/>
          <a:p>
            <a:pPr>
              <a:spcBef>
                <a:spcPts val="1200"/>
              </a:spcBef>
            </a:pPr>
            <a:endParaRPr lang="en-US" sz="600" dirty="0"/>
          </a:p>
          <a:p>
            <a:pPr marL="342900" indent="-342900">
              <a:spcBef>
                <a:spcPts val="1200"/>
              </a:spcBef>
              <a:buClr>
                <a:schemeClr val="accent1"/>
              </a:buClr>
              <a:buFont typeface="Wingdings" panose="05000000000000000000" pitchFamily="2" charset="2"/>
              <a:buChar char="q"/>
            </a:pPr>
            <a:r>
              <a:rPr lang="en-US" sz="1800" dirty="0"/>
              <a:t>Direct Medical Service Contractors are </a:t>
            </a:r>
            <a:r>
              <a:rPr lang="en-US" sz="1800" b="1" dirty="0"/>
              <a:t>NOT</a:t>
            </a:r>
            <a:r>
              <a:rPr lang="en-US" sz="1800" dirty="0"/>
              <a:t> listed on the Staff Pool List and are </a:t>
            </a:r>
            <a:r>
              <a:rPr lang="en-US" sz="1800" b="1" dirty="0"/>
              <a:t>NOT</a:t>
            </a:r>
            <a:r>
              <a:rPr lang="en-US" sz="1800" dirty="0"/>
              <a:t> included in the Random Moment Time Study</a:t>
            </a:r>
          </a:p>
          <a:p>
            <a:pPr marL="342900" indent="-342900">
              <a:spcBef>
                <a:spcPts val="1200"/>
              </a:spcBef>
              <a:buClr>
                <a:schemeClr val="accent1"/>
              </a:buClr>
              <a:buFont typeface="Wingdings" panose="05000000000000000000" pitchFamily="2" charset="2"/>
              <a:buChar char="q"/>
            </a:pPr>
            <a:r>
              <a:rPr lang="en-US" sz="1800" dirty="0"/>
              <a:t>For the Annual Cost Report, counties may include costs for these contractors in the “Contractors” section of the cost report.  </a:t>
            </a:r>
          </a:p>
          <a:p>
            <a:pPr marL="342900" indent="-342900">
              <a:spcBef>
                <a:spcPts val="1200"/>
              </a:spcBef>
              <a:buClr>
                <a:schemeClr val="accent1"/>
              </a:buClr>
              <a:buFont typeface="Wingdings" panose="05000000000000000000" pitchFamily="2" charset="2"/>
              <a:buChar char="q"/>
            </a:pPr>
            <a:r>
              <a:rPr lang="en-US" sz="1800" dirty="0"/>
              <a:t>Please note that Direct Medical Service Contractors should only be reported on the Annual Cost Report and not the Quarterly Cost Reports</a:t>
            </a:r>
          </a:p>
          <a:p>
            <a:endParaRPr lang="en-US" dirty="0"/>
          </a:p>
        </p:txBody>
      </p:sp>
      <p:sp>
        <p:nvSpPr>
          <p:cNvPr id="4" name="Slide Number Placeholder 3">
            <a:extLst>
              <a:ext uri="{FF2B5EF4-FFF2-40B4-BE49-F238E27FC236}">
                <a16:creationId xmlns:a16="http://schemas.microsoft.com/office/drawing/2014/main" id="{A26A4001-1B96-4BF0-B6FB-622328BF7C4A}"/>
              </a:ext>
            </a:extLst>
          </p:cNvPr>
          <p:cNvSpPr>
            <a:spLocks noGrp="1"/>
          </p:cNvSpPr>
          <p:nvPr>
            <p:ph type="sldNum" sz="quarter" idx="12"/>
          </p:nvPr>
        </p:nvSpPr>
        <p:spPr/>
        <p:txBody>
          <a:bodyPr/>
          <a:lstStyle/>
          <a:p>
            <a:fld id="{899FFD16-B25A-457E-9C72-CDC3BAF3ACB3}" type="slidenum">
              <a:rPr lang="en-US" smtClean="0"/>
              <a:t>30</a:t>
            </a:fld>
            <a:endParaRPr lang="en-US"/>
          </a:p>
        </p:txBody>
      </p:sp>
      <p:pic>
        <p:nvPicPr>
          <p:cNvPr id="12" name="Picture 2" descr="Image Result For Hand Drawing A Circle - Hand Drawn Circle Png - 814x379  PNG Download - PNGkit">
            <a:extLst>
              <a:ext uri="{FF2B5EF4-FFF2-40B4-BE49-F238E27FC236}">
                <a16:creationId xmlns:a16="http://schemas.microsoft.com/office/drawing/2014/main" id="{A4B8A11A-9769-4A7C-864C-F0CC877281C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04" b="89760" l="2561" r="97195">
                        <a14:foregroundMark x1="39268" y1="10022" x2="39268" y2="10022"/>
                        <a14:foregroundMark x1="36098" y1="20044" x2="36098" y2="20044"/>
                        <a14:foregroundMark x1="97317" y1="53159" x2="97317" y2="53159"/>
                        <a14:foregroundMark x1="2561" y1="40523" x2="2561" y2="40523"/>
                      </a14:backgroundRemoval>
                    </a14:imgEffect>
                  </a14:imgLayer>
                </a14:imgProps>
              </a:ext>
              <a:ext uri="{28A0092B-C50C-407E-A947-70E740481C1C}">
                <a14:useLocalDpi xmlns:a14="http://schemas.microsoft.com/office/drawing/2010/main" val="0"/>
              </a:ext>
            </a:extLst>
          </a:blip>
          <a:srcRect/>
          <a:stretch>
            <a:fillRect/>
          </a:stretch>
        </p:blipFill>
        <p:spPr bwMode="auto">
          <a:xfrm>
            <a:off x="1316478" y="3168965"/>
            <a:ext cx="1170689" cy="65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06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3AE0-3E62-40DA-898C-D48162D3B08B}"/>
              </a:ext>
            </a:extLst>
          </p:cNvPr>
          <p:cNvSpPr>
            <a:spLocks noGrp="1"/>
          </p:cNvSpPr>
          <p:nvPr>
            <p:ph type="title"/>
          </p:nvPr>
        </p:nvSpPr>
        <p:spPr/>
        <p:txBody>
          <a:bodyPr/>
          <a:lstStyle/>
          <a:p>
            <a:r>
              <a:rPr lang="en-US" dirty="0"/>
              <a:t>Materials and Supplies</a:t>
            </a:r>
          </a:p>
        </p:txBody>
      </p:sp>
      <p:sp>
        <p:nvSpPr>
          <p:cNvPr id="4" name="Text Placeholder 3">
            <a:extLst>
              <a:ext uri="{FF2B5EF4-FFF2-40B4-BE49-F238E27FC236}">
                <a16:creationId xmlns:a16="http://schemas.microsoft.com/office/drawing/2014/main" id="{3578FE60-AB71-428C-9AAE-1F067D11FE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3351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00E2FBF-D8D6-45DA-BF9F-21ADC230FFB5}"/>
              </a:ext>
            </a:extLst>
          </p:cNvPr>
          <p:cNvSpPr/>
          <p:nvPr/>
        </p:nvSpPr>
        <p:spPr>
          <a:xfrm>
            <a:off x="6113208" y="1468582"/>
            <a:ext cx="5403763" cy="4710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C848F-E039-4050-AB5B-3D67C5DB197B}"/>
              </a:ext>
            </a:extLst>
          </p:cNvPr>
          <p:cNvSpPr>
            <a:spLocks noGrp="1"/>
          </p:cNvSpPr>
          <p:nvPr>
            <p:ph type="title"/>
          </p:nvPr>
        </p:nvSpPr>
        <p:spPr/>
        <p:txBody>
          <a:bodyPr/>
          <a:lstStyle/>
          <a:p>
            <a:r>
              <a:rPr lang="en-US" dirty="0"/>
              <a:t>Materials and Supplies</a:t>
            </a:r>
          </a:p>
        </p:txBody>
      </p:sp>
      <p:sp>
        <p:nvSpPr>
          <p:cNvPr id="25" name="Content Placeholder 28">
            <a:extLst>
              <a:ext uri="{FF2B5EF4-FFF2-40B4-BE49-F238E27FC236}">
                <a16:creationId xmlns:a16="http://schemas.microsoft.com/office/drawing/2014/main" id="{C49D74F7-2F01-48B1-BAFE-C0956B97F7C6}"/>
              </a:ext>
            </a:extLst>
          </p:cNvPr>
          <p:cNvSpPr>
            <a:spLocks noGrp="1"/>
          </p:cNvSpPr>
          <p:nvPr>
            <p:ph idx="1"/>
          </p:nvPr>
        </p:nvSpPr>
        <p:spPr>
          <a:xfrm>
            <a:off x="468526" y="1497550"/>
            <a:ext cx="5403762" cy="442087"/>
          </a:xfrm>
        </p:spPr>
        <p:txBody>
          <a:bodyPr>
            <a:noAutofit/>
          </a:bodyPr>
          <a:lstStyle/>
          <a:p>
            <a:pPr lvl="0">
              <a:lnSpc>
                <a:spcPct val="100000"/>
              </a:lnSpc>
              <a:spcBef>
                <a:spcPts val="0"/>
              </a:spcBef>
              <a:defRPr/>
            </a:pPr>
            <a:r>
              <a:rPr lang="en-US" dirty="0">
                <a:solidFill>
                  <a:schemeClr val="bg1"/>
                </a:solidFill>
              </a:rPr>
              <a:t>Materials and supplies must fit the following criteria:</a:t>
            </a:r>
          </a:p>
        </p:txBody>
      </p:sp>
      <p:sp>
        <p:nvSpPr>
          <p:cNvPr id="5" name="Slide Number Placeholder 4">
            <a:extLst>
              <a:ext uri="{FF2B5EF4-FFF2-40B4-BE49-F238E27FC236}">
                <a16:creationId xmlns:a16="http://schemas.microsoft.com/office/drawing/2014/main" id="{3D0C7FF4-7B9F-4E18-992D-ECD98ABC9DD9}"/>
              </a:ext>
            </a:extLst>
          </p:cNvPr>
          <p:cNvSpPr>
            <a:spLocks noGrp="1"/>
          </p:cNvSpPr>
          <p:nvPr>
            <p:ph type="sldNum" sz="quarter" idx="12"/>
          </p:nvPr>
        </p:nvSpPr>
        <p:spPr/>
        <p:txBody>
          <a:bodyPr/>
          <a:lstStyle/>
          <a:p>
            <a:fld id="{899FFD16-B25A-457E-9C72-CDC3BAF3ACB3}" type="slidenum">
              <a:rPr lang="en-US" smtClean="0"/>
              <a:t>32</a:t>
            </a:fld>
            <a:endParaRPr lang="en-US"/>
          </a:p>
        </p:txBody>
      </p:sp>
      <p:sp>
        <p:nvSpPr>
          <p:cNvPr id="18" name="Rectangle 17">
            <a:extLst>
              <a:ext uri="{FF2B5EF4-FFF2-40B4-BE49-F238E27FC236}">
                <a16:creationId xmlns:a16="http://schemas.microsoft.com/office/drawing/2014/main" id="{6BAAA68B-7C6B-4C45-A2C7-1246253C305E}"/>
              </a:ext>
            </a:extLst>
          </p:cNvPr>
          <p:cNvSpPr/>
          <p:nvPr/>
        </p:nvSpPr>
        <p:spPr>
          <a:xfrm>
            <a:off x="1894453" y="2233902"/>
            <a:ext cx="2391219" cy="1549110"/>
          </a:xfrm>
          <a:prstGeom prst="rect">
            <a:avLst/>
          </a:prstGeom>
          <a:solidFill>
            <a:schemeClr val="bg1">
              <a:lumMod val="95000"/>
            </a:schemeClr>
          </a:solid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914400">
              <a:defRPr/>
            </a:pPr>
            <a:r>
              <a:rPr lang="en-US" sz="1600" b="1" dirty="0">
                <a:solidFill>
                  <a:srgbClr val="002060"/>
                </a:solidFill>
                <a:latin typeface="Arial" panose="020B0604020202020204" pitchFamily="34" charset="0"/>
                <a:cs typeface="Arial" panose="020B0604020202020204" pitchFamily="34" charset="0"/>
              </a:rPr>
              <a:t>Included on the CMS List of Allowable Materials and Supplies </a:t>
            </a:r>
            <a:r>
              <a:rPr lang="en-US" sz="1200" b="1" dirty="0">
                <a:solidFill>
                  <a:srgbClr val="002060"/>
                </a:solidFill>
                <a:latin typeface="Arial" panose="020B0604020202020204" pitchFamily="34" charset="0"/>
                <a:cs typeface="Arial" panose="020B0604020202020204" pitchFamily="34" charset="0"/>
              </a:rPr>
              <a:t>(Refer to the “Resources” section of the Claiming System Homepage).</a:t>
            </a:r>
            <a:endParaRPr lang="en-US" sz="1600" b="1" dirty="0">
              <a:solidFill>
                <a:srgbClr val="002060"/>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42E9C1B-F0A7-47F2-8874-42DE81B42E3D}"/>
              </a:ext>
            </a:extLst>
          </p:cNvPr>
          <p:cNvSpPr/>
          <p:nvPr/>
        </p:nvSpPr>
        <p:spPr>
          <a:xfrm>
            <a:off x="544940" y="3943961"/>
            <a:ext cx="2395728" cy="1545336"/>
          </a:xfrm>
          <a:prstGeom prst="rect">
            <a:avLst/>
          </a:prstGeom>
          <a:solidFill>
            <a:schemeClr val="bg1">
              <a:lumMod val="95000"/>
            </a:schemeClr>
          </a:solid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914400">
              <a:defRPr/>
            </a:pPr>
            <a:r>
              <a:rPr lang="en-US" sz="1600" b="1" dirty="0">
                <a:solidFill>
                  <a:srgbClr val="002060"/>
                </a:solidFill>
                <a:latin typeface="Arial" panose="020B0604020202020204" pitchFamily="34" charset="0"/>
                <a:cs typeface="Arial" panose="020B0604020202020204" pitchFamily="34" charset="0"/>
              </a:rPr>
              <a:t>Pertain to special education students.</a:t>
            </a:r>
          </a:p>
        </p:txBody>
      </p:sp>
      <p:sp>
        <p:nvSpPr>
          <p:cNvPr id="23" name="Rectangle 22">
            <a:extLst>
              <a:ext uri="{FF2B5EF4-FFF2-40B4-BE49-F238E27FC236}">
                <a16:creationId xmlns:a16="http://schemas.microsoft.com/office/drawing/2014/main" id="{78355E7B-1270-44D1-94B1-2E5FCDEEA17A}"/>
              </a:ext>
            </a:extLst>
          </p:cNvPr>
          <p:cNvSpPr/>
          <p:nvPr/>
        </p:nvSpPr>
        <p:spPr>
          <a:xfrm>
            <a:off x="3080573" y="3938560"/>
            <a:ext cx="2395728" cy="1545336"/>
          </a:xfrm>
          <a:prstGeom prst="rect">
            <a:avLst/>
          </a:prstGeom>
          <a:solidFill>
            <a:schemeClr val="bg1">
              <a:lumMod val="95000"/>
            </a:schemeClr>
          </a:solid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914400">
              <a:defRPr/>
            </a:pPr>
            <a:r>
              <a:rPr lang="en-US" sz="1600" b="1" dirty="0">
                <a:solidFill>
                  <a:srgbClr val="002060"/>
                </a:solidFill>
                <a:latin typeface="Arial" panose="020B0604020202020204" pitchFamily="34" charset="0"/>
                <a:cs typeface="Arial" panose="020B0604020202020204" pitchFamily="34" charset="0"/>
              </a:rPr>
              <a:t>Tie back to direct medical needs identified in the student’s IEP.</a:t>
            </a:r>
          </a:p>
        </p:txBody>
      </p:sp>
      <p:sp>
        <p:nvSpPr>
          <p:cNvPr id="24" name="Rectangle 23">
            <a:extLst>
              <a:ext uri="{FF2B5EF4-FFF2-40B4-BE49-F238E27FC236}">
                <a16:creationId xmlns:a16="http://schemas.microsoft.com/office/drawing/2014/main" id="{578BC468-0A35-482E-8356-C62206235720}"/>
              </a:ext>
            </a:extLst>
          </p:cNvPr>
          <p:cNvSpPr/>
          <p:nvPr/>
        </p:nvSpPr>
        <p:spPr>
          <a:xfrm>
            <a:off x="434108" y="1468582"/>
            <a:ext cx="5403763" cy="4710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Bef>
                <a:spcPts val="0"/>
              </a:spcBef>
              <a:defRPr/>
            </a:pPr>
            <a:r>
              <a:rPr lang="en-US">
                <a:solidFill>
                  <a:schemeClr val="bg1"/>
                </a:solidFill>
              </a:rPr>
              <a:t>Materials and supplies must fit the following criteria:</a:t>
            </a:r>
            <a:endParaRPr lang="en-US" dirty="0">
              <a:solidFill>
                <a:schemeClr val="bg1"/>
              </a:solidFill>
            </a:endParaRPr>
          </a:p>
        </p:txBody>
      </p:sp>
      <p:sp>
        <p:nvSpPr>
          <p:cNvPr id="26" name="L-Shape 25">
            <a:extLst>
              <a:ext uri="{FF2B5EF4-FFF2-40B4-BE49-F238E27FC236}">
                <a16:creationId xmlns:a16="http://schemas.microsoft.com/office/drawing/2014/main" id="{5C52ECB9-073F-4AAC-97FA-E295EF80A49D}"/>
              </a:ext>
            </a:extLst>
          </p:cNvPr>
          <p:cNvSpPr/>
          <p:nvPr/>
        </p:nvSpPr>
        <p:spPr>
          <a:xfrm rot="18900000">
            <a:off x="3852561" y="3435237"/>
            <a:ext cx="692790" cy="448085"/>
          </a:xfrm>
          <a:prstGeom prst="corner">
            <a:avLst>
              <a:gd name="adj1" fmla="val 44780"/>
              <a:gd name="adj2" fmla="val 48260"/>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Shape 26">
            <a:extLst>
              <a:ext uri="{FF2B5EF4-FFF2-40B4-BE49-F238E27FC236}">
                <a16:creationId xmlns:a16="http://schemas.microsoft.com/office/drawing/2014/main" id="{5ED07B5A-3750-4D1D-8010-A22B7BAD787C}"/>
              </a:ext>
            </a:extLst>
          </p:cNvPr>
          <p:cNvSpPr/>
          <p:nvPr/>
        </p:nvSpPr>
        <p:spPr>
          <a:xfrm rot="18900000">
            <a:off x="2451139" y="5129782"/>
            <a:ext cx="692790" cy="448085"/>
          </a:xfrm>
          <a:prstGeom prst="corner">
            <a:avLst>
              <a:gd name="adj1" fmla="val 44780"/>
              <a:gd name="adj2" fmla="val 48260"/>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Shape 27">
            <a:extLst>
              <a:ext uri="{FF2B5EF4-FFF2-40B4-BE49-F238E27FC236}">
                <a16:creationId xmlns:a16="http://schemas.microsoft.com/office/drawing/2014/main" id="{71CAAC9E-AF16-4F94-82BA-EAB0C004DDAD}"/>
              </a:ext>
            </a:extLst>
          </p:cNvPr>
          <p:cNvSpPr/>
          <p:nvPr/>
        </p:nvSpPr>
        <p:spPr>
          <a:xfrm rot="18900000">
            <a:off x="5032699" y="5118980"/>
            <a:ext cx="692790" cy="448085"/>
          </a:xfrm>
          <a:prstGeom prst="corner">
            <a:avLst>
              <a:gd name="adj1" fmla="val 44780"/>
              <a:gd name="adj2" fmla="val 48260"/>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F74951-5E1F-4E2D-B51B-485CE6F6D582}"/>
              </a:ext>
            </a:extLst>
          </p:cNvPr>
          <p:cNvSpPr/>
          <p:nvPr/>
        </p:nvSpPr>
        <p:spPr>
          <a:xfrm>
            <a:off x="434108" y="1468582"/>
            <a:ext cx="5403762" cy="443345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AE7D4B0-2FB5-428C-B79E-9B94CA61E2ED}"/>
              </a:ext>
            </a:extLst>
          </p:cNvPr>
          <p:cNvSpPr/>
          <p:nvPr/>
        </p:nvSpPr>
        <p:spPr>
          <a:xfrm>
            <a:off x="7573553" y="2233902"/>
            <a:ext cx="2391219" cy="1549110"/>
          </a:xfrm>
          <a:prstGeom prst="rect">
            <a:avLst/>
          </a:prstGeom>
          <a:solidFill>
            <a:schemeClr val="bg1">
              <a:lumMod val="95000"/>
            </a:schemeClr>
          </a:solid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914400">
              <a:defRPr/>
            </a:pPr>
            <a:r>
              <a:rPr lang="en-US" sz="1600" b="1" dirty="0">
                <a:solidFill>
                  <a:srgbClr val="002060"/>
                </a:solidFill>
                <a:latin typeface="Arial" panose="020B0604020202020204" pitchFamily="34" charset="0"/>
                <a:cs typeface="Arial" panose="020B0604020202020204" pitchFamily="34" charset="0"/>
              </a:rPr>
              <a:t>Are applicable to ONLY general education students.</a:t>
            </a:r>
          </a:p>
        </p:txBody>
      </p:sp>
      <p:sp>
        <p:nvSpPr>
          <p:cNvPr id="42" name="Rectangle 41">
            <a:extLst>
              <a:ext uri="{FF2B5EF4-FFF2-40B4-BE49-F238E27FC236}">
                <a16:creationId xmlns:a16="http://schemas.microsoft.com/office/drawing/2014/main" id="{C84E7A2F-054A-40AB-A184-26ABC6301422}"/>
              </a:ext>
            </a:extLst>
          </p:cNvPr>
          <p:cNvSpPr/>
          <p:nvPr/>
        </p:nvSpPr>
        <p:spPr>
          <a:xfrm>
            <a:off x="6224040" y="3943961"/>
            <a:ext cx="2395728" cy="1545336"/>
          </a:xfrm>
          <a:prstGeom prst="rect">
            <a:avLst/>
          </a:prstGeom>
          <a:solidFill>
            <a:schemeClr val="bg1">
              <a:lumMod val="95000"/>
            </a:schemeClr>
          </a:solid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914400">
              <a:defRPr/>
            </a:pPr>
            <a:r>
              <a:rPr lang="en-US" sz="1600" b="1" dirty="0">
                <a:solidFill>
                  <a:srgbClr val="002060"/>
                </a:solidFill>
                <a:latin typeface="Arial" panose="020B0604020202020204" pitchFamily="34" charset="0"/>
                <a:cs typeface="Arial" panose="020B0604020202020204" pitchFamily="34" charset="0"/>
              </a:rPr>
              <a:t>Are federally funded costs</a:t>
            </a:r>
          </a:p>
        </p:txBody>
      </p:sp>
      <p:sp>
        <p:nvSpPr>
          <p:cNvPr id="43" name="Rectangle 42">
            <a:extLst>
              <a:ext uri="{FF2B5EF4-FFF2-40B4-BE49-F238E27FC236}">
                <a16:creationId xmlns:a16="http://schemas.microsoft.com/office/drawing/2014/main" id="{319AA6A7-E024-4B09-A4C6-698F61D542D4}"/>
              </a:ext>
            </a:extLst>
          </p:cNvPr>
          <p:cNvSpPr/>
          <p:nvPr/>
        </p:nvSpPr>
        <p:spPr>
          <a:xfrm>
            <a:off x="8759673" y="3938560"/>
            <a:ext cx="2395728" cy="1545336"/>
          </a:xfrm>
          <a:prstGeom prst="rect">
            <a:avLst/>
          </a:prstGeom>
          <a:solidFill>
            <a:schemeClr val="bg1">
              <a:lumMod val="95000"/>
            </a:schemeClr>
          </a:solid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914400">
              <a:defRPr/>
            </a:pPr>
            <a:r>
              <a:rPr lang="en-US" sz="1600" b="1" dirty="0">
                <a:solidFill>
                  <a:srgbClr val="002060"/>
                </a:solidFill>
                <a:latin typeface="Arial" panose="020B0604020202020204" pitchFamily="34" charset="0"/>
                <a:cs typeface="Arial" panose="020B0604020202020204" pitchFamily="34" charset="0"/>
              </a:rPr>
              <a:t>Are individual items costing more than $5,000. </a:t>
            </a:r>
          </a:p>
          <a:p>
            <a:pPr lvl="0" algn="ctr" defTabSz="914400">
              <a:defRPr/>
            </a:pPr>
            <a:r>
              <a:rPr lang="en-US" sz="1400" b="1" dirty="0">
                <a:solidFill>
                  <a:srgbClr val="002060"/>
                </a:solidFill>
                <a:latin typeface="Arial" panose="020B0604020202020204" pitchFamily="34" charset="0"/>
                <a:cs typeface="Arial" panose="020B0604020202020204" pitchFamily="34" charset="0"/>
              </a:rPr>
              <a:t>These should be depreciated in the depreciation section</a:t>
            </a:r>
            <a:endParaRPr lang="en-US" sz="1600" b="1" dirty="0">
              <a:solidFill>
                <a:srgbClr val="002060"/>
              </a:solidFill>
              <a:latin typeface="Arial" panose="020B0604020202020204" pitchFamily="34" charset="0"/>
              <a:cs typeface="Arial" panose="020B0604020202020204" pitchFamily="34" charset="0"/>
            </a:endParaRPr>
          </a:p>
        </p:txBody>
      </p:sp>
      <p:sp>
        <p:nvSpPr>
          <p:cNvPr id="45" name="Content Placeholder 28">
            <a:extLst>
              <a:ext uri="{FF2B5EF4-FFF2-40B4-BE49-F238E27FC236}">
                <a16:creationId xmlns:a16="http://schemas.microsoft.com/office/drawing/2014/main" id="{02422402-2F70-49AE-9184-116261D3DF41}"/>
              </a:ext>
            </a:extLst>
          </p:cNvPr>
          <p:cNvSpPr txBox="1">
            <a:spLocks/>
          </p:cNvSpPr>
          <p:nvPr/>
        </p:nvSpPr>
        <p:spPr>
          <a:xfrm>
            <a:off x="6147626" y="1497550"/>
            <a:ext cx="5403762" cy="442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dirty="0">
                <a:solidFill>
                  <a:schemeClr val="bg1"/>
                </a:solidFill>
              </a:rPr>
              <a:t>Do </a:t>
            </a:r>
            <a:r>
              <a:rPr lang="en-US" b="1" dirty="0">
                <a:solidFill>
                  <a:schemeClr val="bg1"/>
                </a:solidFill>
              </a:rPr>
              <a:t>NOT </a:t>
            </a:r>
            <a:r>
              <a:rPr lang="en-US" dirty="0">
                <a:solidFill>
                  <a:schemeClr val="bg1"/>
                </a:solidFill>
              </a:rPr>
              <a:t>include any materials and supplies that:</a:t>
            </a:r>
          </a:p>
        </p:txBody>
      </p:sp>
      <p:sp>
        <p:nvSpPr>
          <p:cNvPr id="49" name="Rectangle 48">
            <a:extLst>
              <a:ext uri="{FF2B5EF4-FFF2-40B4-BE49-F238E27FC236}">
                <a16:creationId xmlns:a16="http://schemas.microsoft.com/office/drawing/2014/main" id="{16BC26BF-0A04-49C1-9CC0-1723D40D9170}"/>
              </a:ext>
            </a:extLst>
          </p:cNvPr>
          <p:cNvSpPr/>
          <p:nvPr/>
        </p:nvSpPr>
        <p:spPr>
          <a:xfrm>
            <a:off x="6113208" y="1468582"/>
            <a:ext cx="5403762" cy="443345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81ADCDD4-AC95-434A-81D3-071511738A62}"/>
              </a:ext>
            </a:extLst>
          </p:cNvPr>
          <p:cNvSpPr/>
          <p:nvPr/>
        </p:nvSpPr>
        <p:spPr>
          <a:xfrm rot="2700000">
            <a:off x="9577007" y="3285555"/>
            <a:ext cx="799507" cy="799507"/>
          </a:xfrm>
          <a:prstGeom prst="plus">
            <a:avLst>
              <a:gd name="adj" fmla="val 34474"/>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50">
            <a:extLst>
              <a:ext uri="{FF2B5EF4-FFF2-40B4-BE49-F238E27FC236}">
                <a16:creationId xmlns:a16="http://schemas.microsoft.com/office/drawing/2014/main" id="{B89882F4-723F-46A3-8B9A-A970DAF592C4}"/>
              </a:ext>
            </a:extLst>
          </p:cNvPr>
          <p:cNvSpPr/>
          <p:nvPr/>
        </p:nvSpPr>
        <p:spPr>
          <a:xfrm rot="2700000">
            <a:off x="8288349" y="5014719"/>
            <a:ext cx="799507" cy="799507"/>
          </a:xfrm>
          <a:prstGeom prst="plus">
            <a:avLst>
              <a:gd name="adj" fmla="val 34474"/>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a:extLst>
              <a:ext uri="{FF2B5EF4-FFF2-40B4-BE49-F238E27FC236}">
                <a16:creationId xmlns:a16="http://schemas.microsoft.com/office/drawing/2014/main" id="{33ABFF25-6320-4EBD-B71C-3A670F0CAB87}"/>
              </a:ext>
            </a:extLst>
          </p:cNvPr>
          <p:cNvSpPr/>
          <p:nvPr/>
        </p:nvSpPr>
        <p:spPr>
          <a:xfrm rot="2700000">
            <a:off x="10807901" y="4989665"/>
            <a:ext cx="799507" cy="799507"/>
          </a:xfrm>
          <a:prstGeom prst="plus">
            <a:avLst>
              <a:gd name="adj" fmla="val 34474"/>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9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26" grpId="0" animBg="1"/>
      <p:bldP spid="27" grpId="0" animBg="1"/>
      <p:bldP spid="28" grpId="0" animBg="1"/>
      <p:bldP spid="41" grpId="0" animBg="1"/>
      <p:bldP spid="42" grpId="0" animBg="1"/>
      <p:bldP spid="43" grpId="0" animBg="1"/>
      <p:bldP spid="50" grpId="0" animBg="1"/>
      <p:bldP spid="51" grpId="0" animBg="1"/>
      <p:bldP spid="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DABE55A-9DF5-4A77-913C-EF8FC4813DDF}"/>
              </a:ext>
            </a:extLst>
          </p:cNvPr>
          <p:cNvSpPr/>
          <p:nvPr/>
        </p:nvSpPr>
        <p:spPr>
          <a:xfrm>
            <a:off x="4566196" y="1467158"/>
            <a:ext cx="2561185" cy="1130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9668A2-48AB-42CE-B984-1722EB754612}"/>
              </a:ext>
            </a:extLst>
          </p:cNvPr>
          <p:cNvSpPr/>
          <p:nvPr/>
        </p:nvSpPr>
        <p:spPr>
          <a:xfrm>
            <a:off x="1786269" y="1478032"/>
            <a:ext cx="2446783" cy="1130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itle 1">
            <a:extLst>
              <a:ext uri="{FF2B5EF4-FFF2-40B4-BE49-F238E27FC236}">
                <a16:creationId xmlns:a16="http://schemas.microsoft.com/office/drawing/2014/main" id="{0053FE60-1875-4524-8D9B-45463BA6188E}"/>
              </a:ext>
            </a:extLst>
          </p:cNvPr>
          <p:cNvSpPr>
            <a:spLocks noGrp="1"/>
          </p:cNvSpPr>
          <p:nvPr>
            <p:ph type="title"/>
          </p:nvPr>
        </p:nvSpPr>
        <p:spPr/>
        <p:txBody>
          <a:bodyPr/>
          <a:lstStyle/>
          <a:p>
            <a:r>
              <a:rPr lang="en-US" dirty="0"/>
              <a:t>Materials and Supplies Examples</a:t>
            </a:r>
          </a:p>
        </p:txBody>
      </p:sp>
      <p:sp>
        <p:nvSpPr>
          <p:cNvPr id="5" name="Slide Number Placeholder 4">
            <a:extLst>
              <a:ext uri="{FF2B5EF4-FFF2-40B4-BE49-F238E27FC236}">
                <a16:creationId xmlns:a16="http://schemas.microsoft.com/office/drawing/2014/main" id="{3D0C7FF4-7B9F-4E18-992D-ECD98ABC9DD9}"/>
              </a:ext>
            </a:extLst>
          </p:cNvPr>
          <p:cNvSpPr>
            <a:spLocks noGrp="1"/>
          </p:cNvSpPr>
          <p:nvPr>
            <p:ph type="sldNum" sz="quarter" idx="12"/>
          </p:nvPr>
        </p:nvSpPr>
        <p:spPr/>
        <p:txBody>
          <a:bodyPr/>
          <a:lstStyle/>
          <a:p>
            <a:fld id="{899FFD16-B25A-457E-9C72-CDC3BAF3ACB3}" type="slidenum">
              <a:rPr lang="en-US" smtClean="0"/>
              <a:t>33</a:t>
            </a:fld>
            <a:endParaRPr lang="en-US"/>
          </a:p>
        </p:txBody>
      </p:sp>
      <p:pic>
        <p:nvPicPr>
          <p:cNvPr id="29" name="Picture 28" descr="A close up of a sign&#10;&#10;Description automatically generated">
            <a:extLst>
              <a:ext uri="{FF2B5EF4-FFF2-40B4-BE49-F238E27FC236}">
                <a16:creationId xmlns:a16="http://schemas.microsoft.com/office/drawing/2014/main" id="{FB310ADA-E0AB-4A33-8F24-537CA1090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584" y="2657786"/>
            <a:ext cx="1895860" cy="1892812"/>
          </a:xfrm>
          <a:prstGeom prst="rect">
            <a:avLst/>
          </a:prstGeom>
        </p:spPr>
      </p:pic>
      <p:pic>
        <p:nvPicPr>
          <p:cNvPr id="30" name="Picture 29">
            <a:extLst>
              <a:ext uri="{FF2B5EF4-FFF2-40B4-BE49-F238E27FC236}">
                <a16:creationId xmlns:a16="http://schemas.microsoft.com/office/drawing/2014/main" id="{F1B78F34-09F6-48CC-BC27-6B72E5E32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1864" y="2655888"/>
            <a:ext cx="1892812" cy="1892812"/>
          </a:xfrm>
          <a:prstGeom prst="rect">
            <a:avLst/>
          </a:prstGeom>
        </p:spPr>
      </p:pic>
      <p:sp>
        <p:nvSpPr>
          <p:cNvPr id="31" name="TextBox 30">
            <a:extLst>
              <a:ext uri="{FF2B5EF4-FFF2-40B4-BE49-F238E27FC236}">
                <a16:creationId xmlns:a16="http://schemas.microsoft.com/office/drawing/2014/main" id="{3FA65E8B-1B8E-4458-AA98-DB31F4FC0361}"/>
              </a:ext>
            </a:extLst>
          </p:cNvPr>
          <p:cNvSpPr txBox="1"/>
          <p:nvPr/>
        </p:nvSpPr>
        <p:spPr>
          <a:xfrm>
            <a:off x="1706714" y="1522023"/>
            <a:ext cx="2617365" cy="92333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iPad used as an </a:t>
            </a:r>
            <a:b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e-book for special education students</a:t>
            </a:r>
          </a:p>
        </p:txBody>
      </p:sp>
      <p:sp>
        <p:nvSpPr>
          <p:cNvPr id="34" name="TextBox 33">
            <a:extLst>
              <a:ext uri="{FF2B5EF4-FFF2-40B4-BE49-F238E27FC236}">
                <a16:creationId xmlns:a16="http://schemas.microsoft.com/office/drawing/2014/main" id="{B1FA53E3-A9B3-44BE-82C7-9ED5C5334B50}"/>
              </a:ext>
            </a:extLst>
          </p:cNvPr>
          <p:cNvSpPr txBox="1"/>
          <p:nvPr/>
        </p:nvSpPr>
        <p:spPr>
          <a:xfrm>
            <a:off x="1780957" y="4708624"/>
            <a:ext cx="2468880" cy="132343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allowable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because it is not on the CMS approved list of materials and supplies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B64A0696-E1BA-47B0-95EB-267A117DB5F6}"/>
              </a:ext>
            </a:extLst>
          </p:cNvPr>
          <p:cNvSpPr txBox="1"/>
          <p:nvPr/>
        </p:nvSpPr>
        <p:spPr>
          <a:xfrm>
            <a:off x="4622767" y="4725971"/>
            <a:ext cx="2468880" cy="132343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Allowable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because it is on the CMS approved list of materials and supplies and is used for special education students</a:t>
            </a:r>
          </a:p>
        </p:txBody>
      </p:sp>
      <p:sp>
        <p:nvSpPr>
          <p:cNvPr id="36" name="TextBox 35">
            <a:extLst>
              <a:ext uri="{FF2B5EF4-FFF2-40B4-BE49-F238E27FC236}">
                <a16:creationId xmlns:a16="http://schemas.microsoft.com/office/drawing/2014/main" id="{4007FA70-D6A5-4DC4-BC38-74C437497820}"/>
              </a:ext>
            </a:extLst>
          </p:cNvPr>
          <p:cNvSpPr txBox="1"/>
          <p:nvPr/>
        </p:nvSpPr>
        <p:spPr>
          <a:xfrm>
            <a:off x="7492041" y="4708624"/>
            <a:ext cx="2468881" cy="132343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Allowable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because it is on the CMS approved list of materials and supplies but must be depreciated if over $5,000</a:t>
            </a:r>
          </a:p>
        </p:txBody>
      </p:sp>
      <p:pic>
        <p:nvPicPr>
          <p:cNvPr id="37" name="Picture 36">
            <a:extLst>
              <a:ext uri="{FF2B5EF4-FFF2-40B4-BE49-F238E27FC236}">
                <a16:creationId xmlns:a16="http://schemas.microsoft.com/office/drawing/2014/main" id="{CB6F383C-3637-4200-9950-A6517E44FB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9670" y="3454448"/>
            <a:ext cx="1077218" cy="1077218"/>
          </a:xfrm>
          <a:prstGeom prst="rect">
            <a:avLst/>
          </a:prstGeom>
        </p:spPr>
      </p:pic>
      <p:sp>
        <p:nvSpPr>
          <p:cNvPr id="38" name="L-Shape 37">
            <a:extLst>
              <a:ext uri="{FF2B5EF4-FFF2-40B4-BE49-F238E27FC236}">
                <a16:creationId xmlns:a16="http://schemas.microsoft.com/office/drawing/2014/main" id="{70D925CA-88F7-4440-B883-5E348DF63826}"/>
              </a:ext>
            </a:extLst>
          </p:cNvPr>
          <p:cNvSpPr/>
          <p:nvPr/>
        </p:nvSpPr>
        <p:spPr>
          <a:xfrm rot="18900000">
            <a:off x="8348816" y="3809532"/>
            <a:ext cx="868305" cy="561605"/>
          </a:xfrm>
          <a:prstGeom prst="corner">
            <a:avLst>
              <a:gd name="adj1" fmla="val 44780"/>
              <a:gd name="adj2" fmla="val 48260"/>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close up of a sign&#10;&#10;Description automatically generated">
            <a:extLst>
              <a:ext uri="{FF2B5EF4-FFF2-40B4-BE49-F238E27FC236}">
                <a16:creationId xmlns:a16="http://schemas.microsoft.com/office/drawing/2014/main" id="{C2017CF7-9342-4831-9323-0B6BE6E8DC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5848" y="2645014"/>
            <a:ext cx="1895860" cy="1892812"/>
          </a:xfrm>
          <a:prstGeom prst="rect">
            <a:avLst/>
          </a:prstGeom>
        </p:spPr>
      </p:pic>
      <p:sp>
        <p:nvSpPr>
          <p:cNvPr id="40" name="L-Shape 39">
            <a:extLst>
              <a:ext uri="{FF2B5EF4-FFF2-40B4-BE49-F238E27FC236}">
                <a16:creationId xmlns:a16="http://schemas.microsoft.com/office/drawing/2014/main" id="{AEFC751B-B7AB-49F5-8131-4C0C7027A0FD}"/>
              </a:ext>
            </a:extLst>
          </p:cNvPr>
          <p:cNvSpPr/>
          <p:nvPr/>
        </p:nvSpPr>
        <p:spPr>
          <a:xfrm rot="18900000">
            <a:off x="5510805" y="3818973"/>
            <a:ext cx="868305" cy="561605"/>
          </a:xfrm>
          <a:prstGeom prst="corner">
            <a:avLst>
              <a:gd name="adj1" fmla="val 44780"/>
              <a:gd name="adj2" fmla="val 48260"/>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a:extLst>
              <a:ext uri="{FF2B5EF4-FFF2-40B4-BE49-F238E27FC236}">
                <a16:creationId xmlns:a16="http://schemas.microsoft.com/office/drawing/2014/main" id="{235C4DC9-476B-4A87-BD0B-F4F870995097}"/>
              </a:ext>
            </a:extLst>
          </p:cNvPr>
          <p:cNvSpPr/>
          <p:nvPr/>
        </p:nvSpPr>
        <p:spPr>
          <a:xfrm rot="2700000">
            <a:off x="2609905" y="3802313"/>
            <a:ext cx="799507" cy="799507"/>
          </a:xfrm>
          <a:prstGeom prst="plus">
            <a:avLst>
              <a:gd name="adj" fmla="val 34474"/>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D198832-C203-4468-8E61-6CCB9B76402D}"/>
              </a:ext>
            </a:extLst>
          </p:cNvPr>
          <p:cNvSpPr/>
          <p:nvPr/>
        </p:nvSpPr>
        <p:spPr>
          <a:xfrm>
            <a:off x="1780957" y="1478033"/>
            <a:ext cx="2468880" cy="45730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F9D0442-A565-4E91-9C11-58334463043A}"/>
              </a:ext>
            </a:extLst>
          </p:cNvPr>
          <p:cNvSpPr txBox="1"/>
          <p:nvPr/>
        </p:nvSpPr>
        <p:spPr>
          <a:xfrm>
            <a:off x="4442691" y="1511149"/>
            <a:ext cx="2825803" cy="830997"/>
          </a:xfrm>
          <a:prstGeom prst="rect">
            <a:avLst/>
          </a:prstGeom>
          <a:noFill/>
          <a:ln w="38100">
            <a:noFill/>
          </a:ln>
        </p:spPr>
        <p:txBody>
          <a:bodyPr wrap="square" rtlCol="0">
            <a:spAutoFit/>
          </a:bodyPr>
          <a:lstStyle/>
          <a:p>
            <a:pPr lvl="0" algn="ctr" defTabSz="914400">
              <a:defRPr/>
            </a:pPr>
            <a:r>
              <a:rPr lang="en-US" sz="1600" b="1" dirty="0">
                <a:solidFill>
                  <a:schemeClr val="bg1"/>
                </a:solidFill>
                <a:latin typeface="Arial" panose="020B0604020202020204" pitchFamily="34" charset="0"/>
                <a:cs typeface="Arial" panose="020B0604020202020204" pitchFamily="34" charset="0"/>
              </a:rPr>
              <a:t>Audiology testing materials used by special education students </a:t>
            </a:r>
          </a:p>
        </p:txBody>
      </p:sp>
      <p:sp>
        <p:nvSpPr>
          <p:cNvPr id="48" name="Rectangle 47">
            <a:extLst>
              <a:ext uri="{FF2B5EF4-FFF2-40B4-BE49-F238E27FC236}">
                <a16:creationId xmlns:a16="http://schemas.microsoft.com/office/drawing/2014/main" id="{9F545200-87B3-4F57-B83E-480CFE377BD0}"/>
              </a:ext>
            </a:extLst>
          </p:cNvPr>
          <p:cNvSpPr/>
          <p:nvPr/>
        </p:nvSpPr>
        <p:spPr>
          <a:xfrm>
            <a:off x="4566195" y="1467159"/>
            <a:ext cx="2561185" cy="45730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C87B928-1653-4BD5-BA80-697732B1AC3D}"/>
              </a:ext>
            </a:extLst>
          </p:cNvPr>
          <p:cNvSpPr/>
          <p:nvPr/>
        </p:nvSpPr>
        <p:spPr>
          <a:xfrm>
            <a:off x="7471072" y="1478031"/>
            <a:ext cx="2462385" cy="1130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F7B39C9-83C0-4D7D-948D-DB6706D981CB}"/>
              </a:ext>
            </a:extLst>
          </p:cNvPr>
          <p:cNvSpPr txBox="1"/>
          <p:nvPr/>
        </p:nvSpPr>
        <p:spPr>
          <a:xfrm>
            <a:off x="7390334" y="1522022"/>
            <a:ext cx="2617365" cy="830997"/>
          </a:xfrm>
          <a:prstGeom prst="rect">
            <a:avLst/>
          </a:prstGeom>
          <a:noFill/>
          <a:ln w="38100">
            <a:noFill/>
          </a:ln>
        </p:spPr>
        <p:txBody>
          <a:bodyPr wrap="square" rtlCol="0">
            <a:spAutoFit/>
          </a:bodyPr>
          <a:lstStyle/>
          <a:p>
            <a:pPr lvl="0" algn="ctr" defTabSz="914400">
              <a:defRPr/>
            </a:pPr>
            <a:r>
              <a:rPr lang="en-US" sz="1600" b="1" dirty="0">
                <a:solidFill>
                  <a:schemeClr val="bg1"/>
                </a:solidFill>
                <a:latin typeface="Arial" panose="020B0604020202020204" pitchFamily="34" charset="0"/>
                <a:cs typeface="Arial" panose="020B0604020202020204" pitchFamily="34" charset="0"/>
              </a:rPr>
              <a:t>Wheelchair used by special education student</a:t>
            </a:r>
          </a:p>
        </p:txBody>
      </p:sp>
      <p:sp>
        <p:nvSpPr>
          <p:cNvPr id="56" name="Rectangle 55">
            <a:extLst>
              <a:ext uri="{FF2B5EF4-FFF2-40B4-BE49-F238E27FC236}">
                <a16:creationId xmlns:a16="http://schemas.microsoft.com/office/drawing/2014/main" id="{E8F37C93-8F45-4052-AE16-DCE645873DEC}"/>
              </a:ext>
            </a:extLst>
          </p:cNvPr>
          <p:cNvSpPr/>
          <p:nvPr/>
        </p:nvSpPr>
        <p:spPr>
          <a:xfrm>
            <a:off x="7464577" y="1478032"/>
            <a:ext cx="2468880" cy="45730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06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animBg="1"/>
      <p:bldP spid="40" grpId="0" animBg="1"/>
      <p:bldP spid="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3AE0-3E62-40DA-898C-D48162D3B08B}"/>
              </a:ext>
            </a:extLst>
          </p:cNvPr>
          <p:cNvSpPr>
            <a:spLocks noGrp="1"/>
          </p:cNvSpPr>
          <p:nvPr>
            <p:ph type="title"/>
          </p:nvPr>
        </p:nvSpPr>
        <p:spPr/>
        <p:txBody>
          <a:bodyPr>
            <a:normAutofit/>
          </a:bodyPr>
          <a:lstStyle/>
          <a:p>
            <a:r>
              <a:rPr lang="en-US" sz="4400" dirty="0"/>
              <a:t>Ratios</a:t>
            </a:r>
          </a:p>
        </p:txBody>
      </p:sp>
      <p:sp>
        <p:nvSpPr>
          <p:cNvPr id="4" name="Text Placeholder 3">
            <a:extLst>
              <a:ext uri="{FF2B5EF4-FFF2-40B4-BE49-F238E27FC236}">
                <a16:creationId xmlns:a16="http://schemas.microsoft.com/office/drawing/2014/main" id="{3578FE60-AB71-428C-9AAE-1F067D11FE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2448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57E85837-FAD1-490A-B861-CED32481890D}"/>
              </a:ext>
            </a:extLst>
          </p:cNvPr>
          <p:cNvSpPr/>
          <p:nvPr/>
        </p:nvSpPr>
        <p:spPr>
          <a:xfrm>
            <a:off x="780099" y="3917181"/>
            <a:ext cx="815081" cy="7739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9A9FF03-6C1F-43B4-8458-922CDF3E592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1000" b="0" i="0" u="none" strike="noStrike" kern="1200" cap="none" spc="50"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5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pic>
        <p:nvPicPr>
          <p:cNvPr id="21" name="Picture 2" descr="Image result for west virginia icon">
            <a:extLst>
              <a:ext uri="{FF2B5EF4-FFF2-40B4-BE49-F238E27FC236}">
                <a16:creationId xmlns:a16="http://schemas.microsoft.com/office/drawing/2014/main" id="{AF89E479-DC0A-4D51-BDBD-861030DC76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773" y="3979433"/>
            <a:ext cx="615894" cy="615894"/>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1E8C4FED-6132-4008-91FA-2EA12CB832B6}"/>
              </a:ext>
            </a:extLst>
          </p:cNvPr>
          <p:cNvGrpSpPr/>
          <p:nvPr/>
        </p:nvGrpSpPr>
        <p:grpSpPr>
          <a:xfrm>
            <a:off x="650182" y="1704510"/>
            <a:ext cx="10484006" cy="4061655"/>
            <a:chOff x="847372" y="2017714"/>
            <a:chExt cx="8449028" cy="4361600"/>
          </a:xfrm>
        </p:grpSpPr>
        <p:sp>
          <p:nvSpPr>
            <p:cNvPr id="37" name="Rectangle 36">
              <a:extLst>
                <a:ext uri="{FF2B5EF4-FFF2-40B4-BE49-F238E27FC236}">
                  <a16:creationId xmlns:a16="http://schemas.microsoft.com/office/drawing/2014/main" id="{EC9C239B-0538-4AD5-97E6-4B9CB7528EFE}"/>
                </a:ext>
              </a:extLst>
            </p:cNvPr>
            <p:cNvSpPr/>
            <p:nvPr/>
          </p:nvSpPr>
          <p:spPr>
            <a:xfrm>
              <a:off x="1751681" y="2017714"/>
              <a:ext cx="754471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Body)"/>
                  <a:ea typeface="+mn-ea"/>
                  <a:cs typeface="+mn-cs"/>
                </a:rPr>
                <a:t>The purpose of this percentage is to identify the percentage of time providers spend, on average, performing eligible direct medical services</a:t>
              </a:r>
            </a:p>
          </p:txBody>
        </p:sp>
        <p:sp>
          <p:nvSpPr>
            <p:cNvPr id="38" name="Rectangle 37">
              <a:extLst>
                <a:ext uri="{FF2B5EF4-FFF2-40B4-BE49-F238E27FC236}">
                  <a16:creationId xmlns:a16="http://schemas.microsoft.com/office/drawing/2014/main" id="{7952ADBD-CA8D-49D7-8CBA-4F32639C77A2}"/>
                </a:ext>
              </a:extLst>
            </p:cNvPr>
            <p:cNvSpPr/>
            <p:nvPr/>
          </p:nvSpPr>
          <p:spPr>
            <a:xfrm>
              <a:off x="1759259" y="3087397"/>
              <a:ext cx="7537141" cy="9915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Body)"/>
                  <a:ea typeface="+mn-ea"/>
                  <a:cs typeface="+mn-cs"/>
                </a:rPr>
                <a:t>Calculated from the results of the quarterly Random Moment Time Study (RMTS) - the average results of the three quarterly time study periods (Oct – Dec, Jan – Mar, and </a:t>
              </a:r>
              <a:br>
                <a:rPr kumimoji="0" lang="en-US" sz="1800" b="0" i="0" u="none" strike="noStrike" kern="1200" cap="none" spc="0" normalizeH="0" baseline="0" noProof="0" dirty="0">
                  <a:ln>
                    <a:noFill/>
                  </a:ln>
                  <a:solidFill>
                    <a:srgbClr val="002060"/>
                  </a:solidFill>
                  <a:effectLst/>
                  <a:uLnTx/>
                  <a:uFillTx/>
                  <a:latin typeface="Arial (Body)"/>
                  <a:ea typeface="+mn-ea"/>
                  <a:cs typeface="+mn-cs"/>
                </a:rPr>
              </a:br>
              <a:r>
                <a:rPr kumimoji="0" lang="en-US" sz="1800" b="0" i="0" u="none" strike="noStrike" kern="1200" cap="none" spc="0" normalizeH="0" baseline="0" noProof="0" dirty="0">
                  <a:ln>
                    <a:noFill/>
                  </a:ln>
                  <a:solidFill>
                    <a:srgbClr val="002060"/>
                  </a:solidFill>
                  <a:effectLst/>
                  <a:uLnTx/>
                  <a:uFillTx/>
                  <a:latin typeface="Arial (Body)"/>
                  <a:ea typeface="+mn-ea"/>
                  <a:cs typeface="+mn-cs"/>
                </a:rPr>
                <a:t>Apr – Jun) that occurred during the fiscal year</a:t>
              </a:r>
            </a:p>
          </p:txBody>
        </p:sp>
        <p:sp>
          <p:nvSpPr>
            <p:cNvPr id="45" name="Rectangle 44">
              <a:extLst>
                <a:ext uri="{FF2B5EF4-FFF2-40B4-BE49-F238E27FC236}">
                  <a16:creationId xmlns:a16="http://schemas.microsoft.com/office/drawing/2014/main" id="{D16B6739-AF9E-459F-88A9-90BB2209817F}"/>
                </a:ext>
              </a:extLst>
            </p:cNvPr>
            <p:cNvSpPr/>
            <p:nvPr/>
          </p:nvSpPr>
          <p:spPr>
            <a:xfrm>
              <a:off x="1759259" y="4606657"/>
              <a:ext cx="6538851" cy="3966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Body)"/>
                  <a:ea typeface="+mn-ea"/>
                  <a:cs typeface="+mn-cs"/>
                </a:rPr>
                <a:t>It is a state-wide percentage and is not county specific</a:t>
              </a:r>
            </a:p>
          </p:txBody>
        </p:sp>
        <p:sp>
          <p:nvSpPr>
            <p:cNvPr id="46" name="Rectangle 45">
              <a:extLst>
                <a:ext uri="{FF2B5EF4-FFF2-40B4-BE49-F238E27FC236}">
                  <a16:creationId xmlns:a16="http://schemas.microsoft.com/office/drawing/2014/main" id="{8A13865D-3501-4BCB-A782-57D8141E78FD}"/>
                </a:ext>
              </a:extLst>
            </p:cNvPr>
            <p:cNvSpPr/>
            <p:nvPr/>
          </p:nvSpPr>
          <p:spPr>
            <a:xfrm>
              <a:off x="1751681" y="5685253"/>
              <a:ext cx="6134469" cy="6940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Body)"/>
                  <a:ea typeface="+mn-ea"/>
                  <a:cs typeface="+mn-cs"/>
                </a:rPr>
                <a:t>This percentage is applied to the Direct Medical Service Costs and directly affects the cost settlement for every county</a:t>
              </a:r>
            </a:p>
          </p:txBody>
        </p:sp>
        <p:sp>
          <p:nvSpPr>
            <p:cNvPr id="56" name="Rectangle 55">
              <a:extLst>
                <a:ext uri="{FF2B5EF4-FFF2-40B4-BE49-F238E27FC236}">
                  <a16:creationId xmlns:a16="http://schemas.microsoft.com/office/drawing/2014/main" id="{C9C62047-8569-4A08-9F67-B84F791457F5}"/>
                </a:ext>
              </a:extLst>
            </p:cNvPr>
            <p:cNvSpPr/>
            <p:nvPr/>
          </p:nvSpPr>
          <p:spPr>
            <a:xfrm>
              <a:off x="854951" y="2847900"/>
              <a:ext cx="8133632" cy="87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AC8B6A0E-3DC7-4029-8063-14AAAC3E1ECD}"/>
                </a:ext>
              </a:extLst>
            </p:cNvPr>
            <p:cNvSpPr/>
            <p:nvPr/>
          </p:nvSpPr>
          <p:spPr>
            <a:xfrm>
              <a:off x="847372" y="4181429"/>
              <a:ext cx="8133632" cy="912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B0185F4A-98BF-4F24-B434-7D6931643BA1}"/>
                </a:ext>
              </a:extLst>
            </p:cNvPr>
            <p:cNvSpPr/>
            <p:nvPr/>
          </p:nvSpPr>
          <p:spPr>
            <a:xfrm>
              <a:off x="854951" y="5342531"/>
              <a:ext cx="8133632" cy="820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9" name="Picture 58" descr="A close up of a sign&#10;&#10;Description automatically generated">
            <a:extLst>
              <a:ext uri="{FF2B5EF4-FFF2-40B4-BE49-F238E27FC236}">
                <a16:creationId xmlns:a16="http://schemas.microsoft.com/office/drawing/2014/main" id="{8FD18E9B-9513-4825-8323-72E2556D8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220" y="1574563"/>
            <a:ext cx="822960" cy="822960"/>
          </a:xfrm>
          <a:prstGeom prst="rect">
            <a:avLst/>
          </a:prstGeom>
        </p:spPr>
      </p:pic>
      <p:pic>
        <p:nvPicPr>
          <p:cNvPr id="60" name="Picture 59">
            <a:extLst>
              <a:ext uri="{FF2B5EF4-FFF2-40B4-BE49-F238E27FC236}">
                <a16:creationId xmlns:a16="http://schemas.microsoft.com/office/drawing/2014/main" id="{790A0B2D-6EC9-4C8C-8A91-0A7E54BD5D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220" y="2707653"/>
            <a:ext cx="822960" cy="822960"/>
          </a:xfrm>
          <a:prstGeom prst="rect">
            <a:avLst/>
          </a:prstGeom>
        </p:spPr>
      </p:pic>
      <p:pic>
        <p:nvPicPr>
          <p:cNvPr id="62" name="Picture 61" descr="A close up of a logo&#10;&#10;Description automatically generated">
            <a:extLst>
              <a:ext uri="{FF2B5EF4-FFF2-40B4-BE49-F238E27FC236}">
                <a16:creationId xmlns:a16="http://schemas.microsoft.com/office/drawing/2014/main" id="{7DA3EFD5-1F2A-4C86-9310-845CF29007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220" y="4985119"/>
            <a:ext cx="822960" cy="822960"/>
          </a:xfrm>
          <a:prstGeom prst="rect">
            <a:avLst/>
          </a:prstGeom>
        </p:spPr>
      </p:pic>
      <p:sp>
        <p:nvSpPr>
          <p:cNvPr id="19" name="Title 1">
            <a:extLst>
              <a:ext uri="{FF2B5EF4-FFF2-40B4-BE49-F238E27FC236}">
                <a16:creationId xmlns:a16="http://schemas.microsoft.com/office/drawing/2014/main" id="{15E34916-8031-4115-92F6-C5570F329C9F}"/>
              </a:ext>
            </a:extLst>
          </p:cNvPr>
          <p:cNvSpPr>
            <a:spLocks noGrp="1"/>
          </p:cNvSpPr>
          <p:nvPr>
            <p:ph type="title"/>
          </p:nvPr>
        </p:nvSpPr>
        <p:spPr>
          <a:xfrm>
            <a:off x="342901" y="365125"/>
            <a:ext cx="11449408" cy="1235075"/>
          </a:xfrm>
        </p:spPr>
        <p:txBody>
          <a:bodyPr/>
          <a:lstStyle/>
          <a:p>
            <a:r>
              <a:rPr lang="en-US" dirty="0"/>
              <a:t>Direct Medical Percentage</a:t>
            </a:r>
          </a:p>
        </p:txBody>
      </p:sp>
    </p:spTree>
    <p:extLst>
      <p:ext uri="{BB962C8B-B14F-4D97-AF65-F5344CB8AC3E}">
        <p14:creationId xmlns:p14="http://schemas.microsoft.com/office/powerpoint/2010/main" val="7634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F49C35-1806-4DA9-B94A-6E3939638C2A}"/>
              </a:ext>
            </a:extLst>
          </p:cNvPr>
          <p:cNvSpPr/>
          <p:nvPr/>
        </p:nvSpPr>
        <p:spPr>
          <a:xfrm>
            <a:off x="502207" y="1605887"/>
            <a:ext cx="10741972" cy="668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spcBef>
                <a:spcPts val="1800"/>
              </a:spcBef>
              <a:spcAft>
                <a:spcPts val="600"/>
              </a:spcAft>
            </a:pPr>
            <a:r>
              <a:rPr lang="en-US" sz="1600" dirty="0">
                <a:solidFill>
                  <a:schemeClr val="tx1">
                    <a:lumMod val="95000"/>
                    <a:lumOff val="5000"/>
                  </a:schemeClr>
                </a:solidFill>
                <a:latin typeface="Arial"/>
                <a:cs typeface="Arial"/>
              </a:rPr>
              <a:t>The </a:t>
            </a:r>
            <a:r>
              <a:rPr lang="en-US" sz="1600" b="1" i="1" spc="-5" dirty="0">
                <a:solidFill>
                  <a:schemeClr val="accent4"/>
                </a:solidFill>
                <a:latin typeface="Arial"/>
                <a:cs typeface="Arial"/>
              </a:rPr>
              <a:t>Individualized Education Program Ratio </a:t>
            </a:r>
            <a:r>
              <a:rPr lang="en-US" sz="1600" spc="-5" dirty="0">
                <a:solidFill>
                  <a:schemeClr val="tx1">
                    <a:lumMod val="95000"/>
                    <a:lumOff val="5000"/>
                  </a:schemeClr>
                </a:solidFill>
                <a:cs typeface="Arial"/>
              </a:rPr>
              <a:t>identifies the portion of costs that pertain to the delivery of direct medical services specifically to Medicaid-eligible special education students</a:t>
            </a:r>
          </a:p>
        </p:txBody>
      </p:sp>
      <p:sp>
        <p:nvSpPr>
          <p:cNvPr id="2" name="Title 1">
            <a:extLst>
              <a:ext uri="{FF2B5EF4-FFF2-40B4-BE49-F238E27FC236}">
                <a16:creationId xmlns:a16="http://schemas.microsoft.com/office/drawing/2014/main" id="{9E588107-036A-4225-AA65-568B5E79595E}"/>
              </a:ext>
            </a:extLst>
          </p:cNvPr>
          <p:cNvSpPr>
            <a:spLocks noGrp="1"/>
          </p:cNvSpPr>
          <p:nvPr>
            <p:ph type="title"/>
          </p:nvPr>
        </p:nvSpPr>
        <p:spPr>
          <a:xfrm>
            <a:off x="399691" y="334226"/>
            <a:ext cx="11392617" cy="1325563"/>
          </a:xfrm>
        </p:spPr>
        <p:txBody>
          <a:bodyPr/>
          <a:lstStyle/>
          <a:p>
            <a:pPr lvl="0">
              <a:defRPr/>
            </a:pPr>
            <a:r>
              <a:rPr lang="en-US" dirty="0">
                <a:solidFill>
                  <a:srgbClr val="0B3677"/>
                </a:solidFill>
              </a:rPr>
              <a:t>Individualized Education Program (IEP) Ratio</a:t>
            </a:r>
          </a:p>
        </p:txBody>
      </p:sp>
      <p:sp>
        <p:nvSpPr>
          <p:cNvPr id="3" name="Slide Number Placeholder 2">
            <a:extLst>
              <a:ext uri="{FF2B5EF4-FFF2-40B4-BE49-F238E27FC236}">
                <a16:creationId xmlns:a16="http://schemas.microsoft.com/office/drawing/2014/main" id="{205D8BA5-6238-4D8A-8D6F-6133BAEF038C}"/>
              </a:ext>
            </a:extLst>
          </p:cNvPr>
          <p:cNvSpPr>
            <a:spLocks noGrp="1"/>
          </p:cNvSpPr>
          <p:nvPr>
            <p:ph type="sldNum" sz="quarter" idx="12"/>
          </p:nvPr>
        </p:nvSpPr>
        <p:spPr/>
        <p:txBody>
          <a:bodyPr/>
          <a:lstStyle/>
          <a:p>
            <a:fld id="{899FFD16-B25A-457E-9C72-CDC3BAF3ACB3}" type="slidenum">
              <a:rPr lang="en-US" smtClean="0"/>
              <a:t>36</a:t>
            </a:fld>
            <a:endParaRPr lang="en-US"/>
          </a:p>
        </p:txBody>
      </p:sp>
      <p:grpSp>
        <p:nvGrpSpPr>
          <p:cNvPr id="28" name="Group 27">
            <a:extLst>
              <a:ext uri="{FF2B5EF4-FFF2-40B4-BE49-F238E27FC236}">
                <a16:creationId xmlns:a16="http://schemas.microsoft.com/office/drawing/2014/main" id="{5C7E13BE-911C-4B07-A348-B568ACD2A5AC}"/>
              </a:ext>
            </a:extLst>
          </p:cNvPr>
          <p:cNvGrpSpPr/>
          <p:nvPr/>
        </p:nvGrpSpPr>
        <p:grpSpPr>
          <a:xfrm>
            <a:off x="3011177" y="2406161"/>
            <a:ext cx="6429454" cy="3804140"/>
            <a:chOff x="2186932" y="3261360"/>
            <a:chExt cx="6429454" cy="3804140"/>
          </a:xfrm>
        </p:grpSpPr>
        <p:pic>
          <p:nvPicPr>
            <p:cNvPr id="4" name="Picture 3">
              <a:extLst>
                <a:ext uri="{FF2B5EF4-FFF2-40B4-BE49-F238E27FC236}">
                  <a16:creationId xmlns:a16="http://schemas.microsoft.com/office/drawing/2014/main" id="{3F80E0D8-912D-4F13-BA5E-E78AD0CD5B69}"/>
                </a:ext>
              </a:extLst>
            </p:cNvPr>
            <p:cNvPicPr>
              <a:picLocks noChangeAspect="1"/>
            </p:cNvPicPr>
            <p:nvPr/>
          </p:nvPicPr>
          <p:blipFill rotWithShape="1">
            <a:blip r:embed="rId3"/>
            <a:srcRect l="1699" t="2014" r="3108" b="3433"/>
            <a:stretch/>
          </p:blipFill>
          <p:spPr>
            <a:xfrm>
              <a:off x="2186932" y="3274060"/>
              <a:ext cx="6018524" cy="3791440"/>
            </a:xfrm>
            <a:prstGeom prst="rect">
              <a:avLst/>
            </a:prstGeom>
          </p:spPr>
        </p:pic>
        <p:sp>
          <p:nvSpPr>
            <p:cNvPr id="13" name="Rectangle 12">
              <a:extLst>
                <a:ext uri="{FF2B5EF4-FFF2-40B4-BE49-F238E27FC236}">
                  <a16:creationId xmlns:a16="http://schemas.microsoft.com/office/drawing/2014/main" id="{952A55F5-B8CA-43C8-AB5A-53AD68496A3A}"/>
                </a:ext>
              </a:extLst>
            </p:cNvPr>
            <p:cNvSpPr/>
            <p:nvPr/>
          </p:nvSpPr>
          <p:spPr>
            <a:xfrm>
              <a:off x="2225040" y="3360420"/>
              <a:ext cx="2636520" cy="815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Universal Access">
              <a:extLst>
                <a:ext uri="{FF2B5EF4-FFF2-40B4-BE49-F238E27FC236}">
                  <a16:creationId xmlns:a16="http://schemas.microsoft.com/office/drawing/2014/main" id="{2A0AA6E1-C51E-42B2-877B-9187956D64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2183" y="3261360"/>
              <a:ext cx="914400" cy="914400"/>
            </a:xfrm>
            <a:prstGeom prst="rect">
              <a:avLst/>
            </a:prstGeom>
          </p:spPr>
        </p:pic>
        <p:pic>
          <p:nvPicPr>
            <p:cNvPr id="11" name="Graphic 10" descr="Universal Access">
              <a:extLst>
                <a:ext uri="{FF2B5EF4-FFF2-40B4-BE49-F238E27FC236}">
                  <a16:creationId xmlns:a16="http://schemas.microsoft.com/office/drawing/2014/main" id="{AA17D6D0-B34F-4493-B88E-CA43C5FD57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93725" y="3261360"/>
              <a:ext cx="914400" cy="914400"/>
            </a:xfrm>
            <a:prstGeom prst="rect">
              <a:avLst/>
            </a:prstGeom>
          </p:spPr>
        </p:pic>
        <p:pic>
          <p:nvPicPr>
            <p:cNvPr id="14" name="Graphic 13" descr="Universal Access">
              <a:extLst>
                <a:ext uri="{FF2B5EF4-FFF2-40B4-BE49-F238E27FC236}">
                  <a16:creationId xmlns:a16="http://schemas.microsoft.com/office/drawing/2014/main" id="{ACBF38F3-5FEB-42B3-8314-6B248ECB94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47160" y="3261360"/>
              <a:ext cx="914400" cy="914400"/>
            </a:xfrm>
            <a:prstGeom prst="rect">
              <a:avLst/>
            </a:prstGeom>
          </p:spPr>
        </p:pic>
        <p:sp>
          <p:nvSpPr>
            <p:cNvPr id="21" name="Rectangle 20">
              <a:extLst>
                <a:ext uri="{FF2B5EF4-FFF2-40B4-BE49-F238E27FC236}">
                  <a16:creationId xmlns:a16="http://schemas.microsoft.com/office/drawing/2014/main" id="{4F49A3AE-5E1A-4B37-B72D-F6D8C5DA06AF}"/>
                </a:ext>
              </a:extLst>
            </p:cNvPr>
            <p:cNvSpPr/>
            <p:nvPr/>
          </p:nvSpPr>
          <p:spPr>
            <a:xfrm>
              <a:off x="2186932" y="4790541"/>
              <a:ext cx="2674628" cy="672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Universal Access">
              <a:extLst>
                <a:ext uri="{FF2B5EF4-FFF2-40B4-BE49-F238E27FC236}">
                  <a16:creationId xmlns:a16="http://schemas.microsoft.com/office/drawing/2014/main" id="{412A5876-C1AC-42F5-AB76-6BEDCA8FB1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2183" y="4653625"/>
              <a:ext cx="914400" cy="914400"/>
            </a:xfrm>
            <a:prstGeom prst="rect">
              <a:avLst/>
            </a:prstGeom>
          </p:spPr>
        </p:pic>
        <p:pic>
          <p:nvPicPr>
            <p:cNvPr id="23" name="Graphic 22" descr="Universal Access">
              <a:extLst>
                <a:ext uri="{FF2B5EF4-FFF2-40B4-BE49-F238E27FC236}">
                  <a16:creationId xmlns:a16="http://schemas.microsoft.com/office/drawing/2014/main" id="{DF7AB509-3165-4C62-89B1-FCCE3D27D4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93725" y="4653625"/>
              <a:ext cx="914400" cy="914400"/>
            </a:xfrm>
            <a:prstGeom prst="rect">
              <a:avLst/>
            </a:prstGeom>
          </p:spPr>
        </p:pic>
        <p:pic>
          <p:nvPicPr>
            <p:cNvPr id="24" name="Graphic 23" descr="Universal Access">
              <a:extLst>
                <a:ext uri="{FF2B5EF4-FFF2-40B4-BE49-F238E27FC236}">
                  <a16:creationId xmlns:a16="http://schemas.microsoft.com/office/drawing/2014/main" id="{7EB18E55-D034-4368-BAE8-C9F79CA929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47160" y="4653625"/>
              <a:ext cx="914400" cy="914400"/>
            </a:xfrm>
            <a:prstGeom prst="rect">
              <a:avLst/>
            </a:prstGeom>
          </p:spPr>
        </p:pic>
        <p:sp>
          <p:nvSpPr>
            <p:cNvPr id="26" name="TextBox 25">
              <a:extLst>
                <a:ext uri="{FF2B5EF4-FFF2-40B4-BE49-F238E27FC236}">
                  <a16:creationId xmlns:a16="http://schemas.microsoft.com/office/drawing/2014/main" id="{3BE9BA53-1EAE-434A-9773-48E30AB74B45}"/>
                </a:ext>
              </a:extLst>
            </p:cNvPr>
            <p:cNvSpPr txBox="1"/>
            <p:nvPr/>
          </p:nvSpPr>
          <p:spPr>
            <a:xfrm>
              <a:off x="5428686" y="3274060"/>
              <a:ext cx="3187700" cy="1077218"/>
            </a:xfrm>
            <a:prstGeom prst="rect">
              <a:avLst/>
            </a:prstGeom>
            <a:solidFill>
              <a:schemeClr val="bg1"/>
            </a:solidFill>
          </p:spPr>
          <p:txBody>
            <a:bodyPr wrap="square" rtlCol="0">
              <a:spAutoFit/>
            </a:bodyPr>
            <a:lstStyle/>
            <a:p>
              <a:r>
                <a:rPr lang="en-US" sz="1600" dirty="0"/>
                <a:t>Total Number of </a:t>
              </a:r>
              <a:r>
                <a:rPr lang="en-US" sz="1600" b="1" dirty="0"/>
                <a:t>Medicaid Eligible Special Education Students</a:t>
              </a:r>
              <a:r>
                <a:rPr lang="en-US" sz="1600" dirty="0"/>
                <a:t> with an IEP Prescribed Direct Medical Service</a:t>
              </a:r>
            </a:p>
          </p:txBody>
        </p:sp>
        <p:sp>
          <p:nvSpPr>
            <p:cNvPr id="27" name="TextBox 26">
              <a:extLst>
                <a:ext uri="{FF2B5EF4-FFF2-40B4-BE49-F238E27FC236}">
                  <a16:creationId xmlns:a16="http://schemas.microsoft.com/office/drawing/2014/main" id="{16AED838-CF44-43C5-B6E7-901F539F41C9}"/>
                </a:ext>
              </a:extLst>
            </p:cNvPr>
            <p:cNvSpPr txBox="1"/>
            <p:nvPr/>
          </p:nvSpPr>
          <p:spPr>
            <a:xfrm>
              <a:off x="5428686" y="4780882"/>
              <a:ext cx="3187700" cy="1323439"/>
            </a:xfrm>
            <a:prstGeom prst="rect">
              <a:avLst/>
            </a:prstGeom>
            <a:solidFill>
              <a:schemeClr val="bg1"/>
            </a:solidFill>
          </p:spPr>
          <p:txBody>
            <a:bodyPr wrap="square" rtlCol="0">
              <a:spAutoFit/>
            </a:bodyPr>
            <a:lstStyle/>
            <a:p>
              <a:pPr lvl="0" defTabSz="914400" eaLnBrk="0" fontAlgn="base" hangingPunct="0">
                <a:spcBef>
                  <a:spcPct val="0"/>
                </a:spcBef>
                <a:spcAft>
                  <a:spcPct val="0"/>
                </a:spcAft>
                <a:defRPr/>
              </a:pPr>
              <a:r>
                <a:rPr lang="en-US" sz="1600" dirty="0">
                  <a:latin typeface="Arial (Body)"/>
                </a:rPr>
                <a:t>Total Number of  </a:t>
              </a:r>
              <a:r>
                <a:rPr lang="en-US" sz="1600" b="1" dirty="0">
                  <a:latin typeface="Arial (Body)"/>
                </a:rPr>
                <a:t>ALL Special Education Students </a:t>
              </a:r>
              <a:r>
                <a:rPr lang="en-US" sz="1600" dirty="0">
                  <a:latin typeface="Arial (Body)"/>
                </a:rPr>
                <a:t>with an IEP Prescribed Direct Medical Service</a:t>
              </a:r>
            </a:p>
            <a:p>
              <a:pPr lvl="0" defTabSz="914400" eaLnBrk="0" fontAlgn="base" hangingPunct="0">
                <a:spcBef>
                  <a:spcPct val="0"/>
                </a:spcBef>
                <a:spcAft>
                  <a:spcPct val="0"/>
                </a:spcAft>
                <a:defRPr/>
              </a:pPr>
              <a:endParaRPr lang="en-US" sz="1600" dirty="0">
                <a:solidFill>
                  <a:srgbClr val="002060"/>
                </a:solidFill>
                <a:latin typeface="Arial (Body)"/>
              </a:endParaRPr>
            </a:p>
          </p:txBody>
        </p:sp>
      </p:grpSp>
    </p:spTree>
    <p:extLst>
      <p:ext uri="{BB962C8B-B14F-4D97-AF65-F5344CB8AC3E}">
        <p14:creationId xmlns:p14="http://schemas.microsoft.com/office/powerpoint/2010/main" val="2932090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Cost Report Components</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r>
              <a:rPr lang="en-US" dirty="0"/>
              <a:t>Specialized Transportation</a:t>
            </a:r>
          </a:p>
        </p:txBody>
      </p:sp>
      <p:pic>
        <p:nvPicPr>
          <p:cNvPr id="4" name="Picture 3" descr="A close up of a logo&#10;&#10;Description automatically generated">
            <a:extLst>
              <a:ext uri="{FF2B5EF4-FFF2-40B4-BE49-F238E27FC236}">
                <a16:creationId xmlns:a16="http://schemas.microsoft.com/office/drawing/2014/main" id="{03D08D88-DC4E-4C3F-B06C-3D73A3141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1945658"/>
            <a:ext cx="1663658" cy="1666337"/>
          </a:xfrm>
          <a:prstGeom prst="rect">
            <a:avLst/>
          </a:prstGeom>
        </p:spPr>
      </p:pic>
    </p:spTree>
    <p:extLst>
      <p:ext uri="{BB962C8B-B14F-4D97-AF65-F5344CB8AC3E}">
        <p14:creationId xmlns:p14="http://schemas.microsoft.com/office/powerpoint/2010/main" val="802145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F789B583-8E2D-470E-903C-4EE331A39A91}"/>
              </a:ext>
            </a:extLst>
          </p:cNvPr>
          <p:cNvSpPr>
            <a:spLocks noGrp="1"/>
          </p:cNvSpPr>
          <p:nvPr>
            <p:ph idx="1"/>
          </p:nvPr>
        </p:nvSpPr>
        <p:spPr>
          <a:xfrm>
            <a:off x="606598" y="1381218"/>
            <a:ext cx="10666239" cy="505505"/>
          </a:xfrm>
        </p:spPr>
        <p:txBody>
          <a:bodyPr>
            <a:noAutofit/>
          </a:bodyPr>
          <a:lstStyle/>
          <a:p>
            <a:pPr marL="225425" lvl="1" indent="0">
              <a:lnSpc>
                <a:spcPct val="100000"/>
              </a:lnSpc>
              <a:spcBef>
                <a:spcPts val="600"/>
              </a:spcBef>
              <a:spcAft>
                <a:spcPts val="600"/>
              </a:spcAft>
              <a:buNone/>
              <a:defRPr/>
            </a:pPr>
            <a:endParaRPr lang="en-US" sz="1800" i="1" dirty="0">
              <a:solidFill>
                <a:schemeClr val="tx1"/>
              </a:solidFill>
              <a:latin typeface="Arial "/>
              <a:cs typeface="Arial" panose="020B0604020202020204" pitchFamily="34" charset="0"/>
            </a:endParaRPr>
          </a:p>
          <a:p>
            <a:endParaRPr lang="en-US" dirty="0">
              <a:solidFill>
                <a:schemeClr val="tx1"/>
              </a:solidFill>
            </a:endParaRPr>
          </a:p>
        </p:txBody>
      </p:sp>
      <p:sp>
        <p:nvSpPr>
          <p:cNvPr id="10" name="Rectangle 9">
            <a:extLst>
              <a:ext uri="{FF2B5EF4-FFF2-40B4-BE49-F238E27FC236}">
                <a16:creationId xmlns:a16="http://schemas.microsoft.com/office/drawing/2014/main" id="{1826FB2A-C64F-4E31-9D2E-51F4D80497CB}"/>
              </a:ext>
            </a:extLst>
          </p:cNvPr>
          <p:cNvSpPr/>
          <p:nvPr/>
        </p:nvSpPr>
        <p:spPr>
          <a:xfrm>
            <a:off x="573424" y="1362076"/>
            <a:ext cx="10063044" cy="372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Content Placeholder 28">
            <a:extLst>
              <a:ext uri="{FF2B5EF4-FFF2-40B4-BE49-F238E27FC236}">
                <a16:creationId xmlns:a16="http://schemas.microsoft.com/office/drawing/2014/main" id="{C54EC60F-248C-44AE-BD20-AE69E781561C}"/>
              </a:ext>
            </a:extLst>
          </p:cNvPr>
          <p:cNvSpPr txBox="1">
            <a:spLocks/>
          </p:cNvSpPr>
          <p:nvPr/>
        </p:nvSpPr>
        <p:spPr>
          <a:xfrm>
            <a:off x="552091" y="1295349"/>
            <a:ext cx="5915383" cy="3620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Arial "/>
                <a:ea typeface="+mn-ea"/>
                <a:cs typeface="Arial" panose="020B0604020202020204" pitchFamily="34" charset="0"/>
              </a:rPr>
              <a:t>Specialized Transportation services include: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B3B3B"/>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47AD6658-D4DB-4904-B6C8-52CF313F249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1000" b="0" i="0" u="none" strike="noStrike" kern="1200" cap="none" spc="50"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5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18" name="Rectangle: Rounded Corners 8">
            <a:extLst>
              <a:ext uri="{FF2B5EF4-FFF2-40B4-BE49-F238E27FC236}">
                <a16:creationId xmlns:a16="http://schemas.microsoft.com/office/drawing/2014/main" id="{97715882-B1F5-498B-807A-32D883E6F5B0}"/>
              </a:ext>
            </a:extLst>
          </p:cNvPr>
          <p:cNvSpPr/>
          <p:nvPr/>
        </p:nvSpPr>
        <p:spPr>
          <a:xfrm>
            <a:off x="687107" y="1870971"/>
            <a:ext cx="9949361" cy="14678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object 21">
            <a:extLst>
              <a:ext uri="{FF2B5EF4-FFF2-40B4-BE49-F238E27FC236}">
                <a16:creationId xmlns:a16="http://schemas.microsoft.com/office/drawing/2014/main" id="{136989D6-C4D7-4F61-8D7A-CFC43CC42FD5}"/>
              </a:ext>
            </a:extLst>
          </p:cNvPr>
          <p:cNvSpPr txBox="1"/>
          <p:nvPr/>
        </p:nvSpPr>
        <p:spPr>
          <a:xfrm>
            <a:off x="843570" y="1963759"/>
            <a:ext cx="9565704" cy="1241365"/>
          </a:xfrm>
          <a:prstGeom prst="rect">
            <a:avLst/>
          </a:prstGeom>
        </p:spPr>
        <p:txBody>
          <a:bodyPr vert="horz" wrap="square" lIns="0" tIns="0" rIns="0" bIns="0" rtlCol="0">
            <a:spAutoFit/>
          </a:bodyPr>
          <a:lstStyle/>
          <a:p>
            <a:pPr marL="241300" marR="73660" lvl="0" indent="-228600" fontAlgn="auto">
              <a:lnSpc>
                <a:spcPct val="100000"/>
              </a:lnSpc>
              <a:spcBef>
                <a:spcPts val="0"/>
              </a:spcBef>
              <a:spcAft>
                <a:spcPts val="0"/>
              </a:spcAft>
              <a:buClrTx/>
              <a:buSzTx/>
              <a:buFontTx/>
              <a:buChar char="•"/>
              <a:tabLst>
                <a:tab pos="241300" algn="l"/>
              </a:tabLst>
              <a:defRPr/>
            </a:pPr>
            <a:r>
              <a:rPr sz="1600" spc="-5" dirty="0">
                <a:solidFill>
                  <a:srgbClr val="3B3B3B"/>
                </a:solidFill>
                <a:cs typeface="Arial"/>
              </a:rPr>
              <a:t>Travel to and from a Medicaid covered direct IEP service to be rendered</a:t>
            </a:r>
            <a:r>
              <a:rPr lang="en-US" sz="1600" spc="-5" dirty="0">
                <a:solidFill>
                  <a:srgbClr val="3B3B3B"/>
                </a:solidFill>
                <a:cs typeface="Arial"/>
              </a:rPr>
              <a:t> </a:t>
            </a:r>
            <a:r>
              <a:rPr sz="1600" spc="-5" dirty="0">
                <a:solidFill>
                  <a:srgbClr val="3B3B3B"/>
                </a:solidFill>
                <a:cs typeface="Arial"/>
              </a:rPr>
              <a:t>on school premises or another location</a:t>
            </a:r>
            <a:endParaRPr lang="en-US" sz="1600" spc="-5" dirty="0">
              <a:solidFill>
                <a:srgbClr val="3B3B3B"/>
              </a:solidFill>
              <a:cs typeface="Arial"/>
            </a:endParaRPr>
          </a:p>
          <a:p>
            <a:pPr marL="241300" marR="73660" indent="-228600">
              <a:spcBef>
                <a:spcPts val="1000"/>
              </a:spcBef>
              <a:buFontTx/>
              <a:buChar char="•"/>
              <a:tabLst>
                <a:tab pos="241300" algn="l"/>
              </a:tabLst>
              <a:defRPr/>
            </a:pPr>
            <a:r>
              <a:rPr lang="en-US" sz="1600" spc="-5" dirty="0">
                <a:solidFill>
                  <a:srgbClr val="3B3B3B"/>
                </a:solidFill>
                <a:cs typeface="Arial"/>
              </a:rPr>
              <a:t>Use of a </a:t>
            </a:r>
            <a:r>
              <a:rPr lang="en-US" sz="1600" spc="-10" dirty="0">
                <a:solidFill>
                  <a:srgbClr val="3B3B3B"/>
                </a:solidFill>
                <a:cs typeface="Arial"/>
              </a:rPr>
              <a:t>specially adapted </a:t>
            </a:r>
            <a:r>
              <a:rPr lang="en-US" sz="1600" spc="-5" dirty="0">
                <a:solidFill>
                  <a:srgbClr val="3B3B3B"/>
                </a:solidFill>
                <a:cs typeface="Arial"/>
              </a:rPr>
              <a:t>vehicle (such </a:t>
            </a:r>
            <a:r>
              <a:rPr lang="en-US" sz="1600" spc="-10" dirty="0">
                <a:solidFill>
                  <a:srgbClr val="3B3B3B"/>
                </a:solidFill>
                <a:cs typeface="Arial"/>
              </a:rPr>
              <a:t>as </a:t>
            </a:r>
            <a:r>
              <a:rPr lang="en-US" sz="1600" spc="-5" dirty="0">
                <a:solidFill>
                  <a:srgbClr val="3B3B3B"/>
                </a:solidFill>
                <a:cs typeface="Arial"/>
              </a:rPr>
              <a:t>a </a:t>
            </a:r>
            <a:r>
              <a:rPr lang="en-US" sz="1600" spc="-10" dirty="0">
                <a:solidFill>
                  <a:srgbClr val="3B3B3B"/>
                </a:solidFill>
                <a:cs typeface="Arial"/>
              </a:rPr>
              <a:t>specially adapted bus or</a:t>
            </a:r>
            <a:r>
              <a:rPr lang="en-US" sz="1600" spc="-15" dirty="0">
                <a:solidFill>
                  <a:srgbClr val="3B3B3B"/>
                </a:solidFill>
                <a:cs typeface="Arial"/>
              </a:rPr>
              <a:t> </a:t>
            </a:r>
            <a:r>
              <a:rPr lang="en-US" sz="1600" spc="-5" dirty="0">
                <a:solidFill>
                  <a:srgbClr val="3B3B3B"/>
                </a:solidFill>
                <a:cs typeface="Arial"/>
              </a:rPr>
              <a:t>van)</a:t>
            </a:r>
            <a:endParaRPr kumimoji="0" sz="1600" b="0" i="0" u="none" strike="noStrike" kern="1200" cap="none" spc="0" normalizeH="0" baseline="0" noProof="0" dirty="0">
              <a:ln>
                <a:noFill/>
              </a:ln>
              <a:solidFill>
                <a:srgbClr val="3B3B3B"/>
              </a:solidFill>
              <a:effectLst/>
              <a:uLnTx/>
              <a:uFillTx/>
              <a:latin typeface="Arial"/>
              <a:ea typeface="+mn-ea"/>
              <a:cs typeface="Arial"/>
            </a:endParaRPr>
          </a:p>
          <a:p>
            <a:pPr marL="241300" marR="69850" lvl="0" indent="-228600" algn="l" defTabSz="457200" rtl="0" eaLnBrk="1" fontAlgn="auto" latinLnBrk="0" hangingPunct="1">
              <a:lnSpc>
                <a:spcPct val="100000"/>
              </a:lnSpc>
              <a:spcBef>
                <a:spcPts val="1010"/>
              </a:spcBef>
              <a:spcAft>
                <a:spcPts val="0"/>
              </a:spcAft>
              <a:buClrTx/>
              <a:buSzTx/>
              <a:buFontTx/>
              <a:buChar char="•"/>
              <a:tabLst>
                <a:tab pos="241300" algn="l"/>
              </a:tabLst>
              <a:defRPr/>
            </a:pPr>
            <a:r>
              <a:rPr kumimoji="0" sz="1600" b="0" i="0" u="none" strike="noStrike" kern="1200" cap="none" spc="-10" normalizeH="0" baseline="0" noProof="0" dirty="0">
                <a:ln>
                  <a:noFill/>
                </a:ln>
                <a:solidFill>
                  <a:srgbClr val="3B3B3B"/>
                </a:solidFill>
                <a:effectLst/>
                <a:uLnTx/>
                <a:uFillTx/>
                <a:latin typeface="Arial"/>
                <a:ea typeface="+mn-ea"/>
                <a:cs typeface="Arial"/>
              </a:rPr>
              <a:t>Specialized transportation included on </a:t>
            </a:r>
            <a:r>
              <a:rPr kumimoji="0" sz="1600" b="0" i="0" u="none" strike="noStrike" kern="1200" cap="none" spc="-5" normalizeH="0" baseline="0" noProof="0" dirty="0">
                <a:ln>
                  <a:noFill/>
                </a:ln>
                <a:solidFill>
                  <a:srgbClr val="3B3B3B"/>
                </a:solidFill>
                <a:effectLst/>
                <a:uLnTx/>
                <a:uFillTx/>
                <a:latin typeface="Arial"/>
                <a:ea typeface="+mn-ea"/>
                <a:cs typeface="Arial"/>
              </a:rPr>
              <a:t>the IEP </a:t>
            </a:r>
            <a:r>
              <a:rPr kumimoji="0" sz="1600" b="0" i="0" u="none" strike="noStrike" kern="1200" cap="none" spc="-10" normalizeH="0" baseline="0" noProof="0" dirty="0">
                <a:ln>
                  <a:noFill/>
                </a:ln>
                <a:solidFill>
                  <a:srgbClr val="3B3B3B"/>
                </a:solidFill>
                <a:effectLst/>
                <a:uLnTx/>
                <a:uFillTx/>
                <a:latin typeface="Arial"/>
                <a:ea typeface="+mn-ea"/>
                <a:cs typeface="Arial"/>
              </a:rPr>
              <a:t>as </a:t>
            </a:r>
            <a:r>
              <a:rPr kumimoji="0" sz="1600" b="0" i="0" u="none" strike="noStrike" kern="1200" cap="none" spc="-5" normalizeH="0" baseline="0" noProof="0" dirty="0">
                <a:ln>
                  <a:noFill/>
                </a:ln>
                <a:solidFill>
                  <a:srgbClr val="3B3B3B"/>
                </a:solidFill>
                <a:effectLst/>
                <a:uLnTx/>
                <a:uFillTx/>
                <a:latin typeface="Arial"/>
                <a:ea typeface="+mn-ea"/>
                <a:cs typeface="Arial"/>
              </a:rPr>
              <a:t>a </a:t>
            </a:r>
            <a:r>
              <a:rPr kumimoji="0" sz="1600" b="0" i="0" u="none" strike="noStrike" kern="1200" cap="none" spc="-10" normalizeH="0" baseline="0" noProof="0" dirty="0">
                <a:ln>
                  <a:noFill/>
                </a:ln>
                <a:solidFill>
                  <a:srgbClr val="3B3B3B"/>
                </a:solidFill>
                <a:effectLst/>
                <a:uLnTx/>
                <a:uFillTx/>
                <a:latin typeface="Arial"/>
                <a:ea typeface="+mn-ea"/>
                <a:cs typeface="Arial"/>
              </a:rPr>
              <a:t>separate</a:t>
            </a:r>
            <a:r>
              <a:rPr kumimoji="0" sz="1600" b="0" i="0" u="none" strike="noStrike" kern="1200" cap="none" spc="-50" normalizeH="0" baseline="0" noProof="0" dirty="0">
                <a:ln>
                  <a:noFill/>
                </a:ln>
                <a:solidFill>
                  <a:srgbClr val="3B3B3B"/>
                </a:solidFill>
                <a:effectLst/>
                <a:uLnTx/>
                <a:uFillTx/>
                <a:latin typeface="Arial"/>
                <a:ea typeface="+mn-ea"/>
                <a:cs typeface="Arial"/>
              </a:rPr>
              <a:t> </a:t>
            </a:r>
            <a:r>
              <a:rPr kumimoji="0" sz="1600" b="0" i="0" u="none" strike="noStrike" kern="1200" cap="none" spc="-5" normalizeH="0" baseline="0" noProof="0" dirty="0">
                <a:ln>
                  <a:noFill/>
                </a:ln>
                <a:solidFill>
                  <a:srgbClr val="3B3B3B"/>
                </a:solidFill>
                <a:effectLst/>
                <a:uLnTx/>
                <a:uFillTx/>
                <a:latin typeface="Arial"/>
                <a:ea typeface="+mn-ea"/>
                <a:cs typeface="Arial"/>
              </a:rPr>
              <a:t>service</a:t>
            </a:r>
            <a:endParaRPr kumimoji="0" sz="1600" b="0" i="0" u="none" strike="noStrike" kern="1200" cap="none" spc="0" normalizeH="0" baseline="0" noProof="0" dirty="0">
              <a:ln>
                <a:noFill/>
              </a:ln>
              <a:solidFill>
                <a:srgbClr val="3B3B3B"/>
              </a:solidFill>
              <a:effectLst/>
              <a:uLnTx/>
              <a:uFillTx/>
              <a:latin typeface="Arial"/>
              <a:ea typeface="+mn-ea"/>
              <a:cs typeface="Arial"/>
            </a:endParaRPr>
          </a:p>
        </p:txBody>
      </p:sp>
      <p:sp>
        <p:nvSpPr>
          <p:cNvPr id="20" name="Rectangle 19">
            <a:extLst>
              <a:ext uri="{FF2B5EF4-FFF2-40B4-BE49-F238E27FC236}">
                <a16:creationId xmlns:a16="http://schemas.microsoft.com/office/drawing/2014/main" id="{5AE71284-68FF-46A8-9346-A5A47BD59781}"/>
              </a:ext>
            </a:extLst>
          </p:cNvPr>
          <p:cNvSpPr/>
          <p:nvPr/>
        </p:nvSpPr>
        <p:spPr>
          <a:xfrm>
            <a:off x="573424" y="1846601"/>
            <a:ext cx="128016" cy="148772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Rounded Corners 2">
            <a:extLst>
              <a:ext uri="{FF2B5EF4-FFF2-40B4-BE49-F238E27FC236}">
                <a16:creationId xmlns:a16="http://schemas.microsoft.com/office/drawing/2014/main" id="{0D01EE02-EAF1-4C54-98D7-C67B746CA121}"/>
              </a:ext>
            </a:extLst>
          </p:cNvPr>
          <p:cNvSpPr/>
          <p:nvPr/>
        </p:nvSpPr>
        <p:spPr>
          <a:xfrm>
            <a:off x="606600" y="4043960"/>
            <a:ext cx="10029868" cy="1831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2EC12ED3-9B17-48A5-8822-CA925E3D6DDA}"/>
              </a:ext>
            </a:extLst>
          </p:cNvPr>
          <p:cNvSpPr/>
          <p:nvPr/>
        </p:nvSpPr>
        <p:spPr>
          <a:xfrm>
            <a:off x="792001" y="4005746"/>
            <a:ext cx="9766129" cy="1776384"/>
          </a:xfrm>
          <a:prstGeom prst="rect">
            <a:avLst/>
          </a:prstGeom>
        </p:spPr>
        <p:txBody>
          <a:bodyPr wrap="square">
            <a:spAutoFit/>
          </a:bodyPr>
          <a:lstStyle/>
          <a:p>
            <a:pPr marL="241300" marR="0" lvl="0" indent="-228600" algn="l" defTabSz="457200" rtl="0" eaLnBrk="1" fontAlgn="auto" latinLnBrk="0" hangingPunct="1">
              <a:lnSpc>
                <a:spcPct val="140000"/>
              </a:lnSpc>
              <a:spcBef>
                <a:spcPts val="0"/>
              </a:spcBef>
              <a:spcAft>
                <a:spcPts val="0"/>
              </a:spcAft>
              <a:buClrTx/>
              <a:buSzTx/>
              <a:buFont typeface="Arial" panose="020B0604020202020204" pitchFamily="34" charset="0"/>
              <a:buChar char="•"/>
              <a:tabLst>
                <a:tab pos="241300" algn="l"/>
              </a:tabLst>
              <a:defRPr/>
            </a:pPr>
            <a:r>
              <a:rPr kumimoji="0" lang="en-US" sz="1600" b="0" i="0" u="none" strike="noStrike" kern="1200" cap="none" spc="-15" normalizeH="0" baseline="0" noProof="0" dirty="0">
                <a:ln>
                  <a:noFill/>
                </a:ln>
                <a:solidFill>
                  <a:srgbClr val="3B3B3B"/>
                </a:solidFill>
                <a:effectLst/>
                <a:uLnTx/>
                <a:uFillTx/>
                <a:latin typeface="Arial"/>
                <a:ea typeface="+mn-ea"/>
                <a:cs typeface="Arial"/>
              </a:rPr>
              <a:t>Vehicle has modified specialized equipment</a:t>
            </a:r>
          </a:p>
          <a:p>
            <a:pPr marL="241300" marR="0" lvl="0" indent="-228600" algn="l" defTabSz="457200" rtl="0" eaLnBrk="1" fontAlgn="auto" latinLnBrk="0" hangingPunct="1">
              <a:lnSpc>
                <a:spcPct val="140000"/>
              </a:lnSpc>
              <a:spcBef>
                <a:spcPts val="0"/>
              </a:spcBef>
              <a:spcAft>
                <a:spcPts val="0"/>
              </a:spcAft>
              <a:buClrTx/>
              <a:buSzTx/>
              <a:buFont typeface="Arial" panose="020B0604020202020204" pitchFamily="34" charset="0"/>
              <a:buChar char="•"/>
              <a:tabLst>
                <a:tab pos="241300" algn="l"/>
              </a:tabLst>
              <a:defRPr/>
            </a:pPr>
            <a:r>
              <a:rPr kumimoji="0" lang="en-US" sz="1600" b="0" i="0" u="none" strike="noStrike" kern="1200" cap="none" spc="-15" normalizeH="0" baseline="0" noProof="0" dirty="0">
                <a:ln>
                  <a:noFill/>
                </a:ln>
                <a:solidFill>
                  <a:srgbClr val="3B3B3B"/>
                </a:solidFill>
                <a:effectLst/>
                <a:uLnTx/>
                <a:uFillTx/>
                <a:latin typeface="Arial"/>
                <a:ea typeface="+mn-ea"/>
                <a:cs typeface="Arial"/>
              </a:rPr>
              <a:t>Transport occurs on the same day student receives a direct medical service</a:t>
            </a:r>
          </a:p>
          <a:p>
            <a:pPr marL="241300" marR="0" lvl="0" indent="-228600" algn="l" defTabSz="457200" rtl="0" eaLnBrk="1" fontAlgn="auto" latinLnBrk="0" hangingPunct="1">
              <a:lnSpc>
                <a:spcPct val="140000"/>
              </a:lnSpc>
              <a:spcBef>
                <a:spcPts val="0"/>
              </a:spcBef>
              <a:spcAft>
                <a:spcPts val="0"/>
              </a:spcAft>
              <a:buClrTx/>
              <a:buSzTx/>
              <a:buFont typeface="Arial" panose="020B0604020202020204" pitchFamily="34" charset="0"/>
              <a:buChar char="•"/>
              <a:tabLst>
                <a:tab pos="241300" algn="l"/>
              </a:tabLst>
              <a:defRPr/>
            </a:pPr>
            <a:r>
              <a:rPr kumimoji="0" lang="en-US" sz="1600" b="0" i="0" u="none" strike="noStrike" kern="1200" cap="none" spc="-15" normalizeH="0" baseline="0" noProof="0" dirty="0">
                <a:ln>
                  <a:noFill/>
                </a:ln>
                <a:solidFill>
                  <a:srgbClr val="3B3B3B"/>
                </a:solidFill>
                <a:effectLst/>
                <a:uLnTx/>
                <a:uFillTx/>
                <a:latin typeface="Arial"/>
                <a:ea typeface="+mn-ea"/>
                <a:cs typeface="Arial"/>
              </a:rPr>
              <a:t>Written in IEP (retain copies)</a:t>
            </a:r>
          </a:p>
          <a:p>
            <a:pPr marL="241300" marR="0" lvl="0" indent="-228600" algn="l" defTabSz="457200" rtl="0" eaLnBrk="1" fontAlgn="auto" latinLnBrk="0" hangingPunct="1">
              <a:lnSpc>
                <a:spcPct val="140000"/>
              </a:lnSpc>
              <a:spcBef>
                <a:spcPts val="0"/>
              </a:spcBef>
              <a:spcAft>
                <a:spcPts val="0"/>
              </a:spcAft>
              <a:buClrTx/>
              <a:buSzTx/>
              <a:buFont typeface="Arial" panose="020B0604020202020204" pitchFamily="34" charset="0"/>
              <a:buChar char="•"/>
              <a:tabLst>
                <a:tab pos="241300" algn="l"/>
              </a:tabLst>
              <a:defRPr/>
            </a:pPr>
            <a:r>
              <a:rPr kumimoji="0" lang="en-US" sz="1600" b="0" i="0" u="none" strike="noStrike" kern="1200" cap="none" spc="-15" normalizeH="0" baseline="0" noProof="0" dirty="0">
                <a:ln>
                  <a:noFill/>
                </a:ln>
                <a:solidFill>
                  <a:srgbClr val="3B3B3B"/>
                </a:solidFill>
                <a:effectLst/>
                <a:uLnTx/>
                <a:uFillTx/>
                <a:latin typeface="Arial"/>
                <a:ea typeface="+mn-ea"/>
                <a:cs typeface="Arial"/>
              </a:rPr>
              <a:t>Keep bus logs of one-way trips</a:t>
            </a:r>
          </a:p>
          <a:p>
            <a:pPr marL="241300" marR="0" lvl="0" indent="-228600" algn="l" defTabSz="457200" rtl="0" eaLnBrk="1" fontAlgn="auto" latinLnBrk="0" hangingPunct="1">
              <a:lnSpc>
                <a:spcPct val="140000"/>
              </a:lnSpc>
              <a:spcBef>
                <a:spcPts val="0"/>
              </a:spcBef>
              <a:spcAft>
                <a:spcPts val="0"/>
              </a:spcAft>
              <a:buClrTx/>
              <a:buSzTx/>
              <a:buFont typeface="Arial" panose="020B0604020202020204" pitchFamily="34" charset="0"/>
              <a:buChar char="•"/>
              <a:tabLst>
                <a:tab pos="241300" algn="l"/>
              </a:tabLst>
              <a:defRPr/>
            </a:pPr>
            <a:r>
              <a:rPr kumimoji="0" lang="en-US" sz="1600" b="0" i="0" u="none" strike="noStrike" kern="1200" cap="none" spc="-15" normalizeH="0" baseline="0" noProof="0" dirty="0">
                <a:ln>
                  <a:noFill/>
                </a:ln>
                <a:solidFill>
                  <a:srgbClr val="3B3B3B"/>
                </a:solidFill>
                <a:effectLst/>
                <a:uLnTx/>
                <a:uFillTx/>
                <a:latin typeface="Arial"/>
                <a:ea typeface="+mn-ea"/>
                <a:cs typeface="Arial"/>
              </a:rPr>
              <a:t>Bill Medicaid &amp; log service</a:t>
            </a:r>
          </a:p>
        </p:txBody>
      </p:sp>
      <p:sp>
        <p:nvSpPr>
          <p:cNvPr id="23" name="Rectangle 22">
            <a:extLst>
              <a:ext uri="{FF2B5EF4-FFF2-40B4-BE49-F238E27FC236}">
                <a16:creationId xmlns:a16="http://schemas.microsoft.com/office/drawing/2014/main" id="{66CCFCB3-2515-4595-8B84-048AEBF3FD73}"/>
              </a:ext>
            </a:extLst>
          </p:cNvPr>
          <p:cNvSpPr/>
          <p:nvPr/>
        </p:nvSpPr>
        <p:spPr>
          <a:xfrm>
            <a:off x="585616" y="4032480"/>
            <a:ext cx="128047" cy="1843112"/>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14EBE2F-9F38-48AF-BC81-FF6CB32B542D}"/>
              </a:ext>
            </a:extLst>
          </p:cNvPr>
          <p:cNvSpPr/>
          <p:nvPr/>
        </p:nvSpPr>
        <p:spPr>
          <a:xfrm>
            <a:off x="573424" y="3577018"/>
            <a:ext cx="10067544" cy="36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Content Placeholder 28">
            <a:extLst>
              <a:ext uri="{FF2B5EF4-FFF2-40B4-BE49-F238E27FC236}">
                <a16:creationId xmlns:a16="http://schemas.microsoft.com/office/drawing/2014/main" id="{AEC66E25-4374-4D81-9019-F1BB6640FB7E}"/>
              </a:ext>
            </a:extLst>
          </p:cNvPr>
          <p:cNvSpPr txBox="1">
            <a:spLocks/>
          </p:cNvSpPr>
          <p:nvPr/>
        </p:nvSpPr>
        <p:spPr>
          <a:xfrm>
            <a:off x="552091" y="3510291"/>
            <a:ext cx="5915383" cy="3620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Arial "/>
                <a:ea typeface="+mn-ea"/>
                <a:cs typeface="Arial" panose="020B0604020202020204" pitchFamily="34" charset="0"/>
              </a:rPr>
              <a:t>LEA is reimbursed for Specialized Transportation if:</a:t>
            </a:r>
          </a:p>
        </p:txBody>
      </p:sp>
      <p:sp>
        <p:nvSpPr>
          <p:cNvPr id="26" name="Title 27">
            <a:extLst>
              <a:ext uri="{FF2B5EF4-FFF2-40B4-BE49-F238E27FC236}">
                <a16:creationId xmlns:a16="http://schemas.microsoft.com/office/drawing/2014/main" id="{F940BF1E-B24F-41C6-9008-490D77B681AB}"/>
              </a:ext>
            </a:extLst>
          </p:cNvPr>
          <p:cNvSpPr txBox="1">
            <a:spLocks/>
          </p:cNvSpPr>
          <p:nvPr/>
        </p:nvSpPr>
        <p:spPr>
          <a:xfrm>
            <a:off x="347472" y="365125"/>
            <a:ext cx="11430000" cy="9235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3677"/>
                </a:solidFill>
                <a:effectLst/>
                <a:uLnTx/>
                <a:uFillTx/>
                <a:latin typeface="Arial" panose="020B0604020202020204"/>
                <a:ea typeface="+mj-ea"/>
                <a:cs typeface="+mj-cs"/>
              </a:rPr>
              <a:t>Transportation Reimbursement</a:t>
            </a:r>
          </a:p>
        </p:txBody>
      </p:sp>
    </p:spTree>
    <p:extLst>
      <p:ext uri="{BB962C8B-B14F-4D97-AF65-F5344CB8AC3E}">
        <p14:creationId xmlns:p14="http://schemas.microsoft.com/office/powerpoint/2010/main" val="1256335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DF144C-0503-4811-99F3-77907FBA24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1000" b="0" i="0" u="none" strike="noStrike" kern="1200" cap="none" spc="50"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5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B71E3492-B42C-41AE-8A36-66319C052BD6}"/>
              </a:ext>
            </a:extLst>
          </p:cNvPr>
          <p:cNvSpPr/>
          <p:nvPr/>
        </p:nvSpPr>
        <p:spPr>
          <a:xfrm>
            <a:off x="4573466" y="4818244"/>
            <a:ext cx="6758152" cy="1200329"/>
          </a:xfrm>
          <a:prstGeom prst="rect">
            <a:avLst/>
          </a:prstGeom>
          <a:solidFill>
            <a:schemeClr val="bg1">
              <a:lumMod val="9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3B3B"/>
                </a:solidFill>
                <a:effectLst/>
                <a:uLnTx/>
                <a:uFillTx/>
                <a:latin typeface="Arial" panose="020B0604020202020204" pitchFamily="34" charset="0"/>
                <a:ea typeface="+mn-ea"/>
                <a:cs typeface="Arial" panose="020B0604020202020204" pitchFamily="34" charset="0"/>
              </a:rPr>
              <a:t>An IEP alone is not enough to qualify transportation as specialized – Medicaid will not cover transportation costs for (as an example) a student with Speech Therapy in their IEP who is able to ride a regular school bus. </a:t>
            </a:r>
            <a:r>
              <a:rPr kumimoji="0" lang="en-US" sz="1600" b="0" i="0" u="none" strike="noStrike" kern="1200" cap="none" spc="0" normalizeH="0" baseline="0" noProof="0" dirty="0">
                <a:ln>
                  <a:noFill/>
                </a:ln>
                <a:solidFill>
                  <a:srgbClr val="3B3B3B"/>
                </a:solidFill>
                <a:effectLst/>
                <a:uLnTx/>
                <a:uFillTx/>
                <a:latin typeface="Arial" panose="020B0604020202020204" pitchFamily="34" charset="0"/>
                <a:ea typeface="+mn-ea"/>
                <a:cs typeface="Arial" panose="020B0604020202020204" pitchFamily="34" charset="0"/>
              </a:rPr>
              <a:t> </a:t>
            </a:r>
          </a:p>
        </p:txBody>
      </p:sp>
      <p:sp>
        <p:nvSpPr>
          <p:cNvPr id="9" name="Rectangle 8">
            <a:extLst>
              <a:ext uri="{FF2B5EF4-FFF2-40B4-BE49-F238E27FC236}">
                <a16:creationId xmlns:a16="http://schemas.microsoft.com/office/drawing/2014/main" id="{721FF549-71CC-4A73-BCA5-509E2835D006}"/>
              </a:ext>
            </a:extLst>
          </p:cNvPr>
          <p:cNvSpPr/>
          <p:nvPr/>
        </p:nvSpPr>
        <p:spPr>
          <a:xfrm>
            <a:off x="4466795" y="4818243"/>
            <a:ext cx="106671" cy="1200329"/>
          </a:xfrm>
          <a:prstGeom prst="rect">
            <a:avLst/>
          </a:prstGeom>
          <a:solidFill>
            <a:srgbClr val="00AA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27">
            <a:extLst>
              <a:ext uri="{FF2B5EF4-FFF2-40B4-BE49-F238E27FC236}">
                <a16:creationId xmlns:a16="http://schemas.microsoft.com/office/drawing/2014/main" id="{42120514-BF91-48ED-84BD-14D106A360DC}"/>
              </a:ext>
            </a:extLst>
          </p:cNvPr>
          <p:cNvSpPr txBox="1">
            <a:spLocks/>
          </p:cNvSpPr>
          <p:nvPr/>
        </p:nvSpPr>
        <p:spPr>
          <a:xfrm>
            <a:off x="347472" y="365125"/>
            <a:ext cx="11430000" cy="9235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3677"/>
                </a:solidFill>
                <a:effectLst/>
                <a:uLnTx/>
                <a:uFillTx/>
                <a:latin typeface="Arial" panose="020B0604020202020204"/>
                <a:ea typeface="+mj-ea"/>
                <a:cs typeface="+mj-cs"/>
              </a:rPr>
              <a:t>Specialized Transportation Costs</a:t>
            </a:r>
          </a:p>
        </p:txBody>
      </p:sp>
      <p:pic>
        <p:nvPicPr>
          <p:cNvPr id="11" name="Picture 10">
            <a:extLst>
              <a:ext uri="{FF2B5EF4-FFF2-40B4-BE49-F238E27FC236}">
                <a16:creationId xmlns:a16="http://schemas.microsoft.com/office/drawing/2014/main" id="{17BA8B7E-518E-4072-9438-E48204502D99}"/>
              </a:ext>
            </a:extLst>
          </p:cNvPr>
          <p:cNvPicPr>
            <a:picLocks noChangeAspect="1"/>
          </p:cNvPicPr>
          <p:nvPr/>
        </p:nvPicPr>
        <p:blipFill rotWithShape="1">
          <a:blip r:embed="rId2"/>
          <a:srcRect l="13434" r="39972"/>
          <a:stretch/>
        </p:blipFill>
        <p:spPr>
          <a:xfrm>
            <a:off x="860382" y="1378139"/>
            <a:ext cx="3006436" cy="4698206"/>
          </a:xfrm>
          <a:prstGeom prst="rect">
            <a:avLst/>
          </a:prstGeom>
        </p:spPr>
      </p:pic>
      <p:grpSp>
        <p:nvGrpSpPr>
          <p:cNvPr id="12" name="Group 11">
            <a:extLst>
              <a:ext uri="{FF2B5EF4-FFF2-40B4-BE49-F238E27FC236}">
                <a16:creationId xmlns:a16="http://schemas.microsoft.com/office/drawing/2014/main" id="{FF4545A0-4BD5-47E7-8040-90285D204669}"/>
              </a:ext>
            </a:extLst>
          </p:cNvPr>
          <p:cNvGrpSpPr/>
          <p:nvPr/>
        </p:nvGrpSpPr>
        <p:grpSpPr>
          <a:xfrm>
            <a:off x="5274737" y="1536031"/>
            <a:ext cx="6056881" cy="931961"/>
            <a:chOff x="0" y="1746"/>
            <a:chExt cx="6056881" cy="1206927"/>
          </a:xfrm>
        </p:grpSpPr>
        <p:sp>
          <p:nvSpPr>
            <p:cNvPr id="13" name="Rectangle: Rounded Corners 12">
              <a:extLst>
                <a:ext uri="{FF2B5EF4-FFF2-40B4-BE49-F238E27FC236}">
                  <a16:creationId xmlns:a16="http://schemas.microsoft.com/office/drawing/2014/main" id="{2EEB2339-618E-4801-8A99-435563508A69}"/>
                </a:ext>
              </a:extLst>
            </p:cNvPr>
            <p:cNvSpPr/>
            <p:nvPr/>
          </p:nvSpPr>
          <p:spPr>
            <a:xfrm>
              <a:off x="0" y="1746"/>
              <a:ext cx="6056881" cy="1196005"/>
            </a:xfrm>
            <a:prstGeom prst="round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59EC917F-F803-4229-8BA6-1E2BA7CFD0DA}"/>
                </a:ext>
              </a:extLst>
            </p:cNvPr>
            <p:cNvSpPr txBox="1"/>
            <p:nvPr/>
          </p:nvSpPr>
          <p:spPr>
            <a:xfrm>
              <a:off x="534525" y="129437"/>
              <a:ext cx="5372976" cy="1079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914400">
                <a:lnSpc>
                  <a:spcPct val="90000"/>
                </a:lnSpc>
                <a:spcBef>
                  <a:spcPts val="1000"/>
                </a:spcBef>
                <a:spcAft>
                  <a:spcPts val="600"/>
                </a:spcAft>
                <a:defRPr/>
              </a:pPr>
              <a:r>
                <a:rPr lang="en-US" dirty="0">
                  <a:solidFill>
                    <a:srgbClr val="3B3B3B"/>
                  </a:solidFill>
                  <a:latin typeface="Arial" panose="020B0604020202020204" pitchFamily="34" charset="0"/>
                  <a:cs typeface="Arial" panose="020B0604020202020204" pitchFamily="34" charset="0"/>
                </a:rPr>
                <a:t>DHHR has indicated that only a bus with a lift meets the criteria to provide specialized transportation.</a:t>
              </a:r>
            </a:p>
          </p:txBody>
        </p:sp>
      </p:grpSp>
      <p:grpSp>
        <p:nvGrpSpPr>
          <p:cNvPr id="15" name="Group 14">
            <a:extLst>
              <a:ext uri="{FF2B5EF4-FFF2-40B4-BE49-F238E27FC236}">
                <a16:creationId xmlns:a16="http://schemas.microsoft.com/office/drawing/2014/main" id="{F8D6CD19-6699-4FC8-A8E2-4C9F1C1528E8}"/>
              </a:ext>
            </a:extLst>
          </p:cNvPr>
          <p:cNvGrpSpPr/>
          <p:nvPr/>
        </p:nvGrpSpPr>
        <p:grpSpPr>
          <a:xfrm>
            <a:off x="5274736" y="2591683"/>
            <a:ext cx="6056881" cy="923528"/>
            <a:chOff x="0" y="1746"/>
            <a:chExt cx="6056881" cy="1196005"/>
          </a:xfrm>
        </p:grpSpPr>
        <p:sp>
          <p:nvSpPr>
            <p:cNvPr id="16" name="Rectangle: Rounded Corners 15">
              <a:extLst>
                <a:ext uri="{FF2B5EF4-FFF2-40B4-BE49-F238E27FC236}">
                  <a16:creationId xmlns:a16="http://schemas.microsoft.com/office/drawing/2014/main" id="{592F8BB2-7356-431B-A406-24E547E4A7C6}"/>
                </a:ext>
              </a:extLst>
            </p:cNvPr>
            <p:cNvSpPr/>
            <p:nvPr/>
          </p:nvSpPr>
          <p:spPr>
            <a:xfrm>
              <a:off x="0" y="1746"/>
              <a:ext cx="6056881" cy="1196005"/>
            </a:xfrm>
            <a:prstGeom prst="round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2B81E875-94C3-48DE-9435-6E616C4BAF49}"/>
                </a:ext>
              </a:extLst>
            </p:cNvPr>
            <p:cNvSpPr txBox="1"/>
            <p:nvPr/>
          </p:nvSpPr>
          <p:spPr>
            <a:xfrm>
              <a:off x="534527" y="60130"/>
              <a:ext cx="5372976" cy="1079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914400">
                <a:lnSpc>
                  <a:spcPct val="90000"/>
                </a:lnSpc>
                <a:spcBef>
                  <a:spcPts val="1000"/>
                </a:spcBef>
                <a:spcAft>
                  <a:spcPts val="600"/>
                </a:spcAft>
                <a:defRPr/>
              </a:pPr>
              <a:r>
                <a:rPr lang="en-US" dirty="0">
                  <a:solidFill>
                    <a:srgbClr val="3B3B3B"/>
                  </a:solidFill>
                  <a:latin typeface="Arial" panose="020B0604020202020204" pitchFamily="34" charset="0"/>
                  <a:cs typeface="Arial" panose="020B0604020202020204" pitchFamily="34" charset="0"/>
                </a:rPr>
                <a:t>Only buses with a lift and their associated drivers would be considered specialized transportation. </a:t>
              </a:r>
            </a:p>
          </p:txBody>
        </p:sp>
      </p:grpSp>
      <p:grpSp>
        <p:nvGrpSpPr>
          <p:cNvPr id="18" name="Group 17">
            <a:extLst>
              <a:ext uri="{FF2B5EF4-FFF2-40B4-BE49-F238E27FC236}">
                <a16:creationId xmlns:a16="http://schemas.microsoft.com/office/drawing/2014/main" id="{E63C5E22-316A-4327-9854-DF028557F962}"/>
              </a:ext>
            </a:extLst>
          </p:cNvPr>
          <p:cNvGrpSpPr/>
          <p:nvPr/>
        </p:nvGrpSpPr>
        <p:grpSpPr>
          <a:xfrm>
            <a:off x="5274736" y="3647335"/>
            <a:ext cx="6056881" cy="923528"/>
            <a:chOff x="0" y="1746"/>
            <a:chExt cx="6056881" cy="1196005"/>
          </a:xfrm>
        </p:grpSpPr>
        <p:sp>
          <p:nvSpPr>
            <p:cNvPr id="19" name="Rectangle: Rounded Corners 18">
              <a:extLst>
                <a:ext uri="{FF2B5EF4-FFF2-40B4-BE49-F238E27FC236}">
                  <a16:creationId xmlns:a16="http://schemas.microsoft.com/office/drawing/2014/main" id="{AFF9EFBC-75DD-49E2-AE21-1E0B67E26E86}"/>
                </a:ext>
              </a:extLst>
            </p:cNvPr>
            <p:cNvSpPr/>
            <p:nvPr/>
          </p:nvSpPr>
          <p:spPr>
            <a:xfrm>
              <a:off x="0" y="1746"/>
              <a:ext cx="6056881" cy="1196005"/>
            </a:xfrm>
            <a:prstGeom prst="round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03F07A8A-8236-4E88-8963-F8E0A4049669}"/>
                </a:ext>
              </a:extLst>
            </p:cNvPr>
            <p:cNvSpPr txBox="1"/>
            <p:nvPr/>
          </p:nvSpPr>
          <p:spPr>
            <a:xfrm>
              <a:off x="534527" y="92624"/>
              <a:ext cx="5372976" cy="1079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914400">
                <a:lnSpc>
                  <a:spcPct val="90000"/>
                </a:lnSpc>
                <a:spcBef>
                  <a:spcPts val="1000"/>
                </a:spcBef>
                <a:spcAft>
                  <a:spcPts val="600"/>
                </a:spcAft>
                <a:defRPr/>
              </a:pPr>
              <a:r>
                <a:rPr lang="en-US" dirty="0">
                  <a:solidFill>
                    <a:srgbClr val="3B3B3B"/>
                  </a:solidFill>
                  <a:latin typeface="Arial" panose="020B0604020202020204" pitchFamily="34" charset="0"/>
                  <a:cs typeface="Arial" panose="020B0604020202020204" pitchFamily="34" charset="0"/>
                </a:rPr>
                <a:t>This vehicle must be used to transport a student who has specialized transportation listed in their IEP. </a:t>
              </a:r>
            </a:p>
          </p:txBody>
        </p:sp>
      </p:grpSp>
      <p:pic>
        <p:nvPicPr>
          <p:cNvPr id="6" name="Picture 5" descr="Icon&#10;&#10;Description automatically generated">
            <a:extLst>
              <a:ext uri="{FF2B5EF4-FFF2-40B4-BE49-F238E27FC236}">
                <a16:creationId xmlns:a16="http://schemas.microsoft.com/office/drawing/2014/main" id="{19B365F8-4367-4D7D-8262-4A74D4EA3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823" y="3613506"/>
            <a:ext cx="1000593" cy="914400"/>
          </a:xfrm>
          <a:prstGeom prst="rect">
            <a:avLst/>
          </a:prstGeom>
        </p:spPr>
      </p:pic>
      <p:pic>
        <p:nvPicPr>
          <p:cNvPr id="3" name="Picture 2" descr="Icon&#10;&#10;Description automatically generated">
            <a:extLst>
              <a:ext uri="{FF2B5EF4-FFF2-40B4-BE49-F238E27FC236}">
                <a16:creationId xmlns:a16="http://schemas.microsoft.com/office/drawing/2014/main" id="{E05B4EB5-4DC4-4D7D-87DE-034A06DF8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210" y="1568393"/>
            <a:ext cx="1069052" cy="951617"/>
          </a:xfrm>
          <a:prstGeom prst="rect">
            <a:avLst/>
          </a:prstGeom>
        </p:spPr>
      </p:pic>
      <p:pic>
        <p:nvPicPr>
          <p:cNvPr id="22" name="Picture 21" descr="Icon&#10;&#10;Description automatically generated">
            <a:extLst>
              <a:ext uri="{FF2B5EF4-FFF2-40B4-BE49-F238E27FC236}">
                <a16:creationId xmlns:a16="http://schemas.microsoft.com/office/drawing/2014/main" id="{1C3D4896-813A-4DBD-BA5F-EBFEC3855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7646" y="2625286"/>
            <a:ext cx="794179" cy="914400"/>
          </a:xfrm>
          <a:prstGeom prst="rect">
            <a:avLst/>
          </a:prstGeom>
        </p:spPr>
      </p:pic>
    </p:spTree>
    <p:extLst>
      <p:ext uri="{BB962C8B-B14F-4D97-AF65-F5344CB8AC3E}">
        <p14:creationId xmlns:p14="http://schemas.microsoft.com/office/powerpoint/2010/main" val="124853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F789B583-8E2D-470E-903C-4EE331A39A91}"/>
              </a:ext>
            </a:extLst>
          </p:cNvPr>
          <p:cNvSpPr>
            <a:spLocks noGrp="1"/>
          </p:cNvSpPr>
          <p:nvPr>
            <p:ph idx="1"/>
          </p:nvPr>
        </p:nvSpPr>
        <p:spPr>
          <a:xfrm>
            <a:off x="4338085" y="1690688"/>
            <a:ext cx="7017488" cy="4796302"/>
          </a:xfrm>
        </p:spPr>
        <p:txBody>
          <a:bodyPr>
            <a:noAutofit/>
          </a:bodyPr>
          <a:lstStyle/>
          <a:p>
            <a:pPr>
              <a:spcBef>
                <a:spcPts val="1200"/>
              </a:spcBef>
              <a:defRPr/>
            </a:pPr>
            <a:r>
              <a:rPr lang="en-US" dirty="0">
                <a:solidFill>
                  <a:schemeClr val="tx1"/>
                </a:solidFill>
              </a:rPr>
              <a:t>The School Based Health Services (SBHS) program allows for a recovery of a portion of the costs associated with providing health-related services to Medicaid eligible special education students.  </a:t>
            </a:r>
          </a:p>
          <a:p>
            <a:pPr>
              <a:spcBef>
                <a:spcPts val="1200"/>
              </a:spcBef>
              <a:defRPr/>
            </a:pPr>
            <a:endParaRPr lang="en-US" sz="400" dirty="0">
              <a:solidFill>
                <a:schemeClr val="tx1"/>
              </a:solidFill>
            </a:endParaRPr>
          </a:p>
          <a:p>
            <a:pPr>
              <a:spcBef>
                <a:spcPts val="1200"/>
              </a:spcBef>
              <a:defRPr/>
            </a:pPr>
            <a:r>
              <a:rPr lang="en-US" b="1" dirty="0">
                <a:solidFill>
                  <a:srgbClr val="A11B7E"/>
                </a:solidFill>
                <a:latin typeface="Arial" panose="020B0604020202020204" pitchFamily="34" charset="0"/>
                <a:cs typeface="Arial" panose="020B0604020202020204" pitchFamily="34" charset="0"/>
              </a:rPr>
              <a:t>Medicaid will reimburse a portion of the costs counties incur based on what is allowable and outlined in the Centers for Medicare and Medicaid Services (CMS) approved state plan amendment</a:t>
            </a:r>
            <a:r>
              <a:rPr lang="en-US" sz="2000" b="1" dirty="0">
                <a:solidFill>
                  <a:srgbClr val="A11B7E"/>
                </a:solidFill>
                <a:latin typeface="Arial" panose="020B0604020202020204" pitchFamily="34" charset="0"/>
                <a:cs typeface="Arial" panose="020B0604020202020204" pitchFamily="34" charset="0"/>
              </a:rPr>
              <a:t>.  </a:t>
            </a:r>
          </a:p>
          <a:p>
            <a:pPr>
              <a:spcBef>
                <a:spcPts val="1200"/>
              </a:spcBef>
              <a:defRPr/>
            </a:pPr>
            <a:endParaRPr lang="en-US" sz="400" dirty="0">
              <a:solidFill>
                <a:schemeClr val="tx1"/>
              </a:solidFill>
            </a:endParaRPr>
          </a:p>
          <a:p>
            <a:pPr>
              <a:spcBef>
                <a:spcPts val="1200"/>
              </a:spcBef>
              <a:defRPr/>
            </a:pPr>
            <a:r>
              <a:rPr lang="en-US" dirty="0">
                <a:solidFill>
                  <a:schemeClr val="tx1"/>
                </a:solidFill>
              </a:rPr>
              <a:t>The SBHS program reimbursement is based on the county’s actual cost of providing eligible direct medical services (DS), and specialized transportation services to students who are Medicaid-eligible and have an Individualized Education Program (IEP).</a:t>
            </a:r>
          </a:p>
          <a:p>
            <a:pPr>
              <a:spcBef>
                <a:spcPts val="1200"/>
              </a:spcBef>
              <a:defRPr/>
            </a:pPr>
            <a:endParaRPr lang="en-US" sz="1800" dirty="0">
              <a:solidFill>
                <a:schemeClr val="tx1"/>
              </a:solidFill>
            </a:endParaRPr>
          </a:p>
          <a:p>
            <a:pPr>
              <a:spcBef>
                <a:spcPts val="1200"/>
              </a:spcBef>
              <a:defRPr/>
            </a:pPr>
            <a:endParaRPr lang="en-US" sz="1800" dirty="0">
              <a:solidFill>
                <a:schemeClr val="tx1"/>
              </a:solidFill>
            </a:endParaRPr>
          </a:p>
          <a:p>
            <a:endParaRPr lang="en-US" dirty="0"/>
          </a:p>
        </p:txBody>
      </p:sp>
      <p:sp>
        <p:nvSpPr>
          <p:cNvPr id="4" name="Title 3">
            <a:extLst>
              <a:ext uri="{FF2B5EF4-FFF2-40B4-BE49-F238E27FC236}">
                <a16:creationId xmlns:a16="http://schemas.microsoft.com/office/drawing/2014/main" id="{ECE450A0-0D25-45CC-921F-BF8632660BE1}"/>
              </a:ext>
            </a:extLst>
          </p:cNvPr>
          <p:cNvSpPr>
            <a:spLocks noGrp="1"/>
          </p:cNvSpPr>
          <p:nvPr>
            <p:ph type="title"/>
          </p:nvPr>
        </p:nvSpPr>
        <p:spPr>
          <a:xfrm>
            <a:off x="4338083" y="365125"/>
            <a:ext cx="7230139" cy="1325563"/>
          </a:xfrm>
        </p:spPr>
        <p:txBody>
          <a:bodyPr>
            <a:normAutofit/>
          </a:bodyPr>
          <a:lstStyle/>
          <a:p>
            <a:r>
              <a:rPr lang="en-US" sz="3200" dirty="0"/>
              <a:t>School Based Health Services Overview</a:t>
            </a:r>
          </a:p>
        </p:txBody>
      </p:sp>
      <p:pic>
        <p:nvPicPr>
          <p:cNvPr id="26" name="Picture 25">
            <a:extLst>
              <a:ext uri="{FF2B5EF4-FFF2-40B4-BE49-F238E27FC236}">
                <a16:creationId xmlns:a16="http://schemas.microsoft.com/office/drawing/2014/main" id="{B1F46183-1D8F-493F-A5B8-95197C3A5A0A}"/>
              </a:ext>
            </a:extLst>
          </p:cNvPr>
          <p:cNvPicPr>
            <a:picLocks noChangeAspect="1"/>
          </p:cNvPicPr>
          <p:nvPr/>
        </p:nvPicPr>
        <p:blipFill rotWithShape="1">
          <a:blip r:embed="rId3"/>
          <a:srcRect l="9405" r="15995"/>
          <a:stretch/>
        </p:blipFill>
        <p:spPr>
          <a:xfrm>
            <a:off x="0" y="0"/>
            <a:ext cx="3721898" cy="6858000"/>
          </a:xfrm>
          <a:prstGeom prst="rect">
            <a:avLst/>
          </a:prstGeom>
        </p:spPr>
      </p:pic>
      <p:sp>
        <p:nvSpPr>
          <p:cNvPr id="5" name="Slide Number Placeholder 2">
            <a:extLst>
              <a:ext uri="{FF2B5EF4-FFF2-40B4-BE49-F238E27FC236}">
                <a16:creationId xmlns:a16="http://schemas.microsoft.com/office/drawing/2014/main" id="{5FD6FC7B-9668-47BC-ACE3-2D7259F2FEF2}"/>
              </a:ext>
            </a:extLst>
          </p:cNvPr>
          <p:cNvSpPr>
            <a:spLocks noGrp="1"/>
          </p:cNvSpPr>
          <p:nvPr>
            <p:ph type="sldNum" sz="quarter" idx="12"/>
          </p:nvPr>
        </p:nvSpPr>
        <p:spPr>
          <a:xfrm>
            <a:off x="11378241" y="6393628"/>
            <a:ext cx="381625" cy="365125"/>
          </a:xfrm>
        </p:spPr>
        <p:txBody>
          <a:bodyPr/>
          <a:lstStyle/>
          <a:p>
            <a:fld id="{899FFD16-B25A-457E-9C72-CDC3BAF3ACB3}" type="slidenum">
              <a:rPr lang="en-US" smtClean="0"/>
              <a:t>4</a:t>
            </a:fld>
            <a:endParaRPr lang="en-US"/>
          </a:p>
        </p:txBody>
      </p:sp>
    </p:spTree>
    <p:extLst>
      <p:ext uri="{BB962C8B-B14F-4D97-AF65-F5344CB8AC3E}">
        <p14:creationId xmlns:p14="http://schemas.microsoft.com/office/powerpoint/2010/main" val="39595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fade">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animEffect transition="in" filter="fade">
                                      <p:cBhvr>
                                        <p:cTn id="17"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horseshoe&#10;&#10;Description automatically generated">
            <a:extLst>
              <a:ext uri="{FF2B5EF4-FFF2-40B4-BE49-F238E27FC236}">
                <a16:creationId xmlns:a16="http://schemas.microsoft.com/office/drawing/2014/main" id="{70942D7E-6118-4C35-B90B-9E54403BE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76336"/>
            <a:ext cx="12191999" cy="2345427"/>
          </a:xfrm>
          <a:prstGeom prst="rect">
            <a:avLst/>
          </a:prstGeom>
        </p:spPr>
      </p:pic>
      <p:sp>
        <p:nvSpPr>
          <p:cNvPr id="3" name="Slide Number Placeholder 2">
            <a:extLst>
              <a:ext uri="{FF2B5EF4-FFF2-40B4-BE49-F238E27FC236}">
                <a16:creationId xmlns:a16="http://schemas.microsoft.com/office/drawing/2014/main" id="{335F1946-7D56-42B6-93EE-F4169FBD5E66}"/>
              </a:ext>
            </a:extLst>
          </p:cNvPr>
          <p:cNvSpPr>
            <a:spLocks noGrp="1"/>
          </p:cNvSpPr>
          <p:nvPr>
            <p:ph type="sldNum" sz="quarter" idx="12"/>
          </p:nvPr>
        </p:nvSpPr>
        <p:spPr/>
        <p:txBody>
          <a:bodyPr/>
          <a:lstStyle/>
          <a:p>
            <a:fld id="{899FFD16-B25A-457E-9C72-CDC3BAF3ACB3}" type="slidenum">
              <a:rPr lang="en-US" smtClean="0"/>
              <a:t>40</a:t>
            </a:fld>
            <a:endParaRPr lang="en-US"/>
          </a:p>
        </p:txBody>
      </p:sp>
      <p:grpSp>
        <p:nvGrpSpPr>
          <p:cNvPr id="2" name="Group 1">
            <a:extLst>
              <a:ext uri="{FF2B5EF4-FFF2-40B4-BE49-F238E27FC236}">
                <a16:creationId xmlns:a16="http://schemas.microsoft.com/office/drawing/2014/main" id="{E6C7E1BA-461B-412A-871B-25F9CD26D481}"/>
              </a:ext>
            </a:extLst>
          </p:cNvPr>
          <p:cNvGrpSpPr/>
          <p:nvPr/>
        </p:nvGrpSpPr>
        <p:grpSpPr>
          <a:xfrm>
            <a:off x="2350314" y="1420319"/>
            <a:ext cx="2941050" cy="1325563"/>
            <a:chOff x="2350314" y="1420319"/>
            <a:chExt cx="2941050" cy="1325563"/>
          </a:xfrm>
        </p:grpSpPr>
        <p:pic>
          <p:nvPicPr>
            <p:cNvPr id="8" name="Picture 7">
              <a:extLst>
                <a:ext uri="{FF2B5EF4-FFF2-40B4-BE49-F238E27FC236}">
                  <a16:creationId xmlns:a16="http://schemas.microsoft.com/office/drawing/2014/main" id="{99B9F35F-F045-4F0E-844D-861691B57D04}"/>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0187" y="1547029"/>
              <a:ext cx="495557" cy="495557"/>
            </a:xfrm>
            <a:prstGeom prst="rect">
              <a:avLst/>
            </a:prstGeom>
          </p:spPr>
        </p:pic>
        <p:pic>
          <p:nvPicPr>
            <p:cNvPr id="9" name="Picture 8">
              <a:extLst>
                <a:ext uri="{FF2B5EF4-FFF2-40B4-BE49-F238E27FC236}">
                  <a16:creationId xmlns:a16="http://schemas.microsoft.com/office/drawing/2014/main" id="{F7C5E45C-A2E2-4EC2-B23F-32405435FFD0}"/>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50314" y="2133994"/>
              <a:ext cx="535430" cy="535430"/>
            </a:xfrm>
            <a:prstGeom prst="rect">
              <a:avLst/>
            </a:prstGeom>
          </p:spPr>
        </p:pic>
        <p:sp>
          <p:nvSpPr>
            <p:cNvPr id="10" name="TextBox 9">
              <a:extLst>
                <a:ext uri="{FF2B5EF4-FFF2-40B4-BE49-F238E27FC236}">
                  <a16:creationId xmlns:a16="http://schemas.microsoft.com/office/drawing/2014/main" id="{A2F004CB-9596-47B2-8BAE-571E1C3E51EA}"/>
                </a:ext>
              </a:extLst>
            </p:cNvPr>
            <p:cNvSpPr txBox="1"/>
            <p:nvPr/>
          </p:nvSpPr>
          <p:spPr>
            <a:xfrm>
              <a:off x="2989169" y="1420319"/>
              <a:ext cx="2302195" cy="1325563"/>
            </a:xfrm>
            <a:prstGeom prst="rect">
              <a:avLst/>
            </a:prstGeom>
            <a:solidFill>
              <a:schemeClr val="bg1">
                <a:lumMod val="95000"/>
              </a:schemeClr>
            </a:solid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Counties may report salary and benefit costs for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drivers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 aides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mechanics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who provide specialized transportation</a:t>
              </a:r>
            </a:p>
          </p:txBody>
        </p:sp>
      </p:grpSp>
      <p:pic>
        <p:nvPicPr>
          <p:cNvPr id="11" name="Picture 10">
            <a:extLst>
              <a:ext uri="{FF2B5EF4-FFF2-40B4-BE49-F238E27FC236}">
                <a16:creationId xmlns:a16="http://schemas.microsoft.com/office/drawing/2014/main" id="{73AAA85B-AD81-4F3B-B48F-6CE08CF44938}"/>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66531" y="5176942"/>
            <a:ext cx="535430" cy="535430"/>
          </a:xfrm>
          <a:prstGeom prst="rect">
            <a:avLst/>
          </a:prstGeom>
        </p:spPr>
      </p:pic>
      <p:pic>
        <p:nvPicPr>
          <p:cNvPr id="12" name="Picture 11">
            <a:extLst>
              <a:ext uri="{FF2B5EF4-FFF2-40B4-BE49-F238E27FC236}">
                <a16:creationId xmlns:a16="http://schemas.microsoft.com/office/drawing/2014/main" id="{EE6B46B3-371B-49FB-9956-992738A545EF}"/>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57071" y="5739822"/>
            <a:ext cx="535430" cy="535430"/>
          </a:xfrm>
          <a:prstGeom prst="rect">
            <a:avLst/>
          </a:prstGeom>
        </p:spPr>
      </p:pic>
      <p:sp>
        <p:nvSpPr>
          <p:cNvPr id="13" name="TextBox 12">
            <a:extLst>
              <a:ext uri="{FF2B5EF4-FFF2-40B4-BE49-F238E27FC236}">
                <a16:creationId xmlns:a16="http://schemas.microsoft.com/office/drawing/2014/main" id="{1D585F1E-5AEC-47DD-B501-2887F8840E35}"/>
              </a:ext>
            </a:extLst>
          </p:cNvPr>
          <p:cNvSpPr txBox="1"/>
          <p:nvPr/>
        </p:nvSpPr>
        <p:spPr>
          <a:xfrm>
            <a:off x="4833007" y="5121763"/>
            <a:ext cx="1976841" cy="1093523"/>
          </a:xfrm>
          <a:prstGeom prst="rect">
            <a:avLst/>
          </a:prstGeom>
          <a:solidFill>
            <a:schemeClr val="bg1">
              <a:lumMod val="95000"/>
            </a:schemeClr>
          </a:solid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lvl="0" defTabSz="533400">
              <a:lnSpc>
                <a:spcPct val="90000"/>
              </a:lnSpc>
              <a:spcBef>
                <a:spcPct val="0"/>
              </a:spcBef>
              <a:spcAft>
                <a:spcPct val="35000"/>
              </a:spcAft>
              <a:defRPr/>
            </a:pPr>
            <a:r>
              <a:rPr lang="en-US" sz="1400" dirty="0">
                <a:solidFill>
                  <a:prstClr val="black"/>
                </a:solidFill>
                <a:latin typeface="Arial" panose="020B0604020202020204" pitchFamily="34" charset="0"/>
                <a:cs typeface="Arial" panose="020B0604020202020204" pitchFamily="34" charset="0"/>
              </a:rPr>
              <a:t>Counties may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fuel and oil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vehicles which provide specialized transportation</a:t>
            </a:r>
          </a:p>
        </p:txBody>
      </p:sp>
      <p:pic>
        <p:nvPicPr>
          <p:cNvPr id="14" name="Picture 13">
            <a:extLst>
              <a:ext uri="{FF2B5EF4-FFF2-40B4-BE49-F238E27FC236}">
                <a16:creationId xmlns:a16="http://schemas.microsoft.com/office/drawing/2014/main" id="{1BA3579C-651A-42D3-B626-BB972A98B62F}"/>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68754" y="5324652"/>
            <a:ext cx="750725" cy="750725"/>
          </a:xfrm>
          <a:prstGeom prst="rect">
            <a:avLst/>
          </a:prstGeom>
        </p:spPr>
      </p:pic>
      <p:sp>
        <p:nvSpPr>
          <p:cNvPr id="15" name="TextBox 14">
            <a:extLst>
              <a:ext uri="{FF2B5EF4-FFF2-40B4-BE49-F238E27FC236}">
                <a16:creationId xmlns:a16="http://schemas.microsoft.com/office/drawing/2014/main" id="{7134C130-9109-4BF9-9BFF-10F800D0FF03}"/>
              </a:ext>
            </a:extLst>
          </p:cNvPr>
          <p:cNvSpPr txBox="1"/>
          <p:nvPr/>
        </p:nvSpPr>
        <p:spPr>
          <a:xfrm>
            <a:off x="8001797" y="5113171"/>
            <a:ext cx="2214638" cy="1102115"/>
          </a:xfrm>
          <a:prstGeom prst="rect">
            <a:avLst/>
          </a:prstGeom>
          <a:solidFill>
            <a:schemeClr val="bg1">
              <a:lumMod val="95000"/>
            </a:schemeClr>
          </a:solid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lvl="0" defTabSz="533400">
              <a:lnSpc>
                <a:spcPct val="90000"/>
              </a:lnSpc>
              <a:spcBef>
                <a:spcPct val="0"/>
              </a:spcBef>
              <a:spcAft>
                <a:spcPct val="35000"/>
              </a:spcAft>
              <a:defRPr/>
            </a:pPr>
            <a:r>
              <a:rPr lang="en-US" sz="1400" dirty="0">
                <a:solidFill>
                  <a:prstClr val="black"/>
                </a:solidFill>
                <a:latin typeface="Arial" panose="020B0604020202020204" pitchFamily="34" charset="0"/>
                <a:cs typeface="Arial" panose="020B0604020202020204" pitchFamily="34" charset="0"/>
              </a:rPr>
              <a:t>Counties may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repairs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vehicles which provide specialized transportation</a:t>
            </a:r>
          </a:p>
        </p:txBody>
      </p:sp>
      <p:sp>
        <p:nvSpPr>
          <p:cNvPr id="16" name="TextBox 15">
            <a:extLst>
              <a:ext uri="{FF2B5EF4-FFF2-40B4-BE49-F238E27FC236}">
                <a16:creationId xmlns:a16="http://schemas.microsoft.com/office/drawing/2014/main" id="{7F1F6AB6-2086-43C5-83CE-4D19CF03414B}"/>
              </a:ext>
            </a:extLst>
          </p:cNvPr>
          <p:cNvSpPr txBox="1"/>
          <p:nvPr/>
        </p:nvSpPr>
        <p:spPr>
          <a:xfrm>
            <a:off x="709975" y="5113171"/>
            <a:ext cx="2214638" cy="1102115"/>
          </a:xfrm>
          <a:prstGeom prst="rect">
            <a:avLst/>
          </a:prstGeom>
          <a:solidFill>
            <a:schemeClr val="bg1">
              <a:lumMod val="95000"/>
            </a:schemeClr>
          </a:solid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lvl="0" defTabSz="533400">
              <a:lnSpc>
                <a:spcPct val="90000"/>
              </a:lnSpc>
              <a:spcBef>
                <a:spcPct val="0"/>
              </a:spcBef>
              <a:spcAft>
                <a:spcPct val="35000"/>
              </a:spcAft>
              <a:defRPr/>
            </a:pPr>
            <a:r>
              <a:rPr lang="en-US" sz="1400" dirty="0">
                <a:solidFill>
                  <a:prstClr val="black"/>
                </a:solidFill>
                <a:latin typeface="Arial" panose="020B0604020202020204" pitchFamily="34" charset="0"/>
                <a:cs typeface="Arial" panose="020B0604020202020204" pitchFamily="34" charset="0"/>
              </a:rPr>
              <a:t>Counties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may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depreciate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costs for all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vehicles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which provide specialized transportation</a:t>
            </a:r>
          </a:p>
        </p:txBody>
      </p:sp>
      <p:pic>
        <p:nvPicPr>
          <p:cNvPr id="17" name="Picture 16">
            <a:extLst>
              <a:ext uri="{FF2B5EF4-FFF2-40B4-BE49-F238E27FC236}">
                <a16:creationId xmlns:a16="http://schemas.microsoft.com/office/drawing/2014/main" id="{8D511909-DE6A-4152-BF16-1B5D2362E1BD}"/>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14609" y="1729520"/>
            <a:ext cx="694918" cy="694918"/>
          </a:xfrm>
          <a:prstGeom prst="rect">
            <a:avLst/>
          </a:prstGeom>
        </p:spPr>
      </p:pic>
      <p:sp>
        <p:nvSpPr>
          <p:cNvPr id="18" name="TextBox 17">
            <a:extLst>
              <a:ext uri="{FF2B5EF4-FFF2-40B4-BE49-F238E27FC236}">
                <a16:creationId xmlns:a16="http://schemas.microsoft.com/office/drawing/2014/main" id="{0584354A-18A8-4064-9CC0-C45C27730464}"/>
              </a:ext>
            </a:extLst>
          </p:cNvPr>
          <p:cNvSpPr txBox="1"/>
          <p:nvPr/>
        </p:nvSpPr>
        <p:spPr>
          <a:xfrm>
            <a:off x="9455211" y="1409992"/>
            <a:ext cx="1804073" cy="1325562"/>
          </a:xfrm>
          <a:prstGeom prst="rect">
            <a:avLst/>
          </a:prstGeom>
          <a:solidFill>
            <a:schemeClr val="bg1">
              <a:lumMod val="95000"/>
            </a:schemeClr>
          </a:solid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lvl="0" defTabSz="533400">
              <a:lnSpc>
                <a:spcPct val="90000"/>
              </a:lnSpc>
              <a:spcBef>
                <a:spcPct val="0"/>
              </a:spcBef>
              <a:spcAft>
                <a:spcPct val="35000"/>
              </a:spcAft>
              <a:defRPr/>
            </a:pPr>
            <a:r>
              <a:rPr lang="en-US" sz="1400" dirty="0">
                <a:solidFill>
                  <a:prstClr val="black"/>
                </a:solidFill>
                <a:latin typeface="Arial" panose="020B0604020202020204" pitchFamily="34" charset="0"/>
                <a:cs typeface="Arial" panose="020B0604020202020204" pitchFamily="34" charset="0"/>
              </a:rPr>
              <a:t>Counties may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insurance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vehicles which provide specialized transportation</a:t>
            </a:r>
          </a:p>
        </p:txBody>
      </p:sp>
      <p:pic>
        <p:nvPicPr>
          <p:cNvPr id="19" name="Picture 18">
            <a:extLst>
              <a:ext uri="{FF2B5EF4-FFF2-40B4-BE49-F238E27FC236}">
                <a16:creationId xmlns:a16="http://schemas.microsoft.com/office/drawing/2014/main" id="{ED204312-EEB8-46A5-86CA-9B7EE02169D4}"/>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58880" y="1707013"/>
            <a:ext cx="731520" cy="731520"/>
          </a:xfrm>
          <a:prstGeom prst="rect">
            <a:avLst/>
          </a:prstGeom>
        </p:spPr>
      </p:pic>
      <p:sp>
        <p:nvSpPr>
          <p:cNvPr id="20" name="TextBox 19">
            <a:extLst>
              <a:ext uri="{FF2B5EF4-FFF2-40B4-BE49-F238E27FC236}">
                <a16:creationId xmlns:a16="http://schemas.microsoft.com/office/drawing/2014/main" id="{6B9748B3-809E-490C-8D70-9FAE048FBD74}"/>
              </a:ext>
            </a:extLst>
          </p:cNvPr>
          <p:cNvSpPr txBox="1"/>
          <p:nvPr/>
        </p:nvSpPr>
        <p:spPr>
          <a:xfrm>
            <a:off x="6486576" y="1409992"/>
            <a:ext cx="1804073" cy="1325562"/>
          </a:xfrm>
          <a:prstGeom prst="rect">
            <a:avLst/>
          </a:prstGeom>
          <a:solidFill>
            <a:schemeClr val="bg1">
              <a:lumMod val="95000"/>
            </a:schemeClr>
          </a:solid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lvl="0" defTabSz="533400">
              <a:lnSpc>
                <a:spcPct val="90000"/>
              </a:lnSpc>
              <a:spcBef>
                <a:spcPct val="0"/>
              </a:spcBef>
              <a:spcAft>
                <a:spcPct val="35000"/>
              </a:spcAft>
              <a:defRPr/>
            </a:pPr>
            <a:r>
              <a:rPr lang="en-US" sz="1400" dirty="0">
                <a:solidFill>
                  <a:prstClr val="black"/>
                </a:solidFill>
                <a:latin typeface="Arial" panose="020B0604020202020204" pitchFamily="34" charset="0"/>
                <a:cs typeface="Arial" panose="020B0604020202020204" pitchFamily="34" charset="0"/>
              </a:rPr>
              <a:t>Counties may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 costs for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Renting</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Contracting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specialized transportation services</a:t>
            </a:r>
          </a:p>
        </p:txBody>
      </p:sp>
      <p:sp>
        <p:nvSpPr>
          <p:cNvPr id="21" name="Title 27">
            <a:extLst>
              <a:ext uri="{FF2B5EF4-FFF2-40B4-BE49-F238E27FC236}">
                <a16:creationId xmlns:a16="http://schemas.microsoft.com/office/drawing/2014/main" id="{11F269B9-813A-41DD-9D1D-89158A321B7C}"/>
              </a:ext>
            </a:extLst>
          </p:cNvPr>
          <p:cNvSpPr txBox="1">
            <a:spLocks/>
          </p:cNvSpPr>
          <p:nvPr/>
        </p:nvSpPr>
        <p:spPr>
          <a:xfrm>
            <a:off x="347472" y="365125"/>
            <a:ext cx="11430000" cy="9235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3677"/>
                </a:solidFill>
                <a:effectLst/>
                <a:uLnTx/>
                <a:uFillTx/>
                <a:latin typeface="Arial" panose="020B0604020202020204"/>
                <a:ea typeface="+mj-ea"/>
                <a:cs typeface="+mj-cs"/>
              </a:rPr>
              <a:t>Types of Transportation Costs</a:t>
            </a:r>
          </a:p>
        </p:txBody>
      </p:sp>
    </p:spTree>
    <p:extLst>
      <p:ext uri="{BB962C8B-B14F-4D97-AF65-F5344CB8AC3E}">
        <p14:creationId xmlns:p14="http://schemas.microsoft.com/office/powerpoint/2010/main" val="95225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0B50-5D08-4E11-8274-681BD71BE37B}"/>
              </a:ext>
            </a:extLst>
          </p:cNvPr>
          <p:cNvSpPr>
            <a:spLocks noGrp="1"/>
          </p:cNvSpPr>
          <p:nvPr>
            <p:ph type="title"/>
          </p:nvPr>
        </p:nvSpPr>
        <p:spPr>
          <a:xfrm>
            <a:off x="399691" y="26226"/>
            <a:ext cx="11392617" cy="1325563"/>
          </a:xfrm>
        </p:spPr>
        <p:txBody>
          <a:bodyPr>
            <a:normAutofit/>
          </a:bodyPr>
          <a:lstStyle/>
          <a:p>
            <a:r>
              <a:rPr lang="en-US" sz="3200" dirty="0"/>
              <a:t>Reporting Only Specialized or Not Only Specialized Cost </a:t>
            </a:r>
          </a:p>
        </p:txBody>
      </p:sp>
      <p:sp>
        <p:nvSpPr>
          <p:cNvPr id="4" name="Slide Number Placeholder 3">
            <a:extLst>
              <a:ext uri="{FF2B5EF4-FFF2-40B4-BE49-F238E27FC236}">
                <a16:creationId xmlns:a16="http://schemas.microsoft.com/office/drawing/2014/main" id="{36D2E3CE-94A4-4BAD-B344-A160352556A7}"/>
              </a:ext>
            </a:extLst>
          </p:cNvPr>
          <p:cNvSpPr>
            <a:spLocks noGrp="1"/>
          </p:cNvSpPr>
          <p:nvPr>
            <p:ph type="sldNum" sz="quarter" idx="12"/>
          </p:nvPr>
        </p:nvSpPr>
        <p:spPr/>
        <p:txBody>
          <a:bodyPr/>
          <a:lstStyle/>
          <a:p>
            <a:fld id="{F7C12BC4-994B-473A-871F-46235A85AC2B}" type="slidenum">
              <a:rPr lang="en-US" smtClean="0"/>
              <a:pPr/>
              <a:t>41</a:t>
            </a:fld>
            <a:endParaRPr lang="en-US" dirty="0"/>
          </a:p>
        </p:txBody>
      </p:sp>
      <p:graphicFrame>
        <p:nvGraphicFramePr>
          <p:cNvPr id="11" name="Table 10">
            <a:extLst>
              <a:ext uri="{FF2B5EF4-FFF2-40B4-BE49-F238E27FC236}">
                <a16:creationId xmlns:a16="http://schemas.microsoft.com/office/drawing/2014/main" id="{13C1F75B-F856-4A40-8D3D-A6CCA16CFE50}"/>
              </a:ext>
            </a:extLst>
          </p:cNvPr>
          <p:cNvGraphicFramePr>
            <a:graphicFrameLocks noGrp="1"/>
          </p:cNvGraphicFramePr>
          <p:nvPr/>
        </p:nvGraphicFramePr>
        <p:xfrm>
          <a:off x="592064" y="1081893"/>
          <a:ext cx="1848404" cy="2316480"/>
        </p:xfrm>
        <a:graphic>
          <a:graphicData uri="http://schemas.openxmlformats.org/drawingml/2006/table">
            <a:tbl>
              <a:tblPr firstRow="1" bandRow="1">
                <a:tableStyleId>{5C22544A-7EE6-4342-B048-85BDC9FD1C3A}</a:tableStyleId>
              </a:tblPr>
              <a:tblGrid>
                <a:gridCol w="1848404">
                  <a:extLst>
                    <a:ext uri="{9D8B030D-6E8A-4147-A177-3AD203B41FA5}">
                      <a16:colId xmlns:a16="http://schemas.microsoft.com/office/drawing/2014/main" val="3798715441"/>
                    </a:ext>
                  </a:extLst>
                </a:gridCol>
              </a:tblGrid>
              <a:tr h="716003">
                <a:tc>
                  <a:txBody>
                    <a:bodyPr/>
                    <a:lstStyle/>
                    <a:p>
                      <a:pPr algn="ctr"/>
                      <a:r>
                        <a:rPr lang="en-US" sz="1400" i="1" dirty="0">
                          <a:latin typeface="Arial" panose="020B0604020202020204" pitchFamily="34" charset="0"/>
                          <a:cs typeface="Arial" panose="020B0604020202020204" pitchFamily="34" charset="0"/>
                        </a:rPr>
                        <a:t>Only Specialized Transportation</a:t>
                      </a:r>
                    </a:p>
                  </a:txBody>
                  <a:tcPr>
                    <a:solidFill>
                      <a:schemeClr val="accent1"/>
                    </a:solidFill>
                  </a:tcPr>
                </a:tc>
                <a:extLst>
                  <a:ext uri="{0D108BD9-81ED-4DB2-BD59-A6C34878D82A}">
                    <a16:rowId xmlns:a16="http://schemas.microsoft.com/office/drawing/2014/main" val="50850942"/>
                  </a:ext>
                </a:extLst>
              </a:tr>
              <a:tr h="1600477">
                <a:tc>
                  <a:txBody>
                    <a:bodyPr/>
                    <a:lstStyle/>
                    <a:p>
                      <a:r>
                        <a:rPr lang="en-US" sz="1400" b="0" dirty="0">
                          <a:latin typeface="Arial" panose="020B0604020202020204" pitchFamily="34" charset="0"/>
                          <a:cs typeface="Arial" panose="020B0604020202020204" pitchFamily="34" charset="0"/>
                        </a:rPr>
                        <a:t>Costs that can be attributed exclusively to specialized transportation students only</a:t>
                      </a:r>
                    </a:p>
                  </a:txBody>
                  <a:tcPr>
                    <a:solidFill>
                      <a:schemeClr val="tx2">
                        <a:lumMod val="10000"/>
                        <a:lumOff val="90000"/>
                      </a:schemeClr>
                    </a:solidFill>
                  </a:tcPr>
                </a:tc>
                <a:extLst>
                  <a:ext uri="{0D108BD9-81ED-4DB2-BD59-A6C34878D82A}">
                    <a16:rowId xmlns:a16="http://schemas.microsoft.com/office/drawing/2014/main" val="458749258"/>
                  </a:ext>
                </a:extLst>
              </a:tr>
            </a:tbl>
          </a:graphicData>
        </a:graphic>
      </p:graphicFrame>
      <p:graphicFrame>
        <p:nvGraphicFramePr>
          <p:cNvPr id="12" name="Table 11">
            <a:extLst>
              <a:ext uri="{FF2B5EF4-FFF2-40B4-BE49-F238E27FC236}">
                <a16:creationId xmlns:a16="http://schemas.microsoft.com/office/drawing/2014/main" id="{DC2E29DF-DF15-4080-8D26-26C4A8D508BA}"/>
              </a:ext>
            </a:extLst>
          </p:cNvPr>
          <p:cNvGraphicFramePr>
            <a:graphicFrameLocks noGrp="1"/>
          </p:cNvGraphicFramePr>
          <p:nvPr/>
        </p:nvGraphicFramePr>
        <p:xfrm>
          <a:off x="2643516" y="1047636"/>
          <a:ext cx="8940800" cy="4897454"/>
        </p:xfrm>
        <a:graphic>
          <a:graphicData uri="http://schemas.openxmlformats.org/drawingml/2006/table">
            <a:tbl>
              <a:tblPr firstRow="1" bandRow="1">
                <a:tableStyleId>{5C22544A-7EE6-4342-B048-85BDC9FD1C3A}</a:tableStyleId>
              </a:tblPr>
              <a:tblGrid>
                <a:gridCol w="1788160">
                  <a:extLst>
                    <a:ext uri="{9D8B030D-6E8A-4147-A177-3AD203B41FA5}">
                      <a16:colId xmlns:a16="http://schemas.microsoft.com/office/drawing/2014/main" val="3612465962"/>
                    </a:ext>
                  </a:extLst>
                </a:gridCol>
                <a:gridCol w="1788160">
                  <a:extLst>
                    <a:ext uri="{9D8B030D-6E8A-4147-A177-3AD203B41FA5}">
                      <a16:colId xmlns:a16="http://schemas.microsoft.com/office/drawing/2014/main" val="2543894163"/>
                    </a:ext>
                  </a:extLst>
                </a:gridCol>
                <a:gridCol w="1788160">
                  <a:extLst>
                    <a:ext uri="{9D8B030D-6E8A-4147-A177-3AD203B41FA5}">
                      <a16:colId xmlns:a16="http://schemas.microsoft.com/office/drawing/2014/main" val="3465032917"/>
                    </a:ext>
                  </a:extLst>
                </a:gridCol>
                <a:gridCol w="1788160">
                  <a:extLst>
                    <a:ext uri="{9D8B030D-6E8A-4147-A177-3AD203B41FA5}">
                      <a16:colId xmlns:a16="http://schemas.microsoft.com/office/drawing/2014/main" val="2837911113"/>
                    </a:ext>
                  </a:extLst>
                </a:gridCol>
                <a:gridCol w="1788160">
                  <a:extLst>
                    <a:ext uri="{9D8B030D-6E8A-4147-A177-3AD203B41FA5}">
                      <a16:colId xmlns:a16="http://schemas.microsoft.com/office/drawing/2014/main" val="2769721879"/>
                    </a:ext>
                  </a:extLst>
                </a:gridCol>
              </a:tblGrid>
              <a:tr h="716097">
                <a:tc>
                  <a:txBody>
                    <a:bodyPr/>
                    <a:lstStyle/>
                    <a:p>
                      <a:endParaRPr lang="en-US" sz="1400" dirty="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4"/>
                    </a:solidFill>
                  </a:tcPr>
                </a:tc>
                <a:tc>
                  <a:txBody>
                    <a:bodyPr/>
                    <a:lstStyle/>
                    <a:p>
                      <a:endParaRPr lang="en-US" sz="1400" dirty="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4"/>
                    </a:solidFill>
                  </a:tcPr>
                </a:tc>
                <a:tc>
                  <a:txBody>
                    <a:bodyPr/>
                    <a:lstStyle/>
                    <a:p>
                      <a:endParaRPr lang="en-US" sz="1400" dirty="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4"/>
                    </a:solidFill>
                  </a:tcPr>
                </a:tc>
                <a:tc>
                  <a:txBody>
                    <a:bodyPr/>
                    <a:lstStyle/>
                    <a:p>
                      <a:endParaRPr lang="en-US" sz="1400" dirty="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4"/>
                    </a:solidFill>
                  </a:tcPr>
                </a:tc>
                <a:tc>
                  <a:txBody>
                    <a:bodyPr/>
                    <a:lstStyle/>
                    <a:p>
                      <a:endParaRPr lang="en-US" sz="1400" dirty="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063530217"/>
                  </a:ext>
                </a:extLst>
              </a:tr>
              <a:tr h="683253">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Bus/Van</a:t>
                      </a:r>
                    </a:p>
                  </a:txBody>
                  <a:tcPr anchor="ctr">
                    <a:lnT w="12700" cap="flat" cmpd="sng" algn="ctr">
                      <a:no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Bus Driver</a:t>
                      </a:r>
                    </a:p>
                  </a:txBody>
                  <a:tcPr anchor="ctr">
                    <a:lnT w="12700" cap="flat" cmpd="sng" algn="ctr">
                      <a:noFill/>
                      <a:prstDash val="solid"/>
                      <a:round/>
                      <a:headEnd type="none" w="med" len="med"/>
                      <a:tailEnd type="none" w="med" len="med"/>
                    </a:lnT>
                    <a:solidFill>
                      <a:schemeClr val="accent4"/>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Contract Transportation Services</a:t>
                      </a:r>
                    </a:p>
                  </a:txBody>
                  <a:tcPr anchor="ctr">
                    <a:lnT w="12700" cap="flat" cmpd="sng" algn="ctr">
                      <a:noFill/>
                      <a:prstDash val="solid"/>
                      <a:round/>
                      <a:headEnd type="none" w="med" len="med"/>
                      <a:tailEnd type="none" w="med" len="med"/>
                    </a:lnT>
                    <a:solidFill>
                      <a:schemeClr val="accent4"/>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Mechanic</a:t>
                      </a:r>
                    </a:p>
                  </a:txBody>
                  <a:tcPr anchor="ctr">
                    <a:lnT w="12700" cap="flat" cmpd="sng" algn="ctr">
                      <a:noFill/>
                      <a:prstDash val="solid"/>
                      <a:round/>
                      <a:headEnd type="none" w="med" len="med"/>
                      <a:tailEnd type="none" w="med" len="med"/>
                    </a:lnT>
                    <a:solidFill>
                      <a:schemeClr val="accent4"/>
                    </a:solidFill>
                  </a:tcPr>
                </a:tc>
                <a:tc>
                  <a:txBody>
                    <a:bodyPr/>
                    <a:lstStyle/>
                    <a:p>
                      <a:pPr algn="ctr">
                        <a:lnSpc>
                          <a:spcPct val="90000"/>
                        </a:lnSpc>
                      </a:pPr>
                      <a:r>
                        <a:rPr lang="en-US" sz="1400" b="1" dirty="0">
                          <a:solidFill>
                            <a:schemeClr val="bg1"/>
                          </a:solidFill>
                          <a:latin typeface="Arial" panose="020B0604020202020204" pitchFamily="34" charset="0"/>
                          <a:cs typeface="Arial" panose="020B0604020202020204" pitchFamily="34" charset="0"/>
                        </a:rPr>
                        <a:t>Maintenance and Repairs, Fuel and Oil, &amp; Insurance</a:t>
                      </a:r>
                    </a:p>
                  </a:txBody>
                  <a:tcPr anchor="ctr">
                    <a:lnT w="12700" cap="flat" cmpd="sng" algn="ctr">
                      <a:noFill/>
                      <a:prstDash val="solid"/>
                      <a:round/>
                      <a:headEnd type="none" w="med" len="med"/>
                      <a:tailEnd type="none" w="med" len="med"/>
                    </a:lnT>
                    <a:solidFill>
                      <a:schemeClr val="accent4"/>
                    </a:solidFill>
                  </a:tcPr>
                </a:tc>
                <a:extLst>
                  <a:ext uri="{0D108BD9-81ED-4DB2-BD59-A6C34878D82A}">
                    <a16:rowId xmlns:a16="http://schemas.microsoft.com/office/drawing/2014/main" val="2581375952"/>
                  </a:ext>
                </a:extLst>
              </a:tr>
              <a:tr h="1623584">
                <a:tc>
                  <a:txBody>
                    <a:bodyPr/>
                    <a:lstStyle/>
                    <a:p>
                      <a:pPr algn="l"/>
                      <a:endParaRPr lang="en-US" sz="900" dirty="0">
                        <a:latin typeface="Arial" panose="020B0604020202020204" pitchFamily="34" charset="0"/>
                        <a:cs typeface="Arial" panose="020B0604020202020204" pitchFamily="34" charset="0"/>
                      </a:endParaRPr>
                    </a:p>
                  </a:txBody>
                  <a:tcPr>
                    <a:solidFill>
                      <a:srgbClr val="D6E5FC">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 dirty="0">
                          <a:latin typeface="Arial" panose="020B0604020202020204" pitchFamily="34" charset="0"/>
                          <a:cs typeface="Arial" panose="020B0604020202020204" pitchFamily="34"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p>
                      <a:pPr algn="l"/>
                      <a:endParaRPr lang="en-US" sz="900" dirty="0">
                        <a:latin typeface="Arial" panose="020B0604020202020204" pitchFamily="34" charset="0"/>
                        <a:cs typeface="Arial" panose="020B0604020202020204" pitchFamily="34" charset="0"/>
                      </a:endParaRPr>
                    </a:p>
                  </a:txBody>
                  <a:tcPr>
                    <a:solidFill>
                      <a:srgbClr val="D6E5FC">
                        <a:alpha val="50196"/>
                      </a:srgbClr>
                    </a:solidFill>
                  </a:tcPr>
                </a:tc>
                <a:tc>
                  <a:txBody>
                    <a:bodyPr/>
                    <a:lstStyle/>
                    <a:p>
                      <a:pPr algn="l"/>
                      <a:endParaRPr lang="en-US" sz="900" dirty="0">
                        <a:latin typeface="Arial" panose="020B0604020202020204" pitchFamily="34" charset="0"/>
                        <a:cs typeface="Arial" panose="020B0604020202020204" pitchFamily="34" charset="0"/>
                      </a:endParaRPr>
                    </a:p>
                  </a:txBody>
                  <a:tcPr>
                    <a:solidFill>
                      <a:srgbClr val="D6E5FC">
                        <a:alpha val="50196"/>
                      </a:srgbClr>
                    </a:solidFill>
                  </a:tcPr>
                </a:tc>
                <a:tc>
                  <a:txBody>
                    <a:bodyPr/>
                    <a:lstStyle/>
                    <a:p>
                      <a:pPr algn="l"/>
                      <a:endParaRPr lang="en-US" sz="900" dirty="0">
                        <a:latin typeface="Arial" panose="020B0604020202020204" pitchFamily="34" charset="0"/>
                        <a:cs typeface="Arial" panose="020B0604020202020204" pitchFamily="34" charset="0"/>
                      </a:endParaRPr>
                    </a:p>
                    <a:p>
                      <a:pPr algn="l"/>
                      <a:endParaRPr lang="en-US" sz="900" dirty="0">
                        <a:latin typeface="Arial" panose="020B0604020202020204" pitchFamily="34" charset="0"/>
                        <a:cs typeface="Arial" panose="020B0604020202020204" pitchFamily="34" charset="0"/>
                      </a:endParaRPr>
                    </a:p>
                  </a:txBody>
                  <a:tcPr>
                    <a:solidFill>
                      <a:srgbClr val="D6E5FC">
                        <a:alpha val="50196"/>
                      </a:srgbClr>
                    </a:solidFill>
                  </a:tcPr>
                </a:tc>
                <a:tc>
                  <a:txBody>
                    <a:bodyPr/>
                    <a:lstStyle/>
                    <a:p>
                      <a:pPr algn="l"/>
                      <a:endParaRPr lang="en-US" sz="900" dirty="0">
                        <a:latin typeface="Arial" panose="020B0604020202020204" pitchFamily="34" charset="0"/>
                        <a:cs typeface="Arial" panose="020B0604020202020204" pitchFamily="34" charset="0"/>
                      </a:endParaRPr>
                    </a:p>
                    <a:p>
                      <a:pPr algn="l"/>
                      <a:endParaRPr lang="en-US" sz="900" dirty="0">
                        <a:latin typeface="Arial" panose="020B0604020202020204" pitchFamily="34" charset="0"/>
                        <a:cs typeface="Arial" panose="020B0604020202020204" pitchFamily="34" charset="0"/>
                      </a:endParaRPr>
                    </a:p>
                  </a:txBody>
                  <a:tcPr>
                    <a:solidFill>
                      <a:srgbClr val="D6E5FC">
                        <a:alpha val="50196"/>
                      </a:srgbClr>
                    </a:solidFill>
                  </a:tcPr>
                </a:tc>
                <a:extLst>
                  <a:ext uri="{0D108BD9-81ED-4DB2-BD59-A6C34878D82A}">
                    <a16:rowId xmlns:a16="http://schemas.microsoft.com/office/drawing/2014/main" val="2223165408"/>
                  </a:ext>
                </a:extLst>
              </a:tr>
              <a:tr h="1696545">
                <a:tc>
                  <a:txBody>
                    <a:bodyPr/>
                    <a:lstStyle/>
                    <a:p>
                      <a:pPr algn="l"/>
                      <a:endParaRPr lang="en-US" sz="1300" dirty="0">
                        <a:latin typeface="Arial" panose="020B0604020202020204" pitchFamily="34" charset="0"/>
                        <a:cs typeface="Arial" panose="020B0604020202020204" pitchFamily="34" charset="0"/>
                      </a:endParaRPr>
                    </a:p>
                  </a:txBody>
                  <a:tcPr>
                    <a:solidFill>
                      <a:srgbClr val="FEF1D2">
                        <a:alpha val="50196"/>
                      </a:srgbClr>
                    </a:solidFill>
                  </a:tcPr>
                </a:tc>
                <a:tc>
                  <a:txBody>
                    <a:bodyPr/>
                    <a:lstStyle/>
                    <a:p>
                      <a:pPr algn="l"/>
                      <a:endParaRPr lang="en-US" sz="1300" dirty="0">
                        <a:latin typeface="Arial" panose="020B0604020202020204" pitchFamily="34" charset="0"/>
                        <a:cs typeface="Arial" panose="020B0604020202020204" pitchFamily="34" charset="0"/>
                      </a:endParaRPr>
                    </a:p>
                    <a:p>
                      <a:pPr algn="l"/>
                      <a:endParaRPr lang="en-US" sz="1300" dirty="0">
                        <a:latin typeface="Arial" panose="020B0604020202020204" pitchFamily="34" charset="0"/>
                        <a:cs typeface="Arial" panose="020B0604020202020204" pitchFamily="34" charset="0"/>
                      </a:endParaRPr>
                    </a:p>
                    <a:p>
                      <a:pPr algn="l"/>
                      <a:endParaRPr lang="en-US" sz="1300" dirty="0">
                        <a:latin typeface="Arial" panose="020B0604020202020204" pitchFamily="34" charset="0"/>
                        <a:cs typeface="Arial" panose="020B0604020202020204" pitchFamily="34" charset="0"/>
                      </a:endParaRPr>
                    </a:p>
                    <a:p>
                      <a:pPr algn="l"/>
                      <a:endParaRPr lang="en-US" sz="1300" dirty="0">
                        <a:latin typeface="Arial" panose="020B0604020202020204" pitchFamily="34" charset="0"/>
                        <a:cs typeface="Arial" panose="020B0604020202020204" pitchFamily="34" charset="0"/>
                      </a:endParaRPr>
                    </a:p>
                    <a:p>
                      <a:pPr algn="l"/>
                      <a:endParaRPr lang="en-US" sz="1300" dirty="0">
                        <a:latin typeface="Arial" panose="020B0604020202020204" pitchFamily="34" charset="0"/>
                        <a:cs typeface="Arial" panose="020B0604020202020204" pitchFamily="34" charset="0"/>
                      </a:endParaRPr>
                    </a:p>
                    <a:p>
                      <a:pPr algn="l"/>
                      <a:endParaRPr lang="en-US" sz="1300" dirty="0">
                        <a:latin typeface="Arial" panose="020B0604020202020204" pitchFamily="34" charset="0"/>
                        <a:cs typeface="Arial" panose="020B0604020202020204" pitchFamily="34" charset="0"/>
                      </a:endParaRPr>
                    </a:p>
                    <a:p>
                      <a:pPr algn="l"/>
                      <a:endParaRPr lang="en-US" sz="1300" dirty="0">
                        <a:latin typeface="Arial" panose="020B0604020202020204" pitchFamily="34" charset="0"/>
                        <a:cs typeface="Arial" panose="020B0604020202020204" pitchFamily="34" charset="0"/>
                      </a:endParaRPr>
                    </a:p>
                    <a:p>
                      <a:pPr algn="l"/>
                      <a:endParaRPr lang="en-US" sz="1300" dirty="0">
                        <a:latin typeface="Arial" panose="020B0604020202020204" pitchFamily="34" charset="0"/>
                        <a:cs typeface="Arial" panose="020B0604020202020204" pitchFamily="34" charset="0"/>
                      </a:endParaRPr>
                    </a:p>
                    <a:p>
                      <a:pPr algn="l"/>
                      <a:endParaRPr lang="en-US" sz="1300" dirty="0">
                        <a:latin typeface="Arial" panose="020B0604020202020204" pitchFamily="34" charset="0"/>
                        <a:cs typeface="Arial" panose="020B0604020202020204" pitchFamily="34" charset="0"/>
                      </a:endParaRPr>
                    </a:p>
                  </a:txBody>
                  <a:tcPr>
                    <a:solidFill>
                      <a:srgbClr val="FEF1D2">
                        <a:alpha val="50196"/>
                      </a:srgbClr>
                    </a:solidFill>
                  </a:tcPr>
                </a:tc>
                <a:tc>
                  <a:txBody>
                    <a:bodyPr/>
                    <a:lstStyle/>
                    <a:p>
                      <a:pPr algn="l"/>
                      <a:endParaRPr lang="en-US" sz="1300" dirty="0">
                        <a:latin typeface="Arial" panose="020B0604020202020204" pitchFamily="34" charset="0"/>
                        <a:cs typeface="Arial" panose="020B0604020202020204" pitchFamily="34" charset="0"/>
                      </a:endParaRPr>
                    </a:p>
                  </a:txBody>
                  <a:tcPr>
                    <a:solidFill>
                      <a:srgbClr val="FEF1D2">
                        <a:alpha val="50196"/>
                      </a:srgbClr>
                    </a:solidFill>
                  </a:tcPr>
                </a:tc>
                <a:tc>
                  <a:txBody>
                    <a:bodyPr/>
                    <a:lstStyle/>
                    <a:p>
                      <a:pPr algn="l"/>
                      <a:endParaRPr lang="en-US" sz="1300" dirty="0">
                        <a:latin typeface="Arial" panose="020B0604020202020204" pitchFamily="34" charset="0"/>
                        <a:cs typeface="Arial" panose="020B0604020202020204" pitchFamily="34" charset="0"/>
                      </a:endParaRPr>
                    </a:p>
                  </a:txBody>
                  <a:tcPr>
                    <a:solidFill>
                      <a:srgbClr val="FEF1D2">
                        <a:alpha val="50196"/>
                      </a:srgbClr>
                    </a:solidFill>
                  </a:tcPr>
                </a:tc>
                <a:tc>
                  <a:txBody>
                    <a:bodyPr/>
                    <a:lstStyle/>
                    <a:p>
                      <a:pPr algn="l"/>
                      <a:endParaRPr lang="en-US" sz="1300" dirty="0">
                        <a:latin typeface="Arial" panose="020B0604020202020204" pitchFamily="34" charset="0"/>
                        <a:cs typeface="Arial" panose="020B0604020202020204" pitchFamily="34" charset="0"/>
                      </a:endParaRPr>
                    </a:p>
                  </a:txBody>
                  <a:tcPr>
                    <a:solidFill>
                      <a:srgbClr val="FEF1D2">
                        <a:alpha val="50196"/>
                      </a:srgbClr>
                    </a:solidFill>
                  </a:tcPr>
                </a:tc>
                <a:extLst>
                  <a:ext uri="{0D108BD9-81ED-4DB2-BD59-A6C34878D82A}">
                    <a16:rowId xmlns:a16="http://schemas.microsoft.com/office/drawing/2014/main" val="3227767116"/>
                  </a:ext>
                </a:extLst>
              </a:tr>
            </a:tbl>
          </a:graphicData>
        </a:graphic>
      </p:graphicFrame>
      <p:graphicFrame>
        <p:nvGraphicFramePr>
          <p:cNvPr id="13" name="Table 12">
            <a:extLst>
              <a:ext uri="{FF2B5EF4-FFF2-40B4-BE49-F238E27FC236}">
                <a16:creationId xmlns:a16="http://schemas.microsoft.com/office/drawing/2014/main" id="{ADAD679D-2B06-4AD2-9509-A1E871300FB5}"/>
              </a:ext>
            </a:extLst>
          </p:cNvPr>
          <p:cNvGraphicFramePr>
            <a:graphicFrameLocks noGrp="1"/>
          </p:cNvGraphicFramePr>
          <p:nvPr/>
        </p:nvGraphicFramePr>
        <p:xfrm>
          <a:off x="592064" y="3628610"/>
          <a:ext cx="1848404" cy="2316480"/>
        </p:xfrm>
        <a:graphic>
          <a:graphicData uri="http://schemas.openxmlformats.org/drawingml/2006/table">
            <a:tbl>
              <a:tblPr firstRow="1" bandRow="1">
                <a:tableStyleId>{5C22544A-7EE6-4342-B048-85BDC9FD1C3A}</a:tableStyleId>
              </a:tblPr>
              <a:tblGrid>
                <a:gridCol w="1848404">
                  <a:extLst>
                    <a:ext uri="{9D8B030D-6E8A-4147-A177-3AD203B41FA5}">
                      <a16:colId xmlns:a16="http://schemas.microsoft.com/office/drawing/2014/main" val="2547885353"/>
                    </a:ext>
                  </a:extLst>
                </a:gridCol>
              </a:tblGrid>
              <a:tr h="688277">
                <a:tc>
                  <a:txBody>
                    <a:bodyPr/>
                    <a:lstStyle/>
                    <a:p>
                      <a:pPr algn="ctr"/>
                      <a:r>
                        <a:rPr lang="en-US" sz="1400" i="1" dirty="0">
                          <a:latin typeface="Arial" panose="020B0604020202020204" pitchFamily="34" charset="0"/>
                          <a:cs typeface="Arial" panose="020B0604020202020204" pitchFamily="34" charset="0"/>
                        </a:rPr>
                        <a:t>Not Only Specialized Transportation</a:t>
                      </a:r>
                    </a:p>
                  </a:txBody>
                  <a:tcPr>
                    <a:solidFill>
                      <a:schemeClr val="accent3"/>
                    </a:solidFill>
                  </a:tcPr>
                </a:tc>
                <a:extLst>
                  <a:ext uri="{0D108BD9-81ED-4DB2-BD59-A6C34878D82A}">
                    <a16:rowId xmlns:a16="http://schemas.microsoft.com/office/drawing/2014/main" val="721670314"/>
                  </a:ext>
                </a:extLst>
              </a:tr>
              <a:tr h="1491267">
                <a:tc>
                  <a:txBody>
                    <a:bodyPr/>
                    <a:lstStyle/>
                    <a:p>
                      <a:r>
                        <a:rPr lang="en-US" sz="1400" b="0" dirty="0">
                          <a:latin typeface="Arial" panose="020B0604020202020204" pitchFamily="34" charset="0"/>
                          <a:cs typeface="Arial" panose="020B0604020202020204" pitchFamily="34" charset="0"/>
                        </a:rPr>
                        <a:t>Costs that are attributed to a mix of specialized transportation students and general transportation students</a:t>
                      </a:r>
                    </a:p>
                  </a:txBody>
                  <a:tcPr>
                    <a:solidFill>
                      <a:schemeClr val="accent3">
                        <a:lumMod val="20000"/>
                        <a:lumOff val="80000"/>
                      </a:schemeClr>
                    </a:solidFill>
                  </a:tcPr>
                </a:tc>
                <a:extLst>
                  <a:ext uri="{0D108BD9-81ED-4DB2-BD59-A6C34878D82A}">
                    <a16:rowId xmlns:a16="http://schemas.microsoft.com/office/drawing/2014/main" val="3137017042"/>
                  </a:ext>
                </a:extLst>
              </a:tr>
            </a:tbl>
          </a:graphicData>
        </a:graphic>
      </p:graphicFrame>
      <p:pic>
        <p:nvPicPr>
          <p:cNvPr id="15" name="Picture 14">
            <a:extLst>
              <a:ext uri="{FF2B5EF4-FFF2-40B4-BE49-F238E27FC236}">
                <a16:creationId xmlns:a16="http://schemas.microsoft.com/office/drawing/2014/main" id="{6234CF2F-DC71-4395-B342-5AC21188BBD5}"/>
              </a:ext>
            </a:extLst>
          </p:cNvPr>
          <p:cNvPicPr>
            <a:picLocks noChangeAspect="1"/>
          </p:cNvPicPr>
          <p:nvPr/>
        </p:nvPicPr>
        <p:blipFill>
          <a:blip r:embed="rId2">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3068227" y="1037048"/>
            <a:ext cx="847107" cy="847107"/>
          </a:xfrm>
          <a:prstGeom prst="rect">
            <a:avLst/>
          </a:prstGeom>
        </p:spPr>
      </p:pic>
      <p:pic>
        <p:nvPicPr>
          <p:cNvPr id="19" name="Picture 18">
            <a:extLst>
              <a:ext uri="{FF2B5EF4-FFF2-40B4-BE49-F238E27FC236}">
                <a16:creationId xmlns:a16="http://schemas.microsoft.com/office/drawing/2014/main" id="{7BF63F67-B34F-4FF4-834D-D65A805D6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854" y="1129560"/>
            <a:ext cx="606605" cy="606605"/>
          </a:xfrm>
          <a:prstGeom prst="rect">
            <a:avLst/>
          </a:prstGeom>
        </p:spPr>
      </p:pic>
      <p:pic>
        <p:nvPicPr>
          <p:cNvPr id="23" name="Picture 22">
            <a:extLst>
              <a:ext uri="{FF2B5EF4-FFF2-40B4-BE49-F238E27FC236}">
                <a16:creationId xmlns:a16="http://schemas.microsoft.com/office/drawing/2014/main" id="{8FE32783-55A0-4970-9114-C07C3FF3E8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41940" y="1230302"/>
            <a:ext cx="414191" cy="414191"/>
          </a:xfrm>
          <a:prstGeom prst="rect">
            <a:avLst/>
          </a:prstGeom>
        </p:spPr>
      </p:pic>
      <p:pic>
        <p:nvPicPr>
          <p:cNvPr id="25" name="Picture 24">
            <a:extLst>
              <a:ext uri="{FF2B5EF4-FFF2-40B4-BE49-F238E27FC236}">
                <a16:creationId xmlns:a16="http://schemas.microsoft.com/office/drawing/2014/main" id="{F97EF5A5-8654-4C40-BC0D-D9D5D9A315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5664" y="1149587"/>
            <a:ext cx="606604" cy="606604"/>
          </a:xfrm>
          <a:prstGeom prst="rect">
            <a:avLst/>
          </a:prstGeom>
        </p:spPr>
      </p:pic>
      <p:pic>
        <p:nvPicPr>
          <p:cNvPr id="27" name="Picture 26">
            <a:extLst>
              <a:ext uri="{FF2B5EF4-FFF2-40B4-BE49-F238E27FC236}">
                <a16:creationId xmlns:a16="http://schemas.microsoft.com/office/drawing/2014/main" id="{5AF6210D-26DB-4FB1-BA87-1C0B426263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2987" y="1149587"/>
            <a:ext cx="514570" cy="514570"/>
          </a:xfrm>
          <a:prstGeom prst="rect">
            <a:avLst/>
          </a:prstGeom>
        </p:spPr>
      </p:pic>
      <p:pic>
        <p:nvPicPr>
          <p:cNvPr id="16" name="Picture 15">
            <a:extLst>
              <a:ext uri="{FF2B5EF4-FFF2-40B4-BE49-F238E27FC236}">
                <a16:creationId xmlns:a16="http://schemas.microsoft.com/office/drawing/2014/main" id="{8FE32783-55A0-4970-9114-C07C3FF3E8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59054" y="1230302"/>
            <a:ext cx="414191" cy="414191"/>
          </a:xfrm>
          <a:prstGeom prst="rect">
            <a:avLst/>
          </a:prstGeom>
        </p:spPr>
      </p:pic>
      <p:pic>
        <p:nvPicPr>
          <p:cNvPr id="17" name="Picture 16">
            <a:extLst>
              <a:ext uri="{FF2B5EF4-FFF2-40B4-BE49-F238E27FC236}">
                <a16:creationId xmlns:a16="http://schemas.microsoft.com/office/drawing/2014/main" id="{8FE32783-55A0-4970-9114-C07C3FF3E8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406991" y="1230302"/>
            <a:ext cx="414191" cy="414191"/>
          </a:xfrm>
          <a:prstGeom prst="rect">
            <a:avLst/>
          </a:prstGeom>
        </p:spPr>
      </p:pic>
      <p:sp>
        <p:nvSpPr>
          <p:cNvPr id="9" name="TextBox 8">
            <a:extLst>
              <a:ext uri="{FF2B5EF4-FFF2-40B4-BE49-F238E27FC236}">
                <a16:creationId xmlns:a16="http://schemas.microsoft.com/office/drawing/2014/main" id="{BC51DB31-9053-4371-802C-BB228C70BB84}"/>
              </a:ext>
            </a:extLst>
          </p:cNvPr>
          <p:cNvSpPr txBox="1"/>
          <p:nvPr/>
        </p:nvSpPr>
        <p:spPr>
          <a:xfrm>
            <a:off x="2650345" y="2736995"/>
            <a:ext cx="1848404" cy="1277273"/>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Vehicle only transports specialized transportation students and no other types of students</a:t>
            </a:r>
          </a:p>
          <a:p>
            <a:endParaRPr lang="en-US" sz="1200" dirty="0"/>
          </a:p>
        </p:txBody>
      </p:sp>
      <p:sp>
        <p:nvSpPr>
          <p:cNvPr id="24" name="TextBox 23">
            <a:extLst>
              <a:ext uri="{FF2B5EF4-FFF2-40B4-BE49-F238E27FC236}">
                <a16:creationId xmlns:a16="http://schemas.microsoft.com/office/drawing/2014/main" id="{8C79331B-0D06-4B21-B41A-FE54C804879B}"/>
              </a:ext>
            </a:extLst>
          </p:cNvPr>
          <p:cNvSpPr txBox="1"/>
          <p:nvPr/>
        </p:nvSpPr>
        <p:spPr>
          <a:xfrm>
            <a:off x="4473071" y="2745158"/>
            <a:ext cx="1848404" cy="1092607"/>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Bus driver only transports specialized transportation students and no other types of students</a:t>
            </a:r>
          </a:p>
        </p:txBody>
      </p:sp>
      <p:sp>
        <p:nvSpPr>
          <p:cNvPr id="26" name="TextBox 25">
            <a:extLst>
              <a:ext uri="{FF2B5EF4-FFF2-40B4-BE49-F238E27FC236}">
                <a16:creationId xmlns:a16="http://schemas.microsoft.com/office/drawing/2014/main" id="{2EE7211D-CA7D-4939-B6AE-AF4B7F93F798}"/>
              </a:ext>
            </a:extLst>
          </p:cNvPr>
          <p:cNvSpPr txBox="1"/>
          <p:nvPr/>
        </p:nvSpPr>
        <p:spPr>
          <a:xfrm>
            <a:off x="2636402" y="4396663"/>
            <a:ext cx="1848404" cy="1492716"/>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Vehicle transports a mix of specialized transportation students and general transportation students, or vehicle has multiple routes</a:t>
            </a:r>
          </a:p>
        </p:txBody>
      </p:sp>
      <p:sp>
        <p:nvSpPr>
          <p:cNvPr id="28" name="TextBox 27">
            <a:extLst>
              <a:ext uri="{FF2B5EF4-FFF2-40B4-BE49-F238E27FC236}">
                <a16:creationId xmlns:a16="http://schemas.microsoft.com/office/drawing/2014/main" id="{FC6DA1A8-A478-43BD-86CB-C85425FA82B8}"/>
              </a:ext>
            </a:extLst>
          </p:cNvPr>
          <p:cNvSpPr txBox="1"/>
          <p:nvPr/>
        </p:nvSpPr>
        <p:spPr>
          <a:xfrm>
            <a:off x="4430313" y="4396662"/>
            <a:ext cx="1891162" cy="1331777"/>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Bus driver has multiple routes or drives a vehicle that transports both specialized and general transportation students</a:t>
            </a:r>
          </a:p>
        </p:txBody>
      </p:sp>
      <p:sp>
        <p:nvSpPr>
          <p:cNvPr id="29" name="TextBox 28">
            <a:extLst>
              <a:ext uri="{FF2B5EF4-FFF2-40B4-BE49-F238E27FC236}">
                <a16:creationId xmlns:a16="http://schemas.microsoft.com/office/drawing/2014/main" id="{9D9A473D-5CB9-4CEB-8403-99C0C5E85DAD}"/>
              </a:ext>
            </a:extLst>
          </p:cNvPr>
          <p:cNvSpPr txBox="1"/>
          <p:nvPr/>
        </p:nvSpPr>
        <p:spPr>
          <a:xfrm>
            <a:off x="6221890" y="2731802"/>
            <a:ext cx="1848404" cy="1292662"/>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Contract is specifically for transportation of only specialized transportation students and no other types of students</a:t>
            </a:r>
          </a:p>
        </p:txBody>
      </p:sp>
      <p:sp>
        <p:nvSpPr>
          <p:cNvPr id="30" name="TextBox 29">
            <a:extLst>
              <a:ext uri="{FF2B5EF4-FFF2-40B4-BE49-F238E27FC236}">
                <a16:creationId xmlns:a16="http://schemas.microsoft.com/office/drawing/2014/main" id="{45B979C5-144A-4993-AE01-26017BB2AAFE}"/>
              </a:ext>
            </a:extLst>
          </p:cNvPr>
          <p:cNvSpPr txBox="1"/>
          <p:nvPr/>
        </p:nvSpPr>
        <p:spPr>
          <a:xfrm>
            <a:off x="6249578" y="4396663"/>
            <a:ext cx="1848404" cy="1092607"/>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Contract is for both specialized transportation and general transportation services</a:t>
            </a:r>
          </a:p>
        </p:txBody>
      </p:sp>
      <p:sp>
        <p:nvSpPr>
          <p:cNvPr id="32" name="TextBox 31">
            <a:extLst>
              <a:ext uri="{FF2B5EF4-FFF2-40B4-BE49-F238E27FC236}">
                <a16:creationId xmlns:a16="http://schemas.microsoft.com/office/drawing/2014/main" id="{7101DE62-C6E6-4E87-92B1-8FE81042628D}"/>
              </a:ext>
            </a:extLst>
          </p:cNvPr>
          <p:cNvSpPr txBox="1"/>
          <p:nvPr/>
        </p:nvSpPr>
        <p:spPr>
          <a:xfrm>
            <a:off x="8005003" y="2729101"/>
            <a:ext cx="1848404" cy="892552"/>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Mechanic only works on vehicles that are categorized as Only Specialized</a:t>
            </a:r>
          </a:p>
        </p:txBody>
      </p:sp>
      <p:sp>
        <p:nvSpPr>
          <p:cNvPr id="33" name="TextBox 32">
            <a:extLst>
              <a:ext uri="{FF2B5EF4-FFF2-40B4-BE49-F238E27FC236}">
                <a16:creationId xmlns:a16="http://schemas.microsoft.com/office/drawing/2014/main" id="{88089ABF-E22D-442E-9FDF-3DFC2F3ADE98}"/>
              </a:ext>
            </a:extLst>
          </p:cNvPr>
          <p:cNvSpPr txBox="1"/>
          <p:nvPr/>
        </p:nvSpPr>
        <p:spPr>
          <a:xfrm>
            <a:off x="8057882" y="4367043"/>
            <a:ext cx="1848404" cy="1092607"/>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Mechanic works on both types of vehicles categorized as Only Specialized and Not Only Specialized</a:t>
            </a:r>
          </a:p>
        </p:txBody>
      </p:sp>
      <p:sp>
        <p:nvSpPr>
          <p:cNvPr id="34" name="TextBox 33">
            <a:extLst>
              <a:ext uri="{FF2B5EF4-FFF2-40B4-BE49-F238E27FC236}">
                <a16:creationId xmlns:a16="http://schemas.microsoft.com/office/drawing/2014/main" id="{CB805145-7754-439F-81A3-34F228676C53}"/>
              </a:ext>
            </a:extLst>
          </p:cNvPr>
          <p:cNvSpPr txBox="1"/>
          <p:nvPr/>
        </p:nvSpPr>
        <p:spPr>
          <a:xfrm>
            <a:off x="9839339" y="2705567"/>
            <a:ext cx="1848404" cy="892552"/>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These additional costs are only for vehicles that are categorized as Only Specialized</a:t>
            </a:r>
          </a:p>
        </p:txBody>
      </p:sp>
      <p:sp>
        <p:nvSpPr>
          <p:cNvPr id="35" name="TextBox 34">
            <a:extLst>
              <a:ext uri="{FF2B5EF4-FFF2-40B4-BE49-F238E27FC236}">
                <a16:creationId xmlns:a16="http://schemas.microsoft.com/office/drawing/2014/main" id="{E5FF4401-DA0C-41F1-A888-B14E7B671A99}"/>
              </a:ext>
            </a:extLst>
          </p:cNvPr>
          <p:cNvSpPr txBox="1"/>
          <p:nvPr/>
        </p:nvSpPr>
        <p:spPr>
          <a:xfrm>
            <a:off x="9841677" y="4367042"/>
            <a:ext cx="1848404" cy="1292662"/>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These other costs are for both types of vehicles categorized as Only Specialized and Not Only Specialized</a:t>
            </a:r>
          </a:p>
        </p:txBody>
      </p:sp>
      <p:sp>
        <p:nvSpPr>
          <p:cNvPr id="3" name="Rectangle 2">
            <a:extLst>
              <a:ext uri="{FF2B5EF4-FFF2-40B4-BE49-F238E27FC236}">
                <a16:creationId xmlns:a16="http://schemas.microsoft.com/office/drawing/2014/main" id="{4CD50775-121B-4CF8-A2D2-D0BBA49D9458}"/>
              </a:ext>
            </a:extLst>
          </p:cNvPr>
          <p:cNvSpPr/>
          <p:nvPr/>
        </p:nvSpPr>
        <p:spPr>
          <a:xfrm>
            <a:off x="2679107" y="2475269"/>
            <a:ext cx="8852494" cy="232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ONLY SPECIALIZED</a:t>
            </a:r>
          </a:p>
        </p:txBody>
      </p:sp>
      <p:sp>
        <p:nvSpPr>
          <p:cNvPr id="31" name="Rectangle 30">
            <a:extLst>
              <a:ext uri="{FF2B5EF4-FFF2-40B4-BE49-F238E27FC236}">
                <a16:creationId xmlns:a16="http://schemas.microsoft.com/office/drawing/2014/main" id="{D39FBF46-128D-4D35-AE2B-1E90CB537EB9}"/>
              </a:ext>
            </a:extLst>
          </p:cNvPr>
          <p:cNvSpPr/>
          <p:nvPr/>
        </p:nvSpPr>
        <p:spPr>
          <a:xfrm>
            <a:off x="2687669" y="4125647"/>
            <a:ext cx="8852494" cy="23210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NOT ONLY SPECIALIZED</a:t>
            </a:r>
          </a:p>
        </p:txBody>
      </p:sp>
    </p:spTree>
    <p:extLst>
      <p:ext uri="{BB962C8B-B14F-4D97-AF65-F5344CB8AC3E}">
        <p14:creationId xmlns:p14="http://schemas.microsoft.com/office/powerpoint/2010/main" val="391405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6" grpId="0"/>
      <p:bldP spid="28" grpId="0"/>
      <p:bldP spid="29" grpId="0"/>
      <p:bldP spid="30" grpId="0"/>
      <p:bldP spid="32" grpId="0"/>
      <p:bldP spid="33" grpId="0"/>
      <p:bldP spid="34" grpId="0"/>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CE0142-D03A-4D06-A683-854C385ED9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1000" b="0" i="0" u="none" strike="noStrike" kern="1200" cap="none" spc="50"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5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5">
            <a:extLst>
              <a:ext uri="{FF2B5EF4-FFF2-40B4-BE49-F238E27FC236}">
                <a16:creationId xmlns:a16="http://schemas.microsoft.com/office/drawing/2014/main" id="{4E6E6181-317A-4979-BA28-351F538DCA0A}"/>
              </a:ext>
            </a:extLst>
          </p:cNvPr>
          <p:cNvGraphicFramePr>
            <a:graphicFrameLocks/>
          </p:cNvGraphicFramePr>
          <p:nvPr>
            <p:extLst>
              <p:ext uri="{D42A27DB-BD31-4B8C-83A1-F6EECF244321}">
                <p14:modId xmlns:p14="http://schemas.microsoft.com/office/powerpoint/2010/main" val="2433123863"/>
              </p:ext>
            </p:extLst>
          </p:nvPr>
        </p:nvGraphicFramePr>
        <p:xfrm>
          <a:off x="817127" y="1254867"/>
          <a:ext cx="10561114" cy="4986325"/>
        </p:xfrm>
        <a:graphic>
          <a:graphicData uri="http://schemas.openxmlformats.org/drawingml/2006/table">
            <a:tbl>
              <a:tblPr firstRow="1" bandRow="1">
                <a:tableStyleId>{7DF18680-E054-41AD-8BC1-D1AEF772440D}</a:tableStyleId>
              </a:tblPr>
              <a:tblGrid>
                <a:gridCol w="1246804">
                  <a:extLst>
                    <a:ext uri="{9D8B030D-6E8A-4147-A177-3AD203B41FA5}">
                      <a16:colId xmlns:a16="http://schemas.microsoft.com/office/drawing/2014/main" val="20000"/>
                    </a:ext>
                  </a:extLst>
                </a:gridCol>
                <a:gridCol w="3096444">
                  <a:extLst>
                    <a:ext uri="{9D8B030D-6E8A-4147-A177-3AD203B41FA5}">
                      <a16:colId xmlns:a16="http://schemas.microsoft.com/office/drawing/2014/main" val="20001"/>
                    </a:ext>
                  </a:extLst>
                </a:gridCol>
                <a:gridCol w="3108933">
                  <a:extLst>
                    <a:ext uri="{9D8B030D-6E8A-4147-A177-3AD203B41FA5}">
                      <a16:colId xmlns:a16="http://schemas.microsoft.com/office/drawing/2014/main" val="20002"/>
                    </a:ext>
                  </a:extLst>
                </a:gridCol>
                <a:gridCol w="3108933">
                  <a:extLst>
                    <a:ext uri="{9D8B030D-6E8A-4147-A177-3AD203B41FA5}">
                      <a16:colId xmlns:a16="http://schemas.microsoft.com/office/drawing/2014/main" val="2275221381"/>
                    </a:ext>
                  </a:extLst>
                </a:gridCol>
              </a:tblGrid>
              <a:tr h="599399">
                <a:tc>
                  <a:txBody>
                    <a:bodyPr/>
                    <a:lstStyle/>
                    <a:p>
                      <a:endParaRPr lang="en-US" sz="16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186E"/>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Only Specialized Transportation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186E"/>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Not Only Specialized Transportation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186E"/>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General Transportation Costs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186E"/>
                    </a:solidFill>
                  </a:tcPr>
                </a:tc>
                <a:extLst>
                  <a:ext uri="{0D108BD9-81ED-4DB2-BD59-A6C34878D82A}">
                    <a16:rowId xmlns:a16="http://schemas.microsoft.com/office/drawing/2014/main" val="10000"/>
                  </a:ext>
                </a:extLst>
              </a:tr>
              <a:tr h="1544592">
                <a:tc>
                  <a:txBody>
                    <a:bodyPr/>
                    <a:lstStyle/>
                    <a:p>
                      <a:r>
                        <a:rPr lang="en-US" sz="1400" b="1" dirty="0">
                          <a:solidFill>
                            <a:schemeClr val="bg1"/>
                          </a:solidFill>
                          <a:latin typeface="Arial" panose="020B0604020202020204" pitchFamily="34" charset="0"/>
                          <a:cs typeface="Arial" panose="020B0604020202020204" pitchFamily="34" charset="0"/>
                        </a:rPr>
                        <a:t>Report When: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Costs that pertain only to providing specialized transportation services should be reported as ‘Specialized Only’. These are costs that can be isolated from your general transportation costs.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If an LEA is unable to isolate special transportation costs from general transportation costs.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Any costs pertaining to transportation costs for only general education students </a:t>
                      </a:r>
                      <a:r>
                        <a:rPr lang="en-US" sz="1400" b="1" i="1" dirty="0">
                          <a:solidFill>
                            <a:schemeClr val="tx1"/>
                          </a:solidFill>
                          <a:latin typeface="Arial" panose="020B0604020202020204" pitchFamily="34" charset="0"/>
                          <a:cs typeface="Arial" panose="020B0604020202020204" pitchFamily="34" charset="0"/>
                        </a:rPr>
                        <a:t>should not </a:t>
                      </a:r>
                      <a:r>
                        <a:rPr lang="en-US" sz="1400" b="0" i="0" u="none" dirty="0">
                          <a:solidFill>
                            <a:schemeClr val="tx1"/>
                          </a:solidFill>
                          <a:latin typeface="Arial" panose="020B0604020202020204" pitchFamily="34" charset="0"/>
                          <a:cs typeface="Arial" panose="020B0604020202020204" pitchFamily="34" charset="0"/>
                        </a:rPr>
                        <a:t>be included. </a:t>
                      </a: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168370">
                <a:tc>
                  <a:txBody>
                    <a:bodyPr/>
                    <a:lstStyle/>
                    <a:p>
                      <a:r>
                        <a:rPr lang="en-US" sz="1400" b="1" dirty="0">
                          <a:solidFill>
                            <a:schemeClr val="bg1"/>
                          </a:solidFill>
                          <a:latin typeface="Arial" panose="020B0604020202020204" pitchFamily="34" charset="0"/>
                          <a:cs typeface="Arial" panose="020B0604020202020204" pitchFamily="34" charset="0"/>
                        </a:rPr>
                        <a:t>Example: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Salaries and benefits coded to 227XX (</a:t>
                      </a:r>
                      <a:r>
                        <a:rPr lang="en-US" sz="1400">
                          <a:solidFill>
                            <a:schemeClr val="tx1"/>
                          </a:solidFill>
                          <a:latin typeface="Arial" panose="020B0604020202020204" pitchFamily="34" charset="0"/>
                          <a:cs typeface="Arial" panose="020B0604020202020204" pitchFamily="34" charset="0"/>
                        </a:rPr>
                        <a:t>Special Education </a:t>
                      </a:r>
                      <a:r>
                        <a:rPr lang="en-US" sz="1400" dirty="0">
                          <a:solidFill>
                            <a:schemeClr val="tx1"/>
                          </a:solidFill>
                          <a:latin typeface="Arial" panose="020B0604020202020204" pitchFamily="34" charset="0"/>
                          <a:cs typeface="Arial" panose="020B0604020202020204" pitchFamily="34" charset="0"/>
                        </a:rPr>
                        <a:t>Transportation) and buses with a wheelchair lift which transport only special education 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A bus is adapted to transport special education students per their IEP, but also transports general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u="non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baseline="0" dirty="0">
                          <a:solidFill>
                            <a:schemeClr val="tx1"/>
                          </a:solidFill>
                          <a:latin typeface="Arial" panose="020B0604020202020204" pitchFamily="34" charset="0"/>
                          <a:cs typeface="Arial" panose="020B0604020202020204" pitchFamily="34" charset="0"/>
                        </a:rPr>
                        <a:t>Fuel costs may be listed as ‘Not Only Specialized’ if the total fuel cost includes fuel for both specialized vehicles and general transport vehicles.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u="non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baseline="0" dirty="0">
                          <a:solidFill>
                            <a:schemeClr val="tx1"/>
                          </a:solidFill>
                          <a:latin typeface="Arial" panose="020B0604020202020204" pitchFamily="34" charset="0"/>
                          <a:cs typeface="Arial" panose="020B0604020202020204" pitchFamily="34" charset="0"/>
                        </a:rPr>
                        <a:t>Unallowable costs that include buses that only transport general education students (including related bus driver salaries) or fuel, maintenance, and insurance costs for these vehicles if separately available in the accounting system.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73964">
                <a:tc>
                  <a:txBody>
                    <a:bodyPr/>
                    <a:lstStyle/>
                    <a:p>
                      <a:r>
                        <a:rPr lang="en-US" sz="1400" b="1" dirty="0">
                          <a:solidFill>
                            <a:schemeClr val="bg1"/>
                          </a:solidFill>
                          <a:latin typeface="Arial" panose="020B0604020202020204" pitchFamily="34" charset="0"/>
                          <a:cs typeface="Arial" panose="020B0604020202020204" pitchFamily="34" charset="0"/>
                        </a:rPr>
                        <a:t>Ratio(s)</a:t>
                      </a:r>
                      <a:r>
                        <a:rPr lang="en-US" sz="1400" b="1" baseline="0" dirty="0">
                          <a:solidFill>
                            <a:schemeClr val="bg1"/>
                          </a:solidFill>
                          <a:latin typeface="Arial" panose="020B0604020202020204" pitchFamily="34" charset="0"/>
                          <a:cs typeface="Arial" panose="020B0604020202020204" pitchFamily="34" charset="0"/>
                        </a:rPr>
                        <a:t> Applied:</a:t>
                      </a:r>
                      <a:endParaRPr lang="en-US" sz="1400" b="1"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endParaRPr lang="en-US" sz="400" kern="1200" dirty="0">
                        <a:solidFill>
                          <a:schemeClr val="tx1"/>
                        </a:solidFill>
                        <a:latin typeface="Arial" panose="020B0604020202020204" pitchFamily="34" charset="0"/>
                        <a:ea typeface="+mn-ea"/>
                        <a:cs typeface="Arial" panose="020B0604020202020204" pitchFamily="34" charset="0"/>
                      </a:endParaRPr>
                    </a:p>
                    <a:p>
                      <a:r>
                        <a:rPr lang="en-US" sz="1400" kern="1200" dirty="0">
                          <a:solidFill>
                            <a:schemeClr val="tx1"/>
                          </a:solidFill>
                          <a:latin typeface="Arial" panose="020B0604020202020204" pitchFamily="34" charset="0"/>
                          <a:ea typeface="+mn-ea"/>
                          <a:cs typeface="Arial" panose="020B0604020202020204" pitchFamily="34" charset="0"/>
                        </a:rPr>
                        <a:t>One-Way Trip Ratio ONLY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ea typeface="+mn-ea"/>
                          <a:cs typeface="Arial" panose="020B0604020202020204" pitchFamily="34" charset="0"/>
                        </a:rPr>
                        <a:t>Specialized Transportation Ratio </a:t>
                      </a:r>
                      <a:r>
                        <a:rPr lang="en-US" sz="1400" u="sng" dirty="0">
                          <a:solidFill>
                            <a:schemeClr val="tx1"/>
                          </a:solidFill>
                          <a:latin typeface="Arial" panose="020B0604020202020204" pitchFamily="34" charset="0"/>
                          <a:ea typeface="+mn-ea"/>
                          <a:cs typeface="Arial" panose="020B0604020202020204" pitchFamily="34" charset="0"/>
                        </a:rPr>
                        <a:t>AND</a:t>
                      </a:r>
                      <a:r>
                        <a:rPr lang="en-US" sz="1400" dirty="0">
                          <a:solidFill>
                            <a:schemeClr val="tx1"/>
                          </a:solidFill>
                          <a:latin typeface="Arial" panose="020B0604020202020204" pitchFamily="34" charset="0"/>
                          <a:ea typeface="+mn-ea"/>
                          <a:cs typeface="Arial" panose="020B0604020202020204" pitchFamily="34" charset="0"/>
                        </a:rPr>
                        <a:t> One-Way Trip Ratio</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ea typeface="+mn-ea"/>
                          <a:cs typeface="Arial" panose="020B0604020202020204" pitchFamily="34" charset="0"/>
                        </a:rPr>
                        <a:t>N/A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7" name="Title 27">
            <a:extLst>
              <a:ext uri="{FF2B5EF4-FFF2-40B4-BE49-F238E27FC236}">
                <a16:creationId xmlns:a16="http://schemas.microsoft.com/office/drawing/2014/main" id="{E753BD8B-3F75-4DED-9DC8-D19CFEA8BC32}"/>
              </a:ext>
            </a:extLst>
          </p:cNvPr>
          <p:cNvSpPr txBox="1">
            <a:spLocks/>
          </p:cNvSpPr>
          <p:nvPr/>
        </p:nvSpPr>
        <p:spPr>
          <a:xfrm>
            <a:off x="362309" y="365125"/>
            <a:ext cx="11430000" cy="9235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3677"/>
                </a:solidFill>
                <a:effectLst/>
                <a:uLnTx/>
                <a:uFillTx/>
                <a:latin typeface="Arial" panose="020B0604020202020204"/>
                <a:ea typeface="+mj-ea"/>
                <a:cs typeface="+mj-cs"/>
              </a:rPr>
              <a:t>Transportation Service Type: Only and Not Only</a:t>
            </a:r>
          </a:p>
        </p:txBody>
      </p:sp>
    </p:spTree>
    <p:extLst>
      <p:ext uri="{BB962C8B-B14F-4D97-AF65-F5344CB8AC3E}">
        <p14:creationId xmlns:p14="http://schemas.microsoft.com/office/powerpoint/2010/main" val="1601160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F49C35-1806-4DA9-B94A-6E3939638C2A}"/>
              </a:ext>
            </a:extLst>
          </p:cNvPr>
          <p:cNvSpPr/>
          <p:nvPr/>
        </p:nvSpPr>
        <p:spPr>
          <a:xfrm>
            <a:off x="605583" y="1818437"/>
            <a:ext cx="5258159" cy="4551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spcBef>
                <a:spcPts val="1800"/>
              </a:spcBef>
              <a:spcAft>
                <a:spcPts val="600"/>
              </a:spcAft>
            </a:pPr>
            <a:r>
              <a:rPr lang="en-US" sz="1200" dirty="0">
                <a:solidFill>
                  <a:schemeClr val="tx1">
                    <a:lumMod val="95000"/>
                    <a:lumOff val="5000"/>
                  </a:schemeClr>
                </a:solidFill>
                <a:latin typeface="Arial"/>
                <a:cs typeface="Arial"/>
              </a:rPr>
              <a:t>The </a:t>
            </a:r>
            <a:r>
              <a:rPr lang="en-US" sz="1200" b="1" i="1" spc="-5" dirty="0">
                <a:solidFill>
                  <a:schemeClr val="accent4"/>
                </a:solidFill>
                <a:latin typeface="Arial"/>
                <a:cs typeface="Arial"/>
              </a:rPr>
              <a:t>Specialized </a:t>
            </a:r>
            <a:r>
              <a:rPr lang="en-US" sz="1200" b="1" i="1" spc="-10" dirty="0">
                <a:solidFill>
                  <a:schemeClr val="accent4"/>
                </a:solidFill>
                <a:latin typeface="Arial"/>
                <a:cs typeface="Arial"/>
              </a:rPr>
              <a:t>Transportation </a:t>
            </a:r>
            <a:r>
              <a:rPr lang="en-US" sz="1200" b="1" i="1" spc="-5" dirty="0">
                <a:solidFill>
                  <a:schemeClr val="accent4"/>
                </a:solidFill>
                <a:latin typeface="Arial"/>
                <a:cs typeface="Arial"/>
              </a:rPr>
              <a:t>Ratio </a:t>
            </a:r>
            <a:r>
              <a:rPr lang="en-US" sz="1200" spc="-5" dirty="0">
                <a:solidFill>
                  <a:schemeClr val="tx1">
                    <a:lumMod val="95000"/>
                    <a:lumOff val="5000"/>
                  </a:schemeClr>
                </a:solidFill>
                <a:latin typeface="Arial"/>
                <a:cs typeface="Arial"/>
              </a:rPr>
              <a:t>is </a:t>
            </a:r>
            <a:r>
              <a:rPr lang="en-US" sz="1200" spc="-10" dirty="0">
                <a:solidFill>
                  <a:schemeClr val="tx1">
                    <a:lumMod val="95000"/>
                    <a:lumOff val="5000"/>
                  </a:schemeClr>
                </a:solidFill>
                <a:latin typeface="Arial"/>
                <a:cs typeface="Arial"/>
              </a:rPr>
              <a:t>used when reporting Not Only Specialized Transportation costs:</a:t>
            </a:r>
            <a:endParaRPr lang="en-US" sz="1200" dirty="0">
              <a:solidFill>
                <a:schemeClr val="tx1">
                  <a:lumMod val="95000"/>
                  <a:lumOff val="5000"/>
                </a:schemeClr>
              </a:solidFill>
              <a:latin typeface="Arial"/>
              <a:cs typeface="Arial"/>
            </a:endParaRPr>
          </a:p>
        </p:txBody>
      </p:sp>
      <p:sp>
        <p:nvSpPr>
          <p:cNvPr id="2" name="Title 1">
            <a:extLst>
              <a:ext uri="{FF2B5EF4-FFF2-40B4-BE49-F238E27FC236}">
                <a16:creationId xmlns:a16="http://schemas.microsoft.com/office/drawing/2014/main" id="{9E588107-036A-4225-AA65-568B5E79595E}"/>
              </a:ext>
            </a:extLst>
          </p:cNvPr>
          <p:cNvSpPr>
            <a:spLocks noGrp="1"/>
          </p:cNvSpPr>
          <p:nvPr>
            <p:ph type="title"/>
          </p:nvPr>
        </p:nvSpPr>
        <p:spPr>
          <a:xfrm>
            <a:off x="34747200" y="334226"/>
            <a:ext cx="11392617" cy="1325563"/>
          </a:xfrm>
        </p:spPr>
        <p:txBody>
          <a:bodyPr/>
          <a:lstStyle/>
          <a:p>
            <a:r>
              <a:rPr lang="en-US" dirty="0"/>
              <a:t>Specialized Transportation Ratios</a:t>
            </a:r>
          </a:p>
        </p:txBody>
      </p:sp>
      <p:sp>
        <p:nvSpPr>
          <p:cNvPr id="3" name="Slide Number Placeholder 2">
            <a:extLst>
              <a:ext uri="{FF2B5EF4-FFF2-40B4-BE49-F238E27FC236}">
                <a16:creationId xmlns:a16="http://schemas.microsoft.com/office/drawing/2014/main" id="{205D8BA5-6238-4D8A-8D6F-6133BAEF038C}"/>
              </a:ext>
            </a:extLst>
          </p:cNvPr>
          <p:cNvSpPr>
            <a:spLocks noGrp="1"/>
          </p:cNvSpPr>
          <p:nvPr>
            <p:ph type="sldNum" sz="quarter" idx="12"/>
          </p:nvPr>
        </p:nvSpPr>
        <p:spPr/>
        <p:txBody>
          <a:bodyPr/>
          <a:lstStyle/>
          <a:p>
            <a:fld id="{899FFD16-B25A-457E-9C72-CDC3BAF3ACB3}" type="slidenum">
              <a:rPr lang="en-US" smtClean="0"/>
              <a:t>43</a:t>
            </a:fld>
            <a:endParaRPr lang="en-US"/>
          </a:p>
        </p:txBody>
      </p:sp>
      <p:pic>
        <p:nvPicPr>
          <p:cNvPr id="4" name="Picture 3">
            <a:extLst>
              <a:ext uri="{FF2B5EF4-FFF2-40B4-BE49-F238E27FC236}">
                <a16:creationId xmlns:a16="http://schemas.microsoft.com/office/drawing/2014/main" id="{3F80E0D8-912D-4F13-BA5E-E78AD0CD5B69}"/>
              </a:ext>
            </a:extLst>
          </p:cNvPr>
          <p:cNvPicPr>
            <a:picLocks noChangeAspect="1"/>
          </p:cNvPicPr>
          <p:nvPr/>
        </p:nvPicPr>
        <p:blipFill>
          <a:blip r:embed="rId3"/>
          <a:stretch>
            <a:fillRect/>
          </a:stretch>
        </p:blipFill>
        <p:spPr>
          <a:xfrm>
            <a:off x="789996" y="2603564"/>
            <a:ext cx="4943707" cy="3135458"/>
          </a:xfrm>
          <a:prstGeom prst="rect">
            <a:avLst/>
          </a:prstGeom>
        </p:spPr>
      </p:pic>
      <p:pic>
        <p:nvPicPr>
          <p:cNvPr id="6" name="Picture 5">
            <a:extLst>
              <a:ext uri="{FF2B5EF4-FFF2-40B4-BE49-F238E27FC236}">
                <a16:creationId xmlns:a16="http://schemas.microsoft.com/office/drawing/2014/main" id="{8E012D41-2DCB-4F69-9A0E-0C31F17778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950"/>
          <a:stretch/>
        </p:blipFill>
        <p:spPr>
          <a:xfrm>
            <a:off x="6438899" y="2603564"/>
            <a:ext cx="4943707" cy="2497198"/>
          </a:xfrm>
          <a:prstGeom prst="rect">
            <a:avLst/>
          </a:prstGeom>
        </p:spPr>
      </p:pic>
      <p:sp>
        <p:nvSpPr>
          <p:cNvPr id="7" name="Rectangle 6">
            <a:extLst>
              <a:ext uri="{FF2B5EF4-FFF2-40B4-BE49-F238E27FC236}">
                <a16:creationId xmlns:a16="http://schemas.microsoft.com/office/drawing/2014/main" id="{0525D618-B357-47F3-84B6-ABA32238A1F8}"/>
              </a:ext>
            </a:extLst>
          </p:cNvPr>
          <p:cNvSpPr/>
          <p:nvPr/>
        </p:nvSpPr>
        <p:spPr>
          <a:xfrm>
            <a:off x="605584" y="1425574"/>
            <a:ext cx="5258159" cy="480295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0234E1-AE9F-49C8-8AC5-49E985AC52FA}"/>
              </a:ext>
            </a:extLst>
          </p:cNvPr>
          <p:cNvSpPr/>
          <p:nvPr/>
        </p:nvSpPr>
        <p:spPr>
          <a:xfrm>
            <a:off x="605583" y="1433087"/>
            <a:ext cx="5258160" cy="369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spcBef>
                <a:spcPts val="1800"/>
              </a:spcBef>
              <a:spcAft>
                <a:spcPts val="600"/>
              </a:spcAft>
            </a:pPr>
            <a:r>
              <a:rPr lang="en-US" sz="1600" b="1" dirty="0">
                <a:solidFill>
                  <a:schemeClr val="bg1"/>
                </a:solidFill>
                <a:latin typeface="Arial"/>
                <a:cs typeface="Arial"/>
              </a:rPr>
              <a:t>SPECIALIZED TRANSPORTATION RATIO</a:t>
            </a:r>
          </a:p>
        </p:txBody>
      </p:sp>
      <p:sp>
        <p:nvSpPr>
          <p:cNvPr id="10" name="Rectangle 9">
            <a:extLst>
              <a:ext uri="{FF2B5EF4-FFF2-40B4-BE49-F238E27FC236}">
                <a16:creationId xmlns:a16="http://schemas.microsoft.com/office/drawing/2014/main" id="{F252228A-6C3D-49E2-9D98-AF67D27CBFEB}"/>
              </a:ext>
            </a:extLst>
          </p:cNvPr>
          <p:cNvSpPr/>
          <p:nvPr/>
        </p:nvSpPr>
        <p:spPr>
          <a:xfrm>
            <a:off x="6156919" y="1825950"/>
            <a:ext cx="5258159" cy="4551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spcBef>
                <a:spcPts val="1800"/>
              </a:spcBef>
              <a:spcAft>
                <a:spcPts val="600"/>
              </a:spcAft>
            </a:pPr>
            <a:r>
              <a:rPr lang="en-US" sz="1200" dirty="0">
                <a:solidFill>
                  <a:schemeClr val="tx1">
                    <a:lumMod val="95000"/>
                    <a:lumOff val="5000"/>
                  </a:schemeClr>
                </a:solidFill>
                <a:latin typeface="Arial"/>
                <a:cs typeface="Arial"/>
              </a:rPr>
              <a:t>The </a:t>
            </a:r>
            <a:r>
              <a:rPr lang="en-US" sz="1200" b="1" i="1" spc="-5" dirty="0">
                <a:solidFill>
                  <a:schemeClr val="accent4"/>
                </a:solidFill>
                <a:latin typeface="Arial"/>
                <a:cs typeface="Arial"/>
              </a:rPr>
              <a:t>One Way Trip Ratio </a:t>
            </a:r>
            <a:r>
              <a:rPr lang="en-US" sz="1200" spc="-5" dirty="0">
                <a:solidFill>
                  <a:schemeClr val="tx1">
                    <a:lumMod val="95000"/>
                    <a:lumOff val="5000"/>
                  </a:schemeClr>
                </a:solidFill>
                <a:latin typeface="Arial"/>
                <a:cs typeface="Arial"/>
              </a:rPr>
              <a:t>is </a:t>
            </a:r>
            <a:r>
              <a:rPr lang="en-US" sz="1200" spc="-10" dirty="0">
                <a:solidFill>
                  <a:schemeClr val="tx1">
                    <a:lumMod val="95000"/>
                    <a:lumOff val="5000"/>
                  </a:schemeClr>
                </a:solidFill>
                <a:latin typeface="Arial"/>
                <a:cs typeface="Arial"/>
              </a:rPr>
              <a:t>used when reporting all types of Specialized Transportation costs.  </a:t>
            </a:r>
            <a:endParaRPr lang="en-US" sz="1200" dirty="0">
              <a:solidFill>
                <a:schemeClr val="tx1">
                  <a:lumMod val="95000"/>
                  <a:lumOff val="5000"/>
                </a:schemeClr>
              </a:solidFill>
              <a:latin typeface="Arial"/>
              <a:cs typeface="Arial"/>
            </a:endParaRPr>
          </a:p>
        </p:txBody>
      </p:sp>
      <p:sp>
        <p:nvSpPr>
          <p:cNvPr id="11" name="Rectangle 10">
            <a:extLst>
              <a:ext uri="{FF2B5EF4-FFF2-40B4-BE49-F238E27FC236}">
                <a16:creationId xmlns:a16="http://schemas.microsoft.com/office/drawing/2014/main" id="{69B3ACED-EDB3-426A-AA70-CE6625BBE22C}"/>
              </a:ext>
            </a:extLst>
          </p:cNvPr>
          <p:cNvSpPr/>
          <p:nvPr/>
        </p:nvSpPr>
        <p:spPr>
          <a:xfrm>
            <a:off x="6156920" y="1433087"/>
            <a:ext cx="5258159" cy="480295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BEA634-2670-405A-9643-27D054487509}"/>
              </a:ext>
            </a:extLst>
          </p:cNvPr>
          <p:cNvSpPr/>
          <p:nvPr/>
        </p:nvSpPr>
        <p:spPr>
          <a:xfrm>
            <a:off x="6156919" y="1440600"/>
            <a:ext cx="5258160" cy="36991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spcBef>
                <a:spcPts val="1800"/>
              </a:spcBef>
              <a:spcAft>
                <a:spcPts val="600"/>
              </a:spcAft>
            </a:pPr>
            <a:r>
              <a:rPr lang="en-US" sz="1600" b="1" dirty="0">
                <a:solidFill>
                  <a:schemeClr val="bg1"/>
                </a:solidFill>
                <a:latin typeface="Arial"/>
                <a:cs typeface="Arial"/>
              </a:rPr>
              <a:t>ONE WAY TRIP RATIO</a:t>
            </a:r>
          </a:p>
        </p:txBody>
      </p:sp>
      <p:sp>
        <p:nvSpPr>
          <p:cNvPr id="15" name="Title 27">
            <a:extLst>
              <a:ext uri="{FF2B5EF4-FFF2-40B4-BE49-F238E27FC236}">
                <a16:creationId xmlns:a16="http://schemas.microsoft.com/office/drawing/2014/main" id="{11B1F2B6-FE1A-4AF6-AFE5-FA0E87622FE5}"/>
              </a:ext>
            </a:extLst>
          </p:cNvPr>
          <p:cNvSpPr txBox="1">
            <a:spLocks/>
          </p:cNvSpPr>
          <p:nvPr/>
        </p:nvSpPr>
        <p:spPr>
          <a:xfrm>
            <a:off x="347472" y="365125"/>
            <a:ext cx="11430000" cy="9235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dirty="0">
                <a:solidFill>
                  <a:srgbClr val="0B3677"/>
                </a:solidFill>
                <a:latin typeface="Arial" panose="020B0604020202020204"/>
              </a:rPr>
              <a:t>Specialized Transportation Apportioning Ratios</a:t>
            </a:r>
            <a:endParaRPr kumimoji="0" lang="en-US" sz="3200" b="1" i="0" u="none" strike="noStrike" kern="1200" cap="none" spc="0" normalizeH="0" baseline="0" noProof="0" dirty="0">
              <a:ln>
                <a:noFill/>
              </a:ln>
              <a:solidFill>
                <a:srgbClr val="0B3677"/>
              </a:solidFill>
              <a:effectLst/>
              <a:uLnTx/>
              <a:uFillTx/>
              <a:latin typeface="Arial" panose="020B0604020202020204"/>
              <a:ea typeface="+mj-ea"/>
              <a:cs typeface="+mj-cs"/>
            </a:endParaRPr>
          </a:p>
        </p:txBody>
      </p:sp>
    </p:spTree>
    <p:extLst>
      <p:ext uri="{BB962C8B-B14F-4D97-AF65-F5344CB8AC3E}">
        <p14:creationId xmlns:p14="http://schemas.microsoft.com/office/powerpoint/2010/main" val="3813643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Cost Report Components</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r>
              <a:rPr lang="en-US" dirty="0"/>
              <a:t>Indirect Costs</a:t>
            </a:r>
          </a:p>
        </p:txBody>
      </p:sp>
      <p:pic>
        <p:nvPicPr>
          <p:cNvPr id="6" name="Graphic 5" descr="Lightbulb">
            <a:extLst>
              <a:ext uri="{FF2B5EF4-FFF2-40B4-BE49-F238E27FC236}">
                <a16:creationId xmlns:a16="http://schemas.microsoft.com/office/drawing/2014/main" id="{1CA50A1C-8BDE-4765-88B2-6BD7F2F15A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50" y="2539636"/>
            <a:ext cx="1339515" cy="1339515"/>
          </a:xfrm>
          <a:prstGeom prst="rect">
            <a:avLst/>
          </a:prstGeom>
        </p:spPr>
      </p:pic>
    </p:spTree>
    <p:extLst>
      <p:ext uri="{BB962C8B-B14F-4D97-AF65-F5344CB8AC3E}">
        <p14:creationId xmlns:p14="http://schemas.microsoft.com/office/powerpoint/2010/main" val="2467854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4F59F6-2AE7-4957-911B-1A7AB476C647}"/>
              </a:ext>
            </a:extLst>
          </p:cNvPr>
          <p:cNvSpPr>
            <a:spLocks noGrp="1"/>
          </p:cNvSpPr>
          <p:nvPr>
            <p:ph type="title"/>
          </p:nvPr>
        </p:nvSpPr>
        <p:spPr/>
        <p:txBody>
          <a:bodyPr/>
          <a:lstStyle/>
          <a:p>
            <a:r>
              <a:rPr lang="en-US" dirty="0"/>
              <a:t>Unrestricted Indirect Cost Rate (UICR)</a:t>
            </a:r>
          </a:p>
        </p:txBody>
      </p:sp>
      <p:sp>
        <p:nvSpPr>
          <p:cNvPr id="29" name="Content Placeholder 28">
            <a:extLst>
              <a:ext uri="{FF2B5EF4-FFF2-40B4-BE49-F238E27FC236}">
                <a16:creationId xmlns:a16="http://schemas.microsoft.com/office/drawing/2014/main" id="{F789B583-8E2D-470E-903C-4EE331A39A91}"/>
              </a:ext>
            </a:extLst>
          </p:cNvPr>
          <p:cNvSpPr>
            <a:spLocks noGrp="1"/>
          </p:cNvSpPr>
          <p:nvPr>
            <p:ph idx="1"/>
          </p:nvPr>
        </p:nvSpPr>
        <p:spPr>
          <a:xfrm>
            <a:off x="399691" y="1392866"/>
            <a:ext cx="10935715" cy="2178024"/>
          </a:xfrm>
        </p:spPr>
        <p:txBody>
          <a:bodyPr>
            <a:noAutofit/>
          </a:bodyPr>
          <a:lstStyle/>
          <a:p>
            <a:pPr>
              <a:spcAft>
                <a:spcPts val="600"/>
              </a:spcAft>
              <a:defRPr/>
            </a:pPr>
            <a:r>
              <a:rPr lang="en-US" sz="2000" dirty="0">
                <a:solidFill>
                  <a:schemeClr val="tx1"/>
                </a:solidFill>
                <a:cs typeface="Arial" charset="0"/>
              </a:rPr>
              <a:t>The </a:t>
            </a:r>
            <a:r>
              <a:rPr lang="en-US" sz="2000" b="1" dirty="0">
                <a:solidFill>
                  <a:schemeClr val="accent4"/>
                </a:solidFill>
              </a:rPr>
              <a:t>Unrestricted</a:t>
            </a:r>
            <a:r>
              <a:rPr lang="en-US" sz="2000" dirty="0">
                <a:solidFill>
                  <a:schemeClr val="tx1"/>
                </a:solidFill>
                <a:cs typeface="Arial" charset="0"/>
              </a:rPr>
              <a:t> </a:t>
            </a:r>
            <a:r>
              <a:rPr lang="en-US" sz="2000" b="1" dirty="0">
                <a:solidFill>
                  <a:schemeClr val="accent4"/>
                </a:solidFill>
              </a:rPr>
              <a:t>Indirect Cost Rate </a:t>
            </a:r>
            <a:r>
              <a:rPr lang="en-US" sz="2000" dirty="0">
                <a:solidFill>
                  <a:schemeClr val="tx1"/>
                </a:solidFill>
                <a:cs typeface="Arial" charset="0"/>
              </a:rPr>
              <a:t>is used to include additional costs of doing business that cannot be easily identified within a particular grant, contract, or program, but are necessary for the general operation of the organization.</a:t>
            </a:r>
          </a:p>
          <a:p>
            <a:pPr lvl="1">
              <a:defRPr/>
            </a:pPr>
            <a:r>
              <a:rPr lang="en-US" sz="1800" dirty="0">
                <a:solidFill>
                  <a:schemeClr val="tx1"/>
                </a:solidFill>
                <a:cs typeface="Arial" charset="0"/>
              </a:rPr>
              <a:t>Example: overhead costs, such as heating or electricity</a:t>
            </a:r>
          </a:p>
          <a:p>
            <a:pPr lvl="1">
              <a:defRPr/>
            </a:pPr>
            <a:r>
              <a:rPr lang="en-US" sz="1800" dirty="0">
                <a:solidFill>
                  <a:schemeClr val="tx1"/>
                </a:solidFill>
                <a:cs typeface="Arial" charset="0"/>
              </a:rPr>
              <a:t>The UICR will be prepopulated in the system by PCG based upon county data provided by WVDE</a:t>
            </a:r>
          </a:p>
          <a:p>
            <a:pPr marL="457200" lvl="1" indent="0">
              <a:buNone/>
              <a:defRPr/>
            </a:pPr>
            <a:endParaRPr lang="en-US" sz="1800" dirty="0">
              <a:solidFill>
                <a:schemeClr val="tx1"/>
              </a:solidFill>
              <a:cs typeface="Arial" charset="0"/>
            </a:endParaRPr>
          </a:p>
          <a:p>
            <a:pPr marL="457200" lvl="1" indent="0">
              <a:buNone/>
              <a:defRPr/>
            </a:pPr>
            <a:r>
              <a:rPr lang="en-US" sz="1800" dirty="0">
                <a:solidFill>
                  <a:schemeClr val="tx1"/>
                </a:solidFill>
                <a:cs typeface="Arial" charset="0"/>
              </a:rPr>
              <a:t>                               </a:t>
            </a:r>
            <a:r>
              <a:rPr lang="en-US" sz="1800" b="1" u="sng" dirty="0">
                <a:solidFill>
                  <a:schemeClr val="tx1"/>
                </a:solidFill>
                <a:cs typeface="Arial" charset="0"/>
              </a:rPr>
              <a:t>Example Calculation:</a:t>
            </a:r>
          </a:p>
          <a:p>
            <a:pPr marL="457200" lvl="1" indent="0">
              <a:buNone/>
              <a:defRPr/>
            </a:pPr>
            <a:endParaRPr lang="en-US" sz="1800" dirty="0">
              <a:solidFill>
                <a:schemeClr val="tx1"/>
              </a:solidFill>
              <a:cs typeface="Arial" charset="0"/>
            </a:endParaRPr>
          </a:p>
          <a:p>
            <a:endParaRPr lang="en-US" dirty="0"/>
          </a:p>
        </p:txBody>
      </p:sp>
      <p:sp>
        <p:nvSpPr>
          <p:cNvPr id="3" name="Slide Number Placeholder 2">
            <a:extLst>
              <a:ext uri="{FF2B5EF4-FFF2-40B4-BE49-F238E27FC236}">
                <a16:creationId xmlns:a16="http://schemas.microsoft.com/office/drawing/2014/main" id="{5353ADB0-E15A-47DA-929F-1DABDE333313}"/>
              </a:ext>
            </a:extLst>
          </p:cNvPr>
          <p:cNvSpPr>
            <a:spLocks noGrp="1"/>
          </p:cNvSpPr>
          <p:nvPr>
            <p:ph type="sldNum" sz="quarter" idx="12"/>
          </p:nvPr>
        </p:nvSpPr>
        <p:spPr/>
        <p:txBody>
          <a:bodyPr/>
          <a:lstStyle/>
          <a:p>
            <a:fld id="{899FFD16-B25A-457E-9C72-CDC3BAF3ACB3}" type="slidenum">
              <a:rPr lang="en-US" smtClean="0"/>
              <a:t>45</a:t>
            </a:fld>
            <a:endParaRPr lang="en-US" dirty="0"/>
          </a:p>
        </p:txBody>
      </p:sp>
      <p:graphicFrame>
        <p:nvGraphicFramePr>
          <p:cNvPr id="5" name="Table 4">
            <a:extLst>
              <a:ext uri="{FF2B5EF4-FFF2-40B4-BE49-F238E27FC236}">
                <a16:creationId xmlns:a16="http://schemas.microsoft.com/office/drawing/2014/main" id="{41C1B526-0F96-434F-8581-F093361201A8}"/>
              </a:ext>
            </a:extLst>
          </p:cNvPr>
          <p:cNvGraphicFramePr>
            <a:graphicFrameLocks noGrp="1"/>
          </p:cNvGraphicFramePr>
          <p:nvPr>
            <p:extLst>
              <p:ext uri="{D42A27DB-BD31-4B8C-83A1-F6EECF244321}">
                <p14:modId xmlns:p14="http://schemas.microsoft.com/office/powerpoint/2010/main" val="2584345739"/>
              </p:ext>
            </p:extLst>
          </p:nvPr>
        </p:nvGraphicFramePr>
        <p:xfrm>
          <a:off x="2913985" y="3928071"/>
          <a:ext cx="5907125" cy="1341120"/>
        </p:xfrm>
        <a:graphic>
          <a:graphicData uri="http://schemas.openxmlformats.org/drawingml/2006/table">
            <a:tbl>
              <a:tblPr firstRow="1" firstCol="1" bandRow="1">
                <a:tableStyleId>{ED083AE6-46FA-4A59-8FB0-9F97EB10719F}</a:tableStyleId>
              </a:tblPr>
              <a:tblGrid>
                <a:gridCol w="4220272">
                  <a:extLst>
                    <a:ext uri="{9D8B030D-6E8A-4147-A177-3AD203B41FA5}">
                      <a16:colId xmlns:a16="http://schemas.microsoft.com/office/drawing/2014/main" val="20000"/>
                    </a:ext>
                  </a:extLst>
                </a:gridCol>
                <a:gridCol w="1686853">
                  <a:extLst>
                    <a:ext uri="{9D8B030D-6E8A-4147-A177-3AD203B41FA5}">
                      <a16:colId xmlns:a16="http://schemas.microsoft.com/office/drawing/2014/main" val="20001"/>
                    </a:ext>
                  </a:extLst>
                </a:gridCol>
              </a:tblGrid>
              <a:tr h="328846">
                <a:tc>
                  <a:txBody>
                    <a:bodyPr/>
                    <a:lstStyle/>
                    <a:p>
                      <a:pPr marL="0" marR="0" algn="l">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Net Direct Service Costs (less federal funds)</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FBB034"/>
                      </a:solidFill>
                      <a:prstDash val="solid"/>
                      <a:round/>
                      <a:headEnd type="none" w="med" len="med"/>
                      <a:tailEnd type="none" w="med" len="med"/>
                    </a:lnL>
                    <a:lnR w="28575" cap="flat" cmpd="sng" algn="ctr">
                      <a:solidFill>
                        <a:srgbClr val="FBB034"/>
                      </a:solidFill>
                      <a:prstDash val="solid"/>
                      <a:round/>
                      <a:headEnd type="none" w="med" len="med"/>
                      <a:tailEnd type="none" w="med" len="med"/>
                    </a:lnR>
                    <a:lnT w="28575" cap="flat" cmpd="sng" algn="ctr">
                      <a:solidFill>
                        <a:srgbClr val="FBB034"/>
                      </a:solidFill>
                      <a:prstDash val="solid"/>
                      <a:round/>
                      <a:headEnd type="none" w="med" len="med"/>
                      <a:tailEnd type="none" w="med" len="med"/>
                    </a:lnT>
                    <a:lnB w="28575" cap="flat" cmpd="sng" algn="ctr">
                      <a:solidFill>
                        <a:srgbClr val="FBB034"/>
                      </a:solidFill>
                      <a:prstDash val="solid"/>
                      <a:round/>
                      <a:headEnd type="none" w="med" len="med"/>
                      <a:tailEnd type="none" w="med" len="med"/>
                    </a:lnB>
                  </a:tcPr>
                </a:tc>
                <a:tc>
                  <a:txBody>
                    <a:bodyPr/>
                    <a:lstStyle/>
                    <a:p>
                      <a:pPr marL="0" marR="0" algn="r">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$800,000</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FBB034"/>
                      </a:solidFill>
                      <a:prstDash val="solid"/>
                      <a:round/>
                      <a:headEnd type="none" w="med" len="med"/>
                      <a:tailEnd type="none" w="med" len="med"/>
                    </a:lnL>
                    <a:lnR w="28575" cap="flat" cmpd="sng" algn="ctr">
                      <a:solidFill>
                        <a:srgbClr val="FBB034"/>
                      </a:solidFill>
                      <a:prstDash val="solid"/>
                      <a:round/>
                      <a:headEnd type="none" w="med" len="med"/>
                      <a:tailEnd type="none" w="med" len="med"/>
                    </a:lnR>
                    <a:lnT w="28575" cap="flat" cmpd="sng" algn="ctr">
                      <a:solidFill>
                        <a:srgbClr val="FBB034"/>
                      </a:solidFill>
                      <a:prstDash val="solid"/>
                      <a:round/>
                      <a:headEnd type="none" w="med" len="med"/>
                      <a:tailEnd type="none" w="med" len="med"/>
                    </a:lnT>
                    <a:lnB w="28575" cap="flat" cmpd="sng" algn="ctr">
                      <a:solidFill>
                        <a:srgbClr val="FBB034"/>
                      </a:solidFill>
                      <a:prstDash val="solid"/>
                      <a:round/>
                      <a:headEnd type="none" w="med" len="med"/>
                      <a:tailEnd type="none" w="med" len="med"/>
                    </a:lnB>
                  </a:tcPr>
                </a:tc>
                <a:extLst>
                  <a:ext uri="{0D108BD9-81ED-4DB2-BD59-A6C34878D82A}">
                    <a16:rowId xmlns:a16="http://schemas.microsoft.com/office/drawing/2014/main" val="10000"/>
                  </a:ext>
                </a:extLst>
              </a:tr>
              <a:tr h="328846">
                <a:tc>
                  <a:txBody>
                    <a:bodyPr/>
                    <a:lstStyle/>
                    <a:p>
                      <a:pPr marL="0" marR="0" algn="l">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Indirect Cost Rate (10%)</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FBB034"/>
                      </a:solidFill>
                      <a:prstDash val="solid"/>
                      <a:round/>
                      <a:headEnd type="none" w="med" len="med"/>
                      <a:tailEnd type="none" w="med" len="med"/>
                    </a:lnL>
                    <a:lnR w="28575" cap="flat" cmpd="sng" algn="ctr">
                      <a:solidFill>
                        <a:srgbClr val="FBB034"/>
                      </a:solidFill>
                      <a:prstDash val="solid"/>
                      <a:round/>
                      <a:headEnd type="none" w="med" len="med"/>
                      <a:tailEnd type="none" w="med" len="med"/>
                    </a:lnR>
                    <a:lnT w="28575" cap="flat" cmpd="sng" algn="ctr">
                      <a:solidFill>
                        <a:srgbClr val="FBB034"/>
                      </a:solidFill>
                      <a:prstDash val="solid"/>
                      <a:round/>
                      <a:headEnd type="none" w="med" len="med"/>
                      <a:tailEnd type="none" w="med" len="med"/>
                    </a:lnT>
                    <a:lnB w="28575" cap="flat" cmpd="sng" algn="ctr">
                      <a:solidFill>
                        <a:srgbClr val="FBB034"/>
                      </a:solidFill>
                      <a:prstDash val="solid"/>
                      <a:round/>
                      <a:headEnd type="none" w="med" len="med"/>
                      <a:tailEnd type="none" w="med" len="med"/>
                    </a:lnB>
                    <a:solidFill>
                      <a:schemeClr val="bg2">
                        <a:lumMod val="65000"/>
                        <a:alpha val="20000"/>
                      </a:schemeClr>
                    </a:solidFill>
                  </a:tcPr>
                </a:tc>
                <a:tc>
                  <a:txBody>
                    <a:bodyPr/>
                    <a:lstStyle/>
                    <a:p>
                      <a:pPr marL="0" marR="0" algn="r">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.10</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FBB034"/>
                      </a:solidFill>
                      <a:prstDash val="solid"/>
                      <a:round/>
                      <a:headEnd type="none" w="med" len="med"/>
                      <a:tailEnd type="none" w="med" len="med"/>
                    </a:lnL>
                    <a:lnR w="28575" cap="flat" cmpd="sng" algn="ctr">
                      <a:solidFill>
                        <a:srgbClr val="FBB034"/>
                      </a:solidFill>
                      <a:prstDash val="solid"/>
                      <a:round/>
                      <a:headEnd type="none" w="med" len="med"/>
                      <a:tailEnd type="none" w="med" len="med"/>
                    </a:lnR>
                    <a:lnT w="28575" cap="flat" cmpd="sng" algn="ctr">
                      <a:solidFill>
                        <a:srgbClr val="FBB034"/>
                      </a:solidFill>
                      <a:prstDash val="solid"/>
                      <a:round/>
                      <a:headEnd type="none" w="med" len="med"/>
                      <a:tailEnd type="none" w="med" len="med"/>
                    </a:lnT>
                    <a:lnB w="28575" cap="flat" cmpd="sng" algn="ctr">
                      <a:solidFill>
                        <a:srgbClr val="FBB034"/>
                      </a:solidFill>
                      <a:prstDash val="solid"/>
                      <a:round/>
                      <a:headEnd type="none" w="med" len="med"/>
                      <a:tailEnd type="none" w="med" len="med"/>
                    </a:lnB>
                    <a:solidFill>
                      <a:schemeClr val="bg2">
                        <a:lumMod val="65000"/>
                        <a:alpha val="20000"/>
                      </a:schemeClr>
                    </a:solidFill>
                  </a:tcPr>
                </a:tc>
                <a:extLst>
                  <a:ext uri="{0D108BD9-81ED-4DB2-BD59-A6C34878D82A}">
                    <a16:rowId xmlns:a16="http://schemas.microsoft.com/office/drawing/2014/main" val="10001"/>
                  </a:ext>
                </a:extLst>
              </a:tr>
              <a:tr h="328846">
                <a:tc>
                  <a:txBody>
                    <a:bodyPr/>
                    <a:lstStyle/>
                    <a:p>
                      <a:pPr marL="0" marR="0" algn="l">
                        <a:spcBef>
                          <a:spcPts val="0"/>
                        </a:spcBef>
                        <a:spcAft>
                          <a:spcPts val="0"/>
                        </a:spcAft>
                      </a:pPr>
                      <a:r>
                        <a:rPr lang="en-US" sz="1600" b="0"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Indirect Costs</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FBB034"/>
                      </a:solidFill>
                      <a:prstDash val="solid"/>
                      <a:round/>
                      <a:headEnd type="none" w="med" len="med"/>
                      <a:tailEnd type="none" w="med" len="med"/>
                    </a:lnL>
                    <a:lnR w="28575" cap="flat" cmpd="sng" algn="ctr">
                      <a:solidFill>
                        <a:srgbClr val="FBB034"/>
                      </a:solidFill>
                      <a:prstDash val="solid"/>
                      <a:round/>
                      <a:headEnd type="none" w="med" len="med"/>
                      <a:tailEnd type="none" w="med" len="med"/>
                    </a:lnR>
                    <a:lnT w="28575" cap="flat" cmpd="sng" algn="ctr">
                      <a:solidFill>
                        <a:srgbClr val="FBB034"/>
                      </a:solidFill>
                      <a:prstDash val="solid"/>
                      <a:round/>
                      <a:headEnd type="none" w="med" len="med"/>
                      <a:tailEnd type="none" w="med" len="med"/>
                    </a:lnT>
                    <a:lnB w="28575" cap="flat" cmpd="sng" algn="ctr">
                      <a:solidFill>
                        <a:srgbClr val="FBB034"/>
                      </a:solidFill>
                      <a:prstDash val="solid"/>
                      <a:round/>
                      <a:headEnd type="none" w="med" len="med"/>
                      <a:tailEnd type="none" w="med" len="med"/>
                    </a:lnB>
                  </a:tcPr>
                </a:tc>
                <a:tc>
                  <a:txBody>
                    <a:bodyPr/>
                    <a:lstStyle/>
                    <a:p>
                      <a:pPr marL="0" marR="0" algn="r">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$80,000</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FBB034"/>
                      </a:solidFill>
                      <a:prstDash val="solid"/>
                      <a:round/>
                      <a:headEnd type="none" w="med" len="med"/>
                      <a:tailEnd type="none" w="med" len="med"/>
                    </a:lnL>
                    <a:lnR w="28575" cap="flat" cmpd="sng" algn="ctr">
                      <a:solidFill>
                        <a:srgbClr val="FBB034"/>
                      </a:solidFill>
                      <a:prstDash val="solid"/>
                      <a:round/>
                      <a:headEnd type="none" w="med" len="med"/>
                      <a:tailEnd type="none" w="med" len="med"/>
                    </a:lnR>
                    <a:lnT w="28575" cap="flat" cmpd="sng" algn="ctr">
                      <a:solidFill>
                        <a:srgbClr val="FBB034"/>
                      </a:solidFill>
                      <a:prstDash val="solid"/>
                      <a:round/>
                      <a:headEnd type="none" w="med" len="med"/>
                      <a:tailEnd type="none" w="med" len="med"/>
                    </a:lnT>
                    <a:lnB w="28575" cap="flat" cmpd="sng" algn="ctr">
                      <a:solidFill>
                        <a:srgbClr val="FBB034"/>
                      </a:solidFill>
                      <a:prstDash val="solid"/>
                      <a:round/>
                      <a:headEnd type="none" w="med" len="med"/>
                      <a:tailEnd type="none" w="med" len="med"/>
                    </a:lnB>
                  </a:tcPr>
                </a:tc>
                <a:extLst>
                  <a:ext uri="{0D108BD9-81ED-4DB2-BD59-A6C34878D82A}">
                    <a16:rowId xmlns:a16="http://schemas.microsoft.com/office/drawing/2014/main" val="10002"/>
                  </a:ext>
                </a:extLst>
              </a:tr>
              <a:tr h="328846">
                <a:tc>
                  <a:txBody>
                    <a:bodyPr/>
                    <a:lstStyle/>
                    <a:p>
                      <a:pPr marL="0" marR="0" algn="l">
                        <a:spcBef>
                          <a:spcPts val="0"/>
                        </a:spcBef>
                        <a:spcAft>
                          <a:spcPts val="0"/>
                        </a:spcAft>
                      </a:pPr>
                      <a:r>
                        <a:rPr lang="en-US" sz="1600" b="1" i="0" dirty="0">
                          <a:solidFill>
                            <a:srgbClr val="002060"/>
                          </a:solidFill>
                          <a:effectLst/>
                          <a:latin typeface="Arial" panose="020B0604020202020204" pitchFamily="34" charset="0"/>
                          <a:ea typeface="Calibri" panose="020F0502020204030204" pitchFamily="34" charset="0"/>
                          <a:cs typeface="Arial" panose="020B0604020202020204" pitchFamily="34" charset="0"/>
                        </a:rPr>
                        <a:t>Net Direct Service Costs + Indirect Costs</a:t>
                      </a:r>
                    </a:p>
                  </a:txBody>
                  <a:tcPr>
                    <a:lnL w="28575" cap="flat" cmpd="sng" algn="ctr">
                      <a:solidFill>
                        <a:srgbClr val="FBB034"/>
                      </a:solidFill>
                      <a:prstDash val="solid"/>
                      <a:round/>
                      <a:headEnd type="none" w="med" len="med"/>
                      <a:tailEnd type="none" w="med" len="med"/>
                    </a:lnL>
                    <a:lnR w="28575" cap="flat" cmpd="sng" algn="ctr">
                      <a:solidFill>
                        <a:srgbClr val="FBB034"/>
                      </a:solidFill>
                      <a:prstDash val="solid"/>
                      <a:round/>
                      <a:headEnd type="none" w="med" len="med"/>
                      <a:tailEnd type="none" w="med" len="med"/>
                    </a:lnR>
                    <a:lnT w="28575" cap="flat" cmpd="sng" algn="ctr">
                      <a:solidFill>
                        <a:srgbClr val="FBB034"/>
                      </a:solidFill>
                      <a:prstDash val="solid"/>
                      <a:round/>
                      <a:headEnd type="none" w="med" len="med"/>
                      <a:tailEnd type="none" w="med" len="med"/>
                    </a:lnT>
                    <a:lnB w="28575" cap="flat" cmpd="sng" algn="ctr">
                      <a:solidFill>
                        <a:srgbClr val="FBB034"/>
                      </a:solidFill>
                      <a:prstDash val="solid"/>
                      <a:round/>
                      <a:headEnd type="none" w="med" len="med"/>
                      <a:tailEnd type="none" w="med" len="med"/>
                    </a:lnB>
                    <a:solidFill>
                      <a:schemeClr val="bg2">
                        <a:lumMod val="65000"/>
                        <a:alpha val="20000"/>
                      </a:schemeClr>
                    </a:solidFill>
                  </a:tcPr>
                </a:tc>
                <a:tc>
                  <a:txBody>
                    <a:bodyPr/>
                    <a:lstStyle/>
                    <a:p>
                      <a:pPr marL="0" marR="0" algn="r">
                        <a:spcBef>
                          <a:spcPts val="0"/>
                        </a:spcBef>
                        <a:spcAft>
                          <a:spcPts val="0"/>
                        </a:spcAft>
                      </a:pPr>
                      <a:r>
                        <a:rPr lang="en-US"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$880,000</a:t>
                      </a:r>
                    </a:p>
                  </a:txBody>
                  <a:tcPr anchor="ctr">
                    <a:lnL w="28575" cap="flat" cmpd="sng" algn="ctr">
                      <a:solidFill>
                        <a:srgbClr val="FBB034"/>
                      </a:solidFill>
                      <a:prstDash val="solid"/>
                      <a:round/>
                      <a:headEnd type="none" w="med" len="med"/>
                      <a:tailEnd type="none" w="med" len="med"/>
                    </a:lnL>
                    <a:lnR w="28575" cap="flat" cmpd="sng" algn="ctr">
                      <a:solidFill>
                        <a:srgbClr val="FBB034"/>
                      </a:solidFill>
                      <a:prstDash val="solid"/>
                      <a:round/>
                      <a:headEnd type="none" w="med" len="med"/>
                      <a:tailEnd type="none" w="med" len="med"/>
                    </a:lnR>
                    <a:lnT w="28575" cap="flat" cmpd="sng" algn="ctr">
                      <a:solidFill>
                        <a:srgbClr val="FBB034"/>
                      </a:solidFill>
                      <a:prstDash val="solid"/>
                      <a:round/>
                      <a:headEnd type="none" w="med" len="med"/>
                      <a:tailEnd type="none" w="med" len="med"/>
                    </a:lnT>
                    <a:lnB w="28575" cap="flat" cmpd="sng" algn="ctr">
                      <a:solidFill>
                        <a:srgbClr val="FBB034"/>
                      </a:solidFill>
                      <a:prstDash val="solid"/>
                      <a:round/>
                      <a:headEnd type="none" w="med" len="med"/>
                      <a:tailEnd type="none" w="med" len="med"/>
                    </a:lnB>
                    <a:solidFill>
                      <a:schemeClr val="bg2">
                        <a:lumMod val="65000"/>
                        <a:alpha val="2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48319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Cost Reporting Best Practices</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7341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666B633-B4D5-41C2-AAA4-00CD8C9F6C7D}"/>
              </a:ext>
            </a:extLst>
          </p:cNvPr>
          <p:cNvSpPr>
            <a:spLocks noGrp="1"/>
          </p:cNvSpPr>
          <p:nvPr>
            <p:ph type="title"/>
          </p:nvPr>
        </p:nvSpPr>
        <p:spPr/>
        <p:txBody>
          <a:bodyPr/>
          <a:lstStyle/>
          <a:p>
            <a:r>
              <a:rPr lang="en-US" dirty="0"/>
              <a:t>Non-Allowable Costs: Federal Funds</a:t>
            </a:r>
          </a:p>
        </p:txBody>
      </p:sp>
      <p:sp>
        <p:nvSpPr>
          <p:cNvPr id="29" name="Content Placeholder 28">
            <a:extLst>
              <a:ext uri="{FF2B5EF4-FFF2-40B4-BE49-F238E27FC236}">
                <a16:creationId xmlns:a16="http://schemas.microsoft.com/office/drawing/2014/main" id="{F789B583-8E2D-470E-903C-4EE331A39A91}"/>
              </a:ext>
            </a:extLst>
          </p:cNvPr>
          <p:cNvSpPr>
            <a:spLocks noGrp="1"/>
          </p:cNvSpPr>
          <p:nvPr>
            <p:ph idx="1"/>
          </p:nvPr>
        </p:nvSpPr>
        <p:spPr>
          <a:xfrm>
            <a:off x="399691" y="1412940"/>
            <a:ext cx="5142539" cy="4351338"/>
          </a:xfrm>
        </p:spPr>
        <p:txBody>
          <a:bodyPr>
            <a:noAutofit/>
          </a:bodyPr>
          <a:lstStyle/>
          <a:p>
            <a:pPr>
              <a:defRPr/>
            </a:pPr>
            <a:r>
              <a:rPr lang="en-US" sz="2000" dirty="0">
                <a:solidFill>
                  <a:schemeClr val="tx1"/>
                </a:solidFill>
              </a:rPr>
              <a:t>Costs paid for by the county using federal funds (i.e. </a:t>
            </a:r>
            <a:r>
              <a:rPr lang="en-US" sz="2000" b="1" dirty="0">
                <a:solidFill>
                  <a:schemeClr val="tx1"/>
                </a:solidFill>
              </a:rPr>
              <a:t>IDEA</a:t>
            </a:r>
            <a:r>
              <a:rPr lang="en-US" sz="2000" dirty="0">
                <a:solidFill>
                  <a:schemeClr val="tx1"/>
                </a:solidFill>
              </a:rPr>
              <a:t>, </a:t>
            </a:r>
            <a:r>
              <a:rPr lang="en-US" sz="2000" b="1" dirty="0">
                <a:solidFill>
                  <a:schemeClr val="tx1"/>
                </a:solidFill>
              </a:rPr>
              <a:t>ESSER</a:t>
            </a:r>
            <a:r>
              <a:rPr lang="en-US" sz="2000" dirty="0">
                <a:solidFill>
                  <a:schemeClr val="tx1"/>
                </a:solidFill>
              </a:rPr>
              <a:t>, etc.) should not be represented in the cost settlement calculation.</a:t>
            </a:r>
          </a:p>
          <a:p>
            <a:pPr>
              <a:defRPr/>
            </a:pPr>
            <a:r>
              <a:rPr lang="en-US" sz="2000" dirty="0">
                <a:solidFill>
                  <a:schemeClr val="tx1"/>
                </a:solidFill>
              </a:rPr>
              <a:t>To assure federal funds are properly removed, the county must report costs as a gross amount (State, Local &amp; Federal Dollars) and then identify the federal funds amount (Federal Dollars).</a:t>
            </a:r>
          </a:p>
          <a:p>
            <a:pPr marL="342900" indent="-342900">
              <a:buFont typeface="Arial" panose="020B0604020202020204" pitchFamily="34" charset="0"/>
              <a:buChar char="•"/>
              <a:defRPr/>
            </a:pPr>
            <a:r>
              <a:rPr lang="en-US" sz="2000" dirty="0">
                <a:solidFill>
                  <a:schemeClr val="tx1"/>
                </a:solidFill>
              </a:rPr>
              <a:t>The system will subtract out the federal funds and find the net.</a:t>
            </a:r>
          </a:p>
        </p:txBody>
      </p:sp>
      <p:sp>
        <p:nvSpPr>
          <p:cNvPr id="12" name="Slide Number Placeholder 11">
            <a:extLst>
              <a:ext uri="{FF2B5EF4-FFF2-40B4-BE49-F238E27FC236}">
                <a16:creationId xmlns:a16="http://schemas.microsoft.com/office/drawing/2014/main" id="{8C2CD399-C437-4B62-862B-B2CE9E0A35C1}"/>
              </a:ext>
            </a:extLst>
          </p:cNvPr>
          <p:cNvSpPr>
            <a:spLocks noGrp="1"/>
          </p:cNvSpPr>
          <p:nvPr>
            <p:ph type="sldNum" sz="quarter" idx="12"/>
          </p:nvPr>
        </p:nvSpPr>
        <p:spPr/>
        <p:txBody>
          <a:bodyPr/>
          <a:lstStyle/>
          <a:p>
            <a:fld id="{899FFD16-B25A-457E-9C72-CDC3BAF3ACB3}" type="slidenum">
              <a:rPr lang="en-US" smtClean="0"/>
              <a:t>47</a:t>
            </a:fld>
            <a:endParaRPr lang="en-US"/>
          </a:p>
        </p:txBody>
      </p:sp>
      <p:grpSp>
        <p:nvGrpSpPr>
          <p:cNvPr id="2" name="Group 1">
            <a:extLst>
              <a:ext uri="{FF2B5EF4-FFF2-40B4-BE49-F238E27FC236}">
                <a16:creationId xmlns:a16="http://schemas.microsoft.com/office/drawing/2014/main" id="{F823F697-596E-4368-9E2B-EDF3FAFDFA93}"/>
              </a:ext>
            </a:extLst>
          </p:cNvPr>
          <p:cNvGrpSpPr/>
          <p:nvPr/>
        </p:nvGrpSpPr>
        <p:grpSpPr>
          <a:xfrm>
            <a:off x="5823388" y="2033409"/>
            <a:ext cx="5319187" cy="2130081"/>
            <a:chOff x="5959077" y="2170288"/>
            <a:chExt cx="5319187" cy="2130081"/>
          </a:xfrm>
        </p:grpSpPr>
        <p:sp>
          <p:nvSpPr>
            <p:cNvPr id="5" name="Oval 4">
              <a:extLst>
                <a:ext uri="{FF2B5EF4-FFF2-40B4-BE49-F238E27FC236}">
                  <a16:creationId xmlns:a16="http://schemas.microsoft.com/office/drawing/2014/main" id="{B9363343-06E5-4AF4-A41C-069EC00833D3}"/>
                </a:ext>
              </a:extLst>
            </p:cNvPr>
            <p:cNvSpPr/>
            <p:nvPr/>
          </p:nvSpPr>
          <p:spPr>
            <a:xfrm>
              <a:off x="9175146" y="2197251"/>
              <a:ext cx="2103118" cy="2103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entagon 14">
              <a:extLst>
                <a:ext uri="{FF2B5EF4-FFF2-40B4-BE49-F238E27FC236}">
                  <a16:creationId xmlns:a16="http://schemas.microsoft.com/office/drawing/2014/main" id="{BDAF828A-8A9D-4B13-A4A2-CBAB24AE6DD9}"/>
                </a:ext>
              </a:extLst>
            </p:cNvPr>
            <p:cNvSpPr/>
            <p:nvPr/>
          </p:nvSpPr>
          <p:spPr>
            <a:xfrm>
              <a:off x="7466240" y="3004322"/>
              <a:ext cx="1912303" cy="545467"/>
            </a:xfrm>
            <a:prstGeom prst="homePlate">
              <a:avLst>
                <a:gd name="adj" fmla="val 31927"/>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517D9FE-B6B2-473E-A0CC-3877B4473520}"/>
                </a:ext>
              </a:extLst>
            </p:cNvPr>
            <p:cNvSpPr/>
            <p:nvPr/>
          </p:nvSpPr>
          <p:spPr>
            <a:xfrm>
              <a:off x="5959077" y="2170288"/>
              <a:ext cx="2103118" cy="21031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FD71D12-53F9-4CE2-8ABC-13EA934D0CF9}"/>
                </a:ext>
              </a:extLst>
            </p:cNvPr>
            <p:cNvPicPr>
              <a:picLocks noChangeAspect="1"/>
            </p:cNvPicPr>
            <p:nvPr/>
          </p:nvPicPr>
          <p:blipFill>
            <a:blip r:embed="rId3"/>
            <a:stretch>
              <a:fillRect/>
            </a:stretch>
          </p:blipFill>
          <p:spPr>
            <a:xfrm>
              <a:off x="8154446" y="2812339"/>
              <a:ext cx="510667" cy="510667"/>
            </a:xfrm>
            <a:prstGeom prst="rect">
              <a:avLst/>
            </a:prstGeom>
          </p:spPr>
        </p:pic>
      </p:grpSp>
      <p:sp>
        <p:nvSpPr>
          <p:cNvPr id="3" name="Rectangle 2">
            <a:extLst>
              <a:ext uri="{FF2B5EF4-FFF2-40B4-BE49-F238E27FC236}">
                <a16:creationId xmlns:a16="http://schemas.microsoft.com/office/drawing/2014/main" id="{16412B8E-4EF9-4C08-BDC4-86DD6E2E8047}"/>
              </a:ext>
            </a:extLst>
          </p:cNvPr>
          <p:cNvSpPr/>
          <p:nvPr/>
        </p:nvSpPr>
        <p:spPr>
          <a:xfrm>
            <a:off x="581025" y="5238750"/>
            <a:ext cx="10744200" cy="7429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0ABCC19-229F-4CDE-88A7-D17E2C98428C}"/>
              </a:ext>
            </a:extLst>
          </p:cNvPr>
          <p:cNvSpPr txBox="1"/>
          <p:nvPr/>
        </p:nvSpPr>
        <p:spPr>
          <a:xfrm>
            <a:off x="895350" y="5267325"/>
            <a:ext cx="10096500" cy="707886"/>
          </a:xfrm>
          <a:prstGeom prst="rect">
            <a:avLst/>
          </a:prstGeom>
          <a:noFill/>
        </p:spPr>
        <p:txBody>
          <a:bodyPr wrap="square" rtlCol="0">
            <a:spAutoFit/>
          </a:bodyPr>
          <a:lstStyle/>
          <a:p>
            <a:pPr algn="ctr"/>
            <a:r>
              <a:rPr lang="en-US" sz="2000" dirty="0">
                <a:solidFill>
                  <a:schemeClr val="bg1"/>
                </a:solidFill>
              </a:rPr>
              <a:t>Staff members or costs that are 100% federally funded should not be reported and </a:t>
            </a:r>
            <a:r>
              <a:rPr lang="en-US" sz="2000" b="1" dirty="0">
                <a:solidFill>
                  <a:schemeClr val="bg1"/>
                </a:solidFill>
              </a:rPr>
              <a:t>should not be included on the Staff Pool List.</a:t>
            </a:r>
            <a:endParaRPr lang="en-US" sz="2000" dirty="0">
              <a:solidFill>
                <a:schemeClr val="bg1"/>
              </a:solidFill>
            </a:endParaRPr>
          </a:p>
        </p:txBody>
      </p:sp>
      <p:pic>
        <p:nvPicPr>
          <p:cNvPr id="13" name="Picture 12" descr="A close up of a logo&#10;&#10;Description automatically generated">
            <a:extLst>
              <a:ext uri="{FF2B5EF4-FFF2-40B4-BE49-F238E27FC236}">
                <a16:creationId xmlns:a16="http://schemas.microsoft.com/office/drawing/2014/main" id="{8DF88117-EDED-4082-BCDF-5FBE69505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4603" y="2328734"/>
            <a:ext cx="1460688" cy="1463040"/>
          </a:xfrm>
          <a:prstGeom prst="rect">
            <a:avLst/>
          </a:prstGeom>
        </p:spPr>
      </p:pic>
      <p:pic>
        <p:nvPicPr>
          <p:cNvPr id="15" name="Picture 14" descr="A close up of a logo&#10;&#10;Description automatically generated">
            <a:extLst>
              <a:ext uri="{FF2B5EF4-FFF2-40B4-BE49-F238E27FC236}">
                <a16:creationId xmlns:a16="http://schemas.microsoft.com/office/drawing/2014/main" id="{F37C4F75-422B-4F02-BD89-4E348A8A05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1853" y="2328734"/>
            <a:ext cx="1463040" cy="1463040"/>
          </a:xfrm>
          <a:prstGeom prst="rect">
            <a:avLst/>
          </a:prstGeom>
        </p:spPr>
      </p:pic>
      <p:pic>
        <p:nvPicPr>
          <p:cNvPr id="14" name="Picture 13">
            <a:extLst>
              <a:ext uri="{FF2B5EF4-FFF2-40B4-BE49-F238E27FC236}">
                <a16:creationId xmlns:a16="http://schemas.microsoft.com/office/drawing/2014/main" id="{EFCEAB53-A971-41A9-855E-8A3B689A2B49}"/>
              </a:ext>
            </a:extLst>
          </p:cNvPr>
          <p:cNvPicPr>
            <a:picLocks noChangeAspect="1"/>
          </p:cNvPicPr>
          <p:nvPr/>
        </p:nvPicPr>
        <p:blipFill>
          <a:blip r:embed="rId3"/>
          <a:stretch>
            <a:fillRect/>
          </a:stretch>
        </p:blipFill>
        <p:spPr>
          <a:xfrm>
            <a:off x="8262938" y="2668971"/>
            <a:ext cx="510667" cy="510667"/>
          </a:xfrm>
          <a:prstGeom prst="rect">
            <a:avLst/>
          </a:prstGeom>
        </p:spPr>
      </p:pic>
      <p:pic>
        <p:nvPicPr>
          <p:cNvPr id="16" name="Picture 15">
            <a:extLst>
              <a:ext uri="{FF2B5EF4-FFF2-40B4-BE49-F238E27FC236}">
                <a16:creationId xmlns:a16="http://schemas.microsoft.com/office/drawing/2014/main" id="{E9C35AB8-A544-4C3C-85AE-AFF9AE3B7C05}"/>
              </a:ext>
            </a:extLst>
          </p:cNvPr>
          <p:cNvPicPr>
            <a:picLocks noChangeAspect="1"/>
          </p:cNvPicPr>
          <p:nvPr/>
        </p:nvPicPr>
        <p:blipFill>
          <a:blip r:embed="rId3"/>
          <a:stretch>
            <a:fillRect/>
          </a:stretch>
        </p:blipFill>
        <p:spPr>
          <a:xfrm>
            <a:off x="8514825" y="2675487"/>
            <a:ext cx="510667" cy="510667"/>
          </a:xfrm>
          <a:prstGeom prst="rect">
            <a:avLst/>
          </a:prstGeom>
        </p:spPr>
      </p:pic>
    </p:spTree>
    <p:extLst>
      <p:ext uri="{BB962C8B-B14F-4D97-AF65-F5344CB8AC3E}">
        <p14:creationId xmlns:p14="http://schemas.microsoft.com/office/powerpoint/2010/main" val="391701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DAACE05-9359-4226-8EAB-AED842156313}"/>
              </a:ext>
            </a:extLst>
          </p:cNvPr>
          <p:cNvSpPr/>
          <p:nvPr/>
        </p:nvSpPr>
        <p:spPr>
          <a:xfrm>
            <a:off x="6249640" y="1782082"/>
            <a:ext cx="5090519" cy="4218668"/>
          </a:xfrm>
          <a:prstGeom prst="rect">
            <a:avLst/>
          </a:prstGeom>
          <a:solidFill>
            <a:srgbClr val="A11B7E">
              <a:alpha val="25098"/>
            </a:srgb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ADC1863-2D64-4346-8801-9E5B51531057}"/>
              </a:ext>
            </a:extLst>
          </p:cNvPr>
          <p:cNvPicPr>
            <a:picLocks noChangeAspect="1"/>
          </p:cNvPicPr>
          <p:nvPr/>
        </p:nvPicPr>
        <p:blipFill rotWithShape="1">
          <a:blip r:embed="rId2"/>
          <a:srcRect l="1250" r="2146" b="18254"/>
          <a:stretch/>
        </p:blipFill>
        <p:spPr>
          <a:xfrm>
            <a:off x="7664449" y="2809331"/>
            <a:ext cx="2711451" cy="2762130"/>
          </a:xfrm>
          <a:prstGeom prst="rect">
            <a:avLst/>
          </a:prstGeom>
        </p:spPr>
      </p:pic>
      <p:sp>
        <p:nvSpPr>
          <p:cNvPr id="16" name="Rectangle 15">
            <a:extLst>
              <a:ext uri="{FF2B5EF4-FFF2-40B4-BE49-F238E27FC236}">
                <a16:creationId xmlns:a16="http://schemas.microsoft.com/office/drawing/2014/main" id="{8DFE0AF8-1633-461F-8C57-B1656E97E477}"/>
              </a:ext>
            </a:extLst>
          </p:cNvPr>
          <p:cNvSpPr/>
          <p:nvPr/>
        </p:nvSpPr>
        <p:spPr>
          <a:xfrm>
            <a:off x="719731" y="1782082"/>
            <a:ext cx="5090519" cy="4218668"/>
          </a:xfrm>
          <a:prstGeom prst="rect">
            <a:avLst/>
          </a:prstGeom>
          <a:solidFill>
            <a:srgbClr val="00A0CA">
              <a:alpha val="25098"/>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C848F-E039-4050-AB5B-3D67C5DB197B}"/>
              </a:ext>
            </a:extLst>
          </p:cNvPr>
          <p:cNvSpPr>
            <a:spLocks noGrp="1"/>
          </p:cNvSpPr>
          <p:nvPr>
            <p:ph type="title"/>
          </p:nvPr>
        </p:nvSpPr>
        <p:spPr/>
        <p:txBody>
          <a:bodyPr/>
          <a:lstStyle/>
          <a:p>
            <a:r>
              <a:rPr lang="en-US" dirty="0"/>
              <a:t>Tips and Hints for Reporting Costs</a:t>
            </a:r>
          </a:p>
        </p:txBody>
      </p:sp>
      <p:sp>
        <p:nvSpPr>
          <p:cNvPr id="5" name="Slide Number Placeholder 4">
            <a:extLst>
              <a:ext uri="{FF2B5EF4-FFF2-40B4-BE49-F238E27FC236}">
                <a16:creationId xmlns:a16="http://schemas.microsoft.com/office/drawing/2014/main" id="{3D0C7FF4-7B9F-4E18-992D-ECD98ABC9DD9}"/>
              </a:ext>
            </a:extLst>
          </p:cNvPr>
          <p:cNvSpPr>
            <a:spLocks noGrp="1"/>
          </p:cNvSpPr>
          <p:nvPr>
            <p:ph type="sldNum" sz="quarter" idx="12"/>
          </p:nvPr>
        </p:nvSpPr>
        <p:spPr/>
        <p:txBody>
          <a:bodyPr/>
          <a:lstStyle/>
          <a:p>
            <a:fld id="{899FFD16-B25A-457E-9C72-CDC3BAF3ACB3}" type="slidenum">
              <a:rPr lang="en-US" smtClean="0"/>
              <a:t>48</a:t>
            </a:fld>
            <a:endParaRPr lang="en-US"/>
          </a:p>
        </p:txBody>
      </p:sp>
      <p:pic>
        <p:nvPicPr>
          <p:cNvPr id="19" name="Picture 18">
            <a:extLst>
              <a:ext uri="{FF2B5EF4-FFF2-40B4-BE49-F238E27FC236}">
                <a16:creationId xmlns:a16="http://schemas.microsoft.com/office/drawing/2014/main" id="{4387C70E-0F2F-4F21-8E5B-F77136D9105B}"/>
              </a:ext>
            </a:extLst>
          </p:cNvPr>
          <p:cNvPicPr>
            <a:picLocks noChangeAspect="1"/>
          </p:cNvPicPr>
          <p:nvPr/>
        </p:nvPicPr>
        <p:blipFill rotWithShape="1">
          <a:blip r:embed="rId3"/>
          <a:srcRect l="36178" t="1" r="27682" b="58425"/>
          <a:stretch/>
        </p:blipFill>
        <p:spPr>
          <a:xfrm>
            <a:off x="1281290" y="4114446"/>
            <a:ext cx="4080922" cy="1569684"/>
          </a:xfrm>
          <a:prstGeom prst="rect">
            <a:avLst/>
          </a:prstGeom>
          <a:effectLst>
            <a:outerShdw blurRad="63500" sx="102000" sy="102000" algn="ctr" rotWithShape="0">
              <a:prstClr val="black">
                <a:alpha val="40000"/>
              </a:prstClr>
            </a:outerShdw>
          </a:effectLst>
        </p:spPr>
      </p:pic>
      <p:pic>
        <p:nvPicPr>
          <p:cNvPr id="25" name="Picture 24">
            <a:extLst>
              <a:ext uri="{FF2B5EF4-FFF2-40B4-BE49-F238E27FC236}">
                <a16:creationId xmlns:a16="http://schemas.microsoft.com/office/drawing/2014/main" id="{28396A32-3946-4832-B25A-F3BAB4827053}"/>
              </a:ext>
            </a:extLst>
          </p:cNvPr>
          <p:cNvPicPr>
            <a:picLocks noChangeAspect="1"/>
          </p:cNvPicPr>
          <p:nvPr/>
        </p:nvPicPr>
        <p:blipFill rotWithShape="1">
          <a:blip r:embed="rId4"/>
          <a:srcRect l="1" t="30992" r="46528"/>
          <a:stretch/>
        </p:blipFill>
        <p:spPr>
          <a:xfrm>
            <a:off x="1295759" y="2557961"/>
            <a:ext cx="4014247" cy="1399842"/>
          </a:xfrm>
          <a:prstGeom prst="rect">
            <a:avLst/>
          </a:prstGeom>
          <a:effectLst>
            <a:outerShdw blurRad="63500" sx="102000" sy="102000" algn="ctr" rotWithShape="0">
              <a:prstClr val="black">
                <a:alpha val="40000"/>
              </a:prstClr>
            </a:outerShdw>
          </a:effectLst>
        </p:spPr>
      </p:pic>
      <p:sp>
        <p:nvSpPr>
          <p:cNvPr id="27" name="Rectangle 26">
            <a:extLst>
              <a:ext uri="{FF2B5EF4-FFF2-40B4-BE49-F238E27FC236}">
                <a16:creationId xmlns:a16="http://schemas.microsoft.com/office/drawing/2014/main" id="{C7339B4E-B31A-4E4A-AF3E-EEB2D0712C79}"/>
              </a:ext>
            </a:extLst>
          </p:cNvPr>
          <p:cNvSpPr/>
          <p:nvPr/>
        </p:nvSpPr>
        <p:spPr>
          <a:xfrm>
            <a:off x="1642880" y="2842440"/>
            <a:ext cx="1104901" cy="21907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D9774D0-23A2-4C4E-9D50-97036FA4A789}"/>
              </a:ext>
            </a:extLst>
          </p:cNvPr>
          <p:cNvSpPr txBox="1"/>
          <p:nvPr/>
        </p:nvSpPr>
        <p:spPr>
          <a:xfrm>
            <a:off x="1168124" y="1786524"/>
            <a:ext cx="4680208" cy="646331"/>
          </a:xfrm>
          <a:prstGeom prst="rect">
            <a:avLst/>
          </a:prstGeom>
          <a:noFill/>
        </p:spPr>
        <p:txBody>
          <a:bodyPr wrap="square" rtlCol="0">
            <a:spAutoFit/>
          </a:bodyPr>
          <a:lstStyle/>
          <a:p>
            <a:r>
              <a:rPr lang="en-US" b="1" dirty="0"/>
              <a:t>Use the export and import </a:t>
            </a:r>
          </a:p>
          <a:p>
            <a:r>
              <a:rPr lang="en-US" b="1" dirty="0"/>
              <a:t>functionality! </a:t>
            </a:r>
          </a:p>
        </p:txBody>
      </p:sp>
      <p:grpSp>
        <p:nvGrpSpPr>
          <p:cNvPr id="28" name="Group 27">
            <a:extLst>
              <a:ext uri="{FF2B5EF4-FFF2-40B4-BE49-F238E27FC236}">
                <a16:creationId xmlns:a16="http://schemas.microsoft.com/office/drawing/2014/main" id="{FABDCE81-6187-494E-BD54-3FAB02FDF189}"/>
              </a:ext>
            </a:extLst>
          </p:cNvPr>
          <p:cNvGrpSpPr/>
          <p:nvPr/>
        </p:nvGrpSpPr>
        <p:grpSpPr>
          <a:xfrm>
            <a:off x="483870" y="1580002"/>
            <a:ext cx="640080" cy="640080"/>
            <a:chOff x="399691" y="1690687"/>
            <a:chExt cx="640080" cy="640080"/>
          </a:xfrm>
        </p:grpSpPr>
        <p:sp>
          <p:nvSpPr>
            <p:cNvPr id="11" name="Circle: Hollow 10">
              <a:extLst>
                <a:ext uri="{FF2B5EF4-FFF2-40B4-BE49-F238E27FC236}">
                  <a16:creationId xmlns:a16="http://schemas.microsoft.com/office/drawing/2014/main" id="{4B269D30-2BFC-4914-A633-5FEA18FF2D5A}"/>
                </a:ext>
              </a:extLst>
            </p:cNvPr>
            <p:cNvSpPr/>
            <p:nvPr/>
          </p:nvSpPr>
          <p:spPr>
            <a:xfrm>
              <a:off x="399691" y="1690687"/>
              <a:ext cx="640080" cy="640080"/>
            </a:xfrm>
            <a:prstGeom prst="donut">
              <a:avLst>
                <a:gd name="adj" fmla="val 702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owchart: Connector 17">
              <a:extLst>
                <a:ext uri="{FF2B5EF4-FFF2-40B4-BE49-F238E27FC236}">
                  <a16:creationId xmlns:a16="http://schemas.microsoft.com/office/drawing/2014/main" id="{F4442402-F75D-408E-932C-07B987F47DCA}"/>
                </a:ext>
              </a:extLst>
            </p:cNvPr>
            <p:cNvSpPr/>
            <p:nvPr/>
          </p:nvSpPr>
          <p:spPr>
            <a:xfrm>
              <a:off x="453390" y="1736124"/>
              <a:ext cx="548640" cy="5486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1</a:t>
              </a:r>
            </a:p>
          </p:txBody>
        </p:sp>
      </p:grpSp>
      <p:sp>
        <p:nvSpPr>
          <p:cNvPr id="23" name="Arrow: Down 22">
            <a:extLst>
              <a:ext uri="{FF2B5EF4-FFF2-40B4-BE49-F238E27FC236}">
                <a16:creationId xmlns:a16="http://schemas.microsoft.com/office/drawing/2014/main" id="{A0F75D12-F4AD-4568-A200-926317AF8936}"/>
              </a:ext>
            </a:extLst>
          </p:cNvPr>
          <p:cNvSpPr/>
          <p:nvPr/>
        </p:nvSpPr>
        <p:spPr>
          <a:xfrm>
            <a:off x="1761901" y="3014643"/>
            <a:ext cx="290556" cy="1227639"/>
          </a:xfrm>
          <a:prstGeom prst="downArrow">
            <a:avLst>
              <a:gd name="adj1" fmla="val 50000"/>
              <a:gd name="adj2" fmla="val 81364"/>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A7FE33DB-3949-4AB4-8415-1ECE8781C557}"/>
              </a:ext>
            </a:extLst>
          </p:cNvPr>
          <p:cNvSpPr/>
          <p:nvPr/>
        </p:nvSpPr>
        <p:spPr>
          <a:xfrm rot="10800000">
            <a:off x="2371004" y="3014643"/>
            <a:ext cx="290556" cy="1227639"/>
          </a:xfrm>
          <a:prstGeom prst="downArrow">
            <a:avLst>
              <a:gd name="adj1" fmla="val 50000"/>
              <a:gd name="adj2" fmla="val 81364"/>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583E344-CA8F-4DBE-95E2-4919FC0FF487}"/>
              </a:ext>
            </a:extLst>
          </p:cNvPr>
          <p:cNvSpPr txBox="1"/>
          <p:nvPr/>
        </p:nvSpPr>
        <p:spPr>
          <a:xfrm>
            <a:off x="6698033" y="1786524"/>
            <a:ext cx="4680208" cy="646331"/>
          </a:xfrm>
          <a:prstGeom prst="rect">
            <a:avLst/>
          </a:prstGeom>
          <a:noFill/>
        </p:spPr>
        <p:txBody>
          <a:bodyPr wrap="square" rtlCol="0">
            <a:spAutoFit/>
          </a:bodyPr>
          <a:lstStyle/>
          <a:p>
            <a:r>
              <a:rPr lang="en-US" b="1" dirty="0"/>
              <a:t>Refer to the guides and trainings on the Claiming System homepage</a:t>
            </a:r>
          </a:p>
        </p:txBody>
      </p:sp>
      <p:grpSp>
        <p:nvGrpSpPr>
          <p:cNvPr id="38" name="Group 37">
            <a:extLst>
              <a:ext uri="{FF2B5EF4-FFF2-40B4-BE49-F238E27FC236}">
                <a16:creationId xmlns:a16="http://schemas.microsoft.com/office/drawing/2014/main" id="{18D0691E-E413-4B70-B581-993D1DEFE9F3}"/>
              </a:ext>
            </a:extLst>
          </p:cNvPr>
          <p:cNvGrpSpPr/>
          <p:nvPr/>
        </p:nvGrpSpPr>
        <p:grpSpPr>
          <a:xfrm>
            <a:off x="6013779" y="1580002"/>
            <a:ext cx="640080" cy="640080"/>
            <a:chOff x="399691" y="1690687"/>
            <a:chExt cx="640080" cy="640080"/>
          </a:xfrm>
        </p:grpSpPr>
        <p:sp>
          <p:nvSpPr>
            <p:cNvPr id="39" name="Circle: Hollow 38">
              <a:extLst>
                <a:ext uri="{FF2B5EF4-FFF2-40B4-BE49-F238E27FC236}">
                  <a16:creationId xmlns:a16="http://schemas.microsoft.com/office/drawing/2014/main" id="{DB870F6E-7FFB-4E37-ADE3-38ED46A65D60}"/>
                </a:ext>
              </a:extLst>
            </p:cNvPr>
            <p:cNvSpPr/>
            <p:nvPr/>
          </p:nvSpPr>
          <p:spPr>
            <a:xfrm>
              <a:off x="399691" y="1690687"/>
              <a:ext cx="640080" cy="640080"/>
            </a:xfrm>
            <a:prstGeom prst="donut">
              <a:avLst>
                <a:gd name="adj" fmla="val 7024"/>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Flowchart: Connector 39">
              <a:extLst>
                <a:ext uri="{FF2B5EF4-FFF2-40B4-BE49-F238E27FC236}">
                  <a16:creationId xmlns:a16="http://schemas.microsoft.com/office/drawing/2014/main" id="{C932BFEB-1C24-4DF8-963F-6661D33C4F74}"/>
                </a:ext>
              </a:extLst>
            </p:cNvPr>
            <p:cNvSpPr/>
            <p:nvPr/>
          </p:nvSpPr>
          <p:spPr>
            <a:xfrm>
              <a:off x="453390" y="1736124"/>
              <a:ext cx="548640" cy="5486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a:t>
              </a:r>
            </a:p>
          </p:txBody>
        </p:sp>
      </p:grpSp>
      <p:pic>
        <p:nvPicPr>
          <p:cNvPr id="44" name="Picture 43">
            <a:extLst>
              <a:ext uri="{FF2B5EF4-FFF2-40B4-BE49-F238E27FC236}">
                <a16:creationId xmlns:a16="http://schemas.microsoft.com/office/drawing/2014/main" id="{8038FE22-801D-477C-B989-59021C111D32}"/>
              </a:ext>
            </a:extLst>
          </p:cNvPr>
          <p:cNvPicPr>
            <a:picLocks noChangeAspect="1"/>
          </p:cNvPicPr>
          <p:nvPr/>
        </p:nvPicPr>
        <p:blipFill rotWithShape="1">
          <a:blip r:embed="rId5"/>
          <a:srcRect l="1019" r="986"/>
          <a:stretch/>
        </p:blipFill>
        <p:spPr>
          <a:xfrm>
            <a:off x="7664450" y="2557961"/>
            <a:ext cx="2711450" cy="302713"/>
          </a:xfrm>
          <a:prstGeom prst="rect">
            <a:avLst/>
          </a:prstGeom>
        </p:spPr>
      </p:pic>
    </p:spTree>
    <p:extLst>
      <p:ext uri="{BB962C8B-B14F-4D97-AF65-F5344CB8AC3E}">
        <p14:creationId xmlns:p14="http://schemas.microsoft.com/office/powerpoint/2010/main" val="837531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Cost Report Next Steps</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641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8F1C5CF-6FF9-4CB4-B5BD-7EFCCF87B0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5991" y="2071869"/>
            <a:ext cx="8857193" cy="3453211"/>
          </a:xfrm>
          <a:prstGeom prst="rect">
            <a:avLst/>
          </a:prstGeom>
        </p:spPr>
      </p:pic>
      <p:sp>
        <p:nvSpPr>
          <p:cNvPr id="7" name="Title 6">
            <a:extLst>
              <a:ext uri="{FF2B5EF4-FFF2-40B4-BE49-F238E27FC236}">
                <a16:creationId xmlns:a16="http://schemas.microsoft.com/office/drawing/2014/main" id="{D5FDE212-8E3D-44A1-B1B7-043DC875F67F}"/>
              </a:ext>
            </a:extLst>
          </p:cNvPr>
          <p:cNvSpPr>
            <a:spLocks noGrp="1"/>
          </p:cNvSpPr>
          <p:nvPr>
            <p:ph type="title"/>
          </p:nvPr>
        </p:nvSpPr>
        <p:spPr/>
        <p:txBody>
          <a:bodyPr/>
          <a:lstStyle/>
          <a:p>
            <a:r>
              <a:rPr lang="en-US" dirty="0"/>
              <a:t>Why is there a Cost Settlement Process?</a:t>
            </a:r>
          </a:p>
        </p:txBody>
      </p:sp>
      <p:sp>
        <p:nvSpPr>
          <p:cNvPr id="8" name="Content Placeholder 7">
            <a:extLst>
              <a:ext uri="{FF2B5EF4-FFF2-40B4-BE49-F238E27FC236}">
                <a16:creationId xmlns:a16="http://schemas.microsoft.com/office/drawing/2014/main" id="{3A220057-CF35-40AE-95AF-E511A5A91B09}"/>
              </a:ext>
            </a:extLst>
          </p:cNvPr>
          <p:cNvSpPr>
            <a:spLocks noGrp="1"/>
          </p:cNvSpPr>
          <p:nvPr>
            <p:ph idx="1"/>
          </p:nvPr>
        </p:nvSpPr>
        <p:spPr>
          <a:xfrm>
            <a:off x="399691" y="1473532"/>
            <a:ext cx="11269795" cy="779064"/>
          </a:xfrm>
        </p:spPr>
        <p:txBody>
          <a:bodyPr>
            <a:noAutofit/>
          </a:bodyPr>
          <a:lstStyle/>
          <a:p>
            <a:pPr>
              <a:lnSpc>
                <a:spcPts val="2000"/>
              </a:lnSpc>
              <a:spcAft>
                <a:spcPts val="800"/>
              </a:spcAft>
              <a:defRPr/>
            </a:pPr>
            <a:r>
              <a:rPr lang="en-US" sz="2000" dirty="0">
                <a:solidFill>
                  <a:schemeClr val="tx1"/>
                </a:solidFill>
                <a:cs typeface="Arial" panose="020B0604020202020204" pitchFamily="34" charset="0"/>
              </a:rPr>
              <a:t>Cost settlement ensures that counties are reimbursed appropriately with a cost-based reimbursement methodology to determine the actual cost of delivering SBHS related services to special education students.</a:t>
            </a:r>
          </a:p>
        </p:txBody>
      </p:sp>
      <p:sp>
        <p:nvSpPr>
          <p:cNvPr id="3" name="Slide Number Placeholder 2">
            <a:extLst>
              <a:ext uri="{FF2B5EF4-FFF2-40B4-BE49-F238E27FC236}">
                <a16:creationId xmlns:a16="http://schemas.microsoft.com/office/drawing/2014/main" id="{F5891593-BF9F-4D57-8782-A07A8DC2397F}"/>
              </a:ext>
            </a:extLst>
          </p:cNvPr>
          <p:cNvSpPr>
            <a:spLocks noGrp="1"/>
          </p:cNvSpPr>
          <p:nvPr>
            <p:ph type="sldNum" sz="quarter" idx="12"/>
          </p:nvPr>
        </p:nvSpPr>
        <p:spPr/>
        <p:txBody>
          <a:bodyPr/>
          <a:lstStyle/>
          <a:p>
            <a:fld id="{899FFD16-B25A-457E-9C72-CDC3BAF3ACB3}" type="slidenum">
              <a:rPr lang="en-US" smtClean="0"/>
              <a:t>5</a:t>
            </a:fld>
            <a:endParaRPr lang="en-US"/>
          </a:p>
        </p:txBody>
      </p:sp>
      <p:sp>
        <p:nvSpPr>
          <p:cNvPr id="6" name="Rectangle 5">
            <a:extLst>
              <a:ext uri="{FF2B5EF4-FFF2-40B4-BE49-F238E27FC236}">
                <a16:creationId xmlns:a16="http://schemas.microsoft.com/office/drawing/2014/main" id="{77F5E1D6-2E86-4585-B5B1-6333036B57E3}"/>
              </a:ext>
            </a:extLst>
          </p:cNvPr>
          <p:cNvSpPr/>
          <p:nvPr/>
        </p:nvSpPr>
        <p:spPr>
          <a:xfrm>
            <a:off x="568599" y="5525080"/>
            <a:ext cx="9894585" cy="587853"/>
          </a:xfrm>
          <a:prstGeom prst="rect">
            <a:avLst/>
          </a:prstGeom>
          <a:solidFill>
            <a:schemeClr val="bg1">
              <a:lumMod val="95000"/>
            </a:schemeClr>
          </a:solidFill>
          <a:ln w="28575">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ts val="2000"/>
              </a:lnSpc>
              <a:spcBef>
                <a:spcPts val="0"/>
              </a:spcBef>
              <a:spcAft>
                <a:spcPts val="800"/>
              </a:spcAft>
              <a:buClrTx/>
              <a:buSzTx/>
              <a:buFontTx/>
              <a:buNone/>
              <a:tabLst/>
              <a:defRPr/>
            </a:pPr>
            <a:r>
              <a:rPr kumimoji="0" lang="en-US" sz="1600" b="1" i="1" u="none" strike="noStrike" kern="0" cap="none" spc="0" normalizeH="0" baseline="0" noProof="0" dirty="0">
                <a:ln>
                  <a:noFill/>
                </a:ln>
                <a:effectLst/>
                <a:uLnTx/>
                <a:uFillTx/>
                <a:cs typeface="Arial" panose="020B0604020202020204" pitchFamily="34" charset="0"/>
              </a:rPr>
              <a:t>Cost Settlement compares </a:t>
            </a:r>
            <a:r>
              <a:rPr kumimoji="0" lang="en-US" sz="1600" b="1" strike="noStrike" kern="0" cap="none" spc="0" normalizeH="0" baseline="0" noProof="0" dirty="0">
                <a:ln>
                  <a:noFill/>
                </a:ln>
                <a:solidFill>
                  <a:schemeClr val="accent5"/>
                </a:solidFill>
                <a:effectLst/>
                <a:uLnTx/>
                <a:uFillTx/>
                <a:cs typeface="Arial" panose="020B0604020202020204" pitchFamily="34" charset="0"/>
              </a:rPr>
              <a:t>ACTUAL COSTS </a:t>
            </a:r>
            <a:r>
              <a:rPr kumimoji="0" lang="en-US" sz="1600" b="1" i="1" strike="noStrike" kern="0" cap="none" spc="0" normalizeH="0" baseline="0" noProof="0" dirty="0">
                <a:ln>
                  <a:noFill/>
                </a:ln>
                <a:effectLst/>
                <a:uLnTx/>
                <a:uFillTx/>
                <a:cs typeface="Arial" panose="020B0604020202020204" pitchFamily="34" charset="0"/>
              </a:rPr>
              <a:t>to</a:t>
            </a:r>
            <a:r>
              <a:rPr kumimoji="0" lang="en-US" sz="1600" b="1" i="1" u="none" strike="noStrike" kern="0" cap="none" spc="0" normalizeH="0" baseline="0" noProof="0" dirty="0">
                <a:ln>
                  <a:noFill/>
                </a:ln>
                <a:effectLst/>
                <a:uLnTx/>
                <a:uFillTx/>
                <a:cs typeface="Arial" panose="020B0604020202020204" pitchFamily="34" charset="0"/>
              </a:rPr>
              <a:t> </a:t>
            </a:r>
            <a:r>
              <a:rPr kumimoji="0" lang="en-US" sz="1600" b="1" u="none" strike="noStrike" kern="0" cap="none" spc="0" normalizeH="0" baseline="0" noProof="0" dirty="0">
                <a:ln>
                  <a:noFill/>
                </a:ln>
                <a:solidFill>
                  <a:schemeClr val="accent5"/>
                </a:solidFill>
                <a:effectLst/>
                <a:uLnTx/>
                <a:uFillTx/>
                <a:cs typeface="Arial" panose="020B0604020202020204" pitchFamily="34" charset="0"/>
              </a:rPr>
              <a:t>MEDICAID INTERIM PAYMENTS </a:t>
            </a:r>
            <a:r>
              <a:rPr kumimoji="0" lang="en-US" sz="1600" b="1" i="1" u="none" strike="noStrike" kern="0" cap="none" spc="0" normalizeH="0" baseline="0" noProof="0" dirty="0">
                <a:ln>
                  <a:noFill/>
                </a:ln>
                <a:effectLst/>
                <a:uLnTx/>
                <a:uFillTx/>
                <a:cs typeface="Arial" panose="020B0604020202020204" pitchFamily="34" charset="0"/>
              </a:rPr>
              <a:t>(received through regular Fee-for-Service billing).</a:t>
            </a:r>
          </a:p>
        </p:txBody>
      </p:sp>
    </p:spTree>
    <p:extLst>
      <p:ext uri="{BB962C8B-B14F-4D97-AF65-F5344CB8AC3E}">
        <p14:creationId xmlns:p14="http://schemas.microsoft.com/office/powerpoint/2010/main" val="1798548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A57E35F4-E9CA-4BCC-9629-13286EBA8DA5}"/>
              </a:ext>
            </a:extLst>
          </p:cNvPr>
          <p:cNvSpPr>
            <a:spLocks noGrp="1"/>
          </p:cNvSpPr>
          <p:nvPr>
            <p:ph type="title"/>
          </p:nvPr>
        </p:nvSpPr>
        <p:spPr>
          <a:xfrm>
            <a:off x="347472" y="365125"/>
            <a:ext cx="11430000" cy="1325563"/>
          </a:xfrm>
        </p:spPr>
        <p:txBody>
          <a:bodyPr>
            <a:normAutofit/>
          </a:bodyPr>
          <a:lstStyle/>
          <a:p>
            <a:r>
              <a:rPr lang="en-US" sz="3200" dirty="0"/>
              <a:t>Financial Reporting Process</a:t>
            </a:r>
            <a:endParaRPr lang="en-US" sz="3200" b="0" dirty="0"/>
          </a:p>
        </p:txBody>
      </p:sp>
      <p:graphicFrame>
        <p:nvGraphicFramePr>
          <p:cNvPr id="6" name="Content Placeholder 7">
            <a:extLst>
              <a:ext uri="{FF2B5EF4-FFF2-40B4-BE49-F238E27FC236}">
                <a16:creationId xmlns:a16="http://schemas.microsoft.com/office/drawing/2014/main" id="{76342EC1-1736-4DEE-BDC4-F7A8567B97D5}"/>
              </a:ext>
            </a:extLst>
          </p:cNvPr>
          <p:cNvGraphicFramePr>
            <a:graphicFrameLocks noGrp="1"/>
          </p:cNvGraphicFramePr>
          <p:nvPr>
            <p:ph idx="1"/>
            <p:extLst>
              <p:ext uri="{D42A27DB-BD31-4B8C-83A1-F6EECF244321}">
                <p14:modId xmlns:p14="http://schemas.microsoft.com/office/powerpoint/2010/main" val="1682398038"/>
              </p:ext>
            </p:extLst>
          </p:nvPr>
        </p:nvGraphicFramePr>
        <p:xfrm>
          <a:off x="974326" y="1600129"/>
          <a:ext cx="10765970" cy="91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6">
            <a:extLst>
              <a:ext uri="{FF2B5EF4-FFF2-40B4-BE49-F238E27FC236}">
                <a16:creationId xmlns:a16="http://schemas.microsoft.com/office/drawing/2014/main" id="{5D3B16E1-327B-4F6D-ABEA-A35A1C629E40}"/>
              </a:ext>
            </a:extLst>
          </p:cNvPr>
          <p:cNvGraphicFramePr>
            <a:graphicFrameLocks noGrp="1"/>
          </p:cNvGraphicFramePr>
          <p:nvPr>
            <p:extLst>
              <p:ext uri="{D42A27DB-BD31-4B8C-83A1-F6EECF244321}">
                <p14:modId xmlns:p14="http://schemas.microsoft.com/office/powerpoint/2010/main" val="4105701365"/>
              </p:ext>
            </p:extLst>
          </p:nvPr>
        </p:nvGraphicFramePr>
        <p:xfrm>
          <a:off x="734840" y="2898851"/>
          <a:ext cx="10765970" cy="2334725"/>
        </p:xfrm>
        <a:graphic>
          <a:graphicData uri="http://schemas.openxmlformats.org/drawingml/2006/table">
            <a:tbl>
              <a:tblPr firstRow="1" bandRow="1">
                <a:tableStyleId>{5C22544A-7EE6-4342-B048-85BDC9FD1C3A}</a:tableStyleId>
              </a:tblPr>
              <a:tblGrid>
                <a:gridCol w="680363">
                  <a:extLst>
                    <a:ext uri="{9D8B030D-6E8A-4147-A177-3AD203B41FA5}">
                      <a16:colId xmlns:a16="http://schemas.microsoft.com/office/drawing/2014/main" val="2728440334"/>
                    </a:ext>
                  </a:extLst>
                </a:gridCol>
                <a:gridCol w="3306408">
                  <a:extLst>
                    <a:ext uri="{9D8B030D-6E8A-4147-A177-3AD203B41FA5}">
                      <a16:colId xmlns:a16="http://schemas.microsoft.com/office/drawing/2014/main" val="1927360078"/>
                    </a:ext>
                  </a:extLst>
                </a:gridCol>
                <a:gridCol w="3417269">
                  <a:extLst>
                    <a:ext uri="{9D8B030D-6E8A-4147-A177-3AD203B41FA5}">
                      <a16:colId xmlns:a16="http://schemas.microsoft.com/office/drawing/2014/main" val="1881785467"/>
                    </a:ext>
                  </a:extLst>
                </a:gridCol>
                <a:gridCol w="3361930">
                  <a:extLst>
                    <a:ext uri="{9D8B030D-6E8A-4147-A177-3AD203B41FA5}">
                      <a16:colId xmlns:a16="http://schemas.microsoft.com/office/drawing/2014/main" val="1280336745"/>
                    </a:ext>
                  </a:extLst>
                </a:gridCol>
              </a:tblGrid>
              <a:tr h="2334725">
                <a:tc>
                  <a:txBody>
                    <a:bodyPr/>
                    <a:lstStyle/>
                    <a:p>
                      <a:pPr algn="ctr"/>
                      <a:r>
                        <a:rPr lang="en-US" sz="1600" b="1" dirty="0">
                          <a:solidFill>
                            <a:schemeClr val="bg1"/>
                          </a:solidFill>
                          <a:latin typeface="Arial" panose="020B0604020202020204" pitchFamily="34" charset="0"/>
                          <a:cs typeface="Arial" panose="020B0604020202020204" pitchFamily="34" charset="0"/>
                        </a:rPr>
                        <a:t>Annual Cost Report</a:t>
                      </a:r>
                    </a:p>
                  </a:txBody>
                  <a:tcPr vert="vert2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285750" indent="-285750">
                        <a:buFont typeface="Wingdings" panose="05000000000000000000" pitchFamily="2" charset="2"/>
                        <a:buChar char="q"/>
                      </a:pPr>
                      <a:endParaRPr lang="en-US" sz="14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b="0" dirty="0">
                          <a:solidFill>
                            <a:schemeClr val="tx1"/>
                          </a:solidFill>
                          <a:latin typeface="Arial" panose="020B0604020202020204" pitchFamily="34" charset="0"/>
                          <a:cs typeface="Arial" panose="020B0604020202020204" pitchFamily="34" charset="0"/>
                        </a:rPr>
                        <a:t>Input Salaries, Benefits, Contractor Costs, Materials and Supplies, Staff Travel and Training, Professional Dues and Fees, and Specialized Transportation Costs, </a:t>
                      </a:r>
                    </a:p>
                    <a:p>
                      <a:endParaRPr lang="en-US" sz="400" b="0" dirty="0">
                        <a:solidFill>
                          <a:schemeClr val="tx1"/>
                        </a:solidFill>
                        <a:latin typeface="Arial" panose="020B0604020202020204" pitchFamily="34" charset="0"/>
                        <a:cs typeface="Arial" panose="020B0604020202020204" pitchFamily="34" charset="0"/>
                      </a:endParaRPr>
                    </a:p>
                    <a:p>
                      <a:pPr marL="285750" indent="-285750" algn="l" defTabSz="914400" rtl="0" eaLnBrk="1" latinLnBrk="0" hangingPunct="1">
                        <a:buFont typeface="Wingdings" panose="05000000000000000000" pitchFamily="2" charset="2"/>
                        <a:buChar char="q"/>
                      </a:pPr>
                      <a:r>
                        <a:rPr lang="en-US" sz="1400" b="0" kern="1200" dirty="0">
                          <a:solidFill>
                            <a:schemeClr val="tx1"/>
                          </a:solidFill>
                          <a:latin typeface="Arial" panose="020B0604020202020204" pitchFamily="34" charset="0"/>
                          <a:ea typeface="+mn-ea"/>
                          <a:cs typeface="Arial" panose="020B0604020202020204" pitchFamily="34" charset="0"/>
                        </a:rPr>
                        <a:t>Certify Financials in Claiming System on an annual basis.  </a:t>
                      </a:r>
                    </a:p>
                    <a:p>
                      <a:pPr marL="285750" indent="-285750" algn="l" defTabSz="914400" rtl="0" eaLnBrk="1" latinLnBrk="0" hangingPunct="1">
                        <a:buFont typeface="Wingdings" panose="05000000000000000000" pitchFamily="2" charset="2"/>
                        <a:buChar char="q"/>
                      </a:pPr>
                      <a:endParaRPr lang="en-US" sz="400" b="0" kern="1200" dirty="0">
                        <a:solidFill>
                          <a:schemeClr val="tx1"/>
                        </a:solidFill>
                        <a:latin typeface="Arial" panose="020B0604020202020204" pitchFamily="34" charset="0"/>
                        <a:ea typeface="+mn-ea"/>
                        <a:cs typeface="Arial" panose="020B0604020202020204" pitchFamily="34" charset="0"/>
                      </a:endParaRPr>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285750" indent="-285750">
                        <a:buFont typeface="Wingdings" panose="05000000000000000000" pitchFamily="2" charset="2"/>
                        <a:buChar char="q"/>
                      </a:pPr>
                      <a:endParaRPr lang="en-US" sz="14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b="0" dirty="0">
                          <a:solidFill>
                            <a:schemeClr val="tx1"/>
                          </a:solidFill>
                          <a:latin typeface="Arial" panose="020B0604020202020204" pitchFamily="34" charset="0"/>
                          <a:cs typeface="Arial" panose="020B0604020202020204" pitchFamily="34" charset="0"/>
                        </a:rPr>
                        <a:t>Reviews all report data for accuracy &amp; completeness.</a:t>
                      </a:r>
                    </a:p>
                    <a:p>
                      <a:endParaRPr lang="en-US" sz="5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b="0" dirty="0">
                          <a:solidFill>
                            <a:schemeClr val="tx1"/>
                          </a:solidFill>
                          <a:latin typeface="Arial" panose="020B0604020202020204" pitchFamily="34" charset="0"/>
                          <a:cs typeface="Arial" panose="020B0604020202020204" pitchFamily="34" charset="0"/>
                        </a:rPr>
                        <a:t>Follows-up with LEA with data concerns and insufficient</a:t>
                      </a:r>
                      <a:r>
                        <a:rPr lang="en-US" sz="1400" b="0" baseline="0" dirty="0">
                          <a:solidFill>
                            <a:schemeClr val="tx1"/>
                          </a:solidFill>
                          <a:latin typeface="Arial" panose="020B0604020202020204" pitchFamily="34" charset="0"/>
                          <a:cs typeface="Arial" panose="020B0604020202020204" pitchFamily="34" charset="0"/>
                        </a:rPr>
                        <a:t> explanations. </a:t>
                      </a:r>
                    </a:p>
                    <a:p>
                      <a:pPr marL="285750" indent="-285750">
                        <a:buFont typeface="Wingdings" panose="05000000000000000000" pitchFamily="2" charset="2"/>
                        <a:buChar char="q"/>
                      </a:pPr>
                      <a:endParaRPr lang="en-US" sz="500" b="0" baseline="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b="0" dirty="0">
                          <a:solidFill>
                            <a:schemeClr val="tx1"/>
                          </a:solidFill>
                          <a:latin typeface="Arial" panose="020B0604020202020204" pitchFamily="34" charset="0"/>
                          <a:cs typeface="Arial" panose="020B0604020202020204" pitchFamily="34" charset="0"/>
                        </a:rPr>
                        <a:t>Desk reviews help protect LEAs from federal audits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285750" indent="-285750">
                        <a:buFont typeface="Wingdings" panose="05000000000000000000" pitchFamily="2" charset="2"/>
                        <a:buChar char="q"/>
                      </a:pPr>
                      <a:endParaRPr lang="en-US" sz="14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b="0" dirty="0">
                          <a:solidFill>
                            <a:schemeClr val="tx1"/>
                          </a:solidFill>
                          <a:latin typeface="Arial" panose="020B0604020202020204" pitchFamily="34" charset="0"/>
                          <a:cs typeface="Arial" panose="020B0604020202020204" pitchFamily="34" charset="0"/>
                        </a:rPr>
                        <a:t>PCG calculates counties’ net settlement amounts and notifies LEAs CPE forms are ready for signature.</a:t>
                      </a:r>
                    </a:p>
                    <a:p>
                      <a:pPr marL="285750" indent="-285750">
                        <a:buFont typeface="Wingdings" panose="05000000000000000000" pitchFamily="2" charset="2"/>
                        <a:buChar char="q"/>
                      </a:pPr>
                      <a:endParaRPr lang="en-US" sz="5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b="0" dirty="0">
                          <a:solidFill>
                            <a:schemeClr val="tx1"/>
                          </a:solidFill>
                          <a:latin typeface="Arial" panose="020B0604020202020204" pitchFamily="34" charset="0"/>
                          <a:cs typeface="Arial" panose="020B0604020202020204" pitchFamily="34" charset="0"/>
                        </a:rPr>
                        <a:t>Authorized Officer of the LEA (CEO, CFO, Superintendent) electronically signs CPE form in the Claiming System.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0014752"/>
                  </a:ext>
                </a:extLst>
              </a:tr>
            </a:tbl>
          </a:graphicData>
        </a:graphic>
      </p:graphicFrame>
      <p:sp>
        <p:nvSpPr>
          <p:cNvPr id="3" name="Slide Number Placeholder 2">
            <a:extLst>
              <a:ext uri="{FF2B5EF4-FFF2-40B4-BE49-F238E27FC236}">
                <a16:creationId xmlns:a16="http://schemas.microsoft.com/office/drawing/2014/main" id="{EBD0E31F-D73C-4B92-B513-FF20516FC700}"/>
              </a:ext>
            </a:extLst>
          </p:cNvPr>
          <p:cNvSpPr>
            <a:spLocks noGrp="1"/>
          </p:cNvSpPr>
          <p:nvPr>
            <p:ph type="sldNum" sz="quarter" idx="12"/>
          </p:nvPr>
        </p:nvSpPr>
        <p:spPr/>
        <p:txBody>
          <a:bodyPr/>
          <a:lstStyle/>
          <a:p>
            <a:fld id="{899FFD16-B25A-457E-9C72-CDC3BAF3ACB3}" type="slidenum">
              <a:rPr lang="en-US" smtClean="0"/>
              <a:t>50</a:t>
            </a:fld>
            <a:endParaRPr lang="en-US"/>
          </a:p>
        </p:txBody>
      </p:sp>
    </p:spTree>
    <p:extLst>
      <p:ext uri="{BB962C8B-B14F-4D97-AF65-F5344CB8AC3E}">
        <p14:creationId xmlns:p14="http://schemas.microsoft.com/office/powerpoint/2010/main" val="1846456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FDE212-8E3D-44A1-B1B7-043DC875F67F}"/>
              </a:ext>
            </a:extLst>
          </p:cNvPr>
          <p:cNvSpPr>
            <a:spLocks noGrp="1"/>
          </p:cNvSpPr>
          <p:nvPr>
            <p:ph type="title"/>
          </p:nvPr>
        </p:nvSpPr>
        <p:spPr>
          <a:xfrm>
            <a:off x="347472" y="365125"/>
            <a:ext cx="11392616" cy="1325563"/>
          </a:xfrm>
        </p:spPr>
        <p:txBody>
          <a:bodyPr>
            <a:normAutofit/>
          </a:bodyPr>
          <a:lstStyle/>
          <a:p>
            <a:r>
              <a:rPr lang="en-US" sz="3200" dirty="0"/>
              <a:t>Upcoming Dates and Timeline</a:t>
            </a:r>
          </a:p>
        </p:txBody>
      </p:sp>
      <p:sp>
        <p:nvSpPr>
          <p:cNvPr id="2" name="Slide Number Placeholder 1">
            <a:extLst>
              <a:ext uri="{FF2B5EF4-FFF2-40B4-BE49-F238E27FC236}">
                <a16:creationId xmlns:a16="http://schemas.microsoft.com/office/drawing/2014/main" id="{BB36174D-9948-48EA-9B32-E7458260BAF6}"/>
              </a:ext>
            </a:extLst>
          </p:cNvPr>
          <p:cNvSpPr>
            <a:spLocks noGrp="1"/>
          </p:cNvSpPr>
          <p:nvPr>
            <p:ph type="sldNum" sz="quarter" idx="12"/>
          </p:nvPr>
        </p:nvSpPr>
        <p:spPr/>
        <p:txBody>
          <a:bodyPr/>
          <a:lstStyle/>
          <a:p>
            <a:fld id="{899FFD16-B25A-457E-9C72-CDC3BAF3ACB3}" type="slidenum">
              <a:rPr lang="en-US" smtClean="0"/>
              <a:pPr/>
              <a:t>51</a:t>
            </a:fld>
            <a:endParaRPr lang="en-US"/>
          </a:p>
        </p:txBody>
      </p:sp>
      <p:graphicFrame>
        <p:nvGraphicFramePr>
          <p:cNvPr id="6" name="Table 5">
            <a:extLst>
              <a:ext uri="{FF2B5EF4-FFF2-40B4-BE49-F238E27FC236}">
                <a16:creationId xmlns:a16="http://schemas.microsoft.com/office/drawing/2014/main" id="{E968FF75-804B-4DBA-8175-1EC5B1246A45}"/>
              </a:ext>
            </a:extLst>
          </p:cNvPr>
          <p:cNvGraphicFramePr>
            <a:graphicFrameLocks noGrp="1"/>
          </p:cNvGraphicFramePr>
          <p:nvPr>
            <p:extLst>
              <p:ext uri="{D42A27DB-BD31-4B8C-83A1-F6EECF244321}">
                <p14:modId xmlns:p14="http://schemas.microsoft.com/office/powerpoint/2010/main" val="3562792806"/>
              </p:ext>
            </p:extLst>
          </p:nvPr>
        </p:nvGraphicFramePr>
        <p:xfrm>
          <a:off x="399691" y="1471828"/>
          <a:ext cx="11250241" cy="2012583"/>
        </p:xfrm>
        <a:graphic>
          <a:graphicData uri="http://schemas.openxmlformats.org/drawingml/2006/table">
            <a:tbl>
              <a:tblPr firstRow="1" bandRow="1">
                <a:tableStyleId>{9D7B26C5-4107-4FEC-AEDC-1716B250A1EF}</a:tableStyleId>
              </a:tblPr>
              <a:tblGrid>
                <a:gridCol w="1342378">
                  <a:extLst>
                    <a:ext uri="{9D8B030D-6E8A-4147-A177-3AD203B41FA5}">
                      <a16:colId xmlns:a16="http://schemas.microsoft.com/office/drawing/2014/main" val="2349014272"/>
                    </a:ext>
                  </a:extLst>
                </a:gridCol>
                <a:gridCol w="5044321">
                  <a:extLst>
                    <a:ext uri="{9D8B030D-6E8A-4147-A177-3AD203B41FA5}">
                      <a16:colId xmlns:a16="http://schemas.microsoft.com/office/drawing/2014/main" val="2317514949"/>
                    </a:ext>
                  </a:extLst>
                </a:gridCol>
                <a:gridCol w="2431771">
                  <a:extLst>
                    <a:ext uri="{9D8B030D-6E8A-4147-A177-3AD203B41FA5}">
                      <a16:colId xmlns:a16="http://schemas.microsoft.com/office/drawing/2014/main" val="2797557166"/>
                    </a:ext>
                  </a:extLst>
                </a:gridCol>
                <a:gridCol w="2431771">
                  <a:extLst>
                    <a:ext uri="{9D8B030D-6E8A-4147-A177-3AD203B41FA5}">
                      <a16:colId xmlns:a16="http://schemas.microsoft.com/office/drawing/2014/main" val="288713720"/>
                    </a:ext>
                  </a:extLst>
                </a:gridCol>
              </a:tblGrid>
              <a:tr h="378039">
                <a:tc>
                  <a:txBody>
                    <a:bodyPr/>
                    <a:lstStyle/>
                    <a:p>
                      <a:pPr algn="ctr"/>
                      <a:r>
                        <a:rPr lang="en-US" b="1"/>
                        <a:t>Type</a:t>
                      </a:r>
                    </a:p>
                  </a:txBody>
                  <a:tcPr/>
                </a:tc>
                <a:tc>
                  <a:txBody>
                    <a:bodyPr/>
                    <a:lstStyle/>
                    <a:p>
                      <a:r>
                        <a:rPr lang="en-US"/>
                        <a:t>Description</a:t>
                      </a:r>
                    </a:p>
                  </a:txBody>
                  <a:tcPr/>
                </a:tc>
                <a:tc>
                  <a:txBody>
                    <a:bodyPr/>
                    <a:lstStyle/>
                    <a:p>
                      <a:pPr algn="ctr"/>
                      <a:r>
                        <a:rPr lang="en-US"/>
                        <a:t>Start</a:t>
                      </a:r>
                    </a:p>
                  </a:txBody>
                  <a:tcPr/>
                </a:tc>
                <a:tc>
                  <a:txBody>
                    <a:bodyPr/>
                    <a:lstStyle/>
                    <a:p>
                      <a:pPr algn="ctr"/>
                      <a:r>
                        <a:rPr lang="en-US"/>
                        <a:t>Deadline</a:t>
                      </a:r>
                    </a:p>
                  </a:txBody>
                  <a:tcPr/>
                </a:tc>
                <a:extLst>
                  <a:ext uri="{0D108BD9-81ED-4DB2-BD59-A6C34878D82A}">
                    <a16:rowId xmlns:a16="http://schemas.microsoft.com/office/drawing/2014/main" val="686894838"/>
                  </a:ext>
                </a:extLst>
              </a:tr>
              <a:tr h="408636">
                <a:tc>
                  <a:txBody>
                    <a:bodyPr/>
                    <a:lstStyle/>
                    <a:p>
                      <a:pPr algn="ctr"/>
                      <a:r>
                        <a:rPr lang="en-US" b="1"/>
                        <a:t>MAC</a:t>
                      </a:r>
                    </a:p>
                  </a:txBody>
                  <a:tcPr/>
                </a:tc>
                <a:tc>
                  <a:txBody>
                    <a:bodyPr/>
                    <a:lstStyle/>
                    <a:p>
                      <a:r>
                        <a:rPr lang="en-US" dirty="0"/>
                        <a:t>Jul – Sept 2022 Quarterly Financials</a:t>
                      </a: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US"/>
                        <a:t>October 3, 2022</a:t>
                      </a:r>
                      <a:endParaRPr lang="en-US" dirty="0"/>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US"/>
                        <a:t>November 18, 2022</a:t>
                      </a:r>
                      <a:endParaRPr lang="en-US" dirty="0"/>
                    </a:p>
                  </a:txBody>
                  <a:tcPr/>
                </a:tc>
                <a:extLst>
                  <a:ext uri="{0D108BD9-81ED-4DB2-BD59-A6C34878D82A}">
                    <a16:rowId xmlns:a16="http://schemas.microsoft.com/office/drawing/2014/main" val="4285882100"/>
                  </a:ext>
                </a:extLst>
              </a:tr>
              <a:tr h="408636">
                <a:tc>
                  <a:txBody>
                    <a:bodyPr/>
                    <a:lstStyle/>
                    <a:p>
                      <a:pPr algn="ctr"/>
                      <a:r>
                        <a:rPr lang="en-US" b="1" dirty="0"/>
                        <a:t>MAC</a:t>
                      </a:r>
                    </a:p>
                  </a:txBody>
                  <a:tcPr/>
                </a:tc>
                <a:tc>
                  <a:txBody>
                    <a:bodyPr/>
                    <a:lstStyle/>
                    <a:p>
                      <a:r>
                        <a:rPr lang="en-US" dirty="0"/>
                        <a:t>Apr – Jun 2022 Desk Reviews</a:t>
                      </a:r>
                    </a:p>
                  </a:txBody>
                  <a:tcPr/>
                </a:tc>
                <a:tc>
                  <a:txBody>
                    <a:bodyPr/>
                    <a:lstStyle/>
                    <a:p>
                      <a:pPr algn="ctr"/>
                      <a:r>
                        <a:rPr lang="en-US"/>
                        <a:t>September 21, 2022</a:t>
                      </a:r>
                      <a:endParaRPr lang="en-US" dirty="0"/>
                    </a:p>
                  </a:txBody>
                  <a:tcPr/>
                </a:tc>
                <a:tc>
                  <a:txBody>
                    <a:bodyPr/>
                    <a:lstStyle/>
                    <a:p>
                      <a:pPr algn="ctr"/>
                      <a:r>
                        <a:rPr lang="en-US"/>
                        <a:t>October 10, 2022</a:t>
                      </a:r>
                      <a:endParaRPr lang="en-US" dirty="0"/>
                    </a:p>
                  </a:txBody>
                  <a:tcPr/>
                </a:tc>
                <a:extLst>
                  <a:ext uri="{0D108BD9-81ED-4DB2-BD59-A6C34878D82A}">
                    <a16:rowId xmlns:a16="http://schemas.microsoft.com/office/drawing/2014/main" val="3338913761"/>
                  </a:ext>
                </a:extLst>
              </a:tr>
              <a:tr h="408636">
                <a:tc>
                  <a:txBody>
                    <a:bodyPr/>
                    <a:lstStyle/>
                    <a:p>
                      <a:pPr algn="ctr"/>
                      <a:r>
                        <a:rPr lang="en-US" b="1" dirty="0"/>
                        <a:t>ACR</a:t>
                      </a:r>
                    </a:p>
                  </a:txBody>
                  <a:tcPr/>
                </a:tc>
                <a:tc>
                  <a:txBody>
                    <a:bodyPr/>
                    <a:lstStyle/>
                    <a:p>
                      <a:r>
                        <a:rPr lang="en-US" b="0" dirty="0"/>
                        <a:t>FY22 Annual Cost Report</a:t>
                      </a:r>
                    </a:p>
                  </a:txBody>
                  <a:tcPr/>
                </a:tc>
                <a:tc>
                  <a:txBody>
                    <a:bodyPr/>
                    <a:lstStyle/>
                    <a:p>
                      <a:pPr algn="ctr"/>
                      <a:r>
                        <a:rPr lang="en-US" b="0" dirty="0"/>
                        <a:t>October 10, 2022</a:t>
                      </a:r>
                    </a:p>
                  </a:txBody>
                  <a:tcPr/>
                </a:tc>
                <a:tc>
                  <a:txBody>
                    <a:bodyPr/>
                    <a:lstStyle/>
                    <a:p>
                      <a:pPr algn="ctr"/>
                      <a:r>
                        <a:rPr lang="en-US" dirty="0"/>
                        <a:t>December 16, 2022</a:t>
                      </a:r>
                    </a:p>
                  </a:txBody>
                  <a:tcPr/>
                </a:tc>
                <a:extLst>
                  <a:ext uri="{0D108BD9-81ED-4DB2-BD59-A6C34878D82A}">
                    <a16:rowId xmlns:a16="http://schemas.microsoft.com/office/drawing/2014/main" val="555868514"/>
                  </a:ext>
                </a:extLst>
              </a:tr>
              <a:tr h="408636">
                <a:tc>
                  <a:txBody>
                    <a:bodyPr/>
                    <a:lstStyle/>
                    <a:p>
                      <a:pPr algn="ctr"/>
                      <a:r>
                        <a:rPr lang="en-US" b="1" dirty="0"/>
                        <a:t>MAC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Apr – Jun 2022 CPE</a:t>
                      </a:r>
                    </a:p>
                  </a:txBody>
                  <a:tcPr/>
                </a:tc>
                <a:tc>
                  <a:txBody>
                    <a:bodyPr/>
                    <a:lstStyle/>
                    <a:p>
                      <a:pPr algn="ctr"/>
                      <a:r>
                        <a:rPr lang="en-US" b="0" dirty="0"/>
                        <a:t>January 2023</a:t>
                      </a:r>
                    </a:p>
                  </a:txBody>
                  <a:tcPr/>
                </a:tc>
                <a:tc>
                  <a:txBody>
                    <a:bodyPr/>
                    <a:lstStyle/>
                    <a:p>
                      <a:pPr algn="ctr"/>
                      <a:r>
                        <a:rPr lang="en-US" dirty="0"/>
                        <a:t>TBD</a:t>
                      </a:r>
                    </a:p>
                  </a:txBody>
                  <a:tcPr/>
                </a:tc>
                <a:extLst>
                  <a:ext uri="{0D108BD9-81ED-4DB2-BD59-A6C34878D82A}">
                    <a16:rowId xmlns:a16="http://schemas.microsoft.com/office/drawing/2014/main" val="2189508638"/>
                  </a:ext>
                </a:extLst>
              </a:tr>
            </a:tbl>
          </a:graphicData>
        </a:graphic>
      </p:graphicFrame>
      <p:sp>
        <p:nvSpPr>
          <p:cNvPr id="4" name="TextBox 3">
            <a:extLst>
              <a:ext uri="{FF2B5EF4-FFF2-40B4-BE49-F238E27FC236}">
                <a16:creationId xmlns:a16="http://schemas.microsoft.com/office/drawing/2014/main" id="{79127364-56B4-4997-9FD2-31192DCA013D}"/>
              </a:ext>
            </a:extLst>
          </p:cNvPr>
          <p:cNvSpPr txBox="1"/>
          <p:nvPr/>
        </p:nvSpPr>
        <p:spPr>
          <a:xfrm>
            <a:off x="665851" y="5534019"/>
            <a:ext cx="6350000" cy="861774"/>
          </a:xfrm>
          <a:prstGeom prst="rect">
            <a:avLst/>
          </a:prstGeom>
          <a:noFill/>
        </p:spPr>
        <p:txBody>
          <a:bodyPr wrap="square" rtlCol="0">
            <a:spAutoFit/>
          </a:bodyPr>
          <a:lstStyle/>
          <a:p>
            <a:r>
              <a:rPr lang="en-US" sz="1600" b="1"/>
              <a:t>MAC </a:t>
            </a:r>
            <a:r>
              <a:rPr lang="en-US" sz="1600"/>
              <a:t>= Medicaid Administrative Claiming</a:t>
            </a:r>
          </a:p>
          <a:p>
            <a:r>
              <a:rPr lang="en-US" sz="1600" b="1"/>
              <a:t>SPL</a:t>
            </a:r>
            <a:r>
              <a:rPr lang="en-US" sz="1600"/>
              <a:t> = Staff Pool List</a:t>
            </a:r>
          </a:p>
          <a:p>
            <a:r>
              <a:rPr lang="en-US" sz="1600" b="1"/>
              <a:t>ACR </a:t>
            </a:r>
            <a:r>
              <a:rPr lang="en-US" sz="1600"/>
              <a:t>= Annual Cost Report</a:t>
            </a:r>
          </a:p>
        </p:txBody>
      </p:sp>
    </p:spTree>
    <p:extLst>
      <p:ext uri="{BB962C8B-B14F-4D97-AF65-F5344CB8AC3E}">
        <p14:creationId xmlns:p14="http://schemas.microsoft.com/office/powerpoint/2010/main" val="848808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Cost Report Certification and Desk Reviews</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1190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A57E35F4-E9CA-4BCC-9629-13286EBA8DA5}"/>
              </a:ext>
            </a:extLst>
          </p:cNvPr>
          <p:cNvSpPr>
            <a:spLocks noGrp="1"/>
          </p:cNvSpPr>
          <p:nvPr>
            <p:ph type="title"/>
          </p:nvPr>
        </p:nvSpPr>
        <p:spPr>
          <a:xfrm>
            <a:off x="362309" y="365125"/>
            <a:ext cx="11430000" cy="1325563"/>
          </a:xfrm>
        </p:spPr>
        <p:txBody>
          <a:bodyPr/>
          <a:lstStyle/>
          <a:p>
            <a:r>
              <a:rPr lang="en-US" dirty="0"/>
              <a:t>Annual Cost Report Certification</a:t>
            </a:r>
          </a:p>
        </p:txBody>
      </p:sp>
      <p:sp>
        <p:nvSpPr>
          <p:cNvPr id="3" name="Slide Number Placeholder 2">
            <a:extLst>
              <a:ext uri="{FF2B5EF4-FFF2-40B4-BE49-F238E27FC236}">
                <a16:creationId xmlns:a16="http://schemas.microsoft.com/office/drawing/2014/main" id="{2DAC48C6-5C4D-4BBD-B2A3-4B6A276D4F26}"/>
              </a:ext>
            </a:extLst>
          </p:cNvPr>
          <p:cNvSpPr>
            <a:spLocks noGrp="1"/>
          </p:cNvSpPr>
          <p:nvPr>
            <p:ph type="sldNum" sz="quarter" idx="12"/>
          </p:nvPr>
        </p:nvSpPr>
        <p:spPr/>
        <p:txBody>
          <a:bodyPr/>
          <a:lstStyle/>
          <a:p>
            <a:fld id="{899FFD16-B25A-457E-9C72-CDC3BAF3ACB3}" type="slidenum">
              <a:rPr lang="en-US" smtClean="0"/>
              <a:t>53</a:t>
            </a:fld>
            <a:endParaRPr lang="en-US"/>
          </a:p>
        </p:txBody>
      </p:sp>
      <p:sp>
        <p:nvSpPr>
          <p:cNvPr id="8" name="Content Placeholder 2">
            <a:extLst>
              <a:ext uri="{FF2B5EF4-FFF2-40B4-BE49-F238E27FC236}">
                <a16:creationId xmlns:a16="http://schemas.microsoft.com/office/drawing/2014/main" id="{1839790D-D16B-483D-B037-BC0058BA447F}"/>
              </a:ext>
            </a:extLst>
          </p:cNvPr>
          <p:cNvSpPr txBox="1">
            <a:spLocks/>
          </p:cNvSpPr>
          <p:nvPr/>
        </p:nvSpPr>
        <p:spPr>
          <a:xfrm>
            <a:off x="347472" y="1027906"/>
            <a:ext cx="11311532" cy="5033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2060"/>
              </a:solidFill>
            </a:endParaRPr>
          </a:p>
          <a:p>
            <a:pPr defTabSz="457200">
              <a:lnSpc>
                <a:spcPts val="2000"/>
              </a:lnSpc>
              <a:spcAft>
                <a:spcPts val="800"/>
              </a:spcAft>
              <a:defRPr/>
            </a:pPr>
            <a:r>
              <a:rPr lang="en-US" dirty="0">
                <a:solidFill>
                  <a:schemeClr val="tx1"/>
                </a:solidFill>
              </a:rPr>
              <a:t>Each year, every LEA will need to log into the PCG Claiming System to certify their cost report.  This certification tells the State and PCG that your reported costs are complete and have been reviewed for accuracy.</a:t>
            </a:r>
          </a:p>
          <a:p>
            <a:endParaRPr lang="en-US" dirty="0">
              <a:solidFill>
                <a:schemeClr val="tx2"/>
              </a:solidFill>
            </a:endParaRPr>
          </a:p>
          <a:p>
            <a:endParaRPr lang="en-US" dirty="0">
              <a:solidFill>
                <a:schemeClr val="tx2"/>
              </a:solidFill>
            </a:endParaRPr>
          </a:p>
          <a:p>
            <a:pPr lvl="1">
              <a:buFont typeface="Wingdings" panose="05000000000000000000" pitchFamily="2" charset="2"/>
              <a:buChar char="ü"/>
            </a:pPr>
            <a:r>
              <a:rPr lang="en-US" sz="1800" dirty="0">
                <a:solidFill>
                  <a:schemeClr val="tx1"/>
                </a:solidFill>
              </a:rPr>
              <a:t>Review reported costs for accuracy</a:t>
            </a:r>
          </a:p>
          <a:p>
            <a:pPr lvl="1">
              <a:buFont typeface="Wingdings" panose="05000000000000000000" pitchFamily="2" charset="2"/>
              <a:buChar char="ü"/>
            </a:pPr>
            <a:r>
              <a:rPr lang="en-US" sz="1800" dirty="0">
                <a:solidFill>
                  <a:schemeClr val="tx1"/>
                </a:solidFill>
              </a:rPr>
              <a:t>Make sure all questions are answered and explanations for warnings are entered if necessary</a:t>
            </a:r>
          </a:p>
          <a:p>
            <a:pPr lvl="1">
              <a:buFont typeface="Wingdings" panose="05000000000000000000" pitchFamily="2" charset="2"/>
              <a:buChar char="ü"/>
            </a:pPr>
            <a:r>
              <a:rPr lang="en-US" sz="1800" dirty="0">
                <a:solidFill>
                  <a:schemeClr val="tx1"/>
                </a:solidFill>
              </a:rPr>
              <a:t>Go to FY22 in the PCG Claiming System</a:t>
            </a:r>
          </a:p>
          <a:p>
            <a:pPr lvl="1">
              <a:buFont typeface="Wingdings" panose="05000000000000000000" pitchFamily="2" charset="2"/>
              <a:buChar char="ü"/>
            </a:pPr>
            <a:r>
              <a:rPr lang="en-US" sz="1800" dirty="0">
                <a:solidFill>
                  <a:schemeClr val="tx1"/>
                </a:solidFill>
              </a:rPr>
              <a:t>Click on Annual </a:t>
            </a:r>
            <a:r>
              <a:rPr lang="en-US" sz="1800" dirty="0">
                <a:solidFill>
                  <a:schemeClr val="tx1"/>
                </a:solidFill>
                <a:sym typeface="Wingdings" panose="05000000000000000000" pitchFamily="2" charset="2"/>
              </a:rPr>
              <a:t> Cost Report</a:t>
            </a:r>
          </a:p>
          <a:p>
            <a:pPr lvl="1">
              <a:buFont typeface="Wingdings" panose="05000000000000000000" pitchFamily="2" charset="2"/>
              <a:buChar char="ü"/>
            </a:pPr>
            <a:r>
              <a:rPr lang="en-US" sz="1800" dirty="0">
                <a:solidFill>
                  <a:schemeClr val="tx1"/>
                </a:solidFill>
                <a:sym typeface="Wingdings" panose="05000000000000000000" pitchFamily="2" charset="2"/>
              </a:rPr>
              <a:t>Click the green Certify button</a:t>
            </a:r>
            <a:endParaRPr lang="en-US" sz="1800" dirty="0">
              <a:solidFill>
                <a:schemeClr val="tx1"/>
              </a:solidFill>
            </a:endParaRPr>
          </a:p>
          <a:p>
            <a:pPr lvl="1">
              <a:buFont typeface="Wingdings" panose="05000000000000000000" pitchFamily="2" charset="2"/>
              <a:buChar char="ü"/>
            </a:pPr>
            <a:endParaRPr lang="en-US" dirty="0">
              <a:solidFill>
                <a:schemeClr val="tx2"/>
              </a:solidFill>
            </a:endParaRPr>
          </a:p>
          <a:p>
            <a:pPr lvl="1">
              <a:buFont typeface="Wingdings" panose="05000000000000000000" pitchFamily="2" charset="2"/>
              <a:buChar char="ü"/>
            </a:pPr>
            <a:endParaRPr lang="en-US" dirty="0">
              <a:solidFill>
                <a:schemeClr val="tx2"/>
              </a:solidFill>
            </a:endParaRPr>
          </a:p>
          <a:p>
            <a:pPr lvl="1">
              <a:buFont typeface="Wingdings" panose="05000000000000000000" pitchFamily="2" charset="2"/>
              <a:buChar char="ü"/>
            </a:pPr>
            <a:endParaRPr lang="en-US" sz="1800" dirty="0">
              <a:solidFill>
                <a:srgbClr val="002060"/>
              </a:solidFill>
            </a:endParaRPr>
          </a:p>
          <a:p>
            <a:pPr lvl="1">
              <a:buFont typeface="Wingdings" panose="05000000000000000000" pitchFamily="2" charset="2"/>
              <a:buChar char="ü"/>
            </a:pPr>
            <a:r>
              <a:rPr lang="en-US" sz="1800" dirty="0">
                <a:solidFill>
                  <a:schemeClr val="tx1"/>
                </a:solidFill>
              </a:rPr>
              <a:t>Desk Reviews for each LEA </a:t>
            </a:r>
          </a:p>
        </p:txBody>
      </p:sp>
      <p:sp>
        <p:nvSpPr>
          <p:cNvPr id="9" name="Rectangle 8">
            <a:extLst>
              <a:ext uri="{FF2B5EF4-FFF2-40B4-BE49-F238E27FC236}">
                <a16:creationId xmlns:a16="http://schemas.microsoft.com/office/drawing/2014/main" id="{0EA13373-0649-422F-AD66-8B0131BE0AF3}"/>
              </a:ext>
            </a:extLst>
          </p:cNvPr>
          <p:cNvSpPr/>
          <p:nvPr/>
        </p:nvSpPr>
        <p:spPr>
          <a:xfrm>
            <a:off x="462981" y="2427654"/>
            <a:ext cx="10872426" cy="34394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mj-lt"/>
                <a:ea typeface="+mn-ea"/>
                <a:cs typeface="+mn-cs"/>
              </a:rPr>
              <a:t>What do I need to do to certify my cost report?</a:t>
            </a:r>
          </a:p>
        </p:txBody>
      </p:sp>
      <p:sp>
        <p:nvSpPr>
          <p:cNvPr id="10" name="Rectangle 9">
            <a:extLst>
              <a:ext uri="{FF2B5EF4-FFF2-40B4-BE49-F238E27FC236}">
                <a16:creationId xmlns:a16="http://schemas.microsoft.com/office/drawing/2014/main" id="{85B46D69-0FD9-4438-A81E-A97094B2418F}"/>
              </a:ext>
            </a:extLst>
          </p:cNvPr>
          <p:cNvSpPr/>
          <p:nvPr/>
        </p:nvSpPr>
        <p:spPr>
          <a:xfrm>
            <a:off x="518160" y="4845854"/>
            <a:ext cx="4405870" cy="3439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mj-lt"/>
                <a:ea typeface="+mn-ea"/>
                <a:cs typeface="+mn-cs"/>
              </a:rPr>
              <a:t>What comes next?</a:t>
            </a:r>
          </a:p>
        </p:txBody>
      </p:sp>
      <p:sp>
        <p:nvSpPr>
          <p:cNvPr id="11" name="Speech Bubble: Rectangle with Corners Rounded 10">
            <a:extLst>
              <a:ext uri="{FF2B5EF4-FFF2-40B4-BE49-F238E27FC236}">
                <a16:creationId xmlns:a16="http://schemas.microsoft.com/office/drawing/2014/main" id="{57F0994B-BA79-4392-BD7E-A781B4BD45F0}"/>
              </a:ext>
            </a:extLst>
          </p:cNvPr>
          <p:cNvSpPr/>
          <p:nvPr/>
        </p:nvSpPr>
        <p:spPr>
          <a:xfrm>
            <a:off x="6672974" y="4059524"/>
            <a:ext cx="4405870" cy="1740428"/>
          </a:xfrm>
          <a:prstGeom prst="wedgeRoundRectCallout">
            <a:avLst>
              <a:gd name="adj1" fmla="val -26541"/>
              <a:gd name="adj2" fmla="val -67605"/>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endParaRPr lang="en-US" b="1" i="1" dirty="0">
              <a:solidFill>
                <a:prstClr val="white"/>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91C76CE-7143-47BB-B6C1-33FA38FB73C5}"/>
              </a:ext>
            </a:extLst>
          </p:cNvPr>
          <p:cNvSpPr/>
          <p:nvPr/>
        </p:nvSpPr>
        <p:spPr>
          <a:xfrm>
            <a:off x="7642631" y="4191074"/>
            <a:ext cx="3270454" cy="1477328"/>
          </a:xfrm>
          <a:prstGeom prst="rect">
            <a:avLst/>
          </a:prstGeom>
        </p:spPr>
        <p:txBody>
          <a:bodyPr wrap="square">
            <a:spAutoFit/>
          </a:bodyPr>
          <a:lstStyle/>
          <a:p>
            <a:pPr lvl="0" algn="ctr" defTabSz="914400">
              <a:defRPr/>
            </a:pPr>
            <a:r>
              <a:rPr lang="en-US" b="1" i="1" dirty="0">
                <a:solidFill>
                  <a:prstClr val="white"/>
                </a:solidFill>
                <a:latin typeface="Arial" panose="020B0604020202020204" pitchFamily="34" charset="0"/>
                <a:cs typeface="Arial" panose="020B0604020202020204" pitchFamily="34" charset="0"/>
              </a:rPr>
              <a:t>Make sure your county enters all eligible costs for each section of the Cost Report before certifying and submitting!</a:t>
            </a:r>
          </a:p>
        </p:txBody>
      </p:sp>
      <p:pic>
        <p:nvPicPr>
          <p:cNvPr id="12" name="Picture 11" descr="A close up of a sign&#10;&#10;Description automatically generated">
            <a:extLst>
              <a:ext uri="{FF2B5EF4-FFF2-40B4-BE49-F238E27FC236}">
                <a16:creationId xmlns:a16="http://schemas.microsoft.com/office/drawing/2014/main" id="{2F4F1303-0A61-4573-AF04-A4464FB8A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042" y="4332775"/>
            <a:ext cx="769588" cy="685049"/>
          </a:xfrm>
          <a:prstGeom prst="rect">
            <a:avLst/>
          </a:prstGeom>
        </p:spPr>
      </p:pic>
    </p:spTree>
    <p:extLst>
      <p:ext uri="{BB962C8B-B14F-4D97-AF65-F5344CB8AC3E}">
        <p14:creationId xmlns:p14="http://schemas.microsoft.com/office/powerpoint/2010/main" val="313481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500"/>
                                        <p:tgtEl>
                                          <p:spTgt spid="8">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Effect transition="in" filter="fade">
                                      <p:cBhvr>
                                        <p:cTn id="24" dur="500"/>
                                        <p:tgtEl>
                                          <p:spTgt spid="8">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12" end="12"/>
                                            </p:txEl>
                                          </p:spTgt>
                                        </p:tgtEl>
                                        <p:attrNameLst>
                                          <p:attrName>style.visibility</p:attrName>
                                        </p:attrNameLst>
                                      </p:cBhvr>
                                      <p:to>
                                        <p:strVal val="visible"/>
                                      </p:to>
                                    </p:set>
                                    <p:animEffect transition="in" filter="fade">
                                      <p:cBhvr>
                                        <p:cTn id="34" dur="500"/>
                                        <p:tgtEl>
                                          <p:spTgt spid="8">
                                            <p:txEl>
                                              <p:pRg st="12" end="1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57FF32-6E1D-4A8A-8521-665E2915702E}"/>
              </a:ext>
            </a:extLst>
          </p:cNvPr>
          <p:cNvSpPr>
            <a:spLocks noGrp="1"/>
          </p:cNvSpPr>
          <p:nvPr>
            <p:ph type="title"/>
          </p:nvPr>
        </p:nvSpPr>
        <p:spPr/>
        <p:txBody>
          <a:bodyPr/>
          <a:lstStyle/>
          <a:p>
            <a:r>
              <a:rPr lang="en-US" dirty="0"/>
              <a:t>Desk Reviews</a:t>
            </a:r>
          </a:p>
        </p:txBody>
      </p:sp>
      <p:sp>
        <p:nvSpPr>
          <p:cNvPr id="29" name="Content Placeholder 28">
            <a:extLst>
              <a:ext uri="{FF2B5EF4-FFF2-40B4-BE49-F238E27FC236}">
                <a16:creationId xmlns:a16="http://schemas.microsoft.com/office/drawing/2014/main" id="{F789B583-8E2D-470E-903C-4EE331A39A91}"/>
              </a:ext>
            </a:extLst>
          </p:cNvPr>
          <p:cNvSpPr>
            <a:spLocks noGrp="1"/>
          </p:cNvSpPr>
          <p:nvPr>
            <p:ph idx="1"/>
          </p:nvPr>
        </p:nvSpPr>
        <p:spPr>
          <a:xfrm>
            <a:off x="362309" y="1368917"/>
            <a:ext cx="5207218" cy="4351338"/>
          </a:xfrm>
        </p:spPr>
        <p:txBody>
          <a:bodyPr>
            <a:noAutofit/>
          </a:bodyPr>
          <a:lstStyle/>
          <a:p>
            <a:pPr marL="285750" lvl="0" indent="-285750">
              <a:lnSpc>
                <a:spcPct val="100000"/>
              </a:lnSpc>
              <a:spcBef>
                <a:spcPts val="600"/>
              </a:spcBef>
              <a:buFont typeface="Arial" panose="020B0604020202020204" pitchFamily="34" charset="0"/>
              <a:buChar char="•"/>
              <a:defRPr/>
            </a:pPr>
            <a:r>
              <a:rPr lang="en-US" sz="2000" dirty="0">
                <a:solidFill>
                  <a:schemeClr val="tx1"/>
                </a:solidFill>
              </a:rPr>
              <a:t>In order to help ensure accuracy and completeness of each cost report, at the direction of the State, PCG conducts desk reviews after all cost reports have been certified.  </a:t>
            </a:r>
          </a:p>
          <a:p>
            <a:pPr marL="285750" lvl="0" indent="-285750">
              <a:lnSpc>
                <a:spcPct val="100000"/>
              </a:lnSpc>
              <a:spcBef>
                <a:spcPts val="600"/>
              </a:spcBef>
              <a:buFont typeface="Arial" panose="020B0604020202020204" pitchFamily="34" charset="0"/>
              <a:buChar char="•"/>
              <a:defRPr/>
            </a:pPr>
            <a:r>
              <a:rPr lang="en-US" sz="2000" dirty="0">
                <a:solidFill>
                  <a:schemeClr val="tx1"/>
                </a:solidFill>
              </a:rPr>
              <a:t>During this time, PCG will review all LEA responses to triggered warnings and thresholds.  </a:t>
            </a:r>
          </a:p>
          <a:p>
            <a:pPr marL="285750" lvl="0" indent="-285750">
              <a:lnSpc>
                <a:spcPct val="100000"/>
              </a:lnSpc>
              <a:spcBef>
                <a:spcPts val="600"/>
              </a:spcBef>
              <a:buFont typeface="Arial" panose="020B0604020202020204" pitchFamily="34" charset="0"/>
              <a:buChar char="•"/>
              <a:defRPr/>
            </a:pPr>
            <a:r>
              <a:rPr lang="en-US" sz="2000" b="1" dirty="0">
                <a:solidFill>
                  <a:schemeClr val="tx1"/>
                </a:solidFill>
              </a:rPr>
              <a:t>Desk reviews help protect LEAs from federal audits and potential pay-back situations.</a:t>
            </a:r>
          </a:p>
          <a:p>
            <a:pPr lvl="0">
              <a:lnSpc>
                <a:spcPct val="100000"/>
              </a:lnSpc>
              <a:spcBef>
                <a:spcPts val="0"/>
              </a:spcBef>
              <a:defRPr/>
            </a:pPr>
            <a:endParaRPr lang="en-US" dirty="0"/>
          </a:p>
        </p:txBody>
      </p:sp>
      <p:sp>
        <p:nvSpPr>
          <p:cNvPr id="3" name="Slide Number Placeholder 2">
            <a:extLst>
              <a:ext uri="{FF2B5EF4-FFF2-40B4-BE49-F238E27FC236}">
                <a16:creationId xmlns:a16="http://schemas.microsoft.com/office/drawing/2014/main" id="{05042024-ECCB-425F-9637-19E9D5FBA008}"/>
              </a:ext>
            </a:extLst>
          </p:cNvPr>
          <p:cNvSpPr>
            <a:spLocks noGrp="1"/>
          </p:cNvSpPr>
          <p:nvPr>
            <p:ph type="sldNum" sz="quarter" idx="12"/>
          </p:nvPr>
        </p:nvSpPr>
        <p:spPr/>
        <p:txBody>
          <a:bodyPr/>
          <a:lstStyle/>
          <a:p>
            <a:fld id="{899FFD16-B25A-457E-9C72-CDC3BAF3ACB3}" type="slidenum">
              <a:rPr lang="en-US" smtClean="0"/>
              <a:t>54</a:t>
            </a:fld>
            <a:endParaRPr lang="en-US"/>
          </a:p>
        </p:txBody>
      </p:sp>
      <p:pic>
        <p:nvPicPr>
          <p:cNvPr id="2" name="Picture 1">
            <a:extLst>
              <a:ext uri="{FF2B5EF4-FFF2-40B4-BE49-F238E27FC236}">
                <a16:creationId xmlns:a16="http://schemas.microsoft.com/office/drawing/2014/main" id="{6C3FDC44-0958-4331-B038-E896B05D5C05}"/>
              </a:ext>
            </a:extLst>
          </p:cNvPr>
          <p:cNvPicPr>
            <a:picLocks noChangeAspect="1"/>
          </p:cNvPicPr>
          <p:nvPr/>
        </p:nvPicPr>
        <p:blipFill>
          <a:blip r:embed="rId3"/>
          <a:stretch>
            <a:fillRect/>
          </a:stretch>
        </p:blipFill>
        <p:spPr>
          <a:xfrm>
            <a:off x="6095999" y="1095808"/>
            <a:ext cx="5324464" cy="466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B921124A-F00A-4F33-BD7B-B83F956B99B9}"/>
              </a:ext>
            </a:extLst>
          </p:cNvPr>
          <p:cNvSpPr/>
          <p:nvPr/>
        </p:nvSpPr>
        <p:spPr>
          <a:xfrm>
            <a:off x="8384458" y="1925290"/>
            <a:ext cx="1032387" cy="162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Image Result For Hand Drawing A Circle - Hand Drawn Circle Png - 814x379  PNG Download - PNGkit">
            <a:extLst>
              <a:ext uri="{FF2B5EF4-FFF2-40B4-BE49-F238E27FC236}">
                <a16:creationId xmlns:a16="http://schemas.microsoft.com/office/drawing/2014/main" id="{39F3FAE3-B1EB-4F28-94CD-A67EE9FE470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04" b="89760" l="2561" r="97195">
                        <a14:foregroundMark x1="39268" y1="10022" x2="39268" y2="10022"/>
                        <a14:foregroundMark x1="36098" y1="20044" x2="36098" y2="20044"/>
                        <a14:foregroundMark x1="97317" y1="53159" x2="97317" y2="53159"/>
                        <a14:foregroundMark x1="2561" y1="40523" x2="2561" y2="40523"/>
                      </a14:backgroundRemoval>
                    </a14:imgEffect>
                  </a14:imgLayer>
                </a14:imgProps>
              </a:ext>
              <a:ext uri="{28A0092B-C50C-407E-A947-70E740481C1C}">
                <a14:useLocalDpi xmlns:a14="http://schemas.microsoft.com/office/drawing/2010/main" val="0"/>
              </a:ext>
            </a:extLst>
          </a:blip>
          <a:srcRect/>
          <a:stretch>
            <a:fillRect/>
          </a:stretch>
        </p:blipFill>
        <p:spPr bwMode="auto">
          <a:xfrm>
            <a:off x="7744590" y="664057"/>
            <a:ext cx="2822428" cy="102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639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88F2360-F88F-4F4D-87D4-31270104A66F}"/>
              </a:ext>
            </a:extLst>
          </p:cNvPr>
          <p:cNvPicPr>
            <a:picLocks noChangeAspect="1"/>
          </p:cNvPicPr>
          <p:nvPr/>
        </p:nvPicPr>
        <p:blipFill rotWithShape="1">
          <a:blip r:embed="rId3"/>
          <a:srcRect l="-850" t="-1112" r="-251" b="-3847"/>
          <a:stretch/>
        </p:blipFill>
        <p:spPr>
          <a:xfrm>
            <a:off x="1025315" y="2203651"/>
            <a:ext cx="9458388" cy="3726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a:extLst>
              <a:ext uri="{FF2B5EF4-FFF2-40B4-BE49-F238E27FC236}">
                <a16:creationId xmlns:a16="http://schemas.microsoft.com/office/drawing/2014/main" id="{D957FF32-6E1D-4A8A-8521-665E2915702E}"/>
              </a:ext>
            </a:extLst>
          </p:cNvPr>
          <p:cNvSpPr>
            <a:spLocks noGrp="1"/>
          </p:cNvSpPr>
          <p:nvPr>
            <p:ph type="title"/>
          </p:nvPr>
        </p:nvSpPr>
        <p:spPr/>
        <p:txBody>
          <a:bodyPr/>
          <a:lstStyle/>
          <a:p>
            <a:r>
              <a:rPr lang="en-US" dirty="0"/>
              <a:t>Desk Reviews</a:t>
            </a:r>
          </a:p>
        </p:txBody>
      </p:sp>
      <p:sp>
        <p:nvSpPr>
          <p:cNvPr id="29" name="Content Placeholder 28">
            <a:extLst>
              <a:ext uri="{FF2B5EF4-FFF2-40B4-BE49-F238E27FC236}">
                <a16:creationId xmlns:a16="http://schemas.microsoft.com/office/drawing/2014/main" id="{F789B583-8E2D-470E-903C-4EE331A39A91}"/>
              </a:ext>
            </a:extLst>
          </p:cNvPr>
          <p:cNvSpPr>
            <a:spLocks noGrp="1"/>
          </p:cNvSpPr>
          <p:nvPr>
            <p:ph idx="1"/>
          </p:nvPr>
        </p:nvSpPr>
        <p:spPr>
          <a:xfrm>
            <a:off x="362308" y="1368917"/>
            <a:ext cx="11044043" cy="4351338"/>
          </a:xfrm>
        </p:spPr>
        <p:txBody>
          <a:bodyPr>
            <a:noAutofit/>
          </a:bodyPr>
          <a:lstStyle/>
          <a:p>
            <a:pPr>
              <a:spcBef>
                <a:spcPts val="0"/>
              </a:spcBef>
              <a:spcAft>
                <a:spcPts val="600"/>
              </a:spcAft>
            </a:pPr>
            <a:r>
              <a:rPr lang="en-US" dirty="0">
                <a:solidFill>
                  <a:schemeClr val="tx1"/>
                </a:solidFill>
              </a:rPr>
              <a:t>PCG conducts desk reviews in the PCG Claiming System; Communication with LEAs will take place in the system, eliminating back and forth email correspondence.</a:t>
            </a:r>
          </a:p>
        </p:txBody>
      </p:sp>
      <p:sp>
        <p:nvSpPr>
          <p:cNvPr id="3" name="Slide Number Placeholder 2">
            <a:extLst>
              <a:ext uri="{FF2B5EF4-FFF2-40B4-BE49-F238E27FC236}">
                <a16:creationId xmlns:a16="http://schemas.microsoft.com/office/drawing/2014/main" id="{05042024-ECCB-425F-9637-19E9D5FBA008}"/>
              </a:ext>
            </a:extLst>
          </p:cNvPr>
          <p:cNvSpPr>
            <a:spLocks noGrp="1"/>
          </p:cNvSpPr>
          <p:nvPr>
            <p:ph type="sldNum" sz="quarter" idx="12"/>
          </p:nvPr>
        </p:nvSpPr>
        <p:spPr/>
        <p:txBody>
          <a:bodyPr/>
          <a:lstStyle/>
          <a:p>
            <a:fld id="{899FFD16-B25A-457E-9C72-CDC3BAF3ACB3}" type="slidenum">
              <a:rPr lang="en-US" smtClean="0"/>
              <a:t>55</a:t>
            </a:fld>
            <a:endParaRPr lang="en-US"/>
          </a:p>
        </p:txBody>
      </p:sp>
      <p:sp>
        <p:nvSpPr>
          <p:cNvPr id="8" name="Rectangle 7">
            <a:extLst>
              <a:ext uri="{FF2B5EF4-FFF2-40B4-BE49-F238E27FC236}">
                <a16:creationId xmlns:a16="http://schemas.microsoft.com/office/drawing/2014/main" id="{017C0389-D136-4B07-BF23-1AF9E53F2116}"/>
              </a:ext>
            </a:extLst>
          </p:cNvPr>
          <p:cNvSpPr/>
          <p:nvPr/>
        </p:nvSpPr>
        <p:spPr>
          <a:xfrm>
            <a:off x="1244456" y="4485840"/>
            <a:ext cx="1623138" cy="330987"/>
          </a:xfrm>
          <a:prstGeom prst="rect">
            <a:avLst/>
          </a:prstGeom>
          <a:solidFill>
            <a:srgbClr val="DFF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Hand Drawing A Circle - Hand Drawn Circle Png - 814x379  PNG Download - PNGkit">
            <a:extLst>
              <a:ext uri="{FF2B5EF4-FFF2-40B4-BE49-F238E27FC236}">
                <a16:creationId xmlns:a16="http://schemas.microsoft.com/office/drawing/2014/main" id="{72C9B97E-E966-4B2E-91AE-BB4ED3B555E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04" b="89760" l="2561" r="97195">
                        <a14:foregroundMark x1="39268" y1="10022" x2="39268" y2="10022"/>
                        <a14:foregroundMark x1="36098" y1="20044" x2="36098" y2="20044"/>
                        <a14:foregroundMark x1="97317" y1="53159" x2="97317" y2="53159"/>
                        <a14:foregroundMark x1="2561" y1="40523" x2="2561" y2="40523"/>
                      </a14:backgroundRemoval>
                    </a14:imgEffect>
                  </a14:imgLayer>
                </a14:imgProps>
              </a:ext>
              <a:ext uri="{28A0092B-C50C-407E-A947-70E740481C1C}">
                <a14:useLocalDpi xmlns:a14="http://schemas.microsoft.com/office/drawing/2010/main" val="0"/>
              </a:ext>
            </a:extLst>
          </a:blip>
          <a:srcRect/>
          <a:stretch>
            <a:fillRect/>
          </a:stretch>
        </p:blipFill>
        <p:spPr bwMode="auto">
          <a:xfrm>
            <a:off x="6296790" y="4902771"/>
            <a:ext cx="1158110" cy="41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513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6CD776-DAFD-4844-9B7A-F7FE8A4B0E8A}"/>
              </a:ext>
            </a:extLst>
          </p:cNvPr>
          <p:cNvSpPr/>
          <p:nvPr/>
        </p:nvSpPr>
        <p:spPr>
          <a:xfrm>
            <a:off x="952517" y="1662433"/>
            <a:ext cx="10002817" cy="4067780"/>
          </a:xfrm>
          <a:prstGeom prst="rect">
            <a:avLst/>
          </a:prstGeom>
          <a:solidFill>
            <a:schemeClr val="bg1">
              <a:lumMod val="95000"/>
            </a:schemeClr>
          </a:solidFill>
          <a:ln>
            <a:solidFill>
              <a:schemeClr val="bg1"/>
            </a:solidFill>
          </a:ln>
        </p:spPr>
        <p:txBody>
          <a:bodyPr wrap="square">
            <a:spAutoFit/>
          </a:bodyPr>
          <a:lstStyle/>
          <a:p>
            <a:pPr lvl="1">
              <a:spcAft>
                <a:spcPts val="200"/>
              </a:spcAft>
            </a:pPr>
            <a:endParaRPr lang="en-US" sz="400" dirty="0"/>
          </a:p>
          <a:p>
            <a:pPr lvl="1">
              <a:spcAft>
                <a:spcPts val="200"/>
              </a:spcAft>
            </a:pPr>
            <a:r>
              <a:rPr lang="en-US" dirty="0"/>
              <a:t>When preparing your cost report, keep </a:t>
            </a:r>
            <a:r>
              <a:rPr lang="en-US" b="1" dirty="0"/>
              <a:t>clear &amp; organized documentation </a:t>
            </a:r>
            <a:r>
              <a:rPr lang="en-US" dirty="0"/>
              <a:t>for ease of reference during the review</a:t>
            </a:r>
          </a:p>
          <a:p>
            <a:pPr>
              <a:spcAft>
                <a:spcPts val="200"/>
              </a:spcAft>
            </a:pPr>
            <a:endParaRPr lang="en-US" sz="400" dirty="0"/>
          </a:p>
          <a:p>
            <a:pPr lvl="1">
              <a:spcAft>
                <a:spcPts val="200"/>
              </a:spcAft>
            </a:pPr>
            <a:r>
              <a:rPr lang="en-US" dirty="0"/>
              <a:t>Develop a </a:t>
            </a:r>
            <a:r>
              <a:rPr lang="en-US" b="1" dirty="0"/>
              <a:t>response plan </a:t>
            </a:r>
            <a:r>
              <a:rPr lang="en-US" dirty="0"/>
              <a:t>with your team and coordinate internally to provide requested information</a:t>
            </a:r>
          </a:p>
          <a:p>
            <a:pPr lvl="1">
              <a:spcAft>
                <a:spcPts val="200"/>
              </a:spcAft>
            </a:pPr>
            <a:endParaRPr lang="en-US" sz="400" dirty="0"/>
          </a:p>
          <a:p>
            <a:pPr lvl="1">
              <a:spcAft>
                <a:spcPts val="200"/>
              </a:spcAft>
            </a:pPr>
            <a:r>
              <a:rPr lang="en-US" b="1" dirty="0"/>
              <a:t>Confident statements of understanding </a:t>
            </a:r>
            <a:r>
              <a:rPr lang="en-US" dirty="0"/>
              <a:t>are necessary! Avoid phrases like “I believe…” or “Somebody told me…” </a:t>
            </a:r>
          </a:p>
          <a:p>
            <a:pPr marL="457200" lvl="2" indent="0">
              <a:spcBef>
                <a:spcPts val="1000"/>
              </a:spcBef>
              <a:spcAft>
                <a:spcPts val="200"/>
              </a:spcAft>
              <a:buNone/>
            </a:pPr>
            <a:r>
              <a:rPr lang="en-US" sz="1600" i="1" dirty="0">
                <a:solidFill>
                  <a:schemeClr val="accent5"/>
                </a:solidFill>
              </a:rPr>
              <a:t>If you are not 100% sure if a cost or ratio is accurate and cannot find any supporting documentation, you’ll need to remove the cost</a:t>
            </a:r>
          </a:p>
          <a:p>
            <a:pPr marL="457200" lvl="2">
              <a:spcBef>
                <a:spcPts val="1000"/>
              </a:spcBef>
              <a:spcAft>
                <a:spcPts val="200"/>
              </a:spcAft>
            </a:pPr>
            <a:r>
              <a:rPr lang="en-US" dirty="0"/>
              <a:t>Respond in a </a:t>
            </a:r>
            <a:r>
              <a:rPr lang="en-US" b="1" dirty="0"/>
              <a:t>timely fashion </a:t>
            </a:r>
          </a:p>
          <a:p>
            <a:pPr marL="457200" lvl="2">
              <a:spcBef>
                <a:spcPts val="1000"/>
              </a:spcBef>
              <a:spcAft>
                <a:spcPts val="200"/>
              </a:spcAft>
            </a:pPr>
            <a:endParaRPr lang="en-US" sz="400" b="1" dirty="0"/>
          </a:p>
          <a:p>
            <a:pPr marL="457200" lvl="2">
              <a:spcBef>
                <a:spcPts val="1000"/>
              </a:spcBef>
              <a:spcAft>
                <a:spcPts val="200"/>
              </a:spcAft>
            </a:pPr>
            <a:r>
              <a:rPr lang="en-US" dirty="0"/>
              <a:t>Look out for any potential </a:t>
            </a:r>
            <a:r>
              <a:rPr lang="en-US" b="1" dirty="0"/>
              <a:t>follow-up questions </a:t>
            </a:r>
            <a:r>
              <a:rPr lang="en-US" dirty="0"/>
              <a:t>from PCG and the State until the review is closed</a:t>
            </a:r>
          </a:p>
        </p:txBody>
      </p:sp>
      <p:sp>
        <p:nvSpPr>
          <p:cNvPr id="3" name="Slide Number Placeholder 2">
            <a:extLst>
              <a:ext uri="{FF2B5EF4-FFF2-40B4-BE49-F238E27FC236}">
                <a16:creationId xmlns:a16="http://schemas.microsoft.com/office/drawing/2014/main" id="{BEB9CB1F-F73C-4E1E-93C8-F88DBC8946D9}"/>
              </a:ext>
            </a:extLst>
          </p:cNvPr>
          <p:cNvSpPr>
            <a:spLocks noGrp="1"/>
          </p:cNvSpPr>
          <p:nvPr>
            <p:ph type="sldNum" sz="quarter" idx="12"/>
          </p:nvPr>
        </p:nvSpPr>
        <p:spPr/>
        <p:txBody>
          <a:bodyPr/>
          <a:lstStyle/>
          <a:p>
            <a:fld id="{899FFD16-B25A-457E-9C72-CDC3BAF3ACB3}" type="slidenum">
              <a:rPr lang="en-US" smtClean="0"/>
              <a:t>56</a:t>
            </a:fld>
            <a:endParaRPr lang="en-US"/>
          </a:p>
        </p:txBody>
      </p:sp>
      <p:sp>
        <p:nvSpPr>
          <p:cNvPr id="7" name="Title 6">
            <a:extLst>
              <a:ext uri="{FF2B5EF4-FFF2-40B4-BE49-F238E27FC236}">
                <a16:creationId xmlns:a16="http://schemas.microsoft.com/office/drawing/2014/main" id="{30C475B4-58AC-45C5-A5F9-D67F7563C7B3}"/>
              </a:ext>
            </a:extLst>
          </p:cNvPr>
          <p:cNvSpPr>
            <a:spLocks noGrp="1"/>
          </p:cNvSpPr>
          <p:nvPr>
            <p:ph type="title"/>
          </p:nvPr>
        </p:nvSpPr>
        <p:spPr/>
        <p:txBody>
          <a:bodyPr/>
          <a:lstStyle/>
          <a:p>
            <a:r>
              <a:rPr lang="en-US" dirty="0"/>
              <a:t>To Ensure a Smooth Desk Review Process:</a:t>
            </a:r>
          </a:p>
        </p:txBody>
      </p:sp>
      <p:grpSp>
        <p:nvGrpSpPr>
          <p:cNvPr id="10" name="Group 9">
            <a:extLst>
              <a:ext uri="{FF2B5EF4-FFF2-40B4-BE49-F238E27FC236}">
                <a16:creationId xmlns:a16="http://schemas.microsoft.com/office/drawing/2014/main" id="{5DC017E6-D9C3-4E5D-819C-E1E6A74DA5D1}"/>
              </a:ext>
            </a:extLst>
          </p:cNvPr>
          <p:cNvGrpSpPr/>
          <p:nvPr/>
        </p:nvGrpSpPr>
        <p:grpSpPr>
          <a:xfrm>
            <a:off x="1047107" y="2552837"/>
            <a:ext cx="414447" cy="426721"/>
            <a:chOff x="1028627" y="2402128"/>
            <a:chExt cx="414447" cy="426721"/>
          </a:xfrm>
        </p:grpSpPr>
        <p:pic>
          <p:nvPicPr>
            <p:cNvPr id="11" name="Picture 1">
              <a:extLst>
                <a:ext uri="{FF2B5EF4-FFF2-40B4-BE49-F238E27FC236}">
                  <a16:creationId xmlns:a16="http://schemas.microsoft.com/office/drawing/2014/main" id="{932D70ED-9F77-4BED-91AD-359531A776B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028627" y="2402128"/>
              <a:ext cx="414447" cy="426721"/>
            </a:xfrm>
            <a:prstGeom prst="rect">
              <a:avLst/>
            </a:prstGeom>
          </p:spPr>
        </p:pic>
        <p:pic>
          <p:nvPicPr>
            <p:cNvPr id="12" name="Picture 2">
              <a:extLst>
                <a:ext uri="{FF2B5EF4-FFF2-40B4-BE49-F238E27FC236}">
                  <a16:creationId xmlns:a16="http://schemas.microsoft.com/office/drawing/2014/main" id="{B5C8DC52-812D-411C-A423-F52BA5679829}"/>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1638" y="2482282"/>
              <a:ext cx="226258" cy="199910"/>
            </a:xfrm>
            <a:prstGeom prst="rect">
              <a:avLst/>
            </a:prstGeom>
          </p:spPr>
        </p:pic>
      </p:grpSp>
      <p:grpSp>
        <p:nvGrpSpPr>
          <p:cNvPr id="15" name="Group 14">
            <a:extLst>
              <a:ext uri="{FF2B5EF4-FFF2-40B4-BE49-F238E27FC236}">
                <a16:creationId xmlns:a16="http://schemas.microsoft.com/office/drawing/2014/main" id="{65CD6615-1877-4963-BF75-69DE53052D5D}"/>
              </a:ext>
            </a:extLst>
          </p:cNvPr>
          <p:cNvGrpSpPr/>
          <p:nvPr/>
        </p:nvGrpSpPr>
        <p:grpSpPr>
          <a:xfrm>
            <a:off x="1047107" y="3219489"/>
            <a:ext cx="414447" cy="426721"/>
            <a:chOff x="1028627" y="2402128"/>
            <a:chExt cx="414447" cy="426721"/>
          </a:xfrm>
        </p:grpSpPr>
        <p:pic>
          <p:nvPicPr>
            <p:cNvPr id="16" name="Picture 1">
              <a:extLst>
                <a:ext uri="{FF2B5EF4-FFF2-40B4-BE49-F238E27FC236}">
                  <a16:creationId xmlns:a16="http://schemas.microsoft.com/office/drawing/2014/main" id="{AE4B5B3D-7667-4D14-AC05-ECDF961AF12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028627" y="2402128"/>
              <a:ext cx="414447" cy="426721"/>
            </a:xfrm>
            <a:prstGeom prst="rect">
              <a:avLst/>
            </a:prstGeom>
          </p:spPr>
        </p:pic>
        <p:pic>
          <p:nvPicPr>
            <p:cNvPr id="17" name="Picture 2">
              <a:extLst>
                <a:ext uri="{FF2B5EF4-FFF2-40B4-BE49-F238E27FC236}">
                  <a16:creationId xmlns:a16="http://schemas.microsoft.com/office/drawing/2014/main" id="{9B329ECA-EEDB-41A3-AFF7-BAD2518CC9EF}"/>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1638" y="2482282"/>
              <a:ext cx="226258" cy="199910"/>
            </a:xfrm>
            <a:prstGeom prst="rect">
              <a:avLst/>
            </a:prstGeom>
          </p:spPr>
        </p:pic>
      </p:grpSp>
      <p:grpSp>
        <p:nvGrpSpPr>
          <p:cNvPr id="19" name="Group 18">
            <a:extLst>
              <a:ext uri="{FF2B5EF4-FFF2-40B4-BE49-F238E27FC236}">
                <a16:creationId xmlns:a16="http://schemas.microsoft.com/office/drawing/2014/main" id="{7E1D8EC7-E305-4287-AC19-297BD96BE412}"/>
              </a:ext>
            </a:extLst>
          </p:cNvPr>
          <p:cNvGrpSpPr/>
          <p:nvPr/>
        </p:nvGrpSpPr>
        <p:grpSpPr>
          <a:xfrm>
            <a:off x="1047107" y="4465800"/>
            <a:ext cx="414447" cy="426721"/>
            <a:chOff x="1028627" y="2402128"/>
            <a:chExt cx="414447" cy="426721"/>
          </a:xfrm>
        </p:grpSpPr>
        <p:pic>
          <p:nvPicPr>
            <p:cNvPr id="20" name="Picture 1">
              <a:extLst>
                <a:ext uri="{FF2B5EF4-FFF2-40B4-BE49-F238E27FC236}">
                  <a16:creationId xmlns:a16="http://schemas.microsoft.com/office/drawing/2014/main" id="{070ED2FA-B842-4189-B033-E81AA64F3D3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028627" y="2402128"/>
              <a:ext cx="414447" cy="426721"/>
            </a:xfrm>
            <a:prstGeom prst="rect">
              <a:avLst/>
            </a:prstGeom>
          </p:spPr>
        </p:pic>
        <p:pic>
          <p:nvPicPr>
            <p:cNvPr id="21" name="Picture 2">
              <a:extLst>
                <a:ext uri="{FF2B5EF4-FFF2-40B4-BE49-F238E27FC236}">
                  <a16:creationId xmlns:a16="http://schemas.microsoft.com/office/drawing/2014/main" id="{26CD75FC-AA1F-4AC3-9062-3E3706E6DF78}"/>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1638" y="2482282"/>
              <a:ext cx="226258" cy="199910"/>
            </a:xfrm>
            <a:prstGeom prst="rect">
              <a:avLst/>
            </a:prstGeom>
          </p:spPr>
        </p:pic>
      </p:grpSp>
      <p:grpSp>
        <p:nvGrpSpPr>
          <p:cNvPr id="23" name="Group 22">
            <a:extLst>
              <a:ext uri="{FF2B5EF4-FFF2-40B4-BE49-F238E27FC236}">
                <a16:creationId xmlns:a16="http://schemas.microsoft.com/office/drawing/2014/main" id="{8D5EBCE3-8411-4CF5-B4A3-48978E0FC63B}"/>
              </a:ext>
            </a:extLst>
          </p:cNvPr>
          <p:cNvGrpSpPr/>
          <p:nvPr/>
        </p:nvGrpSpPr>
        <p:grpSpPr>
          <a:xfrm>
            <a:off x="1047107" y="5106130"/>
            <a:ext cx="414447" cy="426721"/>
            <a:chOff x="1028627" y="2402128"/>
            <a:chExt cx="414447" cy="426721"/>
          </a:xfrm>
        </p:grpSpPr>
        <p:pic>
          <p:nvPicPr>
            <p:cNvPr id="24" name="Picture 1">
              <a:extLst>
                <a:ext uri="{FF2B5EF4-FFF2-40B4-BE49-F238E27FC236}">
                  <a16:creationId xmlns:a16="http://schemas.microsoft.com/office/drawing/2014/main" id="{C75E8F66-CF7A-4AC6-8F03-95E04A3B27B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028627" y="2402128"/>
              <a:ext cx="414447" cy="426721"/>
            </a:xfrm>
            <a:prstGeom prst="rect">
              <a:avLst/>
            </a:prstGeom>
          </p:spPr>
        </p:pic>
        <p:pic>
          <p:nvPicPr>
            <p:cNvPr id="25" name="Picture 2">
              <a:extLst>
                <a:ext uri="{FF2B5EF4-FFF2-40B4-BE49-F238E27FC236}">
                  <a16:creationId xmlns:a16="http://schemas.microsoft.com/office/drawing/2014/main" id="{3D5A4EA1-E2F3-4EF8-90D0-DE31F100ADE6}"/>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1638" y="2482282"/>
              <a:ext cx="226258" cy="199910"/>
            </a:xfrm>
            <a:prstGeom prst="rect">
              <a:avLst/>
            </a:prstGeom>
          </p:spPr>
        </p:pic>
      </p:grpSp>
      <p:grpSp>
        <p:nvGrpSpPr>
          <p:cNvPr id="6" name="Group 5">
            <a:extLst>
              <a:ext uri="{FF2B5EF4-FFF2-40B4-BE49-F238E27FC236}">
                <a16:creationId xmlns:a16="http://schemas.microsoft.com/office/drawing/2014/main" id="{E709F551-56F2-4155-A7F8-1C61C79CAF66}"/>
              </a:ext>
            </a:extLst>
          </p:cNvPr>
          <p:cNvGrpSpPr/>
          <p:nvPr/>
        </p:nvGrpSpPr>
        <p:grpSpPr>
          <a:xfrm>
            <a:off x="1047107" y="1845456"/>
            <a:ext cx="414447" cy="426721"/>
            <a:chOff x="1028627" y="2402128"/>
            <a:chExt cx="414447" cy="426721"/>
          </a:xfrm>
        </p:grpSpPr>
        <p:pic>
          <p:nvPicPr>
            <p:cNvPr id="8" name="Picture 1">
              <a:extLst>
                <a:ext uri="{FF2B5EF4-FFF2-40B4-BE49-F238E27FC236}">
                  <a16:creationId xmlns:a16="http://schemas.microsoft.com/office/drawing/2014/main" id="{F6989C78-DF0C-43AF-B9DD-CB86102151F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028627" y="2402128"/>
              <a:ext cx="414447" cy="426721"/>
            </a:xfrm>
            <a:prstGeom prst="rect">
              <a:avLst/>
            </a:prstGeom>
          </p:spPr>
        </p:pic>
        <p:pic>
          <p:nvPicPr>
            <p:cNvPr id="9" name="Picture 2">
              <a:extLst>
                <a:ext uri="{FF2B5EF4-FFF2-40B4-BE49-F238E27FC236}">
                  <a16:creationId xmlns:a16="http://schemas.microsoft.com/office/drawing/2014/main" id="{4E63FD5E-425E-4048-90C8-096EE965FCB2}"/>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1638" y="2482282"/>
              <a:ext cx="226258" cy="199910"/>
            </a:xfrm>
            <a:prstGeom prst="rect">
              <a:avLst/>
            </a:prstGeom>
          </p:spPr>
        </p:pic>
      </p:grpSp>
      <p:cxnSp>
        <p:nvCxnSpPr>
          <p:cNvPr id="29" name="Straight Connector 28">
            <a:extLst>
              <a:ext uri="{FF2B5EF4-FFF2-40B4-BE49-F238E27FC236}">
                <a16:creationId xmlns:a16="http://schemas.microsoft.com/office/drawing/2014/main" id="{DABC6652-AF99-43F3-B4AF-E743D7326DD7}"/>
              </a:ext>
            </a:extLst>
          </p:cNvPr>
          <p:cNvCxnSpPr>
            <a:cxnSpLocks/>
          </p:cNvCxnSpPr>
          <p:nvPr/>
        </p:nvCxnSpPr>
        <p:spPr>
          <a:xfrm>
            <a:off x="1250967" y="2407695"/>
            <a:ext cx="97017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49B225B-1D0B-4709-A709-218C01F78D0B}"/>
              </a:ext>
            </a:extLst>
          </p:cNvPr>
          <p:cNvCxnSpPr>
            <a:cxnSpLocks/>
          </p:cNvCxnSpPr>
          <p:nvPr/>
        </p:nvCxnSpPr>
        <p:spPr>
          <a:xfrm>
            <a:off x="1261786" y="3066642"/>
            <a:ext cx="97017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D7CFCA-7290-42F6-8303-01D2BB97241C}"/>
              </a:ext>
            </a:extLst>
          </p:cNvPr>
          <p:cNvCxnSpPr>
            <a:cxnSpLocks/>
          </p:cNvCxnSpPr>
          <p:nvPr/>
        </p:nvCxnSpPr>
        <p:spPr>
          <a:xfrm>
            <a:off x="1245108" y="4411323"/>
            <a:ext cx="97017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D5A2FC8-4091-4C67-8DDE-B99886A8A7A4}"/>
              </a:ext>
            </a:extLst>
          </p:cNvPr>
          <p:cNvCxnSpPr>
            <a:cxnSpLocks/>
          </p:cNvCxnSpPr>
          <p:nvPr/>
        </p:nvCxnSpPr>
        <p:spPr>
          <a:xfrm>
            <a:off x="1261786" y="4995943"/>
            <a:ext cx="97017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29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858A04F-8B8F-457D-99A9-ACDB0F5741E7}"/>
              </a:ext>
            </a:extLst>
          </p:cNvPr>
          <p:cNvSpPr/>
          <p:nvPr/>
        </p:nvSpPr>
        <p:spPr>
          <a:xfrm>
            <a:off x="1282054" y="1432272"/>
            <a:ext cx="5762558" cy="691020"/>
          </a:xfrm>
          <a:custGeom>
            <a:avLst/>
            <a:gdLst>
              <a:gd name="connsiteX0" fmla="*/ 0 w 2464593"/>
              <a:gd name="connsiteY0" fmla="*/ 0 h 2083197"/>
              <a:gd name="connsiteX1" fmla="*/ 2464593 w 2464593"/>
              <a:gd name="connsiteY1" fmla="*/ 0 h 2083197"/>
              <a:gd name="connsiteX2" fmla="*/ 2464593 w 2464593"/>
              <a:gd name="connsiteY2" fmla="*/ 2083197 h 2083197"/>
              <a:gd name="connsiteX3" fmla="*/ 0 w 2464593"/>
              <a:gd name="connsiteY3" fmla="*/ 2083197 h 2083197"/>
              <a:gd name="connsiteX4" fmla="*/ 0 w 2464593"/>
              <a:gd name="connsiteY4" fmla="*/ 0 h 208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2083197">
                <a:moveTo>
                  <a:pt x="0" y="0"/>
                </a:moveTo>
                <a:lnTo>
                  <a:pt x="2464593" y="0"/>
                </a:lnTo>
                <a:lnTo>
                  <a:pt x="2464593" y="2083197"/>
                </a:lnTo>
                <a:lnTo>
                  <a:pt x="0" y="2083197"/>
                </a:lnTo>
                <a:lnTo>
                  <a:pt x="0" y="0"/>
                </a:lnTo>
                <a:close/>
              </a:path>
            </a:pathLst>
          </a:cu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347472" defTabSz="622300" eaLnBrk="0" fontAlgn="base" hangingPunct="0">
              <a:lnSpc>
                <a:spcPct val="90000"/>
              </a:lnSpc>
              <a:spcBef>
                <a:spcPct val="0"/>
              </a:spcBef>
              <a:spcAft>
                <a:spcPct val="35000"/>
              </a:spcAft>
              <a:defRPr/>
            </a:pPr>
            <a:r>
              <a:rPr lang="en-US" sz="1400" u="sng" dirty="0">
                <a:solidFill>
                  <a:schemeClr val="tx1"/>
                </a:solidFill>
              </a:rPr>
              <a:t>Reported Salary and Benefit costs </a:t>
            </a:r>
            <a:r>
              <a:rPr lang="en-US" sz="1400" dirty="0">
                <a:solidFill>
                  <a:schemeClr val="tx1"/>
                </a:solidFill>
              </a:rPr>
              <a:t>are inconsistent with the staff member’s Job Span Bar, which is their allowable claimable time listed on the Staff Pool List </a:t>
            </a:r>
          </a:p>
        </p:txBody>
      </p:sp>
      <p:sp>
        <p:nvSpPr>
          <p:cNvPr id="8" name="Freeform 7">
            <a:extLst>
              <a:ext uri="{FF2B5EF4-FFF2-40B4-BE49-F238E27FC236}">
                <a16:creationId xmlns:a16="http://schemas.microsoft.com/office/drawing/2014/main" id="{865290B7-7583-455D-9220-91DB36668693}"/>
              </a:ext>
            </a:extLst>
          </p:cNvPr>
          <p:cNvSpPr/>
          <p:nvPr/>
        </p:nvSpPr>
        <p:spPr>
          <a:xfrm>
            <a:off x="1282052" y="2196452"/>
            <a:ext cx="5762559" cy="549216"/>
          </a:xfrm>
          <a:custGeom>
            <a:avLst/>
            <a:gdLst>
              <a:gd name="connsiteX0" fmla="*/ 0 w 2464593"/>
              <a:gd name="connsiteY0" fmla="*/ 0 h 2072876"/>
              <a:gd name="connsiteX1" fmla="*/ 2464593 w 2464593"/>
              <a:gd name="connsiteY1" fmla="*/ 0 h 2072876"/>
              <a:gd name="connsiteX2" fmla="*/ 2464593 w 2464593"/>
              <a:gd name="connsiteY2" fmla="*/ 2072876 h 2072876"/>
              <a:gd name="connsiteX3" fmla="*/ 0 w 2464593"/>
              <a:gd name="connsiteY3" fmla="*/ 2072876 h 2072876"/>
              <a:gd name="connsiteX4" fmla="*/ 0 w 2464593"/>
              <a:gd name="connsiteY4" fmla="*/ 0 h 207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2072876">
                <a:moveTo>
                  <a:pt x="0" y="0"/>
                </a:moveTo>
                <a:lnTo>
                  <a:pt x="2464593" y="0"/>
                </a:lnTo>
                <a:lnTo>
                  <a:pt x="2464593" y="2072876"/>
                </a:lnTo>
                <a:lnTo>
                  <a:pt x="0" y="2072876"/>
                </a:lnTo>
                <a:lnTo>
                  <a:pt x="0" y="0"/>
                </a:lnTo>
                <a:close/>
              </a:path>
            </a:pathLst>
          </a:cu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347472" marR="0" lvl="0" indent="0" defTabSz="622300" eaLnBrk="0" fontAlgn="base" hangingPunct="0">
              <a:lnSpc>
                <a:spcPct val="90000"/>
              </a:lnSpc>
              <a:spcBef>
                <a:spcPct val="0"/>
              </a:spcBef>
              <a:spcAft>
                <a:spcPct val="35000"/>
              </a:spcAft>
              <a:buClrTx/>
              <a:buSzTx/>
              <a:buFontTx/>
              <a:buNone/>
              <a:tabLst/>
              <a:defRPr/>
            </a:pPr>
            <a:r>
              <a:rPr lang="en-US" sz="1400" u="sng" dirty="0">
                <a:solidFill>
                  <a:schemeClr val="tx1"/>
                </a:solidFill>
              </a:rPr>
              <a:t>Salary and Benefit </a:t>
            </a:r>
            <a:r>
              <a:rPr lang="en-US" sz="1400" dirty="0">
                <a:solidFill>
                  <a:schemeClr val="tx1"/>
                </a:solidFill>
              </a:rPr>
              <a:t>documentation does not align with what is reported in the PCG Claiming System</a:t>
            </a:r>
          </a:p>
        </p:txBody>
      </p:sp>
      <p:sp>
        <p:nvSpPr>
          <p:cNvPr id="9" name="Freeform 8">
            <a:extLst>
              <a:ext uri="{FF2B5EF4-FFF2-40B4-BE49-F238E27FC236}">
                <a16:creationId xmlns:a16="http://schemas.microsoft.com/office/drawing/2014/main" id="{3C119659-879B-42B8-A6B7-4A69ADB46F08}"/>
              </a:ext>
            </a:extLst>
          </p:cNvPr>
          <p:cNvSpPr/>
          <p:nvPr/>
        </p:nvSpPr>
        <p:spPr>
          <a:xfrm>
            <a:off x="1282052" y="2840566"/>
            <a:ext cx="5762559" cy="558793"/>
          </a:xfrm>
          <a:custGeom>
            <a:avLst/>
            <a:gdLst>
              <a:gd name="connsiteX0" fmla="*/ 0 w 2464593"/>
              <a:gd name="connsiteY0" fmla="*/ 0 h 2066561"/>
              <a:gd name="connsiteX1" fmla="*/ 2464593 w 2464593"/>
              <a:gd name="connsiteY1" fmla="*/ 0 h 2066561"/>
              <a:gd name="connsiteX2" fmla="*/ 2464593 w 2464593"/>
              <a:gd name="connsiteY2" fmla="*/ 2066561 h 2066561"/>
              <a:gd name="connsiteX3" fmla="*/ 0 w 2464593"/>
              <a:gd name="connsiteY3" fmla="*/ 2066561 h 2066561"/>
              <a:gd name="connsiteX4" fmla="*/ 0 w 2464593"/>
              <a:gd name="connsiteY4" fmla="*/ 0 h 2066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2066561">
                <a:moveTo>
                  <a:pt x="0" y="0"/>
                </a:moveTo>
                <a:lnTo>
                  <a:pt x="2464593" y="0"/>
                </a:lnTo>
                <a:lnTo>
                  <a:pt x="2464593" y="2066561"/>
                </a:lnTo>
                <a:lnTo>
                  <a:pt x="0" y="2066561"/>
                </a:lnTo>
                <a:lnTo>
                  <a:pt x="0" y="0"/>
                </a:lnTo>
                <a:close/>
              </a:path>
            </a:pathLst>
          </a:cu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347472" defTabSz="622300" eaLnBrk="0" fontAlgn="base" hangingPunct="0">
              <a:lnSpc>
                <a:spcPct val="90000"/>
              </a:lnSpc>
              <a:spcBef>
                <a:spcPct val="0"/>
              </a:spcBef>
              <a:spcAft>
                <a:spcPct val="35000"/>
              </a:spcAft>
              <a:defRPr/>
            </a:pPr>
            <a:r>
              <a:rPr lang="en-US" sz="1400" dirty="0">
                <a:solidFill>
                  <a:schemeClr val="tx1"/>
                </a:solidFill>
              </a:rPr>
              <a:t>Counties who do not report </a:t>
            </a:r>
            <a:r>
              <a:rPr lang="en-US" sz="1400" u="sng" dirty="0">
                <a:solidFill>
                  <a:schemeClr val="tx1"/>
                </a:solidFill>
              </a:rPr>
              <a:t>Direct Medical Service Other costs </a:t>
            </a:r>
            <a:r>
              <a:rPr lang="en-US" sz="1400" dirty="0">
                <a:solidFill>
                  <a:schemeClr val="tx1"/>
                </a:solidFill>
              </a:rPr>
              <a:t> could be leaving funding on the table</a:t>
            </a:r>
          </a:p>
        </p:txBody>
      </p:sp>
      <p:sp>
        <p:nvSpPr>
          <p:cNvPr id="11" name="Freeform 10">
            <a:extLst>
              <a:ext uri="{FF2B5EF4-FFF2-40B4-BE49-F238E27FC236}">
                <a16:creationId xmlns:a16="http://schemas.microsoft.com/office/drawing/2014/main" id="{9A4F9D06-86C5-423D-8074-32BA2AB99AC6}"/>
              </a:ext>
            </a:extLst>
          </p:cNvPr>
          <p:cNvSpPr/>
          <p:nvPr/>
        </p:nvSpPr>
        <p:spPr>
          <a:xfrm>
            <a:off x="1287625" y="3505345"/>
            <a:ext cx="5762557" cy="901294"/>
          </a:xfrm>
          <a:custGeom>
            <a:avLst/>
            <a:gdLst>
              <a:gd name="connsiteX0" fmla="*/ 0 w 2464593"/>
              <a:gd name="connsiteY0" fmla="*/ 0 h 2034384"/>
              <a:gd name="connsiteX1" fmla="*/ 2464593 w 2464593"/>
              <a:gd name="connsiteY1" fmla="*/ 0 h 2034384"/>
              <a:gd name="connsiteX2" fmla="*/ 2464593 w 2464593"/>
              <a:gd name="connsiteY2" fmla="*/ 2034384 h 2034384"/>
              <a:gd name="connsiteX3" fmla="*/ 0 w 2464593"/>
              <a:gd name="connsiteY3" fmla="*/ 2034384 h 2034384"/>
              <a:gd name="connsiteX4" fmla="*/ 0 w 2464593"/>
              <a:gd name="connsiteY4" fmla="*/ 0 h 203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2034384">
                <a:moveTo>
                  <a:pt x="0" y="0"/>
                </a:moveTo>
                <a:lnTo>
                  <a:pt x="2464593" y="0"/>
                </a:lnTo>
                <a:lnTo>
                  <a:pt x="2464593" y="2034384"/>
                </a:lnTo>
                <a:lnTo>
                  <a:pt x="0" y="2034384"/>
                </a:lnTo>
                <a:lnTo>
                  <a:pt x="0" y="0"/>
                </a:lnTo>
                <a:close/>
              </a:path>
            </a:pathLst>
          </a:cu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347472" defTabSz="622300" eaLnBrk="0" fontAlgn="base" hangingPunct="0">
              <a:lnSpc>
                <a:spcPct val="90000"/>
              </a:lnSpc>
              <a:spcAft>
                <a:spcPct val="35000"/>
              </a:spcAft>
              <a:defRPr/>
            </a:pPr>
            <a:r>
              <a:rPr lang="en-US" sz="1400" u="sng" dirty="0">
                <a:solidFill>
                  <a:schemeClr val="tx1"/>
                </a:solidFill>
              </a:rPr>
              <a:t>Transportation costs </a:t>
            </a:r>
            <a:r>
              <a:rPr lang="en-US" sz="1400" dirty="0">
                <a:solidFill>
                  <a:schemeClr val="tx1"/>
                </a:solidFill>
              </a:rPr>
              <a:t>are not correctly categorized as either “Only Specialized Transportation” or “Not Only Specialized Transportation”</a:t>
            </a:r>
          </a:p>
          <a:p>
            <a:pPr marL="347472" defTabSz="622300" eaLnBrk="0" fontAlgn="base" hangingPunct="0">
              <a:lnSpc>
                <a:spcPct val="90000"/>
              </a:lnSpc>
              <a:spcAft>
                <a:spcPct val="35000"/>
              </a:spcAft>
              <a:defRPr/>
            </a:pPr>
            <a:r>
              <a:rPr lang="en-US" sz="1400" dirty="0">
                <a:solidFill>
                  <a:schemeClr val="tx1"/>
                </a:solidFill>
              </a:rPr>
              <a:t>What does your documentation support?  </a:t>
            </a:r>
          </a:p>
        </p:txBody>
      </p:sp>
      <p:sp>
        <p:nvSpPr>
          <p:cNvPr id="14" name="Pentagon 17">
            <a:extLst>
              <a:ext uri="{FF2B5EF4-FFF2-40B4-BE49-F238E27FC236}">
                <a16:creationId xmlns:a16="http://schemas.microsoft.com/office/drawing/2014/main" id="{A1D6464A-9353-4DAC-90FD-1C1F5E65E2AF}"/>
              </a:ext>
            </a:extLst>
          </p:cNvPr>
          <p:cNvSpPr/>
          <p:nvPr/>
        </p:nvSpPr>
        <p:spPr>
          <a:xfrm>
            <a:off x="528053" y="1432271"/>
            <a:ext cx="1017037" cy="682313"/>
          </a:xfrm>
          <a:prstGeom prst="homePlate">
            <a:avLst>
              <a:gd name="adj" fmla="val 26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j-lt"/>
                <a:ea typeface="+mn-ea"/>
                <a:cs typeface="+mn-cs"/>
              </a:rPr>
              <a:t>1</a:t>
            </a:r>
          </a:p>
        </p:txBody>
      </p:sp>
      <p:sp>
        <p:nvSpPr>
          <p:cNvPr id="15" name="Pentagon 18">
            <a:extLst>
              <a:ext uri="{FF2B5EF4-FFF2-40B4-BE49-F238E27FC236}">
                <a16:creationId xmlns:a16="http://schemas.microsoft.com/office/drawing/2014/main" id="{76F28B40-1382-47CE-85DD-45627F2FAE3C}"/>
              </a:ext>
            </a:extLst>
          </p:cNvPr>
          <p:cNvSpPr/>
          <p:nvPr/>
        </p:nvSpPr>
        <p:spPr>
          <a:xfrm>
            <a:off x="528053" y="2196440"/>
            <a:ext cx="1017037" cy="552625"/>
          </a:xfrm>
          <a:prstGeom prst="homePlate">
            <a:avLst>
              <a:gd name="adj" fmla="val 26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j-lt"/>
                <a:ea typeface="+mn-ea"/>
                <a:cs typeface="+mn-cs"/>
              </a:rPr>
              <a:t>2</a:t>
            </a:r>
          </a:p>
        </p:txBody>
      </p:sp>
      <p:sp>
        <p:nvSpPr>
          <p:cNvPr id="16" name="Pentagon 19">
            <a:extLst>
              <a:ext uri="{FF2B5EF4-FFF2-40B4-BE49-F238E27FC236}">
                <a16:creationId xmlns:a16="http://schemas.microsoft.com/office/drawing/2014/main" id="{CA901ACE-8532-4C79-B705-0C36462FE2C3}"/>
              </a:ext>
            </a:extLst>
          </p:cNvPr>
          <p:cNvSpPr/>
          <p:nvPr/>
        </p:nvSpPr>
        <p:spPr>
          <a:xfrm>
            <a:off x="528053" y="2842725"/>
            <a:ext cx="1017037" cy="552625"/>
          </a:xfrm>
          <a:prstGeom prst="homePlate">
            <a:avLst>
              <a:gd name="adj" fmla="val 26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j-lt"/>
                <a:ea typeface="+mn-ea"/>
                <a:cs typeface="+mn-cs"/>
              </a:rPr>
              <a:t>3</a:t>
            </a:r>
          </a:p>
        </p:txBody>
      </p:sp>
      <p:sp>
        <p:nvSpPr>
          <p:cNvPr id="18" name="Pentagon 21">
            <a:extLst>
              <a:ext uri="{FF2B5EF4-FFF2-40B4-BE49-F238E27FC236}">
                <a16:creationId xmlns:a16="http://schemas.microsoft.com/office/drawing/2014/main" id="{D19DB245-DF6D-4E93-AD0D-43C96B5DC5FA}"/>
              </a:ext>
            </a:extLst>
          </p:cNvPr>
          <p:cNvSpPr/>
          <p:nvPr/>
        </p:nvSpPr>
        <p:spPr>
          <a:xfrm>
            <a:off x="533626" y="3517119"/>
            <a:ext cx="1017037" cy="889519"/>
          </a:xfrm>
          <a:prstGeom prst="homePlate">
            <a:avLst>
              <a:gd name="adj" fmla="val 26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j-lt"/>
                <a:ea typeface="+mn-ea"/>
                <a:cs typeface="+mn-cs"/>
              </a:rPr>
              <a:t>4</a:t>
            </a:r>
          </a:p>
        </p:txBody>
      </p:sp>
      <p:sp>
        <p:nvSpPr>
          <p:cNvPr id="20" name="Freeform 6">
            <a:extLst>
              <a:ext uri="{FF2B5EF4-FFF2-40B4-BE49-F238E27FC236}">
                <a16:creationId xmlns:a16="http://schemas.microsoft.com/office/drawing/2014/main" id="{2BA5F15E-96B3-43D1-B5B2-D5EC761C3D53}"/>
              </a:ext>
            </a:extLst>
          </p:cNvPr>
          <p:cNvSpPr/>
          <p:nvPr/>
        </p:nvSpPr>
        <p:spPr>
          <a:xfrm>
            <a:off x="1287624" y="4489622"/>
            <a:ext cx="5762557" cy="565634"/>
          </a:xfrm>
          <a:custGeom>
            <a:avLst/>
            <a:gdLst>
              <a:gd name="connsiteX0" fmla="*/ 0 w 2464593"/>
              <a:gd name="connsiteY0" fmla="*/ 0 h 2083197"/>
              <a:gd name="connsiteX1" fmla="*/ 2464593 w 2464593"/>
              <a:gd name="connsiteY1" fmla="*/ 0 h 2083197"/>
              <a:gd name="connsiteX2" fmla="*/ 2464593 w 2464593"/>
              <a:gd name="connsiteY2" fmla="*/ 2083197 h 2083197"/>
              <a:gd name="connsiteX3" fmla="*/ 0 w 2464593"/>
              <a:gd name="connsiteY3" fmla="*/ 2083197 h 2083197"/>
              <a:gd name="connsiteX4" fmla="*/ 0 w 2464593"/>
              <a:gd name="connsiteY4" fmla="*/ 0 h 208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2083197">
                <a:moveTo>
                  <a:pt x="0" y="0"/>
                </a:moveTo>
                <a:lnTo>
                  <a:pt x="2464593" y="0"/>
                </a:lnTo>
                <a:lnTo>
                  <a:pt x="2464593" y="2083197"/>
                </a:lnTo>
                <a:lnTo>
                  <a:pt x="0" y="2083197"/>
                </a:lnTo>
                <a:lnTo>
                  <a:pt x="0" y="0"/>
                </a:lnTo>
                <a:close/>
              </a:path>
            </a:pathLst>
          </a:cu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347472" marR="0" lvl="0" indent="0" algn="l" defTabSz="622300" rtl="0" eaLnBrk="0" fontAlgn="base" latinLnBrk="0" hangingPunct="0">
              <a:lnSpc>
                <a:spcPct val="90000"/>
              </a:lnSpc>
              <a:spcBef>
                <a:spcPts val="0"/>
              </a:spcBef>
              <a:spcAft>
                <a:spcPct val="35000"/>
              </a:spcAft>
              <a:buClrTx/>
              <a:buSzTx/>
              <a:buFontTx/>
              <a:buNone/>
              <a:tabLst/>
              <a:defRPr/>
            </a:pPr>
            <a:r>
              <a:rPr lang="en-US" sz="1400" dirty="0">
                <a:solidFill>
                  <a:schemeClr val="tx1"/>
                </a:solidFill>
              </a:rPr>
              <a:t>Costs paid with </a:t>
            </a:r>
            <a:r>
              <a:rPr lang="en-US" sz="1400" u="sng" dirty="0">
                <a:solidFill>
                  <a:schemeClr val="tx1"/>
                </a:solidFill>
              </a:rPr>
              <a:t>federal funds </a:t>
            </a:r>
            <a:r>
              <a:rPr lang="en-US" sz="1400" dirty="0">
                <a:solidFill>
                  <a:schemeClr val="tx1"/>
                </a:solidFill>
              </a:rPr>
              <a:t>have been included on the Cost Report without reporting federal funds in the appropriate fields</a:t>
            </a:r>
          </a:p>
        </p:txBody>
      </p:sp>
      <p:sp>
        <p:nvSpPr>
          <p:cNvPr id="21" name="Pentagon 17">
            <a:extLst>
              <a:ext uri="{FF2B5EF4-FFF2-40B4-BE49-F238E27FC236}">
                <a16:creationId xmlns:a16="http://schemas.microsoft.com/office/drawing/2014/main" id="{DBA96391-0F73-4D76-AF8B-9EFBCF4E0E33}"/>
              </a:ext>
            </a:extLst>
          </p:cNvPr>
          <p:cNvSpPr/>
          <p:nvPr/>
        </p:nvSpPr>
        <p:spPr>
          <a:xfrm>
            <a:off x="528053" y="4502631"/>
            <a:ext cx="1017037" cy="552625"/>
          </a:xfrm>
          <a:prstGeom prst="homePlate">
            <a:avLst>
              <a:gd name="adj" fmla="val 26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j-lt"/>
                <a:ea typeface="+mn-ea"/>
                <a:cs typeface="+mn-cs"/>
              </a:rPr>
              <a:t>5</a:t>
            </a:r>
          </a:p>
        </p:txBody>
      </p:sp>
      <p:sp>
        <p:nvSpPr>
          <p:cNvPr id="22" name="Speech Bubble: Rectangle with Corners Rounded 21">
            <a:extLst>
              <a:ext uri="{FF2B5EF4-FFF2-40B4-BE49-F238E27FC236}">
                <a16:creationId xmlns:a16="http://schemas.microsoft.com/office/drawing/2014/main" id="{F24DA66B-D0C7-460A-91BE-1F6CD9540271}"/>
              </a:ext>
            </a:extLst>
          </p:cNvPr>
          <p:cNvSpPr/>
          <p:nvPr/>
        </p:nvSpPr>
        <p:spPr>
          <a:xfrm>
            <a:off x="7432671" y="2318225"/>
            <a:ext cx="4327195" cy="2737031"/>
          </a:xfrm>
          <a:prstGeom prst="wedgeRoundRectCallout">
            <a:avLst>
              <a:gd name="adj1" fmla="val 33247"/>
              <a:gd name="adj2" fmla="val 7288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22300" eaLnBrk="0" fontAlgn="base" hangingPunct="0">
              <a:lnSpc>
                <a:spcPct val="90000"/>
              </a:lnSpc>
              <a:spcBef>
                <a:spcPct val="0"/>
              </a:spcBef>
              <a:spcAft>
                <a:spcPct val="35000"/>
              </a:spcAft>
              <a:defRPr/>
            </a:pPr>
            <a:r>
              <a:rPr lang="en-US" dirty="0">
                <a:solidFill>
                  <a:schemeClr val="bg1"/>
                </a:solidFill>
                <a:latin typeface="Arial" panose="020B0604020202020204" pitchFamily="34" charset="0"/>
                <a:cs typeface="Arial" panose="020B0604020202020204" pitchFamily="34" charset="0"/>
              </a:rPr>
              <a:t>If you have any questions about documentation and allowable costs, </a:t>
            </a:r>
            <a:br>
              <a:rPr lang="en-US"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don’t ever hesitate to reach out to PCG! </a:t>
            </a:r>
          </a:p>
          <a:p>
            <a:pPr lvl="0" defTabSz="622300" eaLnBrk="0" fontAlgn="base" hangingPunct="0">
              <a:lnSpc>
                <a:spcPct val="90000"/>
              </a:lnSpc>
              <a:spcBef>
                <a:spcPct val="0"/>
              </a:spcBef>
              <a:spcAft>
                <a:spcPct val="35000"/>
              </a:spcAft>
              <a:defRPr/>
            </a:pPr>
            <a:r>
              <a:rPr lang="en-US" u="sng" dirty="0">
                <a:solidFill>
                  <a:schemeClr val="bg1"/>
                </a:solidFill>
                <a:latin typeface="Arial" panose="020B0604020202020204" pitchFamily="34" charset="0"/>
                <a:cs typeface="Arial" panose="020B0604020202020204" pitchFamily="34" charset="0"/>
              </a:rPr>
              <a:t>PCG should always be your first point of contact!</a:t>
            </a:r>
            <a:endParaRPr lang="en-US" dirty="0">
              <a:solidFill>
                <a:schemeClr val="bg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7DFA64B-9360-4A59-866C-53650E3CB251}"/>
              </a:ext>
            </a:extLst>
          </p:cNvPr>
          <p:cNvSpPr>
            <a:spLocks noGrp="1"/>
          </p:cNvSpPr>
          <p:nvPr>
            <p:ph type="title"/>
          </p:nvPr>
        </p:nvSpPr>
        <p:spPr>
          <a:xfrm>
            <a:off x="347472" y="365125"/>
            <a:ext cx="11392617" cy="957297"/>
          </a:xfrm>
        </p:spPr>
        <p:txBody>
          <a:bodyPr/>
          <a:lstStyle/>
          <a:p>
            <a:r>
              <a:rPr lang="en-US" dirty="0"/>
              <a:t>Common Errors &amp; Potential Audit Risks</a:t>
            </a:r>
          </a:p>
        </p:txBody>
      </p:sp>
      <p:sp>
        <p:nvSpPr>
          <p:cNvPr id="3" name="Slide Number Placeholder 2">
            <a:extLst>
              <a:ext uri="{FF2B5EF4-FFF2-40B4-BE49-F238E27FC236}">
                <a16:creationId xmlns:a16="http://schemas.microsoft.com/office/drawing/2014/main" id="{D9E6FBB0-F026-4997-BD56-5F303EFAC458}"/>
              </a:ext>
            </a:extLst>
          </p:cNvPr>
          <p:cNvSpPr>
            <a:spLocks noGrp="1"/>
          </p:cNvSpPr>
          <p:nvPr>
            <p:ph type="sldNum" sz="quarter" idx="12"/>
          </p:nvPr>
        </p:nvSpPr>
        <p:spPr/>
        <p:txBody>
          <a:bodyPr/>
          <a:lstStyle/>
          <a:p>
            <a:fld id="{899FFD16-B25A-457E-9C72-CDC3BAF3ACB3}" type="slidenum">
              <a:rPr lang="en-US" smtClean="0"/>
              <a:t>57</a:t>
            </a:fld>
            <a:endParaRPr lang="en-US"/>
          </a:p>
        </p:txBody>
      </p:sp>
    </p:spTree>
    <p:extLst>
      <p:ext uri="{BB962C8B-B14F-4D97-AF65-F5344CB8AC3E}">
        <p14:creationId xmlns:p14="http://schemas.microsoft.com/office/powerpoint/2010/main" val="41518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Cost Settlement Calculation and CPE Form</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02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D0B0E7-E80A-4609-980C-42645853B770}"/>
              </a:ext>
            </a:extLst>
          </p:cNvPr>
          <p:cNvPicPr>
            <a:picLocks noChangeAspect="1"/>
          </p:cNvPicPr>
          <p:nvPr/>
        </p:nvPicPr>
        <p:blipFill>
          <a:blip r:embed="rId2"/>
          <a:stretch>
            <a:fillRect/>
          </a:stretch>
        </p:blipFill>
        <p:spPr>
          <a:xfrm>
            <a:off x="3706873" y="2109929"/>
            <a:ext cx="4705350" cy="4057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9732DA84-5E77-43FA-A222-77F6744E2AFE}"/>
              </a:ext>
            </a:extLst>
          </p:cNvPr>
          <p:cNvSpPr>
            <a:spLocks noGrp="1"/>
          </p:cNvSpPr>
          <p:nvPr>
            <p:ph type="sldNum" sz="quarter" idx="12"/>
          </p:nvPr>
        </p:nvSpPr>
        <p:spPr/>
        <p:txBody>
          <a:bodyPr/>
          <a:lstStyle/>
          <a:p>
            <a:fld id="{F7C12BC4-994B-473A-871F-46235A85AC2B}" type="slidenum">
              <a:rPr lang="en-US" smtClean="0"/>
              <a:pPr/>
              <a:t>59</a:t>
            </a:fld>
            <a:endParaRPr lang="en-US" dirty="0"/>
          </a:p>
        </p:txBody>
      </p:sp>
      <p:sp>
        <p:nvSpPr>
          <p:cNvPr id="6" name="Content Placeholder 7">
            <a:extLst>
              <a:ext uri="{FF2B5EF4-FFF2-40B4-BE49-F238E27FC236}">
                <a16:creationId xmlns:a16="http://schemas.microsoft.com/office/drawing/2014/main" id="{432EC974-2E8E-4D01-A738-97F6183E168B}"/>
              </a:ext>
            </a:extLst>
          </p:cNvPr>
          <p:cNvSpPr txBox="1">
            <a:spLocks/>
          </p:cNvSpPr>
          <p:nvPr/>
        </p:nvSpPr>
        <p:spPr>
          <a:xfrm>
            <a:off x="626533" y="1497254"/>
            <a:ext cx="10866031" cy="512961"/>
          </a:xfrm>
          <a:prstGeom prst="rect">
            <a:avLst/>
          </a:prstGeom>
        </p:spPr>
        <p:txBody>
          <a:bodyPr wrap="square" lIns="0" tIns="0" rIns="0" bIns="0">
            <a:spAutoFit/>
          </a:bodyPr>
          <a:lstStyle>
            <a:lvl1pPr marL="0">
              <a:defRPr sz="2700" b="0" i="0">
                <a:solidFill>
                  <a:srgbClr val="0070C0"/>
                </a:solidFill>
                <a:latin typeface="Rockwell"/>
                <a:ea typeface="+mn-ea"/>
                <a:cs typeface="Rockwel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ts val="2000"/>
              </a:lnSpc>
              <a:spcAft>
                <a:spcPts val="800"/>
              </a:spcAft>
              <a:defRPr/>
            </a:pPr>
            <a:r>
              <a:rPr lang="en-US" sz="2000" dirty="0">
                <a:solidFill>
                  <a:schemeClr val="tx1"/>
                </a:solidFill>
                <a:latin typeface="+mn-lt"/>
                <a:cs typeface="+mn-cs"/>
              </a:rPr>
              <a:t>Find this by going into the PCG Claiming System.  Choose a previous fiscal year, click “Annual” </a:t>
            </a:r>
            <a:r>
              <a:rPr lang="en-US" sz="2000" dirty="0">
                <a:solidFill>
                  <a:schemeClr val="tx1"/>
                </a:solidFill>
                <a:latin typeface="+mn-lt"/>
                <a:cs typeface="+mn-cs"/>
                <a:sym typeface="Wingdings" panose="05000000000000000000" pitchFamily="2" charset="2"/>
              </a:rPr>
              <a:t> Cost Settlement.</a:t>
            </a:r>
            <a:endParaRPr lang="en-US" sz="2000" dirty="0">
              <a:solidFill>
                <a:schemeClr val="tx1"/>
              </a:solidFill>
              <a:latin typeface="+mn-lt"/>
              <a:cs typeface="+mn-cs"/>
            </a:endParaRPr>
          </a:p>
        </p:txBody>
      </p:sp>
      <p:sp>
        <p:nvSpPr>
          <p:cNvPr id="8" name="Title 16">
            <a:extLst>
              <a:ext uri="{FF2B5EF4-FFF2-40B4-BE49-F238E27FC236}">
                <a16:creationId xmlns:a16="http://schemas.microsoft.com/office/drawing/2014/main" id="{0C476AB9-2424-4F3E-BE30-127A24AAAAFE}"/>
              </a:ext>
            </a:extLst>
          </p:cNvPr>
          <p:cNvSpPr txBox="1">
            <a:spLocks/>
          </p:cNvSpPr>
          <p:nvPr/>
        </p:nvSpPr>
        <p:spPr>
          <a:xfrm>
            <a:off x="347472" y="365125"/>
            <a:ext cx="11392617" cy="1325563"/>
          </a:xfrm>
          <a:prstGeom prst="rect">
            <a:avLst/>
          </a:prstGeom>
        </p:spPr>
        <p:txBody>
          <a:bodyPr anchor="ct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sz="3200" dirty="0"/>
              <a:t>Cost Settlement Calculation</a:t>
            </a:r>
          </a:p>
        </p:txBody>
      </p:sp>
    </p:spTree>
    <p:extLst>
      <p:ext uri="{BB962C8B-B14F-4D97-AF65-F5344CB8AC3E}">
        <p14:creationId xmlns:p14="http://schemas.microsoft.com/office/powerpoint/2010/main" val="199930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DB6C7A31-3BF5-42E8-AF05-3EB1E5BFDB32}"/>
              </a:ext>
            </a:extLst>
          </p:cNvPr>
          <p:cNvSpPr/>
          <p:nvPr/>
        </p:nvSpPr>
        <p:spPr>
          <a:xfrm>
            <a:off x="280303" y="1316652"/>
            <a:ext cx="11392617" cy="4774019"/>
          </a:xfrm>
          <a:prstGeom prst="rect">
            <a:avLst/>
          </a:prstGeom>
          <a:solidFill>
            <a:schemeClr val="bg1">
              <a:lumMod val="95000"/>
            </a:schemeClr>
          </a:solidFill>
          <a:ln w="38100">
            <a:solidFill>
              <a:srgbClr val="0B367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a:extLst>
              <a:ext uri="{FF2B5EF4-FFF2-40B4-BE49-F238E27FC236}">
                <a16:creationId xmlns:a16="http://schemas.microsoft.com/office/drawing/2014/main" id="{C62B359B-4B16-4757-B3CA-EDF3D14BC6E5}"/>
              </a:ext>
            </a:extLst>
          </p:cNvPr>
          <p:cNvCxnSpPr>
            <a:cxnSpLocks/>
          </p:cNvCxnSpPr>
          <p:nvPr/>
        </p:nvCxnSpPr>
        <p:spPr>
          <a:xfrm>
            <a:off x="10262423" y="4135717"/>
            <a:ext cx="0" cy="36984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EF225B2-BB82-4C32-8E83-896D11674694}"/>
              </a:ext>
            </a:extLst>
          </p:cNvPr>
          <p:cNvCxnSpPr/>
          <p:nvPr/>
        </p:nvCxnSpPr>
        <p:spPr>
          <a:xfrm>
            <a:off x="10253699" y="2398640"/>
            <a:ext cx="0" cy="36984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A877853-7EFD-4BF3-9915-278C2845DC41}"/>
              </a:ext>
            </a:extLst>
          </p:cNvPr>
          <p:cNvCxnSpPr/>
          <p:nvPr/>
        </p:nvCxnSpPr>
        <p:spPr>
          <a:xfrm>
            <a:off x="6514521" y="4334158"/>
            <a:ext cx="0" cy="36984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8442EA-73DC-4A9B-89EC-63850EB8532B}"/>
              </a:ext>
            </a:extLst>
          </p:cNvPr>
          <p:cNvCxnSpPr/>
          <p:nvPr/>
        </p:nvCxnSpPr>
        <p:spPr>
          <a:xfrm>
            <a:off x="6486230" y="2717618"/>
            <a:ext cx="0" cy="36984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D5FDE212-8E3D-44A1-B1B7-043DC875F67F}"/>
              </a:ext>
            </a:extLst>
          </p:cNvPr>
          <p:cNvSpPr>
            <a:spLocks noGrp="1"/>
          </p:cNvSpPr>
          <p:nvPr>
            <p:ph type="title"/>
          </p:nvPr>
        </p:nvSpPr>
        <p:spPr/>
        <p:txBody>
          <a:bodyPr/>
          <a:lstStyle/>
          <a:p>
            <a:r>
              <a:rPr lang="en-US" dirty="0"/>
              <a:t>Cost Settlement Process Summary</a:t>
            </a:r>
          </a:p>
        </p:txBody>
      </p:sp>
      <p:sp>
        <p:nvSpPr>
          <p:cNvPr id="6" name="Slide Number Placeholder 5">
            <a:extLst>
              <a:ext uri="{FF2B5EF4-FFF2-40B4-BE49-F238E27FC236}">
                <a16:creationId xmlns:a16="http://schemas.microsoft.com/office/drawing/2014/main" id="{8BCEB65A-D937-4291-864D-6782C8F40153}"/>
              </a:ext>
            </a:extLst>
          </p:cNvPr>
          <p:cNvSpPr>
            <a:spLocks noGrp="1"/>
          </p:cNvSpPr>
          <p:nvPr>
            <p:ph type="sldNum" sz="quarter" idx="12"/>
          </p:nvPr>
        </p:nvSpPr>
        <p:spPr>
          <a:xfrm>
            <a:off x="11133693" y="6124542"/>
            <a:ext cx="381625" cy="365125"/>
          </a:xfrm>
        </p:spPr>
        <p:txBody>
          <a:bodyPr/>
          <a:lstStyle/>
          <a:p>
            <a:fld id="{899FFD16-B25A-457E-9C72-CDC3BAF3ACB3}" type="slidenum">
              <a:rPr lang="en-US" smtClean="0"/>
              <a:t>6</a:t>
            </a:fld>
            <a:endParaRPr lang="en-US" dirty="0"/>
          </a:p>
        </p:txBody>
      </p:sp>
      <p:grpSp>
        <p:nvGrpSpPr>
          <p:cNvPr id="9" name="Group 8">
            <a:extLst>
              <a:ext uri="{FF2B5EF4-FFF2-40B4-BE49-F238E27FC236}">
                <a16:creationId xmlns:a16="http://schemas.microsoft.com/office/drawing/2014/main" id="{BA234FB2-5269-4DCF-8B65-3E7AD238F590}"/>
              </a:ext>
            </a:extLst>
          </p:cNvPr>
          <p:cNvGrpSpPr/>
          <p:nvPr/>
        </p:nvGrpSpPr>
        <p:grpSpPr>
          <a:xfrm>
            <a:off x="853395" y="1874676"/>
            <a:ext cx="3527582" cy="3265643"/>
            <a:chOff x="776153" y="1656348"/>
            <a:chExt cx="3527582" cy="3265643"/>
          </a:xfrm>
        </p:grpSpPr>
        <p:cxnSp>
          <p:nvCxnSpPr>
            <p:cNvPr id="10" name="Connector: Elbow 9">
              <a:extLst>
                <a:ext uri="{FF2B5EF4-FFF2-40B4-BE49-F238E27FC236}">
                  <a16:creationId xmlns:a16="http://schemas.microsoft.com/office/drawing/2014/main" id="{AD0980AD-A039-49DB-82EE-710AD46D38B0}"/>
                </a:ext>
              </a:extLst>
            </p:cNvPr>
            <p:cNvCxnSpPr>
              <a:cxnSpLocks/>
              <a:stCxn id="42" idx="3"/>
              <a:endCxn id="45" idx="1"/>
            </p:cNvCxnSpPr>
            <p:nvPr/>
          </p:nvCxnSpPr>
          <p:spPr>
            <a:xfrm flipV="1">
              <a:off x="3885200" y="2148013"/>
              <a:ext cx="418535" cy="2773978"/>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17C4B74-F116-4159-A30B-797209D4114C}"/>
                </a:ext>
              </a:extLst>
            </p:cNvPr>
            <p:cNvGrpSpPr/>
            <p:nvPr/>
          </p:nvGrpSpPr>
          <p:grpSpPr>
            <a:xfrm>
              <a:off x="776153" y="1656348"/>
              <a:ext cx="3045071" cy="2565815"/>
              <a:chOff x="776153" y="1656348"/>
              <a:chExt cx="3045071" cy="2565815"/>
            </a:xfrm>
          </p:grpSpPr>
          <p:cxnSp>
            <p:nvCxnSpPr>
              <p:cNvPr id="17" name="Straight Arrow Connector 16">
                <a:extLst>
                  <a:ext uri="{FF2B5EF4-FFF2-40B4-BE49-F238E27FC236}">
                    <a16:creationId xmlns:a16="http://schemas.microsoft.com/office/drawing/2014/main" id="{83D3971B-602B-4F30-BE8B-14AAAD1F43CD}"/>
                  </a:ext>
                </a:extLst>
              </p:cNvPr>
              <p:cNvCxnSpPr/>
              <p:nvPr/>
            </p:nvCxnSpPr>
            <p:spPr>
              <a:xfrm>
                <a:off x="2669442" y="3852322"/>
                <a:ext cx="0" cy="36984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81298EB-1421-4467-A8AF-E12D7E45A579}"/>
                  </a:ext>
                </a:extLst>
              </p:cNvPr>
              <p:cNvCxnSpPr/>
              <p:nvPr/>
            </p:nvCxnSpPr>
            <p:spPr>
              <a:xfrm>
                <a:off x="2618315" y="2531192"/>
                <a:ext cx="0" cy="36984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99F9898-5B1D-4CED-9317-8A260AF01FEF}"/>
                  </a:ext>
                </a:extLst>
              </p:cNvPr>
              <p:cNvSpPr/>
              <p:nvPr/>
            </p:nvSpPr>
            <p:spPr>
              <a:xfrm>
                <a:off x="1501444" y="1663651"/>
                <a:ext cx="2319780" cy="10107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Arial" panose="020B0604020202020204" pitchFamily="34" charset="0"/>
                    <a:cs typeface="Arial" panose="020B0604020202020204" pitchFamily="34" charset="0"/>
                  </a:rPr>
                  <a:t>Joe, who is eligible for Medicaid, requires speech therapy per his IEP  </a:t>
                </a:r>
              </a:p>
            </p:txBody>
          </p:sp>
          <p:pic>
            <p:nvPicPr>
              <p:cNvPr id="28" name="Picture 27">
                <a:extLst>
                  <a:ext uri="{FF2B5EF4-FFF2-40B4-BE49-F238E27FC236}">
                    <a16:creationId xmlns:a16="http://schemas.microsoft.com/office/drawing/2014/main" id="{C67F6FE3-34A2-49D2-ABA0-23840B5356A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7438" y1="18595" x2="57438" y2="18595"/>
                          </a14:backgroundRemoval>
                        </a14:imgEffect>
                      </a14:imgLayer>
                    </a14:imgProps>
                  </a:ext>
                  <a:ext uri="{28A0092B-C50C-407E-A947-70E740481C1C}">
                    <a14:useLocalDpi xmlns:a14="http://schemas.microsoft.com/office/drawing/2010/main" val="0"/>
                  </a:ext>
                </a:extLst>
              </a:blip>
              <a:srcRect l="24861" r="22795"/>
              <a:stretch/>
            </p:blipFill>
            <p:spPr>
              <a:xfrm>
                <a:off x="776153" y="1656348"/>
                <a:ext cx="526498" cy="1005840"/>
              </a:xfrm>
              <a:prstGeom prst="rect">
                <a:avLst/>
              </a:prstGeom>
            </p:spPr>
          </p:pic>
        </p:grpSp>
      </p:grpSp>
      <p:sp>
        <p:nvSpPr>
          <p:cNvPr id="40" name="Rectangle: Rounded Corners 39">
            <a:extLst>
              <a:ext uri="{FF2B5EF4-FFF2-40B4-BE49-F238E27FC236}">
                <a16:creationId xmlns:a16="http://schemas.microsoft.com/office/drawing/2014/main" id="{48610E2E-4473-4DA7-88DC-91A22F5BB6FC}"/>
              </a:ext>
            </a:extLst>
          </p:cNvPr>
          <p:cNvSpPr/>
          <p:nvPr/>
        </p:nvSpPr>
        <p:spPr>
          <a:xfrm>
            <a:off x="1611481" y="3190127"/>
            <a:ext cx="2350961" cy="10335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2"/>
                </a:solidFill>
                <a:latin typeface="Arial" panose="020B0604020202020204" pitchFamily="34" charset="0"/>
                <a:cs typeface="Arial" panose="020B0604020202020204" pitchFamily="34" charset="0"/>
              </a:rPr>
              <a:t>LEA</a:t>
            </a:r>
            <a:r>
              <a:rPr lang="en-US" sz="1400" dirty="0">
                <a:solidFill>
                  <a:schemeClr val="tx2"/>
                </a:solidFill>
                <a:latin typeface="Arial" panose="020B0604020202020204" pitchFamily="34" charset="0"/>
                <a:cs typeface="Arial" panose="020B0604020202020204" pitchFamily="34" charset="0"/>
              </a:rPr>
              <a:t> adds eligible providers like Sally, a speech language pathologist, to their SPL</a:t>
            </a:r>
          </a:p>
        </p:txBody>
      </p:sp>
      <p:pic>
        <p:nvPicPr>
          <p:cNvPr id="41" name="Picture 40">
            <a:extLst>
              <a:ext uri="{FF2B5EF4-FFF2-40B4-BE49-F238E27FC236}">
                <a16:creationId xmlns:a16="http://schemas.microsoft.com/office/drawing/2014/main" id="{45756BCE-7B3B-4792-9660-97E46A56ABE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373" b="89952" l="9832" r="89928">
                        <a14:foregroundMark x1="34532" y1="17943" x2="34532" y2="17943"/>
                        <a14:foregroundMark x1="68106" y1="8373" x2="68106" y2="8373"/>
                        <a14:backgroundMark x1="46043" y1="21770" x2="46043" y2="21770"/>
                        <a14:backgroundMark x1="27818" y1="20813" x2="27818" y2="20813"/>
                        <a14:backgroundMark x1="23022" y1="53349" x2="23022" y2="53349"/>
                        <a14:backgroundMark x1="81535" y1="76316" x2="81535" y2="76316"/>
                        <a14:backgroundMark x1="12470" y1="86842" x2="12470" y2="86842"/>
                      </a14:backgroundRemoval>
                    </a14:imgEffect>
                  </a14:imgLayer>
                </a14:imgProps>
              </a:ext>
              <a:ext uri="{28A0092B-C50C-407E-A947-70E740481C1C}">
                <a14:useLocalDpi xmlns:a14="http://schemas.microsoft.com/office/drawing/2010/main" val="0"/>
              </a:ext>
            </a:extLst>
          </a:blip>
          <a:srcRect r="5927"/>
          <a:stretch/>
        </p:blipFill>
        <p:spPr>
          <a:xfrm>
            <a:off x="630027" y="3208431"/>
            <a:ext cx="943965" cy="1005840"/>
          </a:xfrm>
          <a:prstGeom prst="rect">
            <a:avLst/>
          </a:prstGeom>
        </p:spPr>
      </p:pic>
      <p:sp>
        <p:nvSpPr>
          <p:cNvPr id="42" name="Rectangle: Rounded Corners 41">
            <a:extLst>
              <a:ext uri="{FF2B5EF4-FFF2-40B4-BE49-F238E27FC236}">
                <a16:creationId xmlns:a16="http://schemas.microsoft.com/office/drawing/2014/main" id="{C4D20255-20CC-48A9-8229-4AE5D9C42732}"/>
              </a:ext>
            </a:extLst>
          </p:cNvPr>
          <p:cNvSpPr/>
          <p:nvPr/>
        </p:nvSpPr>
        <p:spPr>
          <a:xfrm>
            <a:off x="1639866" y="4535364"/>
            <a:ext cx="2322576" cy="120990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Arial" panose="020B0604020202020204" pitchFamily="34" charset="0"/>
                <a:cs typeface="Arial" panose="020B0604020202020204" pitchFamily="34" charset="0"/>
              </a:rPr>
              <a:t>Joe receives speech therapy from Sally</a:t>
            </a:r>
          </a:p>
        </p:txBody>
      </p:sp>
      <p:pic>
        <p:nvPicPr>
          <p:cNvPr id="43" name="Picture 42">
            <a:extLst>
              <a:ext uri="{FF2B5EF4-FFF2-40B4-BE49-F238E27FC236}">
                <a16:creationId xmlns:a16="http://schemas.microsoft.com/office/drawing/2014/main" id="{A0098290-A631-4D90-A9DF-F464F1ED72EA}"/>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77273" y1="37190" x2="77273" y2="37190"/>
                        <a14:foregroundMark x1="68595" y1="27273" x2="68595" y2="27273"/>
                        <a14:foregroundMark x1="63636" y1="33058" x2="63636" y2="33058"/>
                        <a14:foregroundMark x1="62810" y1="33058" x2="62810" y2="33058"/>
                        <a14:foregroundMark x1="40909" y1="35124" x2="40909" y2="35124"/>
                        <a14:foregroundMark x1="35124" y1="37190" x2="35124" y2="37190"/>
                      </a14:backgroundRemoval>
                    </a14:imgEffect>
                  </a14:imgLayer>
                </a14:imgProps>
              </a:ext>
              <a:ext uri="{28A0092B-C50C-407E-A947-70E740481C1C}">
                <a14:useLocalDpi xmlns:a14="http://schemas.microsoft.com/office/drawing/2010/main" val="0"/>
              </a:ext>
            </a:extLst>
          </a:blip>
          <a:stretch>
            <a:fillRect/>
          </a:stretch>
        </p:blipFill>
        <p:spPr>
          <a:xfrm>
            <a:off x="235043" y="4401812"/>
            <a:ext cx="1376438" cy="1376438"/>
          </a:xfrm>
          <a:prstGeom prst="rect">
            <a:avLst/>
          </a:prstGeom>
        </p:spPr>
      </p:pic>
      <p:sp>
        <p:nvSpPr>
          <p:cNvPr id="44" name="Rectangle: Rounded Corners 43">
            <a:extLst>
              <a:ext uri="{FF2B5EF4-FFF2-40B4-BE49-F238E27FC236}">
                <a16:creationId xmlns:a16="http://schemas.microsoft.com/office/drawing/2014/main" id="{1C3E2263-C0AD-4133-87CD-45D140990F1A}"/>
              </a:ext>
            </a:extLst>
          </p:cNvPr>
          <p:cNvSpPr/>
          <p:nvPr/>
        </p:nvSpPr>
        <p:spPr>
          <a:xfrm>
            <a:off x="5324942" y="1822219"/>
            <a:ext cx="2322576" cy="10157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Arial" panose="020B0604020202020204" pitchFamily="34" charset="0"/>
                <a:cs typeface="Arial" panose="020B0604020202020204" pitchFamily="34" charset="0"/>
              </a:rPr>
              <a:t>Sally logs the service </a:t>
            </a:r>
          </a:p>
        </p:txBody>
      </p:sp>
      <p:pic>
        <p:nvPicPr>
          <p:cNvPr id="45" name="Picture 44">
            <a:extLst>
              <a:ext uri="{FF2B5EF4-FFF2-40B4-BE49-F238E27FC236}">
                <a16:creationId xmlns:a16="http://schemas.microsoft.com/office/drawing/2014/main" id="{83B1A008-ECC4-491C-968E-D8ECE574817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373" b="89952" l="9832" r="89928">
                        <a14:foregroundMark x1="34532" y1="17943" x2="34532" y2="17943"/>
                        <a14:foregroundMark x1="68106" y1="8373" x2="68106" y2="8373"/>
                        <a14:backgroundMark x1="46043" y1="21770" x2="46043" y2="21770"/>
                        <a14:backgroundMark x1="27818" y1="20813" x2="27818" y2="20813"/>
                        <a14:backgroundMark x1="23022" y1="53349" x2="23022" y2="53349"/>
                        <a14:backgroundMark x1="81535" y1="76316" x2="81535" y2="76316"/>
                        <a14:backgroundMark x1="12470" y1="86842" x2="12470" y2="86842"/>
                      </a14:backgroundRemoval>
                    </a14:imgEffect>
                  </a14:imgLayer>
                </a14:imgProps>
              </a:ext>
              <a:ext uri="{28A0092B-C50C-407E-A947-70E740481C1C}">
                <a14:useLocalDpi xmlns:a14="http://schemas.microsoft.com/office/drawing/2010/main" val="0"/>
              </a:ext>
            </a:extLst>
          </a:blip>
          <a:srcRect r="5927"/>
          <a:stretch/>
        </p:blipFill>
        <p:spPr>
          <a:xfrm>
            <a:off x="4380977" y="1863421"/>
            <a:ext cx="943965" cy="1005840"/>
          </a:xfrm>
          <a:prstGeom prst="rect">
            <a:avLst/>
          </a:prstGeom>
        </p:spPr>
      </p:pic>
      <p:sp>
        <p:nvSpPr>
          <p:cNvPr id="47" name="Rectangle: Rounded Corners 46">
            <a:extLst>
              <a:ext uri="{FF2B5EF4-FFF2-40B4-BE49-F238E27FC236}">
                <a16:creationId xmlns:a16="http://schemas.microsoft.com/office/drawing/2014/main" id="{2176926A-4DEC-42E5-94BB-200EA39CA239}"/>
              </a:ext>
            </a:extLst>
          </p:cNvPr>
          <p:cNvSpPr/>
          <p:nvPr/>
        </p:nvSpPr>
        <p:spPr>
          <a:xfrm>
            <a:off x="5307591" y="3165896"/>
            <a:ext cx="2322576" cy="13022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Arial" panose="020B0604020202020204" pitchFamily="34" charset="0"/>
                <a:cs typeface="Arial" panose="020B0604020202020204" pitchFamily="34" charset="0"/>
              </a:rPr>
              <a:t>The service is billed to Medicaid in the form of a submitted Medicaid Fee-For-Service (FFS) claim </a:t>
            </a:r>
          </a:p>
        </p:txBody>
      </p:sp>
      <p:sp>
        <p:nvSpPr>
          <p:cNvPr id="50" name="Rectangle: Rounded Corners 49">
            <a:extLst>
              <a:ext uri="{FF2B5EF4-FFF2-40B4-BE49-F238E27FC236}">
                <a16:creationId xmlns:a16="http://schemas.microsoft.com/office/drawing/2014/main" id="{2A5C6184-AFCB-493A-A2D6-79BDA18FB687}"/>
              </a:ext>
            </a:extLst>
          </p:cNvPr>
          <p:cNvSpPr/>
          <p:nvPr/>
        </p:nvSpPr>
        <p:spPr>
          <a:xfrm>
            <a:off x="5324942" y="4775951"/>
            <a:ext cx="2322576" cy="10107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Arial" panose="020B0604020202020204" pitchFamily="34" charset="0"/>
                <a:cs typeface="Arial" panose="020B0604020202020204" pitchFamily="34" charset="0"/>
              </a:rPr>
              <a:t>Medicaid pays for the service at the established Medicaid Rate Schedule </a:t>
            </a:r>
          </a:p>
        </p:txBody>
      </p:sp>
      <p:pic>
        <p:nvPicPr>
          <p:cNvPr id="51" name="Picture 50">
            <a:extLst>
              <a:ext uri="{FF2B5EF4-FFF2-40B4-BE49-F238E27FC236}">
                <a16:creationId xmlns:a16="http://schemas.microsoft.com/office/drawing/2014/main" id="{848E2B12-24D1-4925-AE8B-F5E33B24F92D}"/>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38756" y1="23022" x2="38756" y2="23022"/>
                        <a14:foregroundMark x1="59809" y1="15348" x2="59809" y2="15348"/>
                        <a14:foregroundMark x1="63636" y1="46043" x2="63636" y2="46043"/>
                        <a14:foregroundMark x1="38756" y1="44125" x2="38756" y2="44125"/>
                        <a14:foregroundMark x1="33971" y1="74580" x2="33971" y2="74580"/>
                      </a14:backgroundRemoval>
                    </a14:imgEffect>
                  </a14:imgLayer>
                </a14:imgProps>
              </a:ext>
              <a:ext uri="{28A0092B-C50C-407E-A947-70E740481C1C}">
                <a14:useLocalDpi xmlns:a14="http://schemas.microsoft.com/office/drawing/2010/main" val="0"/>
              </a:ext>
            </a:extLst>
          </a:blip>
          <a:stretch>
            <a:fillRect/>
          </a:stretch>
        </p:blipFill>
        <p:spPr>
          <a:xfrm>
            <a:off x="4281258" y="4780886"/>
            <a:ext cx="1008253" cy="1005840"/>
          </a:xfrm>
          <a:prstGeom prst="rect">
            <a:avLst/>
          </a:prstGeom>
        </p:spPr>
      </p:pic>
      <p:sp>
        <p:nvSpPr>
          <p:cNvPr id="52" name="Rectangle: Rounded Corners 51">
            <a:extLst>
              <a:ext uri="{FF2B5EF4-FFF2-40B4-BE49-F238E27FC236}">
                <a16:creationId xmlns:a16="http://schemas.microsoft.com/office/drawing/2014/main" id="{CA35B552-5C0F-4812-A16F-786FC99C424F}"/>
              </a:ext>
            </a:extLst>
          </p:cNvPr>
          <p:cNvSpPr/>
          <p:nvPr/>
        </p:nvSpPr>
        <p:spPr>
          <a:xfrm>
            <a:off x="9073994" y="1518242"/>
            <a:ext cx="2322576" cy="10107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2"/>
                </a:solidFill>
                <a:latin typeface="Arial" panose="020B0604020202020204" pitchFamily="34" charset="0"/>
                <a:cs typeface="Arial" panose="020B0604020202020204" pitchFamily="34" charset="0"/>
              </a:rPr>
              <a:t>LEA</a:t>
            </a:r>
            <a:r>
              <a:rPr lang="en-US" sz="1400" dirty="0">
                <a:solidFill>
                  <a:schemeClr val="tx2"/>
                </a:solidFill>
                <a:latin typeface="Arial" panose="020B0604020202020204" pitchFamily="34" charset="0"/>
                <a:cs typeface="Arial" panose="020B0604020202020204" pitchFamily="34" charset="0"/>
              </a:rPr>
              <a:t> receives payment through periodic Interim Payments</a:t>
            </a:r>
          </a:p>
        </p:txBody>
      </p:sp>
      <p:pic>
        <p:nvPicPr>
          <p:cNvPr id="53" name="Picture 52">
            <a:extLst>
              <a:ext uri="{FF2B5EF4-FFF2-40B4-BE49-F238E27FC236}">
                <a16:creationId xmlns:a16="http://schemas.microsoft.com/office/drawing/2014/main" id="{BF864ECD-D32C-4DBD-86C1-859BB14DE005}"/>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72727" y1="33813" x2="72727" y2="33813"/>
                        <a14:foregroundMark x1="43062" y1="61391" x2="43062" y2="61391"/>
                        <a14:foregroundMark x1="42105" y1="53717" x2="42105" y2="53717"/>
                        <a14:foregroundMark x1="57416" y1="53717" x2="57416" y2="53717"/>
                        <a14:foregroundMark x1="38278" y1="71942" x2="38278" y2="71942"/>
                      </a14:backgroundRemoval>
                    </a14:imgEffect>
                  </a14:imgLayer>
                </a14:imgProps>
              </a:ext>
              <a:ext uri="{28A0092B-C50C-407E-A947-70E740481C1C}">
                <a14:useLocalDpi xmlns:a14="http://schemas.microsoft.com/office/drawing/2010/main" val="0"/>
              </a:ext>
            </a:extLst>
          </a:blip>
          <a:stretch>
            <a:fillRect/>
          </a:stretch>
        </p:blipFill>
        <p:spPr>
          <a:xfrm>
            <a:off x="8032923" y="1490827"/>
            <a:ext cx="1008253" cy="1005840"/>
          </a:xfrm>
          <a:prstGeom prst="rect">
            <a:avLst/>
          </a:prstGeom>
        </p:spPr>
      </p:pic>
      <p:cxnSp>
        <p:nvCxnSpPr>
          <p:cNvPr id="54" name="Connector: Elbow 53">
            <a:extLst>
              <a:ext uri="{FF2B5EF4-FFF2-40B4-BE49-F238E27FC236}">
                <a16:creationId xmlns:a16="http://schemas.microsoft.com/office/drawing/2014/main" id="{47FC6F84-1F54-4B48-90D6-47A6AA1BA625}"/>
              </a:ext>
            </a:extLst>
          </p:cNvPr>
          <p:cNvCxnSpPr>
            <a:cxnSpLocks/>
            <a:stCxn id="50" idx="3"/>
            <a:endCxn id="53" idx="1"/>
          </p:cNvCxnSpPr>
          <p:nvPr/>
        </p:nvCxnSpPr>
        <p:spPr>
          <a:xfrm flipV="1">
            <a:off x="7647518" y="1993747"/>
            <a:ext cx="385405" cy="3287592"/>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BDC55274-476D-4E78-A34F-A090122ED6C3}"/>
              </a:ext>
            </a:extLst>
          </p:cNvPr>
          <p:cNvSpPr/>
          <p:nvPr/>
        </p:nvSpPr>
        <p:spPr>
          <a:xfrm>
            <a:off x="9073994" y="2821646"/>
            <a:ext cx="2322576" cy="14551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2"/>
                </a:solidFill>
                <a:latin typeface="Arial" panose="020B0604020202020204" pitchFamily="34" charset="0"/>
                <a:cs typeface="Arial" panose="020B0604020202020204" pitchFamily="34" charset="0"/>
              </a:rPr>
              <a:t>LEAs</a:t>
            </a:r>
            <a:r>
              <a:rPr lang="en-US" sz="1400" dirty="0">
                <a:solidFill>
                  <a:schemeClr val="tx2"/>
                </a:solidFill>
                <a:latin typeface="Arial" panose="020B0604020202020204" pitchFamily="34" charset="0"/>
                <a:cs typeface="Arial" panose="020B0604020202020204" pitchFamily="34" charset="0"/>
              </a:rPr>
              <a:t> complete the Annual Cost Report to determine the costs for providing services such as Sally’s speech therapy services</a:t>
            </a:r>
          </a:p>
        </p:txBody>
      </p:sp>
      <p:pic>
        <p:nvPicPr>
          <p:cNvPr id="58" name="Picture 57">
            <a:extLst>
              <a:ext uri="{FF2B5EF4-FFF2-40B4-BE49-F238E27FC236}">
                <a16:creationId xmlns:a16="http://schemas.microsoft.com/office/drawing/2014/main" id="{3694FD9F-9290-458D-9AF8-750433DDBB71}"/>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9832" b="91127" l="9832" r="89928">
                        <a14:foregroundMark x1="47002" y1="27098" x2="47002" y2="27098"/>
                        <a14:foregroundMark x1="34532" y1="17506" x2="34532" y2="17506"/>
                        <a14:foregroundMark x1="59472" y1="44365" x2="59472" y2="44365"/>
                        <a14:foregroundMark x1="72902" y1="40528" x2="72902" y2="40528"/>
                        <a14:foregroundMark x1="69065" y1="47242" x2="69065" y2="47242"/>
                        <a14:foregroundMark x1="68106" y1="54916" x2="68106" y2="54916"/>
                        <a14:foregroundMark x1="70024" y1="81775" x2="70024" y2="81775"/>
                        <a14:foregroundMark x1="56595" y1="80815" x2="56595" y2="80815"/>
                        <a14:foregroundMark x1="79616" y1="78897" x2="79616" y2="78897"/>
                        <a14:foregroundMark x1="55635" y1="91127" x2="55635" y2="91127"/>
                      </a14:backgroundRemoval>
                    </a14:imgEffect>
                  </a14:imgLayer>
                </a14:imgProps>
              </a:ext>
              <a:ext uri="{28A0092B-C50C-407E-A947-70E740481C1C}">
                <a14:useLocalDpi xmlns:a14="http://schemas.microsoft.com/office/drawing/2010/main" val="0"/>
              </a:ext>
            </a:extLst>
          </a:blip>
          <a:srcRect r="5217"/>
          <a:stretch/>
        </p:blipFill>
        <p:spPr>
          <a:xfrm>
            <a:off x="8109285" y="3000429"/>
            <a:ext cx="953370" cy="1005840"/>
          </a:xfrm>
          <a:prstGeom prst="rect">
            <a:avLst/>
          </a:prstGeom>
        </p:spPr>
      </p:pic>
      <p:sp>
        <p:nvSpPr>
          <p:cNvPr id="63" name="Rectangle: Rounded Corners 62">
            <a:extLst>
              <a:ext uri="{FF2B5EF4-FFF2-40B4-BE49-F238E27FC236}">
                <a16:creationId xmlns:a16="http://schemas.microsoft.com/office/drawing/2014/main" id="{C94A36AB-9CFA-4AFC-A77B-6688B7FFBF64}"/>
              </a:ext>
            </a:extLst>
          </p:cNvPr>
          <p:cNvSpPr/>
          <p:nvPr/>
        </p:nvSpPr>
        <p:spPr>
          <a:xfrm>
            <a:off x="9101135" y="4505558"/>
            <a:ext cx="2322576" cy="147048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Arial" panose="020B0604020202020204" pitchFamily="34" charset="0"/>
                <a:cs typeface="Arial" panose="020B0604020202020204" pitchFamily="34" charset="0"/>
              </a:rPr>
              <a:t>Cost settlement calculates the difference between the identified costs for services and the reimbursement received from Interim Payments </a:t>
            </a:r>
          </a:p>
        </p:txBody>
      </p:sp>
      <p:pic>
        <p:nvPicPr>
          <p:cNvPr id="64" name="Picture 63">
            <a:extLst>
              <a:ext uri="{FF2B5EF4-FFF2-40B4-BE49-F238E27FC236}">
                <a16:creationId xmlns:a16="http://schemas.microsoft.com/office/drawing/2014/main" id="{527ACC2F-6CCD-4D81-8B3C-D1FEBF522BAA}"/>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foregroundMark x1="48921" y1="38129" x2="48921" y2="38129"/>
                        <a14:foregroundMark x1="56595" y1="46763" x2="56595" y2="46763"/>
                        <a14:foregroundMark x1="65228" y1="40048" x2="65228" y2="40048"/>
                        <a14:foregroundMark x1="13429" y1="77458" x2="13429" y2="77458"/>
                        <a14:foregroundMark x1="51799" y1="79376" x2="51799" y2="79376"/>
                      </a14:backgroundRemoval>
                    </a14:imgEffect>
                  </a14:imgLayer>
                </a14:imgProps>
              </a:ext>
              <a:ext uri="{28A0092B-C50C-407E-A947-70E740481C1C}">
                <a14:useLocalDpi xmlns:a14="http://schemas.microsoft.com/office/drawing/2010/main" val="0"/>
              </a:ext>
            </a:extLst>
          </a:blip>
          <a:srcRect r="5217"/>
          <a:stretch/>
        </p:blipFill>
        <p:spPr>
          <a:xfrm>
            <a:off x="8109285" y="4818639"/>
            <a:ext cx="953370" cy="1005840"/>
          </a:xfrm>
          <a:prstGeom prst="rect">
            <a:avLst/>
          </a:prstGeom>
        </p:spPr>
      </p:pic>
      <p:pic>
        <p:nvPicPr>
          <p:cNvPr id="33" name="Picture 32">
            <a:extLst>
              <a:ext uri="{FF2B5EF4-FFF2-40B4-BE49-F238E27FC236}">
                <a16:creationId xmlns:a16="http://schemas.microsoft.com/office/drawing/2014/main" id="{3E507617-E003-4C19-BDE7-D4C4FD9FC1A2}"/>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foregroundMark x1="40528" y1="12919" x2="40528" y2="12919"/>
                        <a14:foregroundMark x1="46283" y1="21531" x2="46283" y2="21531"/>
                        <a14:foregroundMark x1="57794" y1="28230" x2="57794" y2="28230"/>
                        <a14:foregroundMark x1="58753" y1="34928" x2="58753" y2="34928"/>
                        <a14:foregroundMark x1="51079" y1="39713" x2="51079" y2="39713"/>
                        <a14:foregroundMark x1="64508" y1="10048" x2="64508" y2="10048"/>
                      </a14:backgroundRemoval>
                    </a14:imgEffect>
                  </a14:imgLayer>
                </a14:imgProps>
              </a:ext>
              <a:ext uri="{28A0092B-C50C-407E-A947-70E740481C1C}">
                <a14:useLocalDpi xmlns:a14="http://schemas.microsoft.com/office/drawing/2010/main" val="0"/>
              </a:ext>
            </a:extLst>
          </a:blip>
          <a:stretch>
            <a:fillRect/>
          </a:stretch>
        </p:blipFill>
        <p:spPr>
          <a:xfrm>
            <a:off x="4216741" y="3287552"/>
            <a:ext cx="1154188" cy="1156955"/>
          </a:xfrm>
          <a:prstGeom prst="rect">
            <a:avLst/>
          </a:prstGeom>
        </p:spPr>
      </p:pic>
    </p:spTree>
    <p:extLst>
      <p:ext uri="{BB962C8B-B14F-4D97-AF65-F5344CB8AC3E}">
        <p14:creationId xmlns:p14="http://schemas.microsoft.com/office/powerpoint/2010/main" val="1388908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12858EE8-33A6-416B-80DE-8AD954B0F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643" y="4307503"/>
            <a:ext cx="1500055" cy="1504847"/>
          </a:xfrm>
          <a:prstGeom prst="rect">
            <a:avLst/>
          </a:prstGeom>
        </p:spPr>
      </p:pic>
      <p:sp>
        <p:nvSpPr>
          <p:cNvPr id="2" name="Title 1">
            <a:extLst>
              <a:ext uri="{FF2B5EF4-FFF2-40B4-BE49-F238E27FC236}">
                <a16:creationId xmlns:a16="http://schemas.microsoft.com/office/drawing/2014/main" id="{445BB031-80C0-4FC9-A28F-78E93A1493F9}"/>
              </a:ext>
            </a:extLst>
          </p:cNvPr>
          <p:cNvSpPr>
            <a:spLocks noGrp="1"/>
          </p:cNvSpPr>
          <p:nvPr>
            <p:ph type="title"/>
          </p:nvPr>
        </p:nvSpPr>
        <p:spPr/>
        <p:txBody>
          <a:bodyPr>
            <a:normAutofit/>
          </a:bodyPr>
          <a:lstStyle/>
          <a:p>
            <a:r>
              <a:rPr lang="en-US" dirty="0"/>
              <a:t>Certification of Public Expenditure (CPE) Form</a:t>
            </a:r>
          </a:p>
        </p:txBody>
      </p:sp>
      <p:sp>
        <p:nvSpPr>
          <p:cNvPr id="3" name="Content Placeholder 2">
            <a:extLst>
              <a:ext uri="{FF2B5EF4-FFF2-40B4-BE49-F238E27FC236}">
                <a16:creationId xmlns:a16="http://schemas.microsoft.com/office/drawing/2014/main" id="{6E92E47C-1B4A-45DB-B59E-CC301964D559}"/>
              </a:ext>
            </a:extLst>
          </p:cNvPr>
          <p:cNvSpPr>
            <a:spLocks noGrp="1"/>
          </p:cNvSpPr>
          <p:nvPr>
            <p:ph idx="1"/>
          </p:nvPr>
        </p:nvSpPr>
        <p:spPr>
          <a:xfrm>
            <a:off x="399691" y="1685924"/>
            <a:ext cx="11392617" cy="2056564"/>
          </a:xfrm>
        </p:spPr>
        <p:txBody>
          <a:bodyPr>
            <a:normAutofit lnSpcReduction="10000"/>
          </a:bodyPr>
          <a:lstStyle/>
          <a:p>
            <a:pPr marL="342900" lvl="0" indent="-342900" fontAlgn="base">
              <a:spcAft>
                <a:spcPct val="0"/>
              </a:spcAft>
              <a:buFont typeface="Arial" panose="020B0604020202020204" pitchFamily="34" charset="0"/>
              <a:buChar char="•"/>
              <a:defRPr/>
            </a:pPr>
            <a:r>
              <a:rPr lang="en-US" sz="2000" dirty="0">
                <a:solidFill>
                  <a:schemeClr val="tx1"/>
                </a:solidFill>
              </a:rPr>
              <a:t>Signing off on your Certification of Public Expenditures Form confirms for the federal government that all costs and ratios are reported accurately and supported by documentation.</a:t>
            </a:r>
          </a:p>
          <a:p>
            <a:pPr marL="342900" lvl="0" indent="-342900" fontAlgn="base">
              <a:spcAft>
                <a:spcPct val="0"/>
              </a:spcAft>
              <a:buFont typeface="Arial" panose="020B0604020202020204" pitchFamily="34" charset="0"/>
              <a:buChar char="•"/>
              <a:defRPr/>
            </a:pPr>
            <a:r>
              <a:rPr lang="en-US" sz="2000" dirty="0">
                <a:solidFill>
                  <a:schemeClr val="tx1"/>
                </a:solidFill>
              </a:rPr>
              <a:t>Signing off on your Certification of Public Expenditures Form will be done in the PCG Claiming System using electronic signature. </a:t>
            </a:r>
          </a:p>
          <a:p>
            <a:pPr marL="342900" lvl="0" indent="-342900" fontAlgn="base">
              <a:spcAft>
                <a:spcPct val="0"/>
              </a:spcAft>
              <a:buFont typeface="Arial" panose="020B0604020202020204" pitchFamily="34" charset="0"/>
              <a:buChar char="•"/>
              <a:defRPr/>
            </a:pPr>
            <a:r>
              <a:rPr lang="en-US" sz="2000" dirty="0">
                <a:solidFill>
                  <a:schemeClr val="tx1"/>
                </a:solidFill>
              </a:rPr>
              <a:t>This page will not be available to view until the cost settlement amount has been finalized, and your county has approved the settlement amount. </a:t>
            </a:r>
          </a:p>
          <a:p>
            <a:endParaRPr lang="en-US" dirty="0"/>
          </a:p>
        </p:txBody>
      </p:sp>
      <p:sp>
        <p:nvSpPr>
          <p:cNvPr id="7" name="Slide Number Placeholder 6">
            <a:extLst>
              <a:ext uri="{FF2B5EF4-FFF2-40B4-BE49-F238E27FC236}">
                <a16:creationId xmlns:a16="http://schemas.microsoft.com/office/drawing/2014/main" id="{6DC8BEF9-8E8D-483F-9F28-5AF2F3185473}"/>
              </a:ext>
            </a:extLst>
          </p:cNvPr>
          <p:cNvSpPr>
            <a:spLocks noGrp="1"/>
          </p:cNvSpPr>
          <p:nvPr>
            <p:ph type="sldNum" sz="quarter" idx="12"/>
          </p:nvPr>
        </p:nvSpPr>
        <p:spPr/>
        <p:txBody>
          <a:bodyPr/>
          <a:lstStyle/>
          <a:p>
            <a:fld id="{899FFD16-B25A-457E-9C72-CDC3BAF3ACB3}" type="slidenum">
              <a:rPr lang="en-US" smtClean="0"/>
              <a:t>60</a:t>
            </a:fld>
            <a:endParaRPr lang="en-US"/>
          </a:p>
        </p:txBody>
      </p:sp>
      <p:sp>
        <p:nvSpPr>
          <p:cNvPr id="5" name="Speech Bubble: Rectangle 4">
            <a:extLst>
              <a:ext uri="{FF2B5EF4-FFF2-40B4-BE49-F238E27FC236}">
                <a16:creationId xmlns:a16="http://schemas.microsoft.com/office/drawing/2014/main" id="{3D715336-1BD5-4179-AA9F-75145F69E60C}"/>
              </a:ext>
            </a:extLst>
          </p:cNvPr>
          <p:cNvSpPr/>
          <p:nvPr/>
        </p:nvSpPr>
        <p:spPr>
          <a:xfrm>
            <a:off x="2310063" y="3864960"/>
            <a:ext cx="5159559" cy="1890953"/>
          </a:xfrm>
          <a:prstGeom prst="wedgeRectCallout">
            <a:avLst>
              <a:gd name="adj1" fmla="val 64048"/>
              <a:gd name="adj2" fmla="val 22627"/>
            </a:avLst>
          </a:prstGeom>
          <a:solidFill>
            <a:schemeClr val="tx2">
              <a:lumMod val="50000"/>
              <a:lumOff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465B74-C956-4B73-A4D1-0669C8A9DFA8}"/>
              </a:ext>
            </a:extLst>
          </p:cNvPr>
          <p:cNvSpPr txBox="1"/>
          <p:nvPr/>
        </p:nvSpPr>
        <p:spPr>
          <a:xfrm>
            <a:off x="2344777" y="4025919"/>
            <a:ext cx="4916280" cy="1754326"/>
          </a:xfrm>
          <a:prstGeom prst="rect">
            <a:avLst/>
          </a:prstGeom>
          <a:noFill/>
        </p:spPr>
        <p:txBody>
          <a:bodyPr wrap="square" rtlCol="0">
            <a:spAutoFit/>
          </a:bodyPr>
          <a:lstStyle/>
          <a:p>
            <a:pPr algn="ctr"/>
            <a:r>
              <a:rPr lang="en-US" b="1" dirty="0">
                <a:solidFill>
                  <a:schemeClr val="bg1"/>
                </a:solidFill>
                <a:latin typeface="Arial"/>
              </a:rPr>
              <a:t>“I am the officer authorized by the referenced government agency to submit this form and I have made a good faith effort to assure that all information reported is true and accurate.”</a:t>
            </a:r>
          </a:p>
          <a:p>
            <a:pPr algn="ctr"/>
            <a:endParaRPr lang="en-US" dirty="0"/>
          </a:p>
        </p:txBody>
      </p:sp>
    </p:spTree>
    <p:extLst>
      <p:ext uri="{BB962C8B-B14F-4D97-AF65-F5344CB8AC3E}">
        <p14:creationId xmlns:p14="http://schemas.microsoft.com/office/powerpoint/2010/main" val="2533463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Deadline and Contact Information</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2380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A57E35F4-E9CA-4BCC-9629-13286EBA8DA5}"/>
              </a:ext>
            </a:extLst>
          </p:cNvPr>
          <p:cNvSpPr>
            <a:spLocks noGrp="1"/>
          </p:cNvSpPr>
          <p:nvPr>
            <p:ph type="title"/>
          </p:nvPr>
        </p:nvSpPr>
        <p:spPr>
          <a:xfrm>
            <a:off x="362309" y="365125"/>
            <a:ext cx="11430000" cy="1325563"/>
          </a:xfrm>
        </p:spPr>
        <p:txBody>
          <a:bodyPr>
            <a:normAutofit/>
          </a:bodyPr>
          <a:lstStyle/>
          <a:p>
            <a:r>
              <a:rPr lang="en-US" sz="3900" dirty="0"/>
              <a:t>Annual Medicaid Cost Report – FY22 Deadline</a:t>
            </a:r>
          </a:p>
        </p:txBody>
      </p:sp>
      <p:sp>
        <p:nvSpPr>
          <p:cNvPr id="29" name="Content Placeholder 28">
            <a:extLst>
              <a:ext uri="{FF2B5EF4-FFF2-40B4-BE49-F238E27FC236}">
                <a16:creationId xmlns:a16="http://schemas.microsoft.com/office/drawing/2014/main" id="{F789B583-8E2D-470E-903C-4EE331A39A91}"/>
              </a:ext>
            </a:extLst>
          </p:cNvPr>
          <p:cNvSpPr>
            <a:spLocks noGrp="1"/>
          </p:cNvSpPr>
          <p:nvPr>
            <p:ph idx="1"/>
          </p:nvPr>
        </p:nvSpPr>
        <p:spPr>
          <a:xfrm>
            <a:off x="5569542" y="1690688"/>
            <a:ext cx="5624512" cy="4351338"/>
          </a:xfrm>
        </p:spPr>
        <p:txBody>
          <a:bodyPr>
            <a:noAutofit/>
          </a:bodyPr>
          <a:lstStyle/>
          <a:p>
            <a:r>
              <a:rPr lang="en-US" sz="2400" dirty="0">
                <a:solidFill>
                  <a:schemeClr val="tx1"/>
                </a:solidFill>
              </a:rPr>
              <a:t>This is due in the PCG Claiming System site by </a:t>
            </a:r>
            <a:r>
              <a:rPr lang="en-US" sz="2400" b="1" dirty="0">
                <a:solidFill>
                  <a:schemeClr val="tx1"/>
                </a:solidFill>
              </a:rPr>
              <a:t>Friday, December 16</a:t>
            </a:r>
            <a:r>
              <a:rPr lang="en-US" sz="2400" b="1" baseline="30000" dirty="0">
                <a:solidFill>
                  <a:schemeClr val="tx1"/>
                </a:solidFill>
              </a:rPr>
              <a:t>th</a:t>
            </a:r>
            <a:r>
              <a:rPr lang="en-US" sz="2400" b="1" dirty="0">
                <a:solidFill>
                  <a:schemeClr val="tx1"/>
                </a:solidFill>
              </a:rPr>
              <a:t>. </a:t>
            </a:r>
          </a:p>
          <a:p>
            <a:endParaRPr lang="en-US" dirty="0">
              <a:solidFill>
                <a:schemeClr val="tx1"/>
              </a:solidFill>
            </a:endParaRPr>
          </a:p>
        </p:txBody>
      </p:sp>
      <p:sp>
        <p:nvSpPr>
          <p:cNvPr id="3" name="Slide Number Placeholder 2">
            <a:extLst>
              <a:ext uri="{FF2B5EF4-FFF2-40B4-BE49-F238E27FC236}">
                <a16:creationId xmlns:a16="http://schemas.microsoft.com/office/drawing/2014/main" id="{6F8E18F3-7A61-4202-9B72-397AFB4F6A1A}"/>
              </a:ext>
            </a:extLst>
          </p:cNvPr>
          <p:cNvSpPr>
            <a:spLocks noGrp="1"/>
          </p:cNvSpPr>
          <p:nvPr>
            <p:ph type="sldNum" sz="quarter" idx="12"/>
          </p:nvPr>
        </p:nvSpPr>
        <p:spPr/>
        <p:txBody>
          <a:bodyPr/>
          <a:lstStyle/>
          <a:p>
            <a:fld id="{899FFD16-B25A-457E-9C72-CDC3BAF3ACB3}" type="slidenum">
              <a:rPr lang="en-US" smtClean="0"/>
              <a:t>62</a:t>
            </a:fld>
            <a:endParaRPr lang="en-US"/>
          </a:p>
        </p:txBody>
      </p:sp>
      <p:sp>
        <p:nvSpPr>
          <p:cNvPr id="6" name="Rounded Rectangle 5">
            <a:extLst>
              <a:ext uri="{FF2B5EF4-FFF2-40B4-BE49-F238E27FC236}">
                <a16:creationId xmlns:a16="http://schemas.microsoft.com/office/drawing/2014/main" id="{D0E7B284-FE98-433E-AD20-F16DAB8FD775}"/>
              </a:ext>
            </a:extLst>
          </p:cNvPr>
          <p:cNvSpPr/>
          <p:nvPr/>
        </p:nvSpPr>
        <p:spPr>
          <a:xfrm>
            <a:off x="5918434" y="3227810"/>
            <a:ext cx="5275620" cy="22871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55246A9E-6ED8-4349-9B3D-324D374FC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946" y="1690688"/>
            <a:ext cx="3901448" cy="3950216"/>
          </a:xfrm>
          <a:prstGeom prst="rect">
            <a:avLst/>
          </a:prstGeom>
        </p:spPr>
      </p:pic>
      <p:pic>
        <p:nvPicPr>
          <p:cNvPr id="5" name="Picture 4" descr="A close up of a sign&#10;&#10;Description automatically generated">
            <a:extLst>
              <a:ext uri="{FF2B5EF4-FFF2-40B4-BE49-F238E27FC236}">
                <a16:creationId xmlns:a16="http://schemas.microsoft.com/office/drawing/2014/main" id="{1A233952-FB05-45B2-B0AD-5C8ED4AA2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859" y="3866357"/>
            <a:ext cx="947769" cy="843657"/>
          </a:xfrm>
          <a:prstGeom prst="rect">
            <a:avLst/>
          </a:prstGeom>
        </p:spPr>
      </p:pic>
      <p:sp>
        <p:nvSpPr>
          <p:cNvPr id="7" name="Rectangle 6">
            <a:extLst>
              <a:ext uri="{FF2B5EF4-FFF2-40B4-BE49-F238E27FC236}">
                <a16:creationId xmlns:a16="http://schemas.microsoft.com/office/drawing/2014/main" id="{6D0DEB34-B311-4832-B76E-2BB1E96FEAD8}"/>
              </a:ext>
            </a:extLst>
          </p:cNvPr>
          <p:cNvSpPr/>
          <p:nvPr/>
        </p:nvSpPr>
        <p:spPr>
          <a:xfrm>
            <a:off x="7283074" y="3555784"/>
            <a:ext cx="3497179" cy="1631216"/>
          </a:xfrm>
          <a:prstGeom prst="rect">
            <a:avLst/>
          </a:prstGeom>
        </p:spPr>
        <p:txBody>
          <a:bodyPr wrap="square">
            <a:spAutoFit/>
          </a:bodyPr>
          <a:lstStyle/>
          <a:p>
            <a:pPr lvl="0" algn="just" defTabSz="914400">
              <a:defRPr/>
            </a:pPr>
            <a:r>
              <a:rPr lang="en-US" sz="2000" b="1" i="1" dirty="0">
                <a:solidFill>
                  <a:prstClr val="white"/>
                </a:solidFill>
                <a:latin typeface="Arial" panose="020B0604020202020204" pitchFamily="34" charset="0"/>
                <a:cs typeface="Arial" panose="020B0604020202020204" pitchFamily="34" charset="0"/>
              </a:rPr>
              <a:t>Make sure your county enters all eligible costs for each section of the Cost Report before certifying and submitting!</a:t>
            </a:r>
          </a:p>
        </p:txBody>
      </p:sp>
    </p:spTree>
    <p:extLst>
      <p:ext uri="{BB962C8B-B14F-4D97-AF65-F5344CB8AC3E}">
        <p14:creationId xmlns:p14="http://schemas.microsoft.com/office/powerpoint/2010/main" val="895002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EA9F3DE4-500D-42FC-85FF-5A1CBB23C6B6}"/>
              </a:ext>
            </a:extLst>
          </p:cNvPr>
          <p:cNvSpPr txBox="1"/>
          <p:nvPr/>
        </p:nvSpPr>
        <p:spPr>
          <a:xfrm>
            <a:off x="499729" y="1382911"/>
            <a:ext cx="11153555" cy="615553"/>
          </a:xfrm>
          <a:prstGeom prst="rect">
            <a:avLst/>
          </a:prstGeom>
        </p:spPr>
        <p:txBody>
          <a:bodyPr vert="horz" wrap="square" lIns="0" tIns="0" rIns="0" bIns="0" rtlCol="0">
            <a:spAutoFit/>
          </a:bodyPr>
          <a:lstStyle/>
          <a:p>
            <a:pPr marL="0" marR="5080" lvl="0" indent="0" algn="l" defTabSz="4572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srgbClr val="3B3B3B"/>
                </a:solidFill>
                <a:effectLst/>
                <a:uLnTx/>
                <a:uFillTx/>
                <a:latin typeface="Arial" panose="020B0604020202020204"/>
                <a:ea typeface="+mn-ea"/>
                <a:cs typeface="+mn-cs"/>
              </a:rPr>
              <a:t>If you have any questions about the Annual Medicaid Cost Report,</a:t>
            </a:r>
            <a:r>
              <a:rPr kumimoji="0" lang="en-US" sz="2000" b="0" i="0" u="none" strike="noStrike" kern="1200" cap="none" spc="0" normalizeH="0" baseline="0" noProof="0" dirty="0">
                <a:ln>
                  <a:noFill/>
                </a:ln>
                <a:solidFill>
                  <a:srgbClr val="3B3B3B"/>
                </a:solidFill>
                <a:effectLst/>
                <a:uLnTx/>
                <a:uFillTx/>
                <a:latin typeface="Arial" panose="020B0604020202020204"/>
                <a:ea typeface="+mn-ea"/>
                <a:cs typeface="+mn-cs"/>
              </a:rPr>
              <a:t> </a:t>
            </a:r>
            <a:r>
              <a:rPr kumimoji="0" sz="2000" b="0" i="0" u="none" strike="noStrike" kern="1200" cap="none" spc="0" normalizeH="0" baseline="0" noProof="0" dirty="0">
                <a:ln>
                  <a:noFill/>
                </a:ln>
                <a:solidFill>
                  <a:srgbClr val="3B3B3B"/>
                </a:solidFill>
                <a:effectLst/>
                <a:uLnTx/>
                <a:uFillTx/>
                <a:latin typeface="Arial" panose="020B0604020202020204"/>
                <a:ea typeface="+mn-ea"/>
                <a:cs typeface="+mn-cs"/>
              </a:rPr>
              <a:t>or the Cost Settlement process, please reach out to us!</a:t>
            </a:r>
          </a:p>
        </p:txBody>
      </p:sp>
      <p:sp>
        <p:nvSpPr>
          <p:cNvPr id="9" name="Text Placeholder 2">
            <a:extLst>
              <a:ext uri="{FF2B5EF4-FFF2-40B4-BE49-F238E27FC236}">
                <a16:creationId xmlns:a16="http://schemas.microsoft.com/office/drawing/2014/main" id="{D0EF4D00-12BC-4052-ABB2-DCF647571782}"/>
              </a:ext>
            </a:extLst>
          </p:cNvPr>
          <p:cNvSpPr txBox="1">
            <a:spLocks/>
          </p:cNvSpPr>
          <p:nvPr/>
        </p:nvSpPr>
        <p:spPr>
          <a:xfrm>
            <a:off x="6096000" y="3175137"/>
            <a:ext cx="4391126" cy="14262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2C2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7DC3"/>
                </a:solidFill>
                <a:effectLst/>
                <a:uLnTx/>
                <a:uFillTx/>
                <a:latin typeface="Arial" panose="020B0604020202020204" pitchFamily="34" charset="0"/>
                <a:ea typeface="+mn-ea"/>
                <a:cs typeface="Arial" panose="020B0604020202020204" pitchFamily="34" charset="0"/>
              </a:rPr>
              <a:t>Public Consulting Group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51B3B"/>
                </a:solidFill>
                <a:effectLst/>
                <a:uLnTx/>
                <a:uFillTx/>
                <a:latin typeface="Arial" panose="020B0604020202020204" pitchFamily="34" charset="0"/>
                <a:ea typeface="+mn-ea"/>
                <a:cs typeface="Arial" panose="020B0604020202020204" pitchFamily="34" charset="0"/>
                <a:hlinkClick r:id="rId3"/>
              </a:rPr>
              <a:t>WVSBHS@pcgus.com</a:t>
            </a:r>
            <a:r>
              <a:rPr kumimoji="0" lang="en-US" sz="2400" b="0" i="0" u="none" strike="noStrike" kern="1200" cap="none" spc="0" normalizeH="0" baseline="0" noProof="0" dirty="0">
                <a:ln>
                  <a:noFill/>
                </a:ln>
                <a:solidFill>
                  <a:srgbClr val="051B3B"/>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51B3B"/>
                </a:solidFill>
                <a:effectLst/>
                <a:uLnTx/>
                <a:uFillTx/>
                <a:latin typeface="Arial" panose="020B0604020202020204" pitchFamily="34" charset="0"/>
                <a:ea typeface="+mn-ea"/>
                <a:cs typeface="Arial" panose="020B0604020202020204" pitchFamily="34" charset="0"/>
              </a:rPr>
              <a:t>1-877-908-1745, Ext 3</a:t>
            </a:r>
          </a:p>
        </p:txBody>
      </p:sp>
      <p:sp>
        <p:nvSpPr>
          <p:cNvPr id="3" name="Slide Number Placeholder 2">
            <a:extLst>
              <a:ext uri="{FF2B5EF4-FFF2-40B4-BE49-F238E27FC236}">
                <a16:creationId xmlns:a16="http://schemas.microsoft.com/office/drawing/2014/main" id="{DB3AE503-F7A3-4D7B-9B12-2E8BEF398E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1000" b="0" i="0" u="none" strike="noStrike" kern="1200" cap="none" spc="50"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5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7B83551D-13A3-4FB9-A5A4-A73BF4275E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53574" y="2160950"/>
            <a:ext cx="3734900" cy="3702623"/>
          </a:xfrm>
          <a:prstGeom prst="rect">
            <a:avLst/>
          </a:prstGeom>
        </p:spPr>
      </p:pic>
      <p:sp>
        <p:nvSpPr>
          <p:cNvPr id="8" name="Title 27">
            <a:extLst>
              <a:ext uri="{FF2B5EF4-FFF2-40B4-BE49-F238E27FC236}">
                <a16:creationId xmlns:a16="http://schemas.microsoft.com/office/drawing/2014/main" id="{271C23A0-EADE-4A86-A993-7E2465C01496}"/>
              </a:ext>
            </a:extLst>
          </p:cNvPr>
          <p:cNvSpPr txBox="1">
            <a:spLocks/>
          </p:cNvSpPr>
          <p:nvPr/>
        </p:nvSpPr>
        <p:spPr>
          <a:xfrm>
            <a:off x="362309" y="365125"/>
            <a:ext cx="11430000" cy="9235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B3677"/>
                </a:solidFill>
                <a:effectLst/>
                <a:uLnTx/>
                <a:uFillTx/>
                <a:latin typeface="Arial" panose="020B0604020202020204"/>
                <a:ea typeface="+mj-ea"/>
                <a:cs typeface="+mj-cs"/>
              </a:rPr>
              <a:t>Contact Information</a:t>
            </a:r>
          </a:p>
        </p:txBody>
      </p:sp>
    </p:spTree>
    <p:extLst>
      <p:ext uri="{BB962C8B-B14F-4D97-AF65-F5344CB8AC3E}">
        <p14:creationId xmlns:p14="http://schemas.microsoft.com/office/powerpoint/2010/main" val="4286090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0EBA-EF19-40FF-BBA7-616EBE30D397}"/>
              </a:ext>
            </a:extLst>
          </p:cNvPr>
          <p:cNvSpPr>
            <a:spLocks noGrp="1"/>
          </p:cNvSpPr>
          <p:nvPr>
            <p:ph type="title"/>
          </p:nvPr>
        </p:nvSpPr>
        <p:spPr/>
        <p:txBody>
          <a:bodyPr/>
          <a:lstStyle/>
          <a:p>
            <a:r>
              <a:rPr lang="en-US" dirty="0"/>
              <a:t>Thank you for joining us today!</a:t>
            </a:r>
          </a:p>
        </p:txBody>
      </p:sp>
      <p:sp>
        <p:nvSpPr>
          <p:cNvPr id="3" name="Text Placeholder 2">
            <a:extLst>
              <a:ext uri="{FF2B5EF4-FFF2-40B4-BE49-F238E27FC236}">
                <a16:creationId xmlns:a16="http://schemas.microsoft.com/office/drawing/2014/main" id="{364A5D9E-B3E4-4379-8F95-8419EC6EAC7E}"/>
              </a:ext>
            </a:extLst>
          </p:cNvPr>
          <p:cNvSpPr>
            <a:spLocks noGrp="1"/>
          </p:cNvSpPr>
          <p:nvPr>
            <p:ph type="body" idx="1"/>
          </p:nvPr>
        </p:nvSpPr>
        <p:spPr/>
        <p:txBody>
          <a:bodyPr/>
          <a:lstStyle/>
          <a:p>
            <a:endParaRPr lang="en-US" dirty="0"/>
          </a:p>
          <a:p>
            <a:r>
              <a:rPr lang="en-US" i="1" dirty="0"/>
              <a:t>Questions/comments after today’s session?</a:t>
            </a:r>
          </a:p>
          <a:p>
            <a:r>
              <a:rPr lang="en-US" i="1" dirty="0"/>
              <a:t>Please contact us at </a:t>
            </a:r>
            <a:r>
              <a:rPr lang="en-US" i="1" dirty="0">
                <a:hlinkClick r:id="rId2"/>
              </a:rPr>
              <a:t>WVSBHS@pcgus.com</a:t>
            </a:r>
            <a:r>
              <a:rPr lang="en-US" i="1" dirty="0"/>
              <a:t>  </a:t>
            </a:r>
          </a:p>
          <a:p>
            <a:endParaRPr lang="en-US" i="1" dirty="0"/>
          </a:p>
        </p:txBody>
      </p:sp>
    </p:spTree>
    <p:extLst>
      <p:ext uri="{BB962C8B-B14F-4D97-AF65-F5344CB8AC3E}">
        <p14:creationId xmlns:p14="http://schemas.microsoft.com/office/powerpoint/2010/main" val="1128087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26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FDE212-8E3D-44A1-B1B7-043DC875F67F}"/>
              </a:ext>
            </a:extLst>
          </p:cNvPr>
          <p:cNvSpPr>
            <a:spLocks noGrp="1"/>
          </p:cNvSpPr>
          <p:nvPr>
            <p:ph type="title"/>
          </p:nvPr>
        </p:nvSpPr>
        <p:spPr/>
        <p:txBody>
          <a:bodyPr/>
          <a:lstStyle/>
          <a:p>
            <a:r>
              <a:rPr lang="en-US" dirty="0"/>
              <a:t>Cost Differences Across the State</a:t>
            </a:r>
          </a:p>
        </p:txBody>
      </p:sp>
      <p:sp>
        <p:nvSpPr>
          <p:cNvPr id="8" name="Content Placeholder 7">
            <a:extLst>
              <a:ext uri="{FF2B5EF4-FFF2-40B4-BE49-F238E27FC236}">
                <a16:creationId xmlns:a16="http://schemas.microsoft.com/office/drawing/2014/main" id="{3A220057-CF35-40AE-95AF-E511A5A91B09}"/>
              </a:ext>
            </a:extLst>
          </p:cNvPr>
          <p:cNvSpPr>
            <a:spLocks noGrp="1"/>
          </p:cNvSpPr>
          <p:nvPr>
            <p:ph idx="1"/>
          </p:nvPr>
        </p:nvSpPr>
        <p:spPr>
          <a:xfrm>
            <a:off x="399691" y="1456250"/>
            <a:ext cx="11269795" cy="779064"/>
          </a:xfrm>
        </p:spPr>
        <p:txBody>
          <a:bodyPr>
            <a:normAutofit/>
          </a:bodyPr>
          <a:lstStyle/>
          <a:p>
            <a:pPr>
              <a:defRPr/>
            </a:pPr>
            <a:r>
              <a:rPr lang="en-US" sz="2000" kern="0" dirty="0">
                <a:solidFill>
                  <a:schemeClr val="tx1"/>
                </a:solidFill>
              </a:rPr>
              <a:t>Cost settlement helps ensure counties receive the right amount of reimbursement because county costs can vary across the state.</a:t>
            </a:r>
          </a:p>
        </p:txBody>
      </p:sp>
      <p:sp>
        <p:nvSpPr>
          <p:cNvPr id="16" name="Slide Number Placeholder 2">
            <a:extLst>
              <a:ext uri="{FF2B5EF4-FFF2-40B4-BE49-F238E27FC236}">
                <a16:creationId xmlns:a16="http://schemas.microsoft.com/office/drawing/2014/main" id="{F95F2828-FB6C-49DB-979B-D43E435FBFBA}"/>
              </a:ext>
            </a:extLst>
          </p:cNvPr>
          <p:cNvSpPr>
            <a:spLocks noGrp="1"/>
          </p:cNvSpPr>
          <p:nvPr>
            <p:ph type="sldNum" sz="quarter" idx="12"/>
          </p:nvPr>
        </p:nvSpPr>
        <p:spPr>
          <a:xfrm>
            <a:off x="9892142" y="6548609"/>
            <a:ext cx="2057400" cy="180718"/>
          </a:xfrm>
        </p:spPr>
        <p:txBody>
          <a:bodyPr/>
          <a:lstStyle/>
          <a:p>
            <a:fld id="{F7C12BC4-994B-473A-871F-46235A85AC2B}" type="slidenum">
              <a:rPr lang="en-US" smtClean="0"/>
              <a:pPr/>
              <a:t>7</a:t>
            </a:fld>
            <a:endParaRPr lang="en-US" dirty="0"/>
          </a:p>
        </p:txBody>
      </p:sp>
      <p:sp>
        <p:nvSpPr>
          <p:cNvPr id="19" name="Rectangle 18">
            <a:extLst>
              <a:ext uri="{FF2B5EF4-FFF2-40B4-BE49-F238E27FC236}">
                <a16:creationId xmlns:a16="http://schemas.microsoft.com/office/drawing/2014/main" id="{F4E5A1B8-5951-4713-B66D-810F711BAFE8}"/>
              </a:ext>
            </a:extLst>
          </p:cNvPr>
          <p:cNvSpPr/>
          <p:nvPr/>
        </p:nvSpPr>
        <p:spPr>
          <a:xfrm>
            <a:off x="6156054" y="2604667"/>
            <a:ext cx="3735792" cy="3337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0" name="Rectangle 19">
            <a:extLst>
              <a:ext uri="{FF2B5EF4-FFF2-40B4-BE49-F238E27FC236}">
                <a16:creationId xmlns:a16="http://schemas.microsoft.com/office/drawing/2014/main" id="{E6657774-9B85-46BF-906A-4119718C1239}"/>
              </a:ext>
            </a:extLst>
          </p:cNvPr>
          <p:cNvSpPr/>
          <p:nvPr/>
        </p:nvSpPr>
        <p:spPr>
          <a:xfrm>
            <a:off x="2054824" y="2592596"/>
            <a:ext cx="3599793" cy="33496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2EB1967-19B9-488B-BDD0-0D93AA5F6C39}"/>
              </a:ext>
            </a:extLst>
          </p:cNvPr>
          <p:cNvSpPr txBox="1"/>
          <p:nvPr/>
        </p:nvSpPr>
        <p:spPr>
          <a:xfrm>
            <a:off x="2154281" y="3037490"/>
            <a:ext cx="3486684"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Employs 2 Occupational Therapists for $50,000 each </a:t>
            </a:r>
          </a:p>
          <a:p>
            <a:r>
              <a:rPr lang="en-US" sz="2000" b="1" dirty="0">
                <a:latin typeface="Arial" panose="020B0604020202020204" pitchFamily="34" charset="0"/>
                <a:cs typeface="Arial" panose="020B0604020202020204" pitchFamily="34" charset="0"/>
              </a:rPr>
              <a:t>($100,000 total)</a:t>
            </a:r>
          </a:p>
        </p:txBody>
      </p:sp>
      <p:sp>
        <p:nvSpPr>
          <p:cNvPr id="23" name="TextBox 22">
            <a:extLst>
              <a:ext uri="{FF2B5EF4-FFF2-40B4-BE49-F238E27FC236}">
                <a16:creationId xmlns:a16="http://schemas.microsoft.com/office/drawing/2014/main" id="{CB79DF63-46CD-4AD8-AB8F-8369D4A66BB7}"/>
              </a:ext>
            </a:extLst>
          </p:cNvPr>
          <p:cNvSpPr txBox="1"/>
          <p:nvPr/>
        </p:nvSpPr>
        <p:spPr>
          <a:xfrm>
            <a:off x="2154280" y="4312529"/>
            <a:ext cx="3455937"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Each Occupational Therapist has a case load of 1:10</a:t>
            </a:r>
          </a:p>
          <a:p>
            <a:r>
              <a:rPr lang="en-US" sz="2000" b="1" dirty="0">
                <a:latin typeface="Arial" panose="020B0604020202020204" pitchFamily="34" charset="0"/>
                <a:cs typeface="Arial" panose="020B0604020202020204" pitchFamily="34" charset="0"/>
              </a:rPr>
              <a:t>(20 students total)</a:t>
            </a:r>
          </a:p>
        </p:txBody>
      </p:sp>
      <p:sp>
        <p:nvSpPr>
          <p:cNvPr id="25" name="TextBox 24">
            <a:extLst>
              <a:ext uri="{FF2B5EF4-FFF2-40B4-BE49-F238E27FC236}">
                <a16:creationId xmlns:a16="http://schemas.microsoft.com/office/drawing/2014/main" id="{C5FDB037-96C7-42EF-B85F-1162EDDE2B90}"/>
              </a:ext>
            </a:extLst>
          </p:cNvPr>
          <p:cNvSpPr txBox="1"/>
          <p:nvPr/>
        </p:nvSpPr>
        <p:spPr>
          <a:xfrm>
            <a:off x="2156118" y="2723997"/>
            <a:ext cx="1238316" cy="400110"/>
          </a:xfrm>
          <a:prstGeom prst="rect">
            <a:avLst/>
          </a:prstGeom>
          <a:noFill/>
        </p:spPr>
        <p:txBody>
          <a:bodyPr wrap="square" rtlCol="0">
            <a:spAutoFit/>
          </a:bodyPr>
          <a:lstStyle/>
          <a:p>
            <a:r>
              <a:rPr lang="en-US" sz="2000" b="1" dirty="0">
                <a:solidFill>
                  <a:schemeClr val="accent4"/>
                </a:solidFill>
                <a:latin typeface="Arial" panose="020B0604020202020204" pitchFamily="34" charset="0"/>
                <a:cs typeface="Arial" panose="020B0604020202020204" pitchFamily="34" charset="0"/>
              </a:rPr>
              <a:t>Costs</a:t>
            </a:r>
          </a:p>
        </p:txBody>
      </p:sp>
      <p:sp>
        <p:nvSpPr>
          <p:cNvPr id="26" name="TextBox 25">
            <a:extLst>
              <a:ext uri="{FF2B5EF4-FFF2-40B4-BE49-F238E27FC236}">
                <a16:creationId xmlns:a16="http://schemas.microsoft.com/office/drawing/2014/main" id="{3D060229-3E60-47AE-8966-9F86A652F3A1}"/>
              </a:ext>
            </a:extLst>
          </p:cNvPr>
          <p:cNvSpPr txBox="1"/>
          <p:nvPr/>
        </p:nvSpPr>
        <p:spPr>
          <a:xfrm>
            <a:off x="2152051" y="4003264"/>
            <a:ext cx="1831030" cy="400110"/>
          </a:xfrm>
          <a:prstGeom prst="rect">
            <a:avLst/>
          </a:prstGeom>
          <a:noFill/>
        </p:spPr>
        <p:txBody>
          <a:bodyPr wrap="square" rtlCol="0">
            <a:spAutoFit/>
          </a:bodyPr>
          <a:lstStyle/>
          <a:p>
            <a:r>
              <a:rPr lang="en-US" sz="2000" b="1" dirty="0">
                <a:solidFill>
                  <a:schemeClr val="accent4"/>
                </a:solidFill>
                <a:latin typeface="Arial" panose="020B0604020202020204" pitchFamily="34" charset="0"/>
                <a:cs typeface="Arial" panose="020B0604020202020204" pitchFamily="34" charset="0"/>
              </a:rPr>
              <a:t>Utilization</a:t>
            </a:r>
          </a:p>
        </p:txBody>
      </p:sp>
      <p:sp>
        <p:nvSpPr>
          <p:cNvPr id="27" name="TextBox 26">
            <a:extLst>
              <a:ext uri="{FF2B5EF4-FFF2-40B4-BE49-F238E27FC236}">
                <a16:creationId xmlns:a16="http://schemas.microsoft.com/office/drawing/2014/main" id="{F2072EAD-F1FC-45F5-B1B5-EE3835BCBA08}"/>
              </a:ext>
            </a:extLst>
          </p:cNvPr>
          <p:cNvSpPr txBox="1"/>
          <p:nvPr/>
        </p:nvSpPr>
        <p:spPr>
          <a:xfrm>
            <a:off x="6213816" y="3037490"/>
            <a:ext cx="3531738"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Employs 2 Occupational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Therapists for $60,000 each </a:t>
            </a:r>
          </a:p>
          <a:p>
            <a:r>
              <a:rPr lang="en-US" sz="2000" b="1" dirty="0">
                <a:latin typeface="Arial" panose="020B0604020202020204" pitchFamily="34" charset="0"/>
                <a:cs typeface="Arial" panose="020B0604020202020204" pitchFamily="34" charset="0"/>
              </a:rPr>
              <a:t>($120,000 total)</a:t>
            </a:r>
          </a:p>
        </p:txBody>
      </p:sp>
      <p:sp>
        <p:nvSpPr>
          <p:cNvPr id="28" name="TextBox 27">
            <a:extLst>
              <a:ext uri="{FF2B5EF4-FFF2-40B4-BE49-F238E27FC236}">
                <a16:creationId xmlns:a16="http://schemas.microsoft.com/office/drawing/2014/main" id="{E5666D7C-996E-4AA6-AB76-C76499B26C98}"/>
              </a:ext>
            </a:extLst>
          </p:cNvPr>
          <p:cNvSpPr txBox="1"/>
          <p:nvPr/>
        </p:nvSpPr>
        <p:spPr>
          <a:xfrm>
            <a:off x="6242543" y="4312529"/>
            <a:ext cx="3531738"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Each Occupational Therapist has a case load of 1:10</a:t>
            </a:r>
          </a:p>
          <a:p>
            <a:r>
              <a:rPr lang="en-US" sz="2000" b="1" dirty="0">
                <a:latin typeface="Arial" panose="020B0604020202020204" pitchFamily="34" charset="0"/>
                <a:cs typeface="Arial" panose="020B0604020202020204" pitchFamily="34" charset="0"/>
              </a:rPr>
              <a:t>(20 students total)</a:t>
            </a:r>
          </a:p>
        </p:txBody>
      </p:sp>
      <p:sp>
        <p:nvSpPr>
          <p:cNvPr id="29" name="TextBox 28">
            <a:extLst>
              <a:ext uri="{FF2B5EF4-FFF2-40B4-BE49-F238E27FC236}">
                <a16:creationId xmlns:a16="http://schemas.microsoft.com/office/drawing/2014/main" id="{C6C57AEF-77BB-4DF6-8F9D-9B3A6005C34E}"/>
              </a:ext>
            </a:extLst>
          </p:cNvPr>
          <p:cNvSpPr txBox="1"/>
          <p:nvPr/>
        </p:nvSpPr>
        <p:spPr>
          <a:xfrm>
            <a:off x="6249965" y="2721653"/>
            <a:ext cx="1238316" cy="400110"/>
          </a:xfrm>
          <a:prstGeom prst="rect">
            <a:avLst/>
          </a:prstGeom>
          <a:noFill/>
        </p:spPr>
        <p:txBody>
          <a:bodyPr wrap="square" rtlCol="0">
            <a:spAutoFit/>
          </a:bodyPr>
          <a:lstStyle/>
          <a:p>
            <a:r>
              <a:rPr lang="en-US" sz="2000" b="1" dirty="0">
                <a:solidFill>
                  <a:schemeClr val="accent2"/>
                </a:solidFill>
                <a:latin typeface="Arial" panose="020B0604020202020204" pitchFamily="34" charset="0"/>
                <a:cs typeface="Arial" panose="020B0604020202020204" pitchFamily="34" charset="0"/>
              </a:rPr>
              <a:t>Costs</a:t>
            </a:r>
          </a:p>
        </p:txBody>
      </p:sp>
      <p:sp>
        <p:nvSpPr>
          <p:cNvPr id="30" name="TextBox 29">
            <a:extLst>
              <a:ext uri="{FF2B5EF4-FFF2-40B4-BE49-F238E27FC236}">
                <a16:creationId xmlns:a16="http://schemas.microsoft.com/office/drawing/2014/main" id="{8751C141-3E1A-474F-8815-DB862C4FE4FE}"/>
              </a:ext>
            </a:extLst>
          </p:cNvPr>
          <p:cNvSpPr txBox="1"/>
          <p:nvPr/>
        </p:nvSpPr>
        <p:spPr>
          <a:xfrm>
            <a:off x="6244564" y="4007729"/>
            <a:ext cx="1547213" cy="400110"/>
          </a:xfrm>
          <a:prstGeom prst="rect">
            <a:avLst/>
          </a:prstGeom>
          <a:noFill/>
        </p:spPr>
        <p:txBody>
          <a:bodyPr wrap="square" rtlCol="0">
            <a:spAutoFit/>
          </a:bodyPr>
          <a:lstStyle/>
          <a:p>
            <a:r>
              <a:rPr lang="en-US" sz="2000" b="1" dirty="0">
                <a:solidFill>
                  <a:schemeClr val="accent2"/>
                </a:solidFill>
                <a:latin typeface="Arial" panose="020B0604020202020204" pitchFamily="34" charset="0"/>
                <a:cs typeface="Arial" panose="020B0604020202020204" pitchFamily="34" charset="0"/>
              </a:rPr>
              <a:t>Utilization</a:t>
            </a:r>
          </a:p>
        </p:txBody>
      </p:sp>
      <p:sp>
        <p:nvSpPr>
          <p:cNvPr id="31" name="TextBox 30">
            <a:extLst>
              <a:ext uri="{FF2B5EF4-FFF2-40B4-BE49-F238E27FC236}">
                <a16:creationId xmlns:a16="http://schemas.microsoft.com/office/drawing/2014/main" id="{F249D31C-5CD3-4F00-8DBF-85156C7A143F}"/>
              </a:ext>
            </a:extLst>
          </p:cNvPr>
          <p:cNvSpPr txBox="1"/>
          <p:nvPr/>
        </p:nvSpPr>
        <p:spPr>
          <a:xfrm>
            <a:off x="492944" y="4312529"/>
            <a:ext cx="133709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County A</a:t>
            </a:r>
          </a:p>
        </p:txBody>
      </p:sp>
      <p:sp>
        <p:nvSpPr>
          <p:cNvPr id="32" name="TextBox 31">
            <a:extLst>
              <a:ext uri="{FF2B5EF4-FFF2-40B4-BE49-F238E27FC236}">
                <a16:creationId xmlns:a16="http://schemas.microsoft.com/office/drawing/2014/main" id="{E20876C8-BEDE-43AA-AF32-DFB33C37D8CA}"/>
              </a:ext>
            </a:extLst>
          </p:cNvPr>
          <p:cNvSpPr txBox="1"/>
          <p:nvPr/>
        </p:nvSpPr>
        <p:spPr>
          <a:xfrm>
            <a:off x="10220750" y="4312529"/>
            <a:ext cx="140018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County B</a:t>
            </a:r>
          </a:p>
        </p:txBody>
      </p:sp>
      <p:sp>
        <p:nvSpPr>
          <p:cNvPr id="33" name="TextBox 32">
            <a:extLst>
              <a:ext uri="{FF2B5EF4-FFF2-40B4-BE49-F238E27FC236}">
                <a16:creationId xmlns:a16="http://schemas.microsoft.com/office/drawing/2014/main" id="{A7C089DE-D3AB-4121-8798-5C364570A403}"/>
              </a:ext>
            </a:extLst>
          </p:cNvPr>
          <p:cNvSpPr txBox="1"/>
          <p:nvPr/>
        </p:nvSpPr>
        <p:spPr>
          <a:xfrm>
            <a:off x="2154281" y="5567484"/>
            <a:ext cx="264526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$5,000</a:t>
            </a:r>
          </a:p>
        </p:txBody>
      </p:sp>
      <p:sp>
        <p:nvSpPr>
          <p:cNvPr id="34" name="TextBox 33">
            <a:extLst>
              <a:ext uri="{FF2B5EF4-FFF2-40B4-BE49-F238E27FC236}">
                <a16:creationId xmlns:a16="http://schemas.microsoft.com/office/drawing/2014/main" id="{DEB36FC2-069F-478E-BA06-75E500D0F716}"/>
              </a:ext>
            </a:extLst>
          </p:cNvPr>
          <p:cNvSpPr txBox="1"/>
          <p:nvPr/>
        </p:nvSpPr>
        <p:spPr>
          <a:xfrm>
            <a:off x="6269081" y="5569811"/>
            <a:ext cx="277996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$6,000</a:t>
            </a:r>
          </a:p>
        </p:txBody>
      </p:sp>
      <p:sp>
        <p:nvSpPr>
          <p:cNvPr id="35" name="TextBox 34">
            <a:extLst>
              <a:ext uri="{FF2B5EF4-FFF2-40B4-BE49-F238E27FC236}">
                <a16:creationId xmlns:a16="http://schemas.microsoft.com/office/drawing/2014/main" id="{C58CA7D6-8029-4A3A-BD17-C949D2D117EA}"/>
              </a:ext>
            </a:extLst>
          </p:cNvPr>
          <p:cNvSpPr txBox="1"/>
          <p:nvPr/>
        </p:nvSpPr>
        <p:spPr>
          <a:xfrm>
            <a:off x="2152051" y="5226929"/>
            <a:ext cx="2745430" cy="400110"/>
          </a:xfrm>
          <a:prstGeom prst="rect">
            <a:avLst/>
          </a:prstGeom>
          <a:noFill/>
        </p:spPr>
        <p:txBody>
          <a:bodyPr wrap="square" rtlCol="0">
            <a:spAutoFit/>
          </a:bodyPr>
          <a:lstStyle/>
          <a:p>
            <a:r>
              <a:rPr lang="en-US" sz="2000" b="1" dirty="0">
                <a:solidFill>
                  <a:schemeClr val="accent4"/>
                </a:solidFill>
                <a:latin typeface="Arial" panose="020B0604020202020204" pitchFamily="34" charset="0"/>
                <a:cs typeface="Arial" panose="020B0604020202020204" pitchFamily="34" charset="0"/>
              </a:rPr>
              <a:t>Cost Per Student </a:t>
            </a:r>
          </a:p>
        </p:txBody>
      </p:sp>
      <p:sp>
        <p:nvSpPr>
          <p:cNvPr id="36" name="TextBox 35">
            <a:extLst>
              <a:ext uri="{FF2B5EF4-FFF2-40B4-BE49-F238E27FC236}">
                <a16:creationId xmlns:a16="http://schemas.microsoft.com/office/drawing/2014/main" id="{82209AB9-2135-4011-8247-7A5557B1ADA9}"/>
              </a:ext>
            </a:extLst>
          </p:cNvPr>
          <p:cNvSpPr txBox="1"/>
          <p:nvPr/>
        </p:nvSpPr>
        <p:spPr>
          <a:xfrm>
            <a:off x="6242543" y="5226929"/>
            <a:ext cx="2269314" cy="400110"/>
          </a:xfrm>
          <a:prstGeom prst="rect">
            <a:avLst/>
          </a:prstGeom>
          <a:noFill/>
        </p:spPr>
        <p:txBody>
          <a:bodyPr wrap="square" rtlCol="0">
            <a:spAutoFit/>
          </a:bodyPr>
          <a:lstStyle/>
          <a:p>
            <a:r>
              <a:rPr lang="en-US" sz="2000" b="1" dirty="0">
                <a:solidFill>
                  <a:schemeClr val="accent2"/>
                </a:solidFill>
                <a:latin typeface="Arial" panose="020B0604020202020204" pitchFamily="34" charset="0"/>
                <a:cs typeface="Arial" panose="020B0604020202020204" pitchFamily="34" charset="0"/>
              </a:rPr>
              <a:t>Cost Per Student</a:t>
            </a:r>
          </a:p>
        </p:txBody>
      </p:sp>
      <p:pic>
        <p:nvPicPr>
          <p:cNvPr id="5" name="Picture 4" descr="A close up of a sign&#10;&#10;Description automatically generated">
            <a:extLst>
              <a:ext uri="{FF2B5EF4-FFF2-40B4-BE49-F238E27FC236}">
                <a16:creationId xmlns:a16="http://schemas.microsoft.com/office/drawing/2014/main" id="{D7B76A54-4590-4450-84B6-7E8F2C95D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88" y="3020361"/>
            <a:ext cx="1371600" cy="1371600"/>
          </a:xfrm>
          <a:prstGeom prst="rect">
            <a:avLst/>
          </a:prstGeom>
        </p:spPr>
      </p:pic>
      <p:pic>
        <p:nvPicPr>
          <p:cNvPr id="9" name="Picture 8" descr="A close up of a sign&#10;&#10;Description automatically generated">
            <a:extLst>
              <a:ext uri="{FF2B5EF4-FFF2-40B4-BE49-F238E27FC236}">
                <a16:creationId xmlns:a16="http://schemas.microsoft.com/office/drawing/2014/main" id="{9766CD28-76B2-46AC-9B90-433A6358A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9635" y="3031774"/>
            <a:ext cx="1371600" cy="1371600"/>
          </a:xfrm>
          <a:prstGeom prst="rect">
            <a:avLst/>
          </a:prstGeom>
        </p:spPr>
      </p:pic>
    </p:spTree>
    <p:extLst>
      <p:ext uri="{BB962C8B-B14F-4D97-AF65-F5344CB8AC3E}">
        <p14:creationId xmlns:p14="http://schemas.microsoft.com/office/powerpoint/2010/main" val="308594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27" grpId="0"/>
      <p:bldP spid="28" grpId="0"/>
      <p:bldP spid="29" grpId="0"/>
      <p:bldP spid="30"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F1A565-A22F-49CB-8FDC-E46907CC411B}"/>
              </a:ext>
            </a:extLst>
          </p:cNvPr>
          <p:cNvSpPr>
            <a:spLocks noGrp="1"/>
          </p:cNvSpPr>
          <p:nvPr>
            <p:ph type="title"/>
          </p:nvPr>
        </p:nvSpPr>
        <p:spPr/>
        <p:txBody>
          <a:bodyPr/>
          <a:lstStyle/>
          <a:p>
            <a:r>
              <a:rPr lang="en-US" dirty="0"/>
              <a:t>Cost Settlement Scenarios</a:t>
            </a:r>
          </a:p>
        </p:txBody>
      </p:sp>
      <p:sp>
        <p:nvSpPr>
          <p:cNvPr id="29" name="Content Placeholder 28">
            <a:extLst>
              <a:ext uri="{FF2B5EF4-FFF2-40B4-BE49-F238E27FC236}">
                <a16:creationId xmlns:a16="http://schemas.microsoft.com/office/drawing/2014/main" id="{F789B583-8E2D-470E-903C-4EE331A39A91}"/>
              </a:ext>
            </a:extLst>
          </p:cNvPr>
          <p:cNvSpPr>
            <a:spLocks noGrp="1"/>
          </p:cNvSpPr>
          <p:nvPr>
            <p:ph idx="1"/>
          </p:nvPr>
        </p:nvSpPr>
        <p:spPr>
          <a:xfrm>
            <a:off x="399691" y="1466397"/>
            <a:ext cx="10997652" cy="710745"/>
          </a:xfrm>
        </p:spPr>
        <p:txBody>
          <a:bodyPr>
            <a:noAutofit/>
          </a:bodyPr>
          <a:lstStyle/>
          <a:p>
            <a:pPr>
              <a:defRPr/>
            </a:pPr>
            <a:r>
              <a:rPr lang="en-US" sz="2000" dirty="0">
                <a:solidFill>
                  <a:schemeClr val="tx1"/>
                </a:solidFill>
              </a:rPr>
              <a:t>The Annual Cost Report is a requirement for LEAs to report their </a:t>
            </a:r>
            <a:r>
              <a:rPr lang="en-US" sz="2000" b="1" dirty="0">
                <a:solidFill>
                  <a:schemeClr val="accent4"/>
                </a:solidFill>
              </a:rPr>
              <a:t>actual costs</a:t>
            </a:r>
            <a:r>
              <a:rPr lang="en-US" sz="2000" b="1" dirty="0">
                <a:solidFill>
                  <a:schemeClr val="tx1"/>
                </a:solidFill>
              </a:rPr>
              <a:t> </a:t>
            </a:r>
            <a:r>
              <a:rPr lang="en-US" sz="2000" dirty="0">
                <a:solidFill>
                  <a:schemeClr val="tx1"/>
                </a:solidFill>
              </a:rPr>
              <a:t>for providing SBHS services in order to reconcile with the interim revenue received.</a:t>
            </a:r>
          </a:p>
          <a:p>
            <a:endParaRPr lang="en-US" dirty="0"/>
          </a:p>
        </p:txBody>
      </p:sp>
      <p:sp>
        <p:nvSpPr>
          <p:cNvPr id="3" name="Slide Number Placeholder 2">
            <a:extLst>
              <a:ext uri="{FF2B5EF4-FFF2-40B4-BE49-F238E27FC236}">
                <a16:creationId xmlns:a16="http://schemas.microsoft.com/office/drawing/2014/main" id="{47A2791D-D7B3-4004-872B-4A251F9DDC90}"/>
              </a:ext>
            </a:extLst>
          </p:cNvPr>
          <p:cNvSpPr>
            <a:spLocks noGrp="1"/>
          </p:cNvSpPr>
          <p:nvPr>
            <p:ph type="sldNum" sz="quarter" idx="12"/>
          </p:nvPr>
        </p:nvSpPr>
        <p:spPr/>
        <p:txBody>
          <a:bodyPr/>
          <a:lstStyle/>
          <a:p>
            <a:fld id="{899FFD16-B25A-457E-9C72-CDC3BAF3ACB3}" type="slidenum">
              <a:rPr lang="en-US" smtClean="0"/>
              <a:t>8</a:t>
            </a:fld>
            <a:endParaRPr lang="en-US" dirty="0"/>
          </a:p>
        </p:txBody>
      </p:sp>
      <p:graphicFrame>
        <p:nvGraphicFramePr>
          <p:cNvPr id="5" name="Table 4">
            <a:extLst>
              <a:ext uri="{FF2B5EF4-FFF2-40B4-BE49-F238E27FC236}">
                <a16:creationId xmlns:a16="http://schemas.microsoft.com/office/drawing/2014/main" id="{B00833B0-A589-4B3D-92E7-FCC43B0915FD}"/>
              </a:ext>
            </a:extLst>
          </p:cNvPr>
          <p:cNvGraphicFramePr>
            <a:graphicFrameLocks noGrp="1"/>
          </p:cNvGraphicFramePr>
          <p:nvPr>
            <p:extLst>
              <p:ext uri="{D42A27DB-BD31-4B8C-83A1-F6EECF244321}">
                <p14:modId xmlns:p14="http://schemas.microsoft.com/office/powerpoint/2010/main" val="1053936418"/>
              </p:ext>
            </p:extLst>
          </p:nvPr>
        </p:nvGraphicFramePr>
        <p:xfrm>
          <a:off x="4480876" y="2353040"/>
          <a:ext cx="6524583" cy="1251857"/>
        </p:xfrm>
        <a:graphic>
          <a:graphicData uri="http://schemas.openxmlformats.org/drawingml/2006/table">
            <a:tbl>
              <a:tblPr firstRow="1" bandRow="1">
                <a:tableStyleId>{5C22544A-7EE6-4342-B048-85BDC9FD1C3A}</a:tableStyleId>
              </a:tblPr>
              <a:tblGrid>
                <a:gridCol w="2174861">
                  <a:extLst>
                    <a:ext uri="{9D8B030D-6E8A-4147-A177-3AD203B41FA5}">
                      <a16:colId xmlns:a16="http://schemas.microsoft.com/office/drawing/2014/main" val="1439106698"/>
                    </a:ext>
                  </a:extLst>
                </a:gridCol>
                <a:gridCol w="2174861">
                  <a:extLst>
                    <a:ext uri="{9D8B030D-6E8A-4147-A177-3AD203B41FA5}">
                      <a16:colId xmlns:a16="http://schemas.microsoft.com/office/drawing/2014/main" val="4263506804"/>
                    </a:ext>
                  </a:extLst>
                </a:gridCol>
                <a:gridCol w="2174861">
                  <a:extLst>
                    <a:ext uri="{9D8B030D-6E8A-4147-A177-3AD203B41FA5}">
                      <a16:colId xmlns:a16="http://schemas.microsoft.com/office/drawing/2014/main" val="709161325"/>
                    </a:ext>
                  </a:extLst>
                </a:gridCol>
              </a:tblGrid>
              <a:tr h="850727">
                <a:tc>
                  <a:txBody>
                    <a:bodyPr/>
                    <a:lstStyle/>
                    <a:p>
                      <a:pPr algn="ctr"/>
                      <a:r>
                        <a:rPr lang="en-US" sz="1600" dirty="0">
                          <a:latin typeface="Arial" panose="020B0604020202020204" pitchFamily="34" charset="0"/>
                          <a:cs typeface="Arial" panose="020B0604020202020204" pitchFamily="34" charset="0"/>
                        </a:rPr>
                        <a:t>Medicaid Allowable Costs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dirty="0">
                          <a:latin typeface="Arial" panose="020B0604020202020204" pitchFamily="34" charset="0"/>
                          <a:cs typeface="Arial" panose="020B0604020202020204" pitchFamily="34" charset="0"/>
                        </a:rPr>
                        <a:t>Interim Payments Received</a:t>
                      </a:r>
                      <a:r>
                        <a:rPr lang="en-US" sz="1600" baseline="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dirty="0">
                          <a:latin typeface="Arial" panose="020B0604020202020204" pitchFamily="34" charset="0"/>
                          <a:cs typeface="Arial" panose="020B0604020202020204" pitchFamily="34" charset="0"/>
                        </a:rPr>
                        <a:t>Settlement Due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82282123"/>
                  </a:ext>
                </a:extLst>
              </a:tr>
              <a:tr h="401130">
                <a:tc>
                  <a:txBody>
                    <a:bodyPr/>
                    <a:lstStyle/>
                    <a:p>
                      <a:pPr algn="ctr"/>
                      <a:r>
                        <a:rPr lang="en-US" sz="1600" dirty="0">
                          <a:latin typeface="Arial" panose="020B0604020202020204" pitchFamily="34" charset="0"/>
                          <a:cs typeface="Arial" panose="020B0604020202020204" pitchFamily="34" charset="0"/>
                        </a:rPr>
                        <a:t>$100,000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$110,000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($10,000)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4651541"/>
                  </a:ext>
                </a:extLst>
              </a:tr>
            </a:tbl>
          </a:graphicData>
        </a:graphic>
      </p:graphicFrame>
      <p:sp>
        <p:nvSpPr>
          <p:cNvPr id="6" name="TextBox 5">
            <a:extLst>
              <a:ext uri="{FF2B5EF4-FFF2-40B4-BE49-F238E27FC236}">
                <a16:creationId xmlns:a16="http://schemas.microsoft.com/office/drawing/2014/main" id="{3A4560B0-1FD1-46A5-873B-2ECC79F96D0A}"/>
              </a:ext>
            </a:extLst>
          </p:cNvPr>
          <p:cNvSpPr txBox="1"/>
          <p:nvPr/>
        </p:nvSpPr>
        <p:spPr>
          <a:xfrm>
            <a:off x="1186541" y="2327816"/>
            <a:ext cx="297757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If the </a:t>
            </a:r>
            <a:r>
              <a:rPr lang="en-US" dirty="0">
                <a:latin typeface="Arial" panose="020B0604020202020204" pitchFamily="34" charset="0"/>
                <a:cs typeface="Arial" panose="020B0604020202020204" pitchFamily="34" charset="0"/>
              </a:rPr>
              <a:t>county</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 Medicaid Allowable Costs are less than the interim payments received, the LEA will </a:t>
            </a:r>
            <a:r>
              <a:rPr kumimoji="0" lang="en-US" sz="1800" b="1"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rPr>
              <a:t>pay back the difference</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refunding the amount due.</a:t>
            </a:r>
          </a:p>
        </p:txBody>
      </p:sp>
      <p:sp>
        <p:nvSpPr>
          <p:cNvPr id="7" name="TextBox 6">
            <a:extLst>
              <a:ext uri="{FF2B5EF4-FFF2-40B4-BE49-F238E27FC236}">
                <a16:creationId xmlns:a16="http://schemas.microsoft.com/office/drawing/2014/main" id="{278DBAD8-960B-416A-9C46-0B19E2668971}"/>
              </a:ext>
            </a:extLst>
          </p:cNvPr>
          <p:cNvSpPr txBox="1"/>
          <p:nvPr/>
        </p:nvSpPr>
        <p:spPr>
          <a:xfrm>
            <a:off x="4480874" y="3701810"/>
            <a:ext cx="6524583" cy="369332"/>
          </a:xfrm>
          <a:prstGeom prst="rect">
            <a:avLst/>
          </a:prstGeom>
          <a:solidFill>
            <a:schemeClr val="bg2">
              <a:lumMod val="8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LEA</a:t>
            </a: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owes back $10,000</a:t>
            </a:r>
          </a:p>
        </p:txBody>
      </p:sp>
      <p:cxnSp>
        <p:nvCxnSpPr>
          <p:cNvPr id="8" name="Straight Connector 7">
            <a:extLst>
              <a:ext uri="{FF2B5EF4-FFF2-40B4-BE49-F238E27FC236}">
                <a16:creationId xmlns:a16="http://schemas.microsoft.com/office/drawing/2014/main" id="{C439665D-3953-4D98-A175-EA772A6DA8EE}"/>
              </a:ext>
            </a:extLst>
          </p:cNvPr>
          <p:cNvCxnSpPr>
            <a:cxnSpLocks/>
          </p:cNvCxnSpPr>
          <p:nvPr/>
        </p:nvCxnSpPr>
        <p:spPr>
          <a:xfrm>
            <a:off x="752651" y="4282966"/>
            <a:ext cx="10089520" cy="0"/>
          </a:xfrm>
          <a:prstGeom prst="line">
            <a:avLst/>
          </a:prstGeom>
          <a:ln w="28575">
            <a:solidFill>
              <a:srgbClr val="00186E"/>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1C65633-2150-4CB6-9E45-AF47AACF093F}"/>
              </a:ext>
            </a:extLst>
          </p:cNvPr>
          <p:cNvSpPr txBox="1"/>
          <p:nvPr/>
        </p:nvSpPr>
        <p:spPr>
          <a:xfrm>
            <a:off x="1183984" y="4375940"/>
            <a:ext cx="2734178" cy="2031325"/>
          </a:xfrm>
          <a:prstGeom prst="rect">
            <a:avLst/>
          </a:prstGeom>
          <a:noFill/>
        </p:spPr>
        <p:txBody>
          <a:bodyPr wrap="square" rtlCol="0">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effectLst/>
                <a:uLnTx/>
                <a:uFillTx/>
                <a:latin typeface="Arial"/>
                <a:ea typeface="+mn-ea"/>
                <a:cs typeface="+mn-cs"/>
              </a:rPr>
              <a:t>If the </a:t>
            </a:r>
            <a:r>
              <a:rPr lang="en-US" altLang="en-US" dirty="0">
                <a:latin typeface="Arial"/>
              </a:rPr>
              <a:t>county</a:t>
            </a:r>
            <a:r>
              <a:rPr kumimoji="0" lang="en-US" altLang="en-US" sz="1800" b="0" i="0" u="none" strike="noStrike" kern="1200" cap="none" spc="0" normalizeH="0" baseline="0" noProof="0" dirty="0">
                <a:ln>
                  <a:noFill/>
                </a:ln>
                <a:effectLst/>
                <a:uLnTx/>
                <a:uFillTx/>
                <a:latin typeface="Arial"/>
                <a:ea typeface="+mn-ea"/>
                <a:cs typeface="+mn-cs"/>
              </a:rPr>
              <a:t>’s Medicaid Allowable Costs exceed the interim payments received, the LEA will </a:t>
            </a:r>
            <a:r>
              <a:rPr kumimoji="0" lang="en-US" altLang="en-US" sz="1800" b="1" i="0" u="none" strike="noStrike" kern="1200" cap="none" spc="0" normalizeH="0" baseline="0" noProof="0" dirty="0">
                <a:ln>
                  <a:noFill/>
                </a:ln>
                <a:solidFill>
                  <a:schemeClr val="accent6"/>
                </a:solidFill>
                <a:effectLst/>
                <a:uLnTx/>
                <a:uFillTx/>
                <a:latin typeface="Arial"/>
                <a:ea typeface="+mn-ea"/>
                <a:cs typeface="+mn-cs"/>
              </a:rPr>
              <a:t>receive a payment </a:t>
            </a:r>
            <a:r>
              <a:rPr kumimoji="0" lang="en-US" altLang="en-US" sz="1800" b="0" i="0" u="none" strike="noStrike" kern="1200" cap="none" spc="0" normalizeH="0" baseline="0" noProof="0" dirty="0">
                <a:ln>
                  <a:noFill/>
                </a:ln>
                <a:effectLst/>
                <a:uLnTx/>
                <a:uFillTx/>
                <a:latin typeface="Arial"/>
                <a:ea typeface="+mn-ea"/>
                <a:cs typeface="+mn-cs"/>
              </a:rPr>
              <a:t>for the amount due.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F9E93EE7-0A6F-40D4-9FAA-255523AB73F4}"/>
              </a:ext>
            </a:extLst>
          </p:cNvPr>
          <p:cNvGraphicFramePr>
            <a:graphicFrameLocks noGrp="1"/>
          </p:cNvGraphicFramePr>
          <p:nvPr>
            <p:extLst>
              <p:ext uri="{D42A27DB-BD31-4B8C-83A1-F6EECF244321}">
                <p14:modId xmlns:p14="http://schemas.microsoft.com/office/powerpoint/2010/main" val="863847515"/>
              </p:ext>
            </p:extLst>
          </p:nvPr>
        </p:nvGraphicFramePr>
        <p:xfrm>
          <a:off x="4480874" y="4417875"/>
          <a:ext cx="6524583" cy="1057801"/>
        </p:xfrm>
        <a:graphic>
          <a:graphicData uri="http://schemas.openxmlformats.org/drawingml/2006/table">
            <a:tbl>
              <a:tblPr firstRow="1" bandRow="1">
                <a:tableStyleId>{5C22544A-7EE6-4342-B048-85BDC9FD1C3A}</a:tableStyleId>
              </a:tblPr>
              <a:tblGrid>
                <a:gridCol w="2174861">
                  <a:extLst>
                    <a:ext uri="{9D8B030D-6E8A-4147-A177-3AD203B41FA5}">
                      <a16:colId xmlns:a16="http://schemas.microsoft.com/office/drawing/2014/main" val="1439106698"/>
                    </a:ext>
                  </a:extLst>
                </a:gridCol>
                <a:gridCol w="2174861">
                  <a:extLst>
                    <a:ext uri="{9D8B030D-6E8A-4147-A177-3AD203B41FA5}">
                      <a16:colId xmlns:a16="http://schemas.microsoft.com/office/drawing/2014/main" val="4263506804"/>
                    </a:ext>
                  </a:extLst>
                </a:gridCol>
                <a:gridCol w="2174861">
                  <a:extLst>
                    <a:ext uri="{9D8B030D-6E8A-4147-A177-3AD203B41FA5}">
                      <a16:colId xmlns:a16="http://schemas.microsoft.com/office/drawing/2014/main" val="709161325"/>
                    </a:ext>
                  </a:extLst>
                </a:gridCol>
              </a:tblGrid>
              <a:tr h="669763">
                <a:tc>
                  <a:txBody>
                    <a:bodyPr/>
                    <a:lstStyle/>
                    <a:p>
                      <a:pPr algn="ctr"/>
                      <a:r>
                        <a:rPr lang="en-US" sz="1600" dirty="0">
                          <a:latin typeface="Arial" panose="020B0604020202020204" pitchFamily="34" charset="0"/>
                          <a:cs typeface="Arial" panose="020B0604020202020204" pitchFamily="34" charset="0"/>
                        </a:rPr>
                        <a:t>Medicaid Allowable Costs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pPr algn="ctr"/>
                      <a:r>
                        <a:rPr lang="en-US" sz="1600" dirty="0">
                          <a:latin typeface="Arial" panose="020B0604020202020204" pitchFamily="34" charset="0"/>
                          <a:cs typeface="Arial" panose="020B0604020202020204" pitchFamily="34" charset="0"/>
                        </a:rPr>
                        <a:t>Interim Payments Received</a:t>
                      </a:r>
                      <a:r>
                        <a:rPr lang="en-US" sz="1600" baseline="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pPr algn="ctr"/>
                      <a:r>
                        <a:rPr lang="en-US" sz="1600" dirty="0">
                          <a:latin typeface="Arial" panose="020B0604020202020204" pitchFamily="34" charset="0"/>
                          <a:cs typeface="Arial" panose="020B0604020202020204" pitchFamily="34" charset="0"/>
                        </a:rPr>
                        <a:t>Settlement Due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2782282123"/>
                  </a:ext>
                </a:extLst>
              </a:tr>
              <a:tr h="388038">
                <a:tc>
                  <a:txBody>
                    <a:bodyPr/>
                    <a:lstStyle/>
                    <a:p>
                      <a:pPr algn="ctr"/>
                      <a:r>
                        <a:rPr lang="en-US" sz="1600" dirty="0">
                          <a:latin typeface="Arial" panose="020B0604020202020204" pitchFamily="34" charset="0"/>
                          <a:cs typeface="Arial" panose="020B0604020202020204" pitchFamily="34" charset="0"/>
                        </a:rPr>
                        <a:t>$120,000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$110,000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$10,000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4651541"/>
                  </a:ext>
                </a:extLst>
              </a:tr>
            </a:tbl>
          </a:graphicData>
        </a:graphic>
      </p:graphicFrame>
      <p:sp>
        <p:nvSpPr>
          <p:cNvPr id="12" name="TextBox 11">
            <a:extLst>
              <a:ext uri="{FF2B5EF4-FFF2-40B4-BE49-F238E27FC236}">
                <a16:creationId xmlns:a16="http://schemas.microsoft.com/office/drawing/2014/main" id="{A1419C23-D1D9-4021-A8C9-8025367A4913}"/>
              </a:ext>
            </a:extLst>
          </p:cNvPr>
          <p:cNvSpPr txBox="1"/>
          <p:nvPr/>
        </p:nvSpPr>
        <p:spPr>
          <a:xfrm>
            <a:off x="4480874" y="5592359"/>
            <a:ext cx="6524583" cy="369332"/>
          </a:xfrm>
          <a:prstGeom prst="rect">
            <a:avLst/>
          </a:prstGeom>
          <a:solidFill>
            <a:schemeClr val="bg2">
              <a:lumMod val="8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LEA</a:t>
            </a: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is owed $10,000</a:t>
            </a:r>
          </a:p>
        </p:txBody>
      </p:sp>
    </p:spTree>
    <p:extLst>
      <p:ext uri="{BB962C8B-B14F-4D97-AF65-F5344CB8AC3E}">
        <p14:creationId xmlns:p14="http://schemas.microsoft.com/office/powerpoint/2010/main" val="386838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F04-D736-4D0A-B47B-DB5DE3AC5ECD}"/>
              </a:ext>
            </a:extLst>
          </p:cNvPr>
          <p:cNvSpPr>
            <a:spLocks noGrp="1"/>
          </p:cNvSpPr>
          <p:nvPr>
            <p:ph type="title"/>
          </p:nvPr>
        </p:nvSpPr>
        <p:spPr/>
        <p:txBody>
          <a:bodyPr/>
          <a:lstStyle/>
          <a:p>
            <a:r>
              <a:rPr lang="en-US" dirty="0"/>
              <a:t>Cost Settlement Components</a:t>
            </a:r>
          </a:p>
        </p:txBody>
      </p:sp>
      <p:sp>
        <p:nvSpPr>
          <p:cNvPr id="3" name="Text Placeholder 2">
            <a:extLst>
              <a:ext uri="{FF2B5EF4-FFF2-40B4-BE49-F238E27FC236}">
                <a16:creationId xmlns:a16="http://schemas.microsoft.com/office/drawing/2014/main" id="{BBDEB3A0-A973-4F39-8A1F-8FE6DC8247A7}"/>
              </a:ext>
            </a:extLst>
          </p:cNvPr>
          <p:cNvSpPr>
            <a:spLocks noGrp="1"/>
          </p:cNvSpPr>
          <p:nvPr>
            <p:ph type="body" idx="1"/>
          </p:nvPr>
        </p:nvSpPr>
        <p:spPr/>
        <p:txBody>
          <a:bodyPr/>
          <a:lstStyle/>
          <a:p>
            <a:r>
              <a:rPr lang="en-US" dirty="0"/>
              <a:t>What are the different components of the Cost Settlement process?</a:t>
            </a:r>
          </a:p>
        </p:txBody>
      </p:sp>
    </p:spTree>
    <p:extLst>
      <p:ext uri="{BB962C8B-B14F-4D97-AF65-F5344CB8AC3E}">
        <p14:creationId xmlns:p14="http://schemas.microsoft.com/office/powerpoint/2010/main" val="3033568440"/>
      </p:ext>
    </p:extLst>
  </p:cSld>
  <p:clrMapOvr>
    <a:masterClrMapping/>
  </p:clrMapOvr>
</p:sld>
</file>

<file path=ppt/theme/theme1.xml><?xml version="1.0" encoding="utf-8"?>
<a:theme xmlns:a="http://schemas.openxmlformats.org/drawingml/2006/main" name="1_Office Theme">
  <a:themeElements>
    <a:clrScheme name="PCG Test">
      <a:dk1>
        <a:srgbClr val="3B3B3B"/>
      </a:dk1>
      <a:lt1>
        <a:srgbClr val="FFFFFF"/>
      </a:lt1>
      <a:dk2>
        <a:srgbClr val="051B3B"/>
      </a:dk2>
      <a:lt2>
        <a:srgbClr val="FFFFFF"/>
      </a:lt2>
      <a:accent1>
        <a:srgbClr val="0B3677"/>
      </a:accent1>
      <a:accent2>
        <a:srgbClr val="00A0CA"/>
      </a:accent2>
      <a:accent3>
        <a:srgbClr val="FAB81F"/>
      </a:accent3>
      <a:accent4>
        <a:srgbClr val="A11B7E"/>
      </a:accent4>
      <a:accent5>
        <a:srgbClr val="EE2346"/>
      </a:accent5>
      <a:accent6>
        <a:srgbClr val="00CC66"/>
      </a:accent6>
      <a:hlink>
        <a:srgbClr val="01C9FF"/>
      </a:hlink>
      <a:folHlink>
        <a:srgbClr val="5A6E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19 Annual Training Draft - KT" id="{A6763BA7-F7B9-4B31-9835-262A2713B59B}" vid="{DF51F424-A5FA-4B2F-B36A-41B30F1F2D42}"/>
    </a:ext>
  </a:extLst>
</a:theme>
</file>

<file path=ppt/theme/theme2.xml><?xml version="1.0" encoding="utf-8"?>
<a:theme xmlns:a="http://schemas.openxmlformats.org/drawingml/2006/main" name="PCG THEME">
  <a:themeElements>
    <a:clrScheme name="PCG Test">
      <a:dk1>
        <a:srgbClr val="3B3B3B"/>
      </a:dk1>
      <a:lt1>
        <a:srgbClr val="FFFFFF"/>
      </a:lt1>
      <a:dk2>
        <a:srgbClr val="051B3B"/>
      </a:dk2>
      <a:lt2>
        <a:srgbClr val="FFFFFF"/>
      </a:lt2>
      <a:accent1>
        <a:srgbClr val="0B3677"/>
      </a:accent1>
      <a:accent2>
        <a:srgbClr val="00A0CA"/>
      </a:accent2>
      <a:accent3>
        <a:srgbClr val="FAB81F"/>
      </a:accent3>
      <a:accent4>
        <a:srgbClr val="A11B7E"/>
      </a:accent4>
      <a:accent5>
        <a:srgbClr val="EE2346"/>
      </a:accent5>
      <a:accent6>
        <a:srgbClr val="00CC66"/>
      </a:accent6>
      <a:hlink>
        <a:srgbClr val="01C9FF"/>
      </a:hlink>
      <a:folHlink>
        <a:srgbClr val="5A6E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G THEME" id="{6B832C5A-6CE6-4A06-B8C6-2FFF614EAA94}" vid="{06031E6A-679F-4A04-9D23-CC40816B9D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ECEFD0A6949B4786DE4807B0127FE3" ma:contentTypeVersion="6" ma:contentTypeDescription="Create a new document." ma:contentTypeScope="" ma:versionID="24aed17adc8973a7b186d44dae818fa1">
  <xsd:schema xmlns:xsd="http://www.w3.org/2001/XMLSchema" xmlns:xs="http://www.w3.org/2001/XMLSchema" xmlns:p="http://schemas.microsoft.com/office/2006/metadata/properties" xmlns:ns2="012a4cc2-110f-4955-a641-4113d7f209a3" xmlns:ns3="605f5220-175a-42f7-9224-1dd249ff6fbd" targetNamespace="http://schemas.microsoft.com/office/2006/metadata/properties" ma:root="true" ma:fieldsID="7bd4611ba37d77d40cdca1bd90a4f4a8" ns2:_="" ns3:_="">
    <xsd:import namespace="012a4cc2-110f-4955-a641-4113d7f209a3"/>
    <xsd:import namespace="605f5220-175a-42f7-9224-1dd249ff6f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a4cc2-110f-4955-a641-4113d7f209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5f5220-175a-42f7-9224-1dd249ff6f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05f5220-175a-42f7-9224-1dd249ff6fbd">
      <UserInfo>
        <DisplayName>Taylor, Jennifer</DisplayName>
        <AccountId>31</AccountId>
        <AccountType/>
      </UserInfo>
      <UserInfo>
        <DisplayName>Cassidy, Patrick</DisplayName>
        <AccountId>34</AccountId>
        <AccountType/>
      </UserInfo>
      <UserInfo>
        <DisplayName>Elwell, Sarah</DisplayName>
        <AccountId>42</AccountId>
        <AccountType/>
      </UserInfo>
      <UserInfo>
        <DisplayName>Abrahamson, Garrett</DisplayName>
        <AccountId>37</AccountId>
        <AccountType/>
      </UserInfo>
      <UserInfo>
        <DisplayName>Moran, Rachel</DisplayName>
        <AccountId>33</AccountId>
        <AccountType/>
      </UserInfo>
      <UserInfo>
        <DisplayName>Wong, Florie</DisplayName>
        <AccountId>108</AccountId>
        <AccountType/>
      </UserInfo>
      <UserInfo>
        <DisplayName>Gilles, Peter</DisplayName>
        <AccountId>109</AccountId>
        <AccountType/>
      </UserInfo>
      <UserInfo>
        <DisplayName>Rockett, Melissa</DisplayName>
        <AccountId>105</AccountId>
        <AccountType/>
      </UserInfo>
    </SharedWithUsers>
  </documentManagement>
</p:properties>
</file>

<file path=customXml/itemProps1.xml><?xml version="1.0" encoding="utf-8"?>
<ds:datastoreItem xmlns:ds="http://schemas.openxmlformats.org/officeDocument/2006/customXml" ds:itemID="{4E3C8DA6-3A1A-44D6-9ED4-3C07806F5699}">
  <ds:schemaRefs>
    <ds:schemaRef ds:uri="http://schemas.microsoft.com/sharepoint/v3/contenttype/forms"/>
  </ds:schemaRefs>
</ds:datastoreItem>
</file>

<file path=customXml/itemProps2.xml><?xml version="1.0" encoding="utf-8"?>
<ds:datastoreItem xmlns:ds="http://schemas.openxmlformats.org/officeDocument/2006/customXml" ds:itemID="{200A9845-6DBE-41F4-A7A3-3643942D8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a4cc2-110f-4955-a641-4113d7f209a3"/>
    <ds:schemaRef ds:uri="605f5220-175a-42f7-9224-1dd249ff6f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32363A-AA1F-415C-B40A-1247DBE9A31E}">
  <ds:schemaRefs>
    <ds:schemaRef ds:uri="http://schemas.microsoft.com/office/infopath/2007/PartnerControls"/>
    <ds:schemaRef ds:uri="http://purl.org/dc/dcmitype/"/>
    <ds:schemaRef ds:uri="http://www.w3.org/XML/1998/namespace"/>
    <ds:schemaRef ds:uri="http://schemas.microsoft.com/office/2006/metadata/properties"/>
    <ds:schemaRef ds:uri="012a4cc2-110f-4955-a641-4113d7f209a3"/>
    <ds:schemaRef ds:uri="http://schemas.microsoft.com/office/2006/documentManagement/types"/>
    <ds:schemaRef ds:uri="605f5220-175a-42f7-9224-1dd249ff6fbd"/>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PCG_General_Deck_Template</Template>
  <TotalTime>13217</TotalTime>
  <Words>4556</Words>
  <Application>Microsoft Office PowerPoint</Application>
  <PresentationFormat>Widescreen</PresentationFormat>
  <Paragraphs>585</Paragraphs>
  <Slides>65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65</vt:i4>
      </vt:variant>
    </vt:vector>
  </HeadingPairs>
  <TitlesOfParts>
    <vt:vector size="73" baseType="lpstr">
      <vt:lpstr>Arial</vt:lpstr>
      <vt:lpstr>Arial </vt:lpstr>
      <vt:lpstr>Arial (Body)</vt:lpstr>
      <vt:lpstr>Calibri</vt:lpstr>
      <vt:lpstr>Courier New</vt:lpstr>
      <vt:lpstr>Wingdings</vt:lpstr>
      <vt:lpstr>1_Office Theme</vt:lpstr>
      <vt:lpstr>PCG THEME</vt:lpstr>
      <vt:lpstr>School Based Health Services: Annual Medicaid Cost Report and Cost Settlement Training</vt:lpstr>
      <vt:lpstr>Agenda</vt:lpstr>
      <vt:lpstr>Cost Settlement Overview</vt:lpstr>
      <vt:lpstr>School Based Health Services Overview</vt:lpstr>
      <vt:lpstr>Why is there a Cost Settlement Process?</vt:lpstr>
      <vt:lpstr>Cost Settlement Process Summary</vt:lpstr>
      <vt:lpstr>Cost Differences Across the State</vt:lpstr>
      <vt:lpstr>Cost Settlement Scenarios</vt:lpstr>
      <vt:lpstr>Cost Settlement Components</vt:lpstr>
      <vt:lpstr>SBHS Program Components</vt:lpstr>
      <vt:lpstr>What is the SPL and RMTS?</vt:lpstr>
      <vt:lpstr>RMTS Best Practices</vt:lpstr>
      <vt:lpstr>Quarterly Reports and Annual Financials</vt:lpstr>
      <vt:lpstr>Differences Between The Two Reports</vt:lpstr>
      <vt:lpstr>Cash Basis VS. Accrual Basis</vt:lpstr>
      <vt:lpstr>Claiming System</vt:lpstr>
      <vt:lpstr>Navigating the Claiming System</vt:lpstr>
      <vt:lpstr>Annual Cost Report Components</vt:lpstr>
      <vt:lpstr>Cost Reporting Elements</vt:lpstr>
      <vt:lpstr>Cost Report Components</vt:lpstr>
      <vt:lpstr>Direct Medical Services Costs</vt:lpstr>
      <vt:lpstr>Direct Medical Services Providers</vt:lpstr>
      <vt:lpstr>Salary and Benefits</vt:lpstr>
      <vt:lpstr>Personnel Costs: Eligible Salary Costs</vt:lpstr>
      <vt:lpstr>Personnel Costs: Eligible Benefit Costs</vt:lpstr>
      <vt:lpstr>Personnel Costs: Job Span Bar</vt:lpstr>
      <vt:lpstr>Job Span Toolbar Examples</vt:lpstr>
      <vt:lpstr>Common Reporting Scenarios</vt:lpstr>
      <vt:lpstr>Contractor Costs</vt:lpstr>
      <vt:lpstr>Contractor Costs</vt:lpstr>
      <vt:lpstr>Materials and Supplies</vt:lpstr>
      <vt:lpstr>Materials and Supplies</vt:lpstr>
      <vt:lpstr>Materials and Supplies Examples</vt:lpstr>
      <vt:lpstr>Ratios</vt:lpstr>
      <vt:lpstr>Direct Medical Percentage</vt:lpstr>
      <vt:lpstr>Individualized Education Program (IEP) Ratio</vt:lpstr>
      <vt:lpstr>Cost Report Components</vt:lpstr>
      <vt:lpstr>PowerPoint Presentation</vt:lpstr>
      <vt:lpstr>PowerPoint Presentation</vt:lpstr>
      <vt:lpstr>PowerPoint Presentation</vt:lpstr>
      <vt:lpstr>Reporting Only Specialized or Not Only Specialized Cost </vt:lpstr>
      <vt:lpstr>PowerPoint Presentation</vt:lpstr>
      <vt:lpstr>Specialized Transportation Ratios</vt:lpstr>
      <vt:lpstr>Cost Report Components</vt:lpstr>
      <vt:lpstr>Unrestricted Indirect Cost Rate (UICR)</vt:lpstr>
      <vt:lpstr>Cost Reporting Best Practices</vt:lpstr>
      <vt:lpstr>Non-Allowable Costs: Federal Funds</vt:lpstr>
      <vt:lpstr>Tips and Hints for Reporting Costs</vt:lpstr>
      <vt:lpstr>Cost Report Next Steps</vt:lpstr>
      <vt:lpstr>Financial Reporting Process</vt:lpstr>
      <vt:lpstr>Upcoming Dates and Timeline</vt:lpstr>
      <vt:lpstr>Cost Report Certification and Desk Reviews</vt:lpstr>
      <vt:lpstr>Annual Cost Report Certification</vt:lpstr>
      <vt:lpstr>Desk Reviews</vt:lpstr>
      <vt:lpstr>Desk Reviews</vt:lpstr>
      <vt:lpstr>To Ensure a Smooth Desk Review Process:</vt:lpstr>
      <vt:lpstr>Common Errors &amp; Potential Audit Risks</vt:lpstr>
      <vt:lpstr>Cost Settlement Calculation and CPE Form</vt:lpstr>
      <vt:lpstr>PowerPoint Presentation</vt:lpstr>
      <vt:lpstr>Certification of Public Expenditure (CPE) Form</vt:lpstr>
      <vt:lpstr>Deadline and Contact Information</vt:lpstr>
      <vt:lpstr>Annual Medicaid Cost Report – FY22 Deadline</vt:lpstr>
      <vt:lpstr>PowerPoint Presentation</vt:lpstr>
      <vt:lpstr>Thank you for joining us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File</dc:title>
  <dc:creator>Eisenberg, Alissa</dc:creator>
  <cp:lastModifiedBy>Katrina Kerstetter</cp:lastModifiedBy>
  <cp:revision>193</cp:revision>
  <cp:lastPrinted>2019-06-14T18:50:03Z</cp:lastPrinted>
  <dcterms:created xsi:type="dcterms:W3CDTF">2019-07-10T17:29:38Z</dcterms:created>
  <dcterms:modified xsi:type="dcterms:W3CDTF">2022-11-15T13:57:22Z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0x0101007BECEFD0A6949B4786DE4807B0127FE3</vt:lpwstr>
  </property>
  <property fmtid="{D5CDD505-2E9C-101B-9397-08002B2CF9AE}" pid="3" name="_dlc_DocIdItemGuid">
    <vt:lpwstr>0f358079-373b-4b1f-aa6d-5e39867f33ea</vt:lpwstr>
  </property>
  <property fmtid="{D5CDD505-2E9C-101B-9397-08002B2CF9AE}" pid="4" name="CORP-Department">
    <vt:lpwstr>112;#Marketing|1f798000-5275-402c-b660-423e7564bb3a</vt:lpwstr>
  </property>
  <property fmtid="{D5CDD505-2E9C-101B-9397-08002B2CF9AE}" pid="5" name="CORP-DocumentType">
    <vt:lpwstr>111;#Template|133ec25d-c958-4a05-8870-b754fe9bba98</vt:lpwstr>
  </property>
  <property fmtid="{D5CDD505-2E9C-101B-9397-08002B2CF9AE}" pid="6" name="CORP-Tags">
    <vt:lpwstr/>
  </property>
  <property fmtid="{D5CDD505-2E9C-101B-9397-08002B2CF9AE}" pid="7" name="Practice Area Site Column">
    <vt:lpwstr/>
  </property>
  <property fmtid="{D5CDD505-2E9C-101B-9397-08002B2CF9AE}" pid="8" name="MSIP_Label_460f4a70-4b6c-4bd4-a002-31edb9c00abe_Enabled">
    <vt:lpwstr>true</vt:lpwstr>
  </property>
  <property fmtid="{D5CDD505-2E9C-101B-9397-08002B2CF9AE}" pid="9" name="MSIP_Label_460f4a70-4b6c-4bd4-a002-31edb9c00abe_SetDate">
    <vt:lpwstr>2022-10-20T18:04:27Z</vt:lpwstr>
  </property>
  <property fmtid="{D5CDD505-2E9C-101B-9397-08002B2CF9AE}" pid="10" name="MSIP_Label_460f4a70-4b6c-4bd4-a002-31edb9c00abe_Method">
    <vt:lpwstr>Standard</vt:lpwstr>
  </property>
  <property fmtid="{D5CDD505-2E9C-101B-9397-08002B2CF9AE}" pid="11" name="MSIP_Label_460f4a70-4b6c-4bd4-a002-31edb9c00abe_Name">
    <vt:lpwstr>General</vt:lpwstr>
  </property>
  <property fmtid="{D5CDD505-2E9C-101B-9397-08002B2CF9AE}" pid="12" name="MSIP_Label_460f4a70-4b6c-4bd4-a002-31edb9c00abe_SiteId">
    <vt:lpwstr>e019b04b-330c-467a-8bae-09fb17374d6a</vt:lpwstr>
  </property>
  <property fmtid="{D5CDD505-2E9C-101B-9397-08002B2CF9AE}" pid="13" name="MSIP_Label_460f4a70-4b6c-4bd4-a002-31edb9c00abe_ActionId">
    <vt:lpwstr>c063f610-b1d1-482b-bcf7-2ccc8cc3772a</vt:lpwstr>
  </property>
  <property fmtid="{D5CDD505-2E9C-101B-9397-08002B2CF9AE}" pid="14" name="MSIP_Label_460f4a70-4b6c-4bd4-a002-31edb9c00abe_ContentBits">
    <vt:lpwstr>0</vt:lpwstr>
  </property>
</Properties>
</file>