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7" r:id="rId6"/>
    <p:sldId id="273" r:id="rId7"/>
    <p:sldId id="277" r:id="rId8"/>
    <p:sldId id="284" r:id="rId9"/>
    <p:sldId id="278" r:id="rId10"/>
    <p:sldId id="281" r:id="rId11"/>
    <p:sldId id="282" r:id="rId12"/>
    <p:sldId id="283" r:id="rId13"/>
    <p:sldId id="279" r:id="rId14"/>
    <p:sldId id="280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80" d="100"/>
          <a:sy n="80" d="100"/>
        </p:scale>
        <p:origin x="120" y="6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C026C9-4C52-4B60-A858-A50E4BE5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60113-35DB-4BB4-9269-631D6FEB5E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0D272-305C-421E-A9EF-95D63D599B4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5BB-A291-4B94-8433-B9D3F1685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7D678-038E-42A6-961E-EAB034DB47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7DFA-63CC-4ED7-B30E-ACF88B4B8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91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6E63-7886-43BC-8DD4-4F14C3DD7360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5307-140F-447F-BCBA-BB92E3A290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811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 anchor="t">
            <a:normAutofit/>
          </a:bodyPr>
          <a:lstStyle>
            <a:lvl1pPr>
              <a:defRPr sz="8500" spc="-2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3533" y="0"/>
            <a:ext cx="4082983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7062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9680" y="190500"/>
            <a:ext cx="10036292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9243" y="1764139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09243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7467" y="1764031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7467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6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600" y="183988"/>
            <a:ext cx="9406372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300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1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32317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32317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5393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253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07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52F41C-45C5-4E09-A91A-8F4AE80B0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33900"/>
            <a:ext cx="9144000" cy="2324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DA9EBEF3-E8A8-4C5C-B6D9-B322242DC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001" y="4947313"/>
            <a:ext cx="7700617" cy="1409037"/>
          </a:xfrm>
        </p:spPr>
        <p:txBody>
          <a:bodyPr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5400"/>
              <a:t>Click to edit Master title style</a:t>
            </a:r>
            <a:endParaRPr lang="en-US" sz="5400" dirty="0"/>
          </a:p>
        </p:txBody>
      </p:sp>
      <p:sp>
        <p:nvSpPr>
          <p:cNvPr id="11" name="Subtitle 7">
            <a:extLst>
              <a:ext uri="{FF2B5EF4-FFF2-40B4-BE49-F238E27FC236}">
                <a16:creationId xmlns:a16="http://schemas.microsoft.com/office/drawing/2014/main" id="{6A90C83B-4674-4CF1-9CD4-78C3B7CDC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6252" y="386989"/>
            <a:ext cx="2443495" cy="3758334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>
                <a:solidFill>
                  <a:schemeClr val="accent1"/>
                </a:solidFill>
              </a:rPr>
              <a:t>Click to edit Master subtitle style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Picture Placeholder 17">
            <a:extLst>
              <a:ext uri="{FF2B5EF4-FFF2-40B4-BE49-F238E27FC236}">
                <a16:creationId xmlns:a16="http://schemas.microsoft.com/office/drawing/2014/main" id="{1894E094-44B9-4024-A43A-438DEB225DB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323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FB5F5-AD25-4F9C-8AE7-E0E891F1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919568B3-FE67-4E6E-BA92-FEF29CBFE1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44000" y="4532313"/>
            <a:ext cx="3048000" cy="232568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87D4A75-1737-4D5B-A386-9FE32DFB5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B52AA41-FD0C-42C6-BD04-9E5B55A4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244D815C-8BF3-4ECF-A945-A2A7C2983A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7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7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 anchor="b"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6700" y="0"/>
            <a:ext cx="403860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5300" y="0"/>
            <a:ext cx="4076701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4D815C-8BF3-4ECF-A945-A2A7C2983AF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67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286000"/>
            <a:ext cx="5067300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PEIA Updates and Clarifications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2023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D940D-6D44-4DF9-9322-B4B11F7EDCD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93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708659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/>
          </a:bodyPr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sz="6000"/>
              <a:t>Click to edit Master title style</a:t>
            </a:r>
            <a:endParaRPr lang="en-US" sz="60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75868"/>
            <a:ext cx="5945393" cy="110833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533900"/>
            <a:ext cx="7086598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F1BABA-5C8C-4693-BD5A-974A1711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86600" y="0"/>
            <a:ext cx="510540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86598" y="4533900"/>
            <a:ext cx="510540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4253B29-520A-4014-A821-4F52F57C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6B60DEE-1456-46C0-A3E5-4CAF3E12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722F022-211C-4882-844C-086FEA6806A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84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8" y="875030"/>
            <a:ext cx="2384425" cy="506857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02000" y="876300"/>
            <a:ext cx="8607425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1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7" y="996950"/>
            <a:ext cx="2384425" cy="494665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2650" y="996950"/>
            <a:ext cx="8367713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12192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636" y="-2"/>
            <a:ext cx="11014364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1963" y="4089656"/>
            <a:ext cx="8950035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subtitle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04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31863" y="1695450"/>
            <a:ext cx="10328275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759" y="194783"/>
            <a:ext cx="10022841" cy="760892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6112" y="1560513"/>
            <a:ext cx="10899776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90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365124"/>
            <a:ext cx="10552176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1984248"/>
            <a:ext cx="10552176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3448" y="6355080"/>
            <a:ext cx="4352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168" y="6356350"/>
            <a:ext cx="483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z="1050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5992" y="6356350"/>
            <a:ext cx="630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5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EIA.eligibility@wv.gov" TargetMode="Externa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>
            <a:normAutofit fontScale="90000"/>
          </a:bodyPr>
          <a:lstStyle/>
          <a:p>
            <a:r>
              <a:rPr lang="en-US" dirty="0"/>
              <a:t>PEIA Updates and Clarifications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Jan Powell</a:t>
            </a:r>
          </a:p>
          <a:p>
            <a:pPr>
              <a:spcBef>
                <a:spcPts val="0"/>
              </a:spcBef>
            </a:pPr>
            <a:r>
              <a:rPr lang="en-US" dirty="0"/>
              <a:t>PEIA Communication Director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3533" y="0"/>
            <a:ext cx="4082983" cy="6858000"/>
          </a:xfrm>
        </p:spPr>
      </p:pic>
    </p:spTree>
    <p:extLst>
      <p:ext uri="{BB962C8B-B14F-4D97-AF65-F5344CB8AC3E}">
        <p14:creationId xmlns:p14="http://schemas.microsoft.com/office/powerpoint/2010/main" val="2720718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90500"/>
            <a:ext cx="10036292" cy="773776"/>
          </a:xfrm>
        </p:spPr>
        <p:txBody>
          <a:bodyPr>
            <a:noAutofit/>
          </a:bodyPr>
          <a:lstStyle/>
          <a:p>
            <a:r>
              <a:rPr lang="en-US" sz="4000" dirty="0"/>
              <a:t>Divorce Reporting -- Policyholders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BAEE544-8FB3-4E56-91A9-A6964539DC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09242" y="1479884"/>
            <a:ext cx="10156749" cy="463215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000" dirty="0"/>
              <a:t>Policyholders have to report divorces immediately</a:t>
            </a:r>
          </a:p>
          <a:p>
            <a:pPr lvl="1">
              <a:lnSpc>
                <a:spcPct val="120000"/>
              </a:lnSpc>
            </a:pPr>
            <a:r>
              <a:rPr lang="en-US" sz="3000" dirty="0"/>
              <a:t>“Immediately” means </a:t>
            </a:r>
          </a:p>
          <a:p>
            <a:pPr lvl="2">
              <a:lnSpc>
                <a:spcPct val="120000"/>
              </a:lnSpc>
            </a:pPr>
            <a:r>
              <a:rPr lang="en-US" sz="2800" dirty="0"/>
              <a:t>As soon as practically possible </a:t>
            </a:r>
            <a:r>
              <a:rPr lang="en-US" sz="2800" b="1" i="1" dirty="0"/>
              <a:t>AND</a:t>
            </a:r>
            <a:r>
              <a:rPr lang="en-US" sz="2800" dirty="0"/>
              <a:t>  </a:t>
            </a:r>
          </a:p>
          <a:p>
            <a:pPr lvl="2">
              <a:lnSpc>
                <a:spcPct val="120000"/>
              </a:lnSpc>
            </a:pPr>
            <a:r>
              <a:rPr lang="en-US" sz="2800" dirty="0"/>
              <a:t>No more than thirty (30) days from the date of the divorce decree  </a:t>
            </a:r>
          </a:p>
          <a:p>
            <a:r>
              <a:rPr lang="en-US" sz="3000" dirty="0"/>
              <a:t>Reporting means submitting either</a:t>
            </a:r>
          </a:p>
          <a:p>
            <a:pPr lvl="1"/>
            <a:r>
              <a:rPr lang="en-US" sz="3000" dirty="0"/>
              <a:t>A completed “Change in Status” form to the member’s Benefit Coordinator or </a:t>
            </a:r>
          </a:p>
          <a:p>
            <a:pPr lvl="1"/>
            <a:r>
              <a:rPr lang="en-US" sz="3000" dirty="0"/>
              <a:t>An electronic transaction on the PEIA Manage My Benefits Portal </a:t>
            </a:r>
          </a:p>
          <a:p>
            <a:r>
              <a:rPr lang="en-US" sz="3000" dirty="0"/>
              <a:t>The form or transaction must include a copy of the divorce decree – “waiting on my attorney” is not a legitimate reason to delay reporting</a:t>
            </a:r>
          </a:p>
          <a:p>
            <a:r>
              <a:rPr lang="en-US" sz="3000" dirty="0"/>
              <a:t>Cannot report a divorce with a phone call</a:t>
            </a:r>
          </a:p>
          <a:p>
            <a:endParaRPr lang="en-US" sz="30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16277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90500"/>
            <a:ext cx="10036292" cy="773776"/>
          </a:xfrm>
        </p:spPr>
        <p:txBody>
          <a:bodyPr>
            <a:noAutofit/>
          </a:bodyPr>
          <a:lstStyle/>
          <a:p>
            <a:r>
              <a:rPr lang="en-US" sz="4000" dirty="0"/>
              <a:t>Divorce Reporting - Agencies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BAEE544-8FB3-4E56-91A9-A6964539DC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09242" y="1479884"/>
            <a:ext cx="10156749" cy="463215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000" dirty="0"/>
              <a:t>Agencies have to report divorces within 5 business days of receipt from the policyholder</a:t>
            </a:r>
          </a:p>
          <a:p>
            <a:pPr>
              <a:lnSpc>
                <a:spcPct val="120000"/>
              </a:lnSpc>
            </a:pPr>
            <a:r>
              <a:rPr lang="en-US" sz="3000" dirty="0"/>
              <a:t>If employee reports to the employer, but employer fails to report to PEIA, the employer is responsible for claims paid in error</a:t>
            </a:r>
          </a:p>
          <a:p>
            <a:r>
              <a:rPr lang="en-US" sz="3000" dirty="0"/>
              <a:t>Reporting means submitting</a:t>
            </a:r>
          </a:p>
          <a:p>
            <a:pPr lvl="1"/>
            <a:r>
              <a:rPr lang="en-US" sz="3000" dirty="0"/>
              <a:t>the completed paper Change in Status form (our least preferred option) or </a:t>
            </a:r>
          </a:p>
          <a:p>
            <a:pPr lvl="1"/>
            <a:r>
              <a:rPr lang="en-US" sz="3000" dirty="0"/>
              <a:t>Entering the information from the Change in Status form in Benefit Coordinator Data Entry on Manage My Benefits</a:t>
            </a:r>
          </a:p>
          <a:p>
            <a:pPr lvl="1"/>
            <a:r>
              <a:rPr lang="en-US" sz="3000" dirty="0"/>
              <a:t>Approving the electronic transaction on the PEIA Manage My Benefits Portal </a:t>
            </a:r>
          </a:p>
          <a:p>
            <a:r>
              <a:rPr lang="en-US" sz="3000" dirty="0"/>
              <a:t>The form or transaction must include a copy of the divorce decree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11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69778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30761B21-88ED-449E-B2B9-3FC40844C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001" y="4947313"/>
            <a:ext cx="7700617" cy="1409037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3" name="Subtitle 32">
            <a:extLst>
              <a:ext uri="{FF2B5EF4-FFF2-40B4-BE49-F238E27FC236}">
                <a16:creationId xmlns:a16="http://schemas.microsoft.com/office/drawing/2014/main" id="{0EEAA874-288B-4330-9FA4-F1144ACD4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6252" y="386989"/>
            <a:ext cx="2443495" cy="3758334"/>
          </a:xfrm>
        </p:spPr>
        <p:txBody>
          <a:bodyPr/>
          <a:lstStyle/>
          <a:p>
            <a:r>
              <a:rPr lang="en-US" dirty="0"/>
              <a:t>Jan Powell</a:t>
            </a:r>
          </a:p>
          <a:p>
            <a:endParaRPr lang="en-US" dirty="0"/>
          </a:p>
          <a:p>
            <a:r>
              <a:rPr lang="en-US" sz="1400" dirty="0"/>
              <a:t>Janice.L.Powell@wv.gov</a:t>
            </a:r>
          </a:p>
          <a:p>
            <a:endParaRPr lang="en-US" dirty="0"/>
          </a:p>
          <a:p>
            <a:r>
              <a:rPr lang="en-US" dirty="0"/>
              <a:t>Peia.wv.gov</a:t>
            </a:r>
          </a:p>
        </p:txBody>
      </p:sp>
      <p:pic>
        <p:nvPicPr>
          <p:cNvPr id="52" name="Picture Placeholder 51" descr="A picture containing sky, outdoor, mountain, nature, stars">
            <a:extLst>
              <a:ext uri="{FF2B5EF4-FFF2-40B4-BE49-F238E27FC236}">
                <a16:creationId xmlns:a16="http://schemas.microsoft.com/office/drawing/2014/main" id="{45DFCBF0-F91E-40C0-A4E6-24E8250C3BA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4532313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09E0B-CEBC-425D-8A86-1F858D8DE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pic>
        <p:nvPicPr>
          <p:cNvPr id="58" name="Picture Placeholder 57" descr="A picture containing mountain, sky, outdoor, nature">
            <a:extLst>
              <a:ext uri="{FF2B5EF4-FFF2-40B4-BE49-F238E27FC236}">
                <a16:creationId xmlns:a16="http://schemas.microsoft.com/office/drawing/2014/main" id="{A51C462C-6D3B-4554-9CDC-86D00D0EA07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0" y="4532313"/>
            <a:ext cx="3048000" cy="2325687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AEA19-91BF-48E8-A1D4-8FB745EA4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87279-B48F-43C3-91FA-09BD7EA33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D39F39FF-F5CB-4ACA-9B46-4CCF89ECA75F}" type="slidenum">
              <a:rPr lang="en-US" noProof="0" smtClean="0"/>
              <a:pPr lvl="0"/>
              <a:t>12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7611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F2FEA60-F900-4C56-9486-48EA3092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8" name="Picture Placeholder 7" descr="A picture containing mountain, sky, outdoor, nature">
            <a:extLst>
              <a:ext uri="{FF2B5EF4-FFF2-40B4-BE49-F238E27FC236}">
                <a16:creationId xmlns:a16="http://schemas.microsoft.com/office/drawing/2014/main" id="{7B7F6341-D9BE-4D3C-92A1-37FAA11DE63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286000"/>
            <a:ext cx="5067300" cy="4572000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BDA17F-F303-4811-96C4-AD8A09AB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r>
              <a:rPr lang="en-US" dirty="0"/>
              <a:t>PEIA Updates and Clarifications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B6583FE-B653-4C01-9ADF-EC8514A0B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Agenda: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Senate Bill 268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Plan Year 2024 Financial Plan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Leaves of Absence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Divorce reporting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Faxing documents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Questions and Answers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5CF6D-DC44-4734-988C-0AAA60D5F7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8B9AF-847F-4250-A53B-82D9036A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44D815C-8BF3-4ECF-A945-A2A7C2983AF9}" type="slidenum">
              <a:rPr lang="en-US" noProof="0" smtClean="0"/>
              <a:pPr lvl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475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90500"/>
            <a:ext cx="10036292" cy="773776"/>
          </a:xfrm>
        </p:spPr>
        <p:txBody>
          <a:bodyPr>
            <a:normAutofit fontScale="90000"/>
          </a:bodyPr>
          <a:lstStyle/>
          <a:p>
            <a:r>
              <a:rPr lang="en-US" dirty="0"/>
              <a:t>Senate 268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BAEE544-8FB3-4E56-91A9-A6964539DC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9232" y="1479884"/>
            <a:ext cx="11129210" cy="4632158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Makes three substantial changes to PEIA effective July 1, 2023:</a:t>
            </a:r>
          </a:p>
          <a:p>
            <a:pPr lvl="1"/>
            <a:r>
              <a:rPr lang="en-US" sz="2100" dirty="0"/>
              <a:t>Imposes the monthly spouse surcharge for active employee policyholders from state agencies, colleges, universities, and county boards of education whose spouses are offered employer-sponsored insurance coverage but who choose to get coverage through a plan offered by PEIA. </a:t>
            </a:r>
          </a:p>
          <a:p>
            <a:pPr lvl="2"/>
            <a:r>
              <a:rPr lang="en-US" sz="1900" dirty="0"/>
              <a:t>This change does not affect </a:t>
            </a:r>
          </a:p>
          <a:p>
            <a:pPr lvl="3"/>
            <a:r>
              <a:rPr lang="en-US" sz="1900" dirty="0"/>
              <a:t>non-state agencies, </a:t>
            </a:r>
          </a:p>
          <a:p>
            <a:pPr lvl="3"/>
            <a:r>
              <a:rPr lang="en-US" sz="1900" dirty="0"/>
              <a:t>retirees, </a:t>
            </a:r>
          </a:p>
          <a:p>
            <a:pPr lvl="3"/>
            <a:r>
              <a:rPr lang="en-US" sz="1900" dirty="0"/>
              <a:t>spouses who are employed by PEIA-participating agencies or are retired, or </a:t>
            </a:r>
          </a:p>
          <a:p>
            <a:pPr lvl="3"/>
            <a:r>
              <a:rPr lang="en-US" sz="1900" dirty="0"/>
              <a:t>spouses whose coverage is through Medicare, Medicaid, or TRICARE. </a:t>
            </a:r>
          </a:p>
          <a:p>
            <a:pPr lvl="1"/>
            <a:r>
              <a:rPr lang="en-US" sz="2100" dirty="0"/>
              <a:t>Increases health premiums to get the plan back to an 80/20 employer/employee premium split for state agencies, colleges, universities, and county boards of education by July 1, 2023. </a:t>
            </a:r>
          </a:p>
          <a:p>
            <a:pPr lvl="1"/>
            <a:r>
              <a:rPr lang="en-US" sz="2100" dirty="0"/>
              <a:t>Increases reimbursement to providers to a minimum of 110% of Medicare’s reimbursement.</a:t>
            </a:r>
          </a:p>
          <a:p>
            <a:pPr lvl="2"/>
            <a:r>
              <a:rPr lang="en-US" sz="1900" dirty="0"/>
              <a:t>This increases out-of-pocket costs for all PEIA PPB Plan members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05428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90500"/>
            <a:ext cx="10036292" cy="773776"/>
          </a:xfrm>
        </p:spPr>
        <p:txBody>
          <a:bodyPr>
            <a:noAutofit/>
          </a:bodyPr>
          <a:lstStyle/>
          <a:p>
            <a:r>
              <a:rPr lang="en-US" sz="4000" dirty="0"/>
              <a:t>Plan Year 2024 Financial Plan Changes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BAEE544-8FB3-4E56-91A9-A6964539DC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09242" y="1479884"/>
            <a:ext cx="10156749" cy="463215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000" dirty="0"/>
              <a:t>State Fund - Plan B deductibles and out of pockets adjusted to have amounts at each salary index vs. the current two levels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Plan B medical coinsurance, copays and prescription benefits did not change</a:t>
            </a:r>
          </a:p>
          <a:p>
            <a:pPr>
              <a:lnSpc>
                <a:spcPct val="120000"/>
              </a:lnSpc>
            </a:pPr>
            <a:r>
              <a:rPr lang="en-US" sz="3000" dirty="0"/>
              <a:t>Plan C deductibles increased to $1,500 for employee only and $3,000 for employee with children and family policy tiers per IRS guidelines</a:t>
            </a:r>
          </a:p>
          <a:p>
            <a:pPr>
              <a:lnSpc>
                <a:spcPct val="120000"/>
              </a:lnSpc>
            </a:pPr>
            <a:r>
              <a:rPr lang="en-US" sz="3000" dirty="0"/>
              <a:t>Addition of residential services benefit </a:t>
            </a:r>
          </a:p>
          <a:p>
            <a:pPr>
              <a:lnSpc>
                <a:spcPct val="120000"/>
              </a:lnSpc>
            </a:pPr>
            <a:r>
              <a:rPr lang="en-US" sz="3000" dirty="0"/>
              <a:t>Mandatory participation in the </a:t>
            </a:r>
            <a:r>
              <a:rPr lang="en-US" sz="3000" dirty="0" err="1"/>
              <a:t>SaveOnSP</a:t>
            </a:r>
            <a:r>
              <a:rPr lang="en-US" sz="3000" dirty="0"/>
              <a:t> manufacturer assistance program for specialty prescriptions  </a:t>
            </a:r>
          </a:p>
          <a:p>
            <a:pPr>
              <a:lnSpc>
                <a:spcPct val="120000"/>
              </a:lnSpc>
            </a:pPr>
            <a:endParaRPr lang="en-US" sz="3000" dirty="0"/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2523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90500"/>
            <a:ext cx="10036292" cy="773776"/>
          </a:xfrm>
        </p:spPr>
        <p:txBody>
          <a:bodyPr>
            <a:noAutofit/>
          </a:bodyPr>
          <a:lstStyle/>
          <a:p>
            <a:r>
              <a:rPr lang="en-US" sz="4000" dirty="0"/>
              <a:t>Plan Year 2024 Premiums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BAEE544-8FB3-4E56-91A9-A6964539DC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09242" y="1479884"/>
            <a:ext cx="10156749" cy="463215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Employer premiums are increasing for PY 2024</a:t>
            </a:r>
          </a:p>
          <a:p>
            <a:pPr lvl="1">
              <a:lnSpc>
                <a:spcPct val="120000"/>
              </a:lnSpc>
            </a:pP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actual per-tier increases for employer premiums are higher than the estimated 22.4% </a:t>
            </a:r>
          </a:p>
          <a:p>
            <a:pPr lvl="2">
              <a:lnSpc>
                <a:spcPct val="120000"/>
              </a:lnSpc>
            </a:pP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 are assuming migration from Family tiers to Employee only/Employee with children due to spousal surcharge</a:t>
            </a:r>
          </a:p>
          <a:p>
            <a:pPr lvl="2">
              <a:lnSpc>
                <a:spcPct val="120000"/>
              </a:lnSpc>
            </a:pP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This migration lowers the Er portion in the 80/20 calculation  </a:t>
            </a:r>
          </a:p>
          <a:p>
            <a:pPr lvl="2">
              <a:lnSpc>
                <a:spcPct val="120000"/>
              </a:lnSpc>
            </a:pP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R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equires higher premium increases on the current employer premiums to maintain plan funding</a:t>
            </a:r>
            <a:endParaRPr lang="en-US" sz="2000" dirty="0"/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2497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90500"/>
            <a:ext cx="10036292" cy="773776"/>
          </a:xfrm>
        </p:spPr>
        <p:txBody>
          <a:bodyPr>
            <a:noAutofit/>
          </a:bodyPr>
          <a:lstStyle/>
          <a:p>
            <a:r>
              <a:rPr lang="en-US" sz="4000" dirty="0"/>
              <a:t>Leaves of Absence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BAEE544-8FB3-4E56-91A9-A6964539DC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0022" y="1479884"/>
            <a:ext cx="10595970" cy="4632158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The number of reported leaves of absence has fallen off dramatically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Fewer leaves or just less reporting?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New reporting form for employers to use starting July 1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Report any leaves that have not yet been reported to us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Form can be faxed to PEIA at 1-877-233-4295 or emailed to </a:t>
            </a:r>
            <a:r>
              <a:rPr lang="en-US" sz="2800" dirty="0">
                <a:hlinkClick r:id="rId2"/>
              </a:rPr>
              <a:t>PEIA.eligibility@wv.gov</a:t>
            </a: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/>
              <a:t>Must hold an open position and expect the employee to return to work at the end of the LOA.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81643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90500"/>
            <a:ext cx="10036292" cy="773776"/>
          </a:xfrm>
        </p:spPr>
        <p:txBody>
          <a:bodyPr>
            <a:noAutofit/>
          </a:bodyPr>
          <a:lstStyle/>
          <a:p>
            <a:r>
              <a:rPr lang="en-US" sz="4000" dirty="0"/>
              <a:t>Leaves of Absence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BAEE544-8FB3-4E56-91A9-A6964539DC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0022" y="1479884"/>
            <a:ext cx="10595970" cy="463215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Must report to PEIA when an employee goes on an approved Leave of Absence.  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Need to know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the start date of the LOA and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the expected end date of the LOA – cannot be TBD or more than 12 months from signature date on the form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 If employee doesn’t return to work by expected end date, submit another copy of the form with new anticipated end date.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5061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90500"/>
            <a:ext cx="10036292" cy="773776"/>
          </a:xfrm>
        </p:spPr>
        <p:txBody>
          <a:bodyPr>
            <a:noAutofit/>
          </a:bodyPr>
          <a:lstStyle/>
          <a:p>
            <a:r>
              <a:rPr lang="en-US" sz="4000" dirty="0"/>
              <a:t>Leaves of Absence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BAEE544-8FB3-4E56-91A9-A6964539DC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0022" y="1479884"/>
            <a:ext cx="10595970" cy="463215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Medical leave (non-worker’s comp)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employer must pay employer share of premium for up to 12 months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Employee must submit physician’s statement monthly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Employer must keep statements and produce if audited by PEIA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Personal leave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Employer must approve and report to PEIA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Employer makes agreement with employee about duration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No obligation to pay employer portion of premium – can make employee pay full cost of coverage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88437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2D22322F-E79D-4BEF-8038-DE2C8F5C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90500"/>
            <a:ext cx="10036292" cy="773776"/>
          </a:xfrm>
        </p:spPr>
        <p:txBody>
          <a:bodyPr>
            <a:noAutofit/>
          </a:bodyPr>
          <a:lstStyle/>
          <a:p>
            <a:r>
              <a:rPr lang="en-US" sz="4000" dirty="0"/>
              <a:t>Leaves of Absence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BAEE544-8FB3-4E56-91A9-A6964539DC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0022" y="1479884"/>
            <a:ext cx="10595970" cy="463215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3000" dirty="0"/>
              <a:t>Workers Comp Medical leave</a:t>
            </a:r>
            <a:r>
              <a:rPr lang="en-US" sz="2800" dirty="0"/>
              <a:t> 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No time limit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Employer and employee must pay their respective shares of the premium cost if the employee receives temporary total disability benefits. 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If the employee fails to pay premium, the employer may terminate coverage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Details for other leaves can be found in the BC Reference Manual on the PEIA website or in the SPD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PEIA Updates and Clarifications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56441"/>
      </p:ext>
    </p:extLst>
  </p:cSld>
  <p:clrMapOvr>
    <a:masterClrMapping/>
  </p:clrMapOvr>
</p:sld>
</file>

<file path=ppt/theme/theme1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F0BF08-C674-44E3-8BFC-85BC65E09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757C30-AE9A-4680-90EB-19D282EC2B7C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A5CCB28C-7D26-4A36-9CFC-D739C28F3D18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{6AFF424D-4E79-4072-8C59-FAAD62DFCFCD}tf89117832_win32</Template>
  <TotalTime>199</TotalTime>
  <Words>898</Words>
  <Application>Microsoft Office PowerPoint</Application>
  <PresentationFormat>Widescreen</PresentationFormat>
  <Paragraphs>119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Avenir Next LT Pro</vt:lpstr>
      <vt:lpstr>Calibri</vt:lpstr>
      <vt:lpstr>ColorBlockVTI</vt:lpstr>
      <vt:lpstr>PEIA Updates and Clarifications</vt:lpstr>
      <vt:lpstr>Introduction</vt:lpstr>
      <vt:lpstr>Senate 268</vt:lpstr>
      <vt:lpstr>Plan Year 2024 Financial Plan Changes</vt:lpstr>
      <vt:lpstr>Plan Year 2024 Premiums</vt:lpstr>
      <vt:lpstr>Leaves of Absence</vt:lpstr>
      <vt:lpstr>Leaves of Absence</vt:lpstr>
      <vt:lpstr>Leaves of Absence</vt:lpstr>
      <vt:lpstr>Leaves of Absence</vt:lpstr>
      <vt:lpstr>Divorce Reporting -- Policyholders</vt:lpstr>
      <vt:lpstr>Divorce Reporting - Agencies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PEIA Updates and Clarifications</dc:title>
  <dc:creator>Powell, Janice L</dc:creator>
  <cp:lastModifiedBy>Katrina Kerstetter</cp:lastModifiedBy>
  <cp:revision>4</cp:revision>
  <dcterms:created xsi:type="dcterms:W3CDTF">2023-05-01T19:33:07Z</dcterms:created>
  <dcterms:modified xsi:type="dcterms:W3CDTF">2023-05-17T16:04:47Z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460f4a70-4b6c-4bd4-a002-31edb9c00abe_Enabled">
    <vt:lpwstr>true</vt:lpwstr>
  </property>
  <property fmtid="{D5CDD505-2E9C-101B-9397-08002B2CF9AE}" pid="4" name="MSIP_Label_460f4a70-4b6c-4bd4-a002-31edb9c00abe_SetDate">
    <vt:lpwstr>2023-05-17T16:04:47Z</vt:lpwstr>
  </property>
  <property fmtid="{D5CDD505-2E9C-101B-9397-08002B2CF9AE}" pid="5" name="MSIP_Label_460f4a70-4b6c-4bd4-a002-31edb9c00abe_Method">
    <vt:lpwstr>Standard</vt:lpwstr>
  </property>
  <property fmtid="{D5CDD505-2E9C-101B-9397-08002B2CF9AE}" pid="6" name="MSIP_Label_460f4a70-4b6c-4bd4-a002-31edb9c00abe_Name">
    <vt:lpwstr>General</vt:lpwstr>
  </property>
  <property fmtid="{D5CDD505-2E9C-101B-9397-08002B2CF9AE}" pid="7" name="MSIP_Label_460f4a70-4b6c-4bd4-a002-31edb9c00abe_SiteId">
    <vt:lpwstr>e019b04b-330c-467a-8bae-09fb17374d6a</vt:lpwstr>
  </property>
  <property fmtid="{D5CDD505-2E9C-101B-9397-08002B2CF9AE}" pid="8" name="MSIP_Label_460f4a70-4b6c-4bd4-a002-31edb9c00abe_ActionId">
    <vt:lpwstr>0290b6d4-b626-4bff-8cbe-dd5196a2f301</vt:lpwstr>
  </property>
  <property fmtid="{D5CDD505-2E9C-101B-9397-08002B2CF9AE}" pid="9" name="MSIP_Label_460f4a70-4b6c-4bd4-a002-31edb9c00abe_ContentBits">
    <vt:lpwstr>0</vt:lpwstr>
  </property>
</Properties>
</file>