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49" r:id="rId1"/>
    <p:sldMasterId id="2147483982" r:id="rId2"/>
    <p:sldMasterId id="2147484011" r:id="rId3"/>
  </p:sldMasterIdLst>
  <p:notesMasterIdLst>
    <p:notesMasterId r:id="rId40"/>
  </p:notesMasterIdLst>
  <p:handoutMasterIdLst>
    <p:handoutMasterId r:id="rId41"/>
  </p:handoutMasterIdLst>
  <p:sldIdLst>
    <p:sldId id="289" r:id="rId4"/>
    <p:sldId id="288" r:id="rId5"/>
    <p:sldId id="326" r:id="rId6"/>
    <p:sldId id="323" r:id="rId7"/>
    <p:sldId id="291" r:id="rId8"/>
    <p:sldId id="294" r:id="rId9"/>
    <p:sldId id="292" r:id="rId10"/>
    <p:sldId id="296" r:id="rId11"/>
    <p:sldId id="325" r:id="rId12"/>
    <p:sldId id="295" r:id="rId13"/>
    <p:sldId id="293" r:id="rId14"/>
    <p:sldId id="299" r:id="rId15"/>
    <p:sldId id="297" r:id="rId16"/>
    <p:sldId id="298" r:id="rId17"/>
    <p:sldId id="300" r:id="rId18"/>
    <p:sldId id="301" r:id="rId19"/>
    <p:sldId id="302" r:id="rId20"/>
    <p:sldId id="303" r:id="rId21"/>
    <p:sldId id="304" r:id="rId22"/>
    <p:sldId id="305" r:id="rId23"/>
    <p:sldId id="307" r:id="rId24"/>
    <p:sldId id="308"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4" r:id="rId39"/>
  </p:sldIdLst>
  <p:sldSz cx="9144000" cy="6858000" type="screen4x3"/>
  <p:notesSz cx="6858000" cy="9144000"/>
  <p:defaultTextStyle>
    <a:defPPr>
      <a:defRPr lang="en-US"/>
    </a:defPPr>
    <a:lvl1pPr algn="l" rtl="0" eaLnBrk="0" fontAlgn="base" hangingPunct="0">
      <a:spcBef>
        <a:spcPct val="0"/>
      </a:spcBef>
      <a:spcAft>
        <a:spcPct val="0"/>
      </a:spcAft>
      <a:defRPr sz="2400" kern="1200" baseline="300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baseline="300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baseline="300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baseline="300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baseline="300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baseline="300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baseline="300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baseline="300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baseline="300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a:srgbClr val="00599C"/>
    <a:srgbClr val="0065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60054" autoAdjust="0"/>
  </p:normalViewPr>
  <p:slideViewPr>
    <p:cSldViewPr>
      <p:cViewPr varScale="1">
        <p:scale>
          <a:sx n="64" d="100"/>
          <a:sy n="64" d="100"/>
        </p:scale>
        <p:origin x="100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016"/>
    </p:cViewPr>
  </p:sorterViewPr>
  <p:notesViewPr>
    <p:cSldViewPr>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4EFC5E6-E1C8-4FA3-ABAA-A996ED580B1C}"/>
              </a:ext>
            </a:extLst>
          </p:cNvPr>
          <p:cNvSpPr>
            <a:spLocks noGrp="1" noChangeArrowheads="1"/>
          </p:cNvSpPr>
          <p:nvPr>
            <p:ph type="hdr" sz="quarter"/>
          </p:nvPr>
        </p:nvSpPr>
        <p:spPr bwMode="auto">
          <a:xfrm>
            <a:off x="0" y="0"/>
            <a:ext cx="2971800" cy="458788"/>
          </a:xfrm>
          <a:prstGeom prst="rect">
            <a:avLst/>
          </a:prstGeom>
          <a:noFill/>
          <a:ln>
            <a:noFill/>
          </a:ln>
        </p:spPr>
        <p:txBody>
          <a:bodyPr vert="horz" wrap="square" lIns="91399" tIns="45700" rIns="91399" bIns="45700" numCol="1" anchor="t" anchorCtr="0" compatLnSpc="1">
            <a:prstTxWarp prst="textNoShape">
              <a:avLst/>
            </a:prstTxWarp>
          </a:bodyPr>
          <a:lstStyle>
            <a:lvl1pPr>
              <a:defRPr sz="1000" baseline="0">
                <a:latin typeface="Times" pitchFamily="18" charset="0"/>
                <a:ea typeface="ＭＳ Ｐゴシック" charset="-128"/>
              </a:defRPr>
            </a:lvl1pPr>
          </a:lstStyle>
          <a:p>
            <a:pPr>
              <a:defRPr/>
            </a:pPr>
            <a:endParaRPr lang="en-US" altLang="en-US"/>
          </a:p>
        </p:txBody>
      </p:sp>
      <p:sp>
        <p:nvSpPr>
          <p:cNvPr id="9219" name="Rectangle 3">
            <a:extLst>
              <a:ext uri="{FF2B5EF4-FFF2-40B4-BE49-F238E27FC236}">
                <a16:creationId xmlns:a16="http://schemas.microsoft.com/office/drawing/2014/main" id="{1AB479A7-AB38-486F-9009-EE39E8C8174E}"/>
              </a:ext>
            </a:extLst>
          </p:cNvPr>
          <p:cNvSpPr>
            <a:spLocks noGrp="1" noChangeArrowheads="1"/>
          </p:cNvSpPr>
          <p:nvPr>
            <p:ph type="dt" sz="quarter" idx="1"/>
          </p:nvPr>
        </p:nvSpPr>
        <p:spPr bwMode="auto">
          <a:xfrm>
            <a:off x="3886200" y="0"/>
            <a:ext cx="2971800" cy="458788"/>
          </a:xfrm>
          <a:prstGeom prst="rect">
            <a:avLst/>
          </a:prstGeom>
          <a:noFill/>
          <a:ln>
            <a:noFill/>
          </a:ln>
        </p:spPr>
        <p:txBody>
          <a:bodyPr vert="horz" wrap="square" lIns="91399" tIns="45700" rIns="91399" bIns="45700" numCol="1" anchor="t" anchorCtr="0" compatLnSpc="1">
            <a:prstTxWarp prst="textNoShape">
              <a:avLst/>
            </a:prstTxWarp>
          </a:bodyPr>
          <a:lstStyle>
            <a:lvl1pPr algn="r">
              <a:defRPr sz="1000" baseline="0">
                <a:latin typeface="Times" pitchFamily="18" charset="0"/>
                <a:ea typeface="ＭＳ Ｐゴシック" charset="-128"/>
              </a:defRPr>
            </a:lvl1pPr>
          </a:lstStyle>
          <a:p>
            <a:pPr>
              <a:defRPr/>
            </a:pPr>
            <a:endParaRPr lang="en-US" altLang="en-US"/>
          </a:p>
        </p:txBody>
      </p:sp>
      <p:sp>
        <p:nvSpPr>
          <p:cNvPr id="9220" name="Rectangle 4">
            <a:extLst>
              <a:ext uri="{FF2B5EF4-FFF2-40B4-BE49-F238E27FC236}">
                <a16:creationId xmlns:a16="http://schemas.microsoft.com/office/drawing/2014/main" id="{90B58CDF-AC80-48B5-9D5A-EB7DF0DA2BF6}"/>
              </a:ext>
            </a:extLst>
          </p:cNvPr>
          <p:cNvSpPr>
            <a:spLocks noGrp="1" noChangeArrowheads="1"/>
          </p:cNvSpPr>
          <p:nvPr>
            <p:ph type="ftr" sz="quarter" idx="2"/>
          </p:nvPr>
        </p:nvSpPr>
        <p:spPr bwMode="auto">
          <a:xfrm>
            <a:off x="0" y="8685213"/>
            <a:ext cx="2971800" cy="458787"/>
          </a:xfrm>
          <a:prstGeom prst="rect">
            <a:avLst/>
          </a:prstGeom>
          <a:noFill/>
          <a:ln>
            <a:noFill/>
          </a:ln>
        </p:spPr>
        <p:txBody>
          <a:bodyPr vert="horz" wrap="square" lIns="91399" tIns="45700" rIns="91399" bIns="45700" numCol="1" anchor="b" anchorCtr="0" compatLnSpc="1">
            <a:prstTxWarp prst="textNoShape">
              <a:avLst/>
            </a:prstTxWarp>
          </a:bodyPr>
          <a:lstStyle>
            <a:lvl1pPr>
              <a:defRPr sz="1000" baseline="0">
                <a:latin typeface="Times" pitchFamily="18" charset="0"/>
                <a:ea typeface="ＭＳ Ｐゴシック" charset="-128"/>
              </a:defRPr>
            </a:lvl1pPr>
          </a:lstStyle>
          <a:p>
            <a:pPr>
              <a:defRPr/>
            </a:pPr>
            <a:endParaRPr lang="en-US" altLang="en-US"/>
          </a:p>
        </p:txBody>
      </p:sp>
      <p:sp>
        <p:nvSpPr>
          <p:cNvPr id="9221" name="Rectangle 5">
            <a:extLst>
              <a:ext uri="{FF2B5EF4-FFF2-40B4-BE49-F238E27FC236}">
                <a16:creationId xmlns:a16="http://schemas.microsoft.com/office/drawing/2014/main" id="{8AFA9884-07EF-4690-887E-43B4A7E269E2}"/>
              </a:ext>
            </a:extLst>
          </p:cNvPr>
          <p:cNvSpPr>
            <a:spLocks noGrp="1" noChangeArrowheads="1"/>
          </p:cNvSpPr>
          <p:nvPr>
            <p:ph type="sldNum" sz="quarter" idx="3"/>
          </p:nvPr>
        </p:nvSpPr>
        <p:spPr bwMode="auto">
          <a:xfrm>
            <a:off x="3886200" y="8685213"/>
            <a:ext cx="2971800" cy="458787"/>
          </a:xfrm>
          <a:prstGeom prst="rect">
            <a:avLst/>
          </a:prstGeom>
          <a:noFill/>
          <a:ln>
            <a:noFill/>
          </a:ln>
        </p:spPr>
        <p:txBody>
          <a:bodyPr vert="horz" wrap="square" lIns="91399" tIns="45700" rIns="91399" bIns="45700" numCol="1" anchor="b" anchorCtr="0" compatLnSpc="1">
            <a:prstTxWarp prst="textNoShape">
              <a:avLst/>
            </a:prstTxWarp>
          </a:bodyPr>
          <a:lstStyle>
            <a:lvl1pPr algn="r">
              <a:defRPr sz="1000" baseline="0" smtClean="0">
                <a:latin typeface="Times" panose="02020603050405020304" pitchFamily="18" charset="0"/>
              </a:defRPr>
            </a:lvl1pPr>
          </a:lstStyle>
          <a:p>
            <a:pPr>
              <a:defRPr/>
            </a:pPr>
            <a:fld id="{A49A2E7D-EA44-4CBD-9381-7E5D499C7FC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7372789-C46D-44B1-895B-EB1CF5DFE222}"/>
              </a:ext>
            </a:extLst>
          </p:cNvPr>
          <p:cNvSpPr>
            <a:spLocks noGrp="1" noChangeArrowheads="1"/>
          </p:cNvSpPr>
          <p:nvPr>
            <p:ph type="hdr" sz="quarter"/>
          </p:nvPr>
        </p:nvSpPr>
        <p:spPr bwMode="auto">
          <a:xfrm>
            <a:off x="0" y="0"/>
            <a:ext cx="2971800" cy="458788"/>
          </a:xfrm>
          <a:prstGeom prst="rect">
            <a:avLst/>
          </a:prstGeom>
          <a:noFill/>
          <a:ln>
            <a:noFill/>
          </a:ln>
        </p:spPr>
        <p:txBody>
          <a:bodyPr vert="horz" wrap="square" lIns="91399" tIns="45700" rIns="91399" bIns="45700" numCol="1" anchor="t" anchorCtr="0" compatLnSpc="1">
            <a:prstTxWarp prst="textNoShape">
              <a:avLst/>
            </a:prstTxWarp>
          </a:bodyPr>
          <a:lstStyle>
            <a:lvl1pPr>
              <a:defRPr sz="1000" baseline="0">
                <a:latin typeface="Times" pitchFamily="18" charset="0"/>
                <a:ea typeface="ＭＳ Ｐゴシック" charset="-128"/>
              </a:defRPr>
            </a:lvl1pPr>
          </a:lstStyle>
          <a:p>
            <a:pPr>
              <a:defRPr/>
            </a:pPr>
            <a:endParaRPr lang="en-US" altLang="en-US"/>
          </a:p>
        </p:txBody>
      </p:sp>
      <p:sp>
        <p:nvSpPr>
          <p:cNvPr id="4099" name="Rectangle 3">
            <a:extLst>
              <a:ext uri="{FF2B5EF4-FFF2-40B4-BE49-F238E27FC236}">
                <a16:creationId xmlns:a16="http://schemas.microsoft.com/office/drawing/2014/main" id="{88D9CFA8-A20B-401C-8D3B-E08465B2165D}"/>
              </a:ext>
            </a:extLst>
          </p:cNvPr>
          <p:cNvSpPr>
            <a:spLocks noGrp="1" noChangeArrowheads="1"/>
          </p:cNvSpPr>
          <p:nvPr>
            <p:ph type="dt" idx="1"/>
          </p:nvPr>
        </p:nvSpPr>
        <p:spPr bwMode="auto">
          <a:xfrm>
            <a:off x="3886200" y="0"/>
            <a:ext cx="2971800" cy="458788"/>
          </a:xfrm>
          <a:prstGeom prst="rect">
            <a:avLst/>
          </a:prstGeom>
          <a:noFill/>
          <a:ln>
            <a:noFill/>
          </a:ln>
        </p:spPr>
        <p:txBody>
          <a:bodyPr vert="horz" wrap="square" lIns="91399" tIns="45700" rIns="91399" bIns="45700" numCol="1" anchor="t" anchorCtr="0" compatLnSpc="1">
            <a:prstTxWarp prst="textNoShape">
              <a:avLst/>
            </a:prstTxWarp>
          </a:bodyPr>
          <a:lstStyle>
            <a:lvl1pPr algn="r">
              <a:defRPr sz="1000" baseline="0">
                <a:latin typeface="Times" pitchFamily="18" charset="0"/>
                <a:ea typeface="ＭＳ Ｐゴシック" charset="-128"/>
              </a:defRPr>
            </a:lvl1pPr>
          </a:lstStyle>
          <a:p>
            <a:pPr>
              <a:defRPr/>
            </a:pPr>
            <a:endParaRPr lang="en-US" altLang="en-US"/>
          </a:p>
        </p:txBody>
      </p:sp>
      <p:sp>
        <p:nvSpPr>
          <p:cNvPr id="6148" name="Rectangle 4">
            <a:extLst>
              <a:ext uri="{FF2B5EF4-FFF2-40B4-BE49-F238E27FC236}">
                <a16:creationId xmlns:a16="http://schemas.microsoft.com/office/drawing/2014/main" id="{2E44340B-4138-4EB8-92A2-459F68E3A191}"/>
              </a:ext>
            </a:extLst>
          </p:cNvPr>
          <p:cNvSpPr>
            <a:spLocks noGrp="1" noRot="1" noChangeAspect="1" noChangeArrowheads="1" noTextEdit="1"/>
          </p:cNvSpPr>
          <p:nvPr>
            <p:ph type="sldImg" idx="2"/>
          </p:nvPr>
        </p:nvSpPr>
        <p:spPr bwMode="auto">
          <a:xfrm>
            <a:off x="1144588" y="685800"/>
            <a:ext cx="4570412"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F3317105-F36E-4A03-BBBF-B384AB966522}"/>
              </a:ext>
            </a:extLst>
          </p:cNvPr>
          <p:cNvSpPr>
            <a:spLocks noGrp="1" noChangeArrowheads="1"/>
          </p:cNvSpPr>
          <p:nvPr>
            <p:ph type="body" sz="quarter" idx="3"/>
          </p:nvPr>
        </p:nvSpPr>
        <p:spPr bwMode="auto">
          <a:xfrm>
            <a:off x="915988" y="4343400"/>
            <a:ext cx="5026025" cy="4116388"/>
          </a:xfrm>
          <a:prstGeom prst="rect">
            <a:avLst/>
          </a:prstGeom>
          <a:noFill/>
          <a:ln>
            <a:noFill/>
          </a:ln>
        </p:spPr>
        <p:txBody>
          <a:bodyPr vert="horz" wrap="square" lIns="91399" tIns="45700" rIns="91399" bIns="4570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E03B92FF-D658-4AB4-B9CC-3215C17AF1F4}"/>
              </a:ext>
            </a:extLst>
          </p:cNvPr>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399" tIns="45700" rIns="91399" bIns="45700" numCol="1" anchor="b" anchorCtr="0" compatLnSpc="1">
            <a:prstTxWarp prst="textNoShape">
              <a:avLst/>
            </a:prstTxWarp>
          </a:bodyPr>
          <a:lstStyle>
            <a:lvl1pPr>
              <a:defRPr sz="1000" baseline="0">
                <a:latin typeface="Times" pitchFamily="18" charset="0"/>
                <a:ea typeface="ＭＳ Ｐゴシック" charset="-128"/>
              </a:defRPr>
            </a:lvl1pPr>
          </a:lstStyle>
          <a:p>
            <a:pPr>
              <a:defRPr/>
            </a:pPr>
            <a:endParaRPr lang="en-US" altLang="en-US"/>
          </a:p>
        </p:txBody>
      </p:sp>
      <p:sp>
        <p:nvSpPr>
          <p:cNvPr id="4103" name="Rectangle 7">
            <a:extLst>
              <a:ext uri="{FF2B5EF4-FFF2-40B4-BE49-F238E27FC236}">
                <a16:creationId xmlns:a16="http://schemas.microsoft.com/office/drawing/2014/main" id="{79F09FCD-1C34-4B2A-BBAC-1B1F7BCD0224}"/>
              </a:ext>
            </a:extLst>
          </p:cNvPr>
          <p:cNvSpPr>
            <a:spLocks noGrp="1" noChangeArrowheads="1"/>
          </p:cNvSpPr>
          <p:nvPr>
            <p:ph type="sldNum" sz="quarter" idx="5"/>
          </p:nvPr>
        </p:nvSpPr>
        <p:spPr bwMode="auto">
          <a:xfrm>
            <a:off x="3886200" y="8685213"/>
            <a:ext cx="2971800" cy="458787"/>
          </a:xfrm>
          <a:prstGeom prst="rect">
            <a:avLst/>
          </a:prstGeom>
          <a:noFill/>
          <a:ln>
            <a:noFill/>
          </a:ln>
        </p:spPr>
        <p:txBody>
          <a:bodyPr vert="horz" wrap="square" lIns="91399" tIns="45700" rIns="91399" bIns="45700" numCol="1" anchor="b" anchorCtr="0" compatLnSpc="1">
            <a:prstTxWarp prst="textNoShape">
              <a:avLst/>
            </a:prstTxWarp>
          </a:bodyPr>
          <a:lstStyle>
            <a:lvl1pPr algn="r">
              <a:defRPr sz="1000" baseline="0" smtClean="0">
                <a:latin typeface="Times" panose="02020603050405020304" pitchFamily="18" charset="0"/>
              </a:defRPr>
            </a:lvl1pPr>
          </a:lstStyle>
          <a:p>
            <a:pPr>
              <a:defRPr/>
            </a:pPr>
            <a:fld id="{35ED9A99-1BA3-4227-A833-814A92405F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pitchFamily="18" charset="0"/>
        <a:ea typeface="ＭＳ Ｐゴシック" charset="-128"/>
        <a:cs typeface="+mn-cs"/>
      </a:defRPr>
    </a:lvl1pPr>
    <a:lvl2pPr marL="457200" algn="l" rtl="0" eaLnBrk="0" fontAlgn="base" hangingPunct="0">
      <a:spcBef>
        <a:spcPct val="30000"/>
      </a:spcBef>
      <a:spcAft>
        <a:spcPct val="0"/>
      </a:spcAft>
      <a:defRPr sz="10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0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0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0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59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F2054EB-4F71-4F4D-8CE1-3BD11F24A7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A0AC1DA2-C1C7-4B87-B42B-E397B2EAE733}" type="slidenum">
              <a:rPr lang="en-US" altLang="en-US" sz="1000" baseline="0">
                <a:latin typeface="Times" panose="02020603050405020304" pitchFamily="18" charset="0"/>
              </a:rPr>
              <a:pPr/>
              <a:t>10</a:t>
            </a:fld>
            <a:endParaRPr lang="en-US" altLang="en-US" sz="1000" baseline="0" dirty="0">
              <a:latin typeface="Times" panose="02020603050405020304" pitchFamily="18" charset="0"/>
            </a:endParaRPr>
          </a:p>
        </p:txBody>
      </p:sp>
      <p:sp>
        <p:nvSpPr>
          <p:cNvPr id="27651" name="Rectangle 2">
            <a:extLst>
              <a:ext uri="{FF2B5EF4-FFF2-40B4-BE49-F238E27FC236}">
                <a16:creationId xmlns:a16="http://schemas.microsoft.com/office/drawing/2014/main" id="{3EA4A0FF-A694-4782-A21F-0E9498F5BA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41" tIns="44426" rIns="90441" bIns="44426"/>
          <a:lstStyle/>
          <a:p>
            <a:r>
              <a:rPr lang="en-US" altLang="en-US" sz="1100" dirty="0">
                <a:latin typeface="+mn-lt"/>
                <a:ea typeface="ＭＳ Ｐゴシック" panose="020B0600070205080204" pitchFamily="34" charset="-128"/>
              </a:rPr>
              <a:t>Generally for Form 1099-MISC, in addition to the six hundred dollar reporting threshold, the payer must be engaged in a trade or business.  Personal payments are not reportable.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The conduct of government business is considered to be engaged in the course of a trade or business.   </a:t>
            </a:r>
          </a:p>
        </p:txBody>
      </p:sp>
      <p:sp>
        <p:nvSpPr>
          <p:cNvPr id="27652" name="Rectangle 3">
            <a:extLst>
              <a:ext uri="{FF2B5EF4-FFF2-40B4-BE49-F238E27FC236}">
                <a16:creationId xmlns:a16="http://schemas.microsoft.com/office/drawing/2014/main" id="{3900BD76-F394-4C1B-A85D-82EEBF3F06B8}"/>
              </a:ext>
            </a:extLst>
          </p:cNvPr>
          <p:cNvSpPr>
            <a:spLocks noGrp="1" noRot="1" noChangeAspect="1" noChangeArrowheads="1" noTextEdit="1"/>
          </p:cNvSpPr>
          <p:nvPr>
            <p:ph type="sldImg"/>
          </p:nvPr>
        </p:nvSpPr>
        <p:spPr>
          <a:xfrm>
            <a:off x="1144588" y="685800"/>
            <a:ext cx="4572000" cy="3429000"/>
          </a:xfrm>
          <a:noFill/>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CAA0CFE-327A-4E98-847F-B91445D5E5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912493E7-591C-46E7-ACCA-10E83BBD6796}" type="slidenum">
              <a:rPr lang="en-US" altLang="en-US" sz="1000" baseline="0">
                <a:latin typeface="Times" panose="02020603050405020304" pitchFamily="18" charset="0"/>
              </a:rPr>
              <a:pPr/>
              <a:t>11</a:t>
            </a:fld>
            <a:endParaRPr lang="en-US" altLang="en-US" sz="1000" baseline="0" dirty="0">
              <a:latin typeface="Times" panose="02020603050405020304" pitchFamily="18" charset="0"/>
            </a:endParaRPr>
          </a:p>
        </p:txBody>
      </p:sp>
      <p:sp>
        <p:nvSpPr>
          <p:cNvPr id="25603" name="Rectangle 2">
            <a:extLst>
              <a:ext uri="{FF2B5EF4-FFF2-40B4-BE49-F238E27FC236}">
                <a16:creationId xmlns:a16="http://schemas.microsoft.com/office/drawing/2014/main" id="{165D00D4-BAAA-4A8A-8093-9D6B6671D1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41" tIns="44426" rIns="90441" bIns="44426"/>
          <a:lstStyle/>
          <a:p>
            <a:pPr eaLnBrk="1" hangingPunct="1"/>
            <a:r>
              <a:rPr lang="en-US" altLang="en-US" sz="1100" dirty="0">
                <a:latin typeface="+mn-lt"/>
                <a:ea typeface="ＭＳ Ｐゴシック" panose="020B0600070205080204" pitchFamily="34" charset="-128"/>
              </a:rPr>
              <a:t>Exemptions to filing 1099-MISC in general include:</a:t>
            </a:r>
          </a:p>
          <a:p>
            <a:pPr eaLnBrk="1" hangingPunct="1"/>
            <a:endParaRPr lang="en-US" altLang="en-US" sz="1100" dirty="0">
              <a:latin typeface="+mn-lt"/>
              <a:ea typeface="ＭＳ Ｐゴシック" panose="020B0600070205080204" pitchFamily="34" charset="-128"/>
            </a:endParaRPr>
          </a:p>
          <a:p>
            <a:pPr marL="342900" indent="-342900" eaLnBrk="1" hangingPunct="1">
              <a:buFont typeface="+mj-lt"/>
              <a:buAutoNum type="arabicPeriod"/>
            </a:pPr>
            <a:r>
              <a:rPr lang="en-US" altLang="en-US" sz="1100" dirty="0">
                <a:latin typeface="+mn-lt"/>
                <a:ea typeface="ＭＳ Ｐゴシック" panose="020B0600070205080204" pitchFamily="34" charset="-128"/>
              </a:rPr>
              <a:t>Payments to a corporation (unless required to be reported in Box 6 or 10 [see instructions to Form 1099-MISC])</a:t>
            </a:r>
          </a:p>
          <a:p>
            <a:pPr marL="342900" indent="-342900" eaLnBrk="1" hangingPunct="1">
              <a:buFont typeface="+mj-lt"/>
              <a:buAutoNum type="arabicPeriod"/>
            </a:pPr>
            <a:r>
              <a:rPr lang="en-US" altLang="en-US" sz="1100" dirty="0">
                <a:latin typeface="+mn-lt"/>
                <a:ea typeface="ＭＳ Ｐゴシック" panose="020B0600070205080204" pitchFamily="34" charset="-128"/>
              </a:rPr>
              <a:t>Payments for merchandise, telegram, telephone, freight</a:t>
            </a:r>
          </a:p>
          <a:p>
            <a:pPr marL="342900" indent="-342900" eaLnBrk="1" hangingPunct="1">
              <a:buFont typeface="+mj-lt"/>
              <a:buAutoNum type="arabicPeriod"/>
            </a:pPr>
            <a:r>
              <a:rPr lang="en-US" altLang="en-US" sz="1100" dirty="0">
                <a:latin typeface="+mn-lt"/>
                <a:ea typeface="ＭＳ Ｐゴシック" panose="020B0600070205080204" pitchFamily="34" charset="-128"/>
              </a:rPr>
              <a:t>Payments of rent to real estate agents or property managers.  However, real estate agents and property managers must use Form 1099-MISC to report rent paid over to the property owner.</a:t>
            </a:r>
          </a:p>
          <a:p>
            <a:pPr marL="342900" indent="-342900" eaLnBrk="1" hangingPunct="1">
              <a:buFont typeface="+mj-lt"/>
              <a:buAutoNum type="arabicPeriod"/>
            </a:pPr>
            <a:r>
              <a:rPr lang="en-US" altLang="en-US" sz="1100" dirty="0">
                <a:latin typeface="+mn-lt"/>
                <a:ea typeface="ＭＳ Ｐゴシック" panose="020B0600070205080204" pitchFamily="34" charset="-128"/>
              </a:rPr>
              <a:t>Wages paid to employees (report on Form W2)</a:t>
            </a:r>
          </a:p>
          <a:p>
            <a:pPr marL="342900" indent="-342900" eaLnBrk="1" hangingPunct="1">
              <a:buFont typeface="+mj-lt"/>
              <a:buAutoNum type="arabicPeriod"/>
            </a:pPr>
            <a:r>
              <a:rPr lang="en-US" altLang="en-US" sz="1100" dirty="0">
                <a:latin typeface="+mn-lt"/>
                <a:ea typeface="ＭＳ Ｐゴシック" panose="020B0600070205080204" pitchFamily="34" charset="-128"/>
              </a:rPr>
              <a:t>Business travel allowances paid to employees (may be reportable on Form W2)</a:t>
            </a:r>
          </a:p>
          <a:p>
            <a:pPr marL="342900" indent="-342900" eaLnBrk="1" hangingPunct="1">
              <a:buFont typeface="+mj-lt"/>
              <a:buAutoNum type="arabicPeriod"/>
            </a:pPr>
            <a:r>
              <a:rPr lang="en-US" altLang="en-US" sz="1100" dirty="0">
                <a:latin typeface="+mn-lt"/>
                <a:ea typeface="ＭＳ Ｐゴシック" panose="020B0600070205080204" pitchFamily="34" charset="-128"/>
              </a:rPr>
              <a:t>See instructions to Form 1099-MISC and Form 1099-NEC for additional listings (or Code section 6041)</a:t>
            </a:r>
          </a:p>
        </p:txBody>
      </p:sp>
      <p:sp>
        <p:nvSpPr>
          <p:cNvPr id="25604" name="Rectangle 3">
            <a:extLst>
              <a:ext uri="{FF2B5EF4-FFF2-40B4-BE49-F238E27FC236}">
                <a16:creationId xmlns:a16="http://schemas.microsoft.com/office/drawing/2014/main" id="{78674894-71CB-4864-BB9F-9A20F6BB2473}"/>
              </a:ext>
            </a:extLst>
          </p:cNvPr>
          <p:cNvSpPr>
            <a:spLocks noGrp="1" noRot="1" noChangeAspect="1" noChangeArrowheads="1" noTextEdit="1"/>
          </p:cNvSpPr>
          <p:nvPr>
            <p:ph type="sldImg"/>
          </p:nvPr>
        </p:nvSpPr>
        <p:spPr>
          <a:xfrm>
            <a:off x="1144588" y="685800"/>
            <a:ext cx="4572000" cy="3429000"/>
          </a:xfrm>
          <a:noFill/>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E32FBEC-39EA-4607-9E67-76B7D1CBCA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B351E47A-42A4-4EE0-A244-B5317216EB44}" type="slidenum">
              <a:rPr lang="en-US" altLang="en-US" sz="1000" baseline="0">
                <a:latin typeface="Times" panose="02020603050405020304" pitchFamily="18" charset="0"/>
              </a:rPr>
              <a:pPr/>
              <a:t>12</a:t>
            </a:fld>
            <a:endParaRPr lang="en-US" altLang="en-US" sz="1000" baseline="0" dirty="0">
              <a:latin typeface="Times" panose="02020603050405020304" pitchFamily="18" charset="0"/>
            </a:endParaRPr>
          </a:p>
        </p:txBody>
      </p:sp>
      <p:sp>
        <p:nvSpPr>
          <p:cNvPr id="23555" name="Rectangle 2">
            <a:extLst>
              <a:ext uri="{FF2B5EF4-FFF2-40B4-BE49-F238E27FC236}">
                <a16:creationId xmlns:a16="http://schemas.microsoft.com/office/drawing/2014/main" id="{96B4785C-5AF6-412E-BDEC-233FD09A9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41" tIns="44426" rIns="90441" bIns="44426"/>
          <a:lstStyle/>
          <a:p>
            <a:pPr eaLnBrk="1" hangingPunct="1"/>
            <a:r>
              <a:rPr lang="en-US" altLang="en-US" sz="1100" dirty="0">
                <a:latin typeface="+mn-lt"/>
                <a:ea typeface="ＭＳ Ｐゴシック" panose="020B0600070205080204" pitchFamily="34" charset="-128"/>
              </a:rPr>
              <a:t>As mentioned in an earlier slide, payments to a corporation or LLCs which choose to be treated as a corporation are generally exempted from the reporting requirements of IRC Section 6041.  However, there are special rules that affect medical/health service-providers and legal service-providers.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All payments for these types of services performed by </a:t>
            </a:r>
            <a:r>
              <a:rPr lang="en-US" altLang="en-US" sz="1100" u="sng" dirty="0">
                <a:latin typeface="+mn-lt"/>
                <a:ea typeface="ＭＳ Ｐゴシック" panose="020B0600070205080204" pitchFamily="34" charset="-128"/>
              </a:rPr>
              <a:t>corporations </a:t>
            </a:r>
            <a:r>
              <a:rPr lang="en-US" altLang="en-US" sz="1100" dirty="0">
                <a:latin typeface="+mn-lt"/>
                <a:ea typeface="ＭＳ Ｐゴシック" panose="020B0600070205080204" pitchFamily="34" charset="-128"/>
              </a:rPr>
              <a:t>must be reported on Form 1099-MISC.  There are additional rules on payments for legal services which we will discuss shortly. </a:t>
            </a:r>
          </a:p>
        </p:txBody>
      </p:sp>
      <p:sp>
        <p:nvSpPr>
          <p:cNvPr id="23556" name="Rectangle 3">
            <a:extLst>
              <a:ext uri="{FF2B5EF4-FFF2-40B4-BE49-F238E27FC236}">
                <a16:creationId xmlns:a16="http://schemas.microsoft.com/office/drawing/2014/main" id="{4B1F2D07-29FB-46F6-996A-345E7FFA5C7E}"/>
              </a:ext>
            </a:extLst>
          </p:cNvPr>
          <p:cNvSpPr>
            <a:spLocks noGrp="1" noRot="1" noChangeAspect="1" noChangeArrowheads="1" noTextEdit="1"/>
          </p:cNvSpPr>
          <p:nvPr>
            <p:ph type="sldImg"/>
          </p:nvPr>
        </p:nvSpPr>
        <p:spPr>
          <a:xfrm>
            <a:off x="1144588" y="685800"/>
            <a:ext cx="4572000" cy="3429000"/>
          </a:xfrm>
          <a:noFill/>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D2FA91A-5F9F-4745-8B17-9C72E0E4AC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21C79EA9-1BBA-48B0-9493-1BDBE9943852}" type="slidenum">
              <a:rPr lang="en-US" altLang="en-US" sz="1000" baseline="0">
                <a:latin typeface="Times" panose="02020603050405020304" pitchFamily="18" charset="0"/>
              </a:rPr>
              <a:pPr/>
              <a:t>13</a:t>
            </a:fld>
            <a:endParaRPr lang="en-US" altLang="en-US" sz="1000" baseline="0" dirty="0">
              <a:latin typeface="Times" panose="02020603050405020304" pitchFamily="18" charset="0"/>
            </a:endParaRPr>
          </a:p>
        </p:txBody>
      </p:sp>
      <p:sp>
        <p:nvSpPr>
          <p:cNvPr id="29699" name="Rectangle 2">
            <a:extLst>
              <a:ext uri="{FF2B5EF4-FFF2-40B4-BE49-F238E27FC236}">
                <a16:creationId xmlns:a16="http://schemas.microsoft.com/office/drawing/2014/main" id="{EA60AFE8-9599-47A4-AADD-B76A95ECE3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41" tIns="44426" rIns="90441" bIns="44426"/>
          <a:lstStyle/>
          <a:p>
            <a:pPr eaLnBrk="1" hangingPunct="1"/>
            <a:r>
              <a:rPr lang="en-US" altLang="en-US" sz="1100" dirty="0">
                <a:latin typeface="+mn-lt"/>
                <a:ea typeface="ＭＳ Ｐゴシック" panose="020B0600070205080204" pitchFamily="34" charset="-128"/>
              </a:rPr>
              <a:t>Beginning TY 2020, payments for nonemployee compensation must be reported on Form 1099-NEC.  Nonemployee compensation used to be reported in Box 7 of Form 1099-MISC for TY 2019 and prior.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For purposes of reporting nonemployee compensation, the following requirements must be met:</a:t>
            </a:r>
          </a:p>
          <a:p>
            <a:pPr marL="228600" indent="-228600" eaLnBrk="1" hangingPunct="1">
              <a:buAutoNum type="arabicParenR"/>
            </a:pPr>
            <a:r>
              <a:rPr lang="en-US" altLang="en-US" sz="1100" dirty="0">
                <a:latin typeface="+mn-lt"/>
                <a:ea typeface="ＭＳ Ｐゴシック" panose="020B0600070205080204" pitchFamily="34" charset="-128"/>
              </a:rPr>
              <a:t>the $600 minimum threshold, and </a:t>
            </a:r>
          </a:p>
          <a:p>
            <a:pPr marL="228600" indent="-228600" eaLnBrk="1" hangingPunct="1">
              <a:buAutoNum type="arabicParenR"/>
            </a:pPr>
            <a:r>
              <a:rPr lang="en-US" altLang="en-US" sz="1100" dirty="0">
                <a:latin typeface="+mn-lt"/>
                <a:ea typeface="ＭＳ Ｐゴシック" panose="020B0600070205080204" pitchFamily="34" charset="-128"/>
              </a:rPr>
              <a:t>payment is in the course of trade or business, and</a:t>
            </a:r>
          </a:p>
          <a:p>
            <a:pPr marL="228600" indent="-228600" eaLnBrk="1" hangingPunct="1">
              <a:buAutoNum type="arabicParenR"/>
            </a:pPr>
            <a:r>
              <a:rPr lang="en-US" altLang="en-US" sz="1100" dirty="0">
                <a:latin typeface="+mn-lt"/>
                <a:ea typeface="ＭＳ Ｐゴシック" panose="020B0600070205080204" pitchFamily="34" charset="-128"/>
              </a:rPr>
              <a:t>the payment to be paid primarily for services.  </a:t>
            </a:r>
          </a:p>
          <a:p>
            <a:pPr marL="0" indent="0" eaLnBrk="1" hangingPunct="1">
              <a:buNone/>
            </a:pPr>
            <a:endParaRPr lang="en-US" altLang="en-US" sz="1100" dirty="0">
              <a:latin typeface="+mn-lt"/>
              <a:ea typeface="ＭＳ Ｐゴシック" panose="020B0600070205080204" pitchFamily="34" charset="-128"/>
            </a:endParaRPr>
          </a:p>
          <a:p>
            <a:pPr marL="0" indent="0" eaLnBrk="1" hangingPunct="1">
              <a:buNone/>
            </a:pPr>
            <a:r>
              <a:rPr lang="en-US" altLang="en-US" sz="1100" dirty="0">
                <a:latin typeface="+mn-lt"/>
                <a:ea typeface="ＭＳ Ｐゴシック" panose="020B0600070205080204" pitchFamily="34" charset="-128"/>
              </a:rPr>
              <a:t>NEC income is considered to be taxable income, subject to income tax and social security taxes (under Self-Employment Contribution Act or SECA).  </a:t>
            </a:r>
          </a:p>
        </p:txBody>
      </p:sp>
      <p:sp>
        <p:nvSpPr>
          <p:cNvPr id="29700" name="Rectangle 3">
            <a:extLst>
              <a:ext uri="{FF2B5EF4-FFF2-40B4-BE49-F238E27FC236}">
                <a16:creationId xmlns:a16="http://schemas.microsoft.com/office/drawing/2014/main" id="{483C23EC-6726-4C79-A8BC-973687BD148A}"/>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ABF0E0A-26F0-41F5-A349-BE391869339C}"/>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584F29F8-DE97-4820-AB1C-34B1B3E947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Here are some examples of the types of entities and types of service income that must be reported on Form 1099-NEC.</a:t>
            </a:r>
          </a:p>
        </p:txBody>
      </p:sp>
      <p:sp>
        <p:nvSpPr>
          <p:cNvPr id="31748" name="Slide Number Placeholder 3">
            <a:extLst>
              <a:ext uri="{FF2B5EF4-FFF2-40B4-BE49-F238E27FC236}">
                <a16:creationId xmlns:a16="http://schemas.microsoft.com/office/drawing/2014/main" id="{C8752034-8B4C-48D6-BF73-87A8A9E90A1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2897B852-2DF0-4FE3-B0AC-58A3B4F50092}" type="slidenum">
              <a:rPr lang="en-US" altLang="en-US" sz="1000" baseline="0">
                <a:latin typeface="Times" panose="02020603050405020304" pitchFamily="18" charset="0"/>
              </a:rPr>
              <a:pPr/>
              <a:t>14</a:t>
            </a:fld>
            <a:endParaRPr lang="en-US" altLang="en-US" sz="1000" baseline="0" dirty="0">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EA0A264-58C3-4052-9F6E-0D0D61F1B47C}"/>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0F190174-5F66-4689-B26D-0CE24F3EDC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1100" dirty="0">
                <a:latin typeface="+mn-lt"/>
                <a:ea typeface="ＭＳ Ｐゴシック" panose="020B0600070205080204" pitchFamily="34" charset="-128"/>
              </a:rPr>
              <a:t>It is a common business practice for attorneys to charge fees to recuperate the costs incurred in providing their services and to provide the client with a billing statement of the costs incurred.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billing statement amount usually comprises the attorney’s fees and should be reported in box 1 of Form 1099-NEC.  The same general reporting requirements for a F1099 issuance, i.e. $600 minimum payment threshold and payment was made in the course of trade or business, apply.  </a:t>
            </a:r>
          </a:p>
          <a:p>
            <a:pPr eaLnBrk="1" hangingPunct="1"/>
            <a:endParaRPr lang="en-US" altLang="en-US" sz="1100" dirty="0">
              <a:latin typeface="+mn-lt"/>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027C6C13-19BE-49AA-9D1F-A6A4973916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3C2BE442-9A4E-43FD-BDF3-F62DA72E8358}" type="slidenum">
              <a:rPr lang="en-US" altLang="en-US" sz="1000" baseline="0">
                <a:latin typeface="Times" panose="02020603050405020304" pitchFamily="18" charset="0"/>
              </a:rPr>
              <a:pPr/>
              <a:t>15</a:t>
            </a:fld>
            <a:endParaRPr lang="en-US" altLang="en-US" sz="1000" baseline="0" dirty="0">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2291484-70E9-45D5-99FE-7CEEABE716AC}"/>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28220ACE-7CA8-4644-991B-07796EB39B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1100" dirty="0">
                <a:latin typeface="+mn-lt"/>
                <a:ea typeface="ＭＳ Ｐゴシック" panose="020B0600070205080204" pitchFamily="34" charset="-128"/>
              </a:rPr>
              <a:t>Gross proceeds are monetary amounts paid to another party to settle disputes, with or without court intervention.  Payments reportable in box 10 of Form 1099-MISC are payments made to attorney’s in the course of the payer’s trade or business in connection with legal services, but not for the attorney’s services, for example, as in settlement agreement.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Normally, the entire settlement amount would be reported as gross proceeds in box 10 of Form 1099-MISC, which indicates that the amount is not necessarily taxable income to the attorney.   </a:t>
            </a:r>
          </a:p>
          <a:p>
            <a:pPr eaLnBrk="1" hangingPunct="1"/>
            <a:r>
              <a:rPr lang="en-US" altLang="en-US" sz="1100" dirty="0">
                <a:latin typeface="+mn-lt"/>
                <a:ea typeface="ＭＳ Ｐゴシック" panose="020B0600070205080204" pitchFamily="34" charset="-128"/>
              </a:rPr>
              <a:t>       </a:t>
            </a:r>
          </a:p>
          <a:p>
            <a:pPr eaLnBrk="1" hangingPunct="1"/>
            <a:r>
              <a:rPr lang="en-US" altLang="en-US" sz="1100" dirty="0">
                <a:latin typeface="+mn-lt"/>
                <a:ea typeface="ＭＳ Ｐゴシック" panose="020B0600070205080204" pitchFamily="34" charset="-128"/>
              </a:rPr>
              <a:t>However, disputes that involve the resolution of employment-related issues may be subject to federal employment taxes and have different reporting requirements. </a:t>
            </a:r>
          </a:p>
        </p:txBody>
      </p:sp>
      <p:sp>
        <p:nvSpPr>
          <p:cNvPr id="35844" name="Slide Number Placeholder 3">
            <a:extLst>
              <a:ext uri="{FF2B5EF4-FFF2-40B4-BE49-F238E27FC236}">
                <a16:creationId xmlns:a16="http://schemas.microsoft.com/office/drawing/2014/main" id="{09235E86-677E-45B9-8CA6-095A193864A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6A066BB9-8EC6-46BE-A74F-D46949BA139D}" type="slidenum">
              <a:rPr lang="en-US" altLang="en-US" sz="1000" baseline="0">
                <a:latin typeface="Times" panose="02020603050405020304" pitchFamily="18" charset="0"/>
              </a:rPr>
              <a:pPr/>
              <a:t>16</a:t>
            </a:fld>
            <a:endParaRPr lang="en-US" altLang="en-US" sz="1000" baseline="0" dirty="0">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401AAB1-B574-436A-B320-D6F96751C8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BA947988-0E95-4C4D-BB97-460D149DF808}" type="slidenum">
              <a:rPr lang="en-US" altLang="en-US" sz="1000" baseline="0">
                <a:latin typeface="Times" panose="02020603050405020304" pitchFamily="18" charset="0"/>
              </a:rPr>
              <a:pPr/>
              <a:t>17</a:t>
            </a:fld>
            <a:endParaRPr lang="en-US" altLang="en-US" sz="1000" baseline="0" dirty="0">
              <a:latin typeface="Times" panose="02020603050405020304" pitchFamily="18" charset="0"/>
            </a:endParaRPr>
          </a:p>
        </p:txBody>
      </p:sp>
      <p:sp>
        <p:nvSpPr>
          <p:cNvPr id="39939" name="Rectangle 2">
            <a:extLst>
              <a:ext uri="{FF2B5EF4-FFF2-40B4-BE49-F238E27FC236}">
                <a16:creationId xmlns:a16="http://schemas.microsoft.com/office/drawing/2014/main" id="{54802AA8-00D6-485D-BBBC-F56199D146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41" tIns="44426" rIns="90441" bIns="44426"/>
          <a:lstStyle/>
          <a:p>
            <a:pPr eaLnBrk="1" hangingPunct="1"/>
            <a:r>
              <a:rPr lang="en-US" altLang="en-US" sz="1100" dirty="0">
                <a:latin typeface="+mn-lt"/>
                <a:ea typeface="ＭＳ Ｐゴシック" panose="020B0600070205080204" pitchFamily="34" charset="-128"/>
              </a:rPr>
              <a:t>Payments made to payees are aggregated and reported on Form 1099 on a calendar year basis.  The failure to aggregate payments usually occurs when multiple users have the authority to create payer/vendor accounts and/or master file accounts on the payment system without using an existing payee/vendor account.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Additionally, some vendors direct payments from their account to be paid to different payees (e.g., physician services paid in the doctor’s name in lieu of the firm’s name).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Forms 1099 are filed with a transmittal Form 1096.  Each type of Form 1099 must have its own Form 1096 when submitted to the IRS.</a:t>
            </a:r>
          </a:p>
        </p:txBody>
      </p:sp>
      <p:sp>
        <p:nvSpPr>
          <p:cNvPr id="39940" name="Rectangle 3">
            <a:extLst>
              <a:ext uri="{FF2B5EF4-FFF2-40B4-BE49-F238E27FC236}">
                <a16:creationId xmlns:a16="http://schemas.microsoft.com/office/drawing/2014/main" id="{34898D3D-580B-4879-9420-EF496AE27606}"/>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6FA7993-B614-472A-8693-3D7CA6E598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0D3B3E6D-134F-47E1-9A17-74E80066E8FE}" type="slidenum">
              <a:rPr lang="en-US" altLang="en-US" sz="1000" baseline="0">
                <a:latin typeface="Times" panose="02020603050405020304" pitchFamily="18" charset="0"/>
              </a:rPr>
              <a:pPr/>
              <a:t>18</a:t>
            </a:fld>
            <a:endParaRPr lang="en-US" altLang="en-US" sz="1000" baseline="0" dirty="0">
              <a:latin typeface="Times" panose="02020603050405020304" pitchFamily="18" charset="0"/>
            </a:endParaRPr>
          </a:p>
        </p:txBody>
      </p:sp>
      <p:sp>
        <p:nvSpPr>
          <p:cNvPr id="41987" name="Rectangle 2">
            <a:extLst>
              <a:ext uri="{FF2B5EF4-FFF2-40B4-BE49-F238E27FC236}">
                <a16:creationId xmlns:a16="http://schemas.microsoft.com/office/drawing/2014/main" id="{54EDB40C-471F-4009-9332-C84D8A7A96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41" tIns="44426" rIns="90441" bIns="44426"/>
          <a:lstStyle/>
          <a:p>
            <a:pPr eaLnBrk="1" hangingPunct="1"/>
            <a:r>
              <a:rPr lang="en-US" altLang="en-US" sz="1100" dirty="0">
                <a:latin typeface="+mn-lt"/>
                <a:ea typeface="ＭＳ Ｐゴシック" panose="020B0600070205080204" pitchFamily="34" charset="-128"/>
              </a:rPr>
              <a:t>Form 1099-MISC and Form 1099-NEC must be furnished to the payees on or by January 31.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Payers must file Form 1099-NEC, whether in paper or electronic filing format, by January 31 of the following year with the IRS. File Form 1099-MISC by Feb. 28 if filed on paper, and by March 31 if filed electronically.  (Note Jan 31, 2021 and February 28, 2021 fall on a Sunday, therefore, returns due on these dates are due on the next business day of Feb 1 and Mar 1, respectively.)</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filing date for other types of returns, </a:t>
            </a:r>
            <a:r>
              <a:rPr lang="en-US" altLang="en-US" sz="1100" u="sng" dirty="0">
                <a:latin typeface="+mn-lt"/>
                <a:ea typeface="ＭＳ Ｐゴシック" panose="020B0600070205080204" pitchFamily="34" charset="-128"/>
              </a:rPr>
              <a:t>except for Forms W-2/W-3, </a:t>
            </a:r>
            <a:r>
              <a:rPr lang="en-US" altLang="en-US" sz="1100" dirty="0">
                <a:latin typeface="+mn-lt"/>
                <a:ea typeface="ＭＳ Ｐゴシック" panose="020B0600070205080204" pitchFamily="34" charset="-128"/>
              </a:rPr>
              <a:t>depends on the number of information returns that are required to be filed.  If the number equals or exceeds 250 returns, then electronic filing is required.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Taxpayer First Act of 2019, enacted July 1, 2019, authorized Treasury and the IRS to issue regulations that reduce the 250-return requirement for 2020 tax-year and later returns.  If those regulations are issued and effective for 2020 or 2021 tax-year returns required to be filed in 2021 or 2022, the IRS will post an article at IRS.gov/Form1099 explaining the change. Until regulations are issued, however, the number remains at 250, as reflected in the current instructions to Form 1099.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time span between January 31</a:t>
            </a:r>
            <a:r>
              <a:rPr lang="en-US" altLang="en-US" sz="1100" baseline="30000" dirty="0">
                <a:latin typeface="+mn-lt"/>
                <a:ea typeface="ＭＳ Ｐゴシック" panose="020B0600070205080204" pitchFamily="34" charset="-128"/>
              </a:rPr>
              <a:t>st</a:t>
            </a:r>
            <a:r>
              <a:rPr lang="en-US" altLang="en-US" sz="1100" dirty="0">
                <a:latin typeface="+mn-lt"/>
                <a:ea typeface="ＭＳ Ｐゴシック" panose="020B0600070205080204" pitchFamily="34" charset="-128"/>
              </a:rPr>
              <a:t> and the payee’s tax return filing date is intended for the payee to verify the information shown on the information return and to contact the issuer for a new form if an error is discovered</a:t>
            </a:r>
            <a:r>
              <a:rPr lang="en-US" altLang="en-US" sz="1100" b="1" dirty="0">
                <a:latin typeface="+mn-lt"/>
                <a:ea typeface="ＭＳ Ｐゴシック" panose="020B0600070205080204" pitchFamily="34" charset="-128"/>
              </a:rPr>
              <a:t>.</a:t>
            </a:r>
          </a:p>
        </p:txBody>
      </p:sp>
      <p:sp>
        <p:nvSpPr>
          <p:cNvPr id="41988" name="Rectangle 3">
            <a:extLst>
              <a:ext uri="{FF2B5EF4-FFF2-40B4-BE49-F238E27FC236}">
                <a16:creationId xmlns:a16="http://schemas.microsoft.com/office/drawing/2014/main" id="{AD7C54D0-DAF5-4B7B-94A7-C6DE54798F3F}"/>
              </a:ext>
            </a:extLst>
          </p:cNvPr>
          <p:cNvSpPr>
            <a:spLocks noGrp="1" noRot="1" noChangeAspect="1" noChangeArrowheads="1" noTextEdit="1"/>
          </p:cNvSpPr>
          <p:nvPr>
            <p:ph type="sldImg"/>
          </p:nvPr>
        </p:nvSpPr>
        <p:spPr>
          <a:xfrm>
            <a:off x="1144588" y="685800"/>
            <a:ext cx="4572000" cy="3429000"/>
          </a:xfrm>
          <a:noFill/>
          <a:ln w="12700"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C6FAAAB-9E99-4698-9D0F-C1082154B05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8327BC1E-7CD3-49B3-AD98-B0FFF15C53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1100" dirty="0">
                <a:latin typeface="+mn-lt"/>
                <a:ea typeface="ＭＳ Ｐゴシック" panose="020B0600070205080204" pitchFamily="34" charset="-128"/>
              </a:rPr>
              <a:t>The extension to file the forms 1099 may be requested through the submission of Form 8809 by the due date of filing the form which is by Jan. 31.  If an extension is granted, then the forms may be filed after the due date without incurring a penalty.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For Forms W-2 and 1099-NEC, you must have one of the following criteria:</a:t>
            </a:r>
          </a:p>
          <a:p>
            <a:pPr marL="228600" indent="-228600" eaLnBrk="1" hangingPunct="1">
              <a:buAutoNum type="arabicParenR"/>
            </a:pPr>
            <a:r>
              <a:rPr lang="en-US" altLang="en-US" sz="1100" dirty="0">
                <a:latin typeface="+mn-lt"/>
                <a:ea typeface="ＭＳ Ｐゴシック" panose="020B0600070205080204" pitchFamily="34" charset="-128"/>
              </a:rPr>
              <a:t>The filer suffered a catastrophic event in a federally declared disaster area that made the filer unable to resume operations or made necessary records unavailable</a:t>
            </a:r>
          </a:p>
          <a:p>
            <a:pPr marL="228600" indent="-228600" eaLnBrk="1" hangingPunct="1">
              <a:buAutoNum type="arabicParenR"/>
            </a:pPr>
            <a:r>
              <a:rPr lang="en-US" altLang="en-US" sz="1100" dirty="0">
                <a:latin typeface="+mn-lt"/>
                <a:ea typeface="ＭＳ Ｐゴシック" panose="020B0600070205080204" pitchFamily="34" charset="-128"/>
              </a:rPr>
              <a:t>Fire, casualty, or natural disaster affected the operation of the filer</a:t>
            </a:r>
          </a:p>
          <a:p>
            <a:pPr marL="228600" indent="-228600" eaLnBrk="1" hangingPunct="1">
              <a:buAutoNum type="arabicParenR"/>
            </a:pPr>
            <a:r>
              <a:rPr lang="en-US" altLang="en-US" sz="1100" dirty="0">
                <a:latin typeface="+mn-lt"/>
                <a:ea typeface="ＭＳ Ｐゴシック" panose="020B0600070205080204" pitchFamily="34" charset="-128"/>
              </a:rPr>
              <a:t>Death, serious illness, or unavoidable absence of the individual responsible for filing the information returns affected the operation of the filer</a:t>
            </a:r>
          </a:p>
          <a:p>
            <a:pPr marL="228600" indent="-228600" eaLnBrk="1" hangingPunct="1">
              <a:buAutoNum type="arabicParenR"/>
            </a:pPr>
            <a:r>
              <a:rPr lang="en-US" altLang="en-US" sz="1100" dirty="0">
                <a:latin typeface="+mn-lt"/>
                <a:ea typeface="ＭＳ Ｐゴシック" panose="020B0600070205080204" pitchFamily="34" charset="-128"/>
              </a:rPr>
              <a:t>The filers was in the first year of establishment</a:t>
            </a:r>
          </a:p>
          <a:p>
            <a:pPr marL="228600" indent="-228600" eaLnBrk="1" hangingPunct="1">
              <a:buAutoNum type="arabicParenR"/>
            </a:pPr>
            <a:r>
              <a:rPr lang="en-US" altLang="en-US" sz="1100" dirty="0">
                <a:latin typeface="+mn-lt"/>
                <a:ea typeface="ＭＳ Ｐゴシック" panose="020B0600070205080204" pitchFamily="34" charset="-128"/>
              </a:rPr>
              <a:t>The filer did not receive data on a payee statement such as Schedule K-1, form 1042-S, or the statement of sick pay required under Section 31.6051-3(a)(1) in time to prepare an accurate information return</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Also effective immediately, an extension of time to furnish statements to recipients may be granted by faxing a request letter to the IRS Technical Services Operation Attn: Extension of Time Coordinator at 866-477-0572 by the date on which the statements are due to the recipients, generally Jan 31. If approved, payer will be granted a maximum of 30 extra days (15 days for Forms W-2) to furnish the recipient statements.</a:t>
            </a:r>
          </a:p>
          <a:p>
            <a:pPr eaLnBrk="1" hangingPunct="1"/>
            <a:endParaRPr lang="en-US" altLang="en-US" sz="1100" dirty="0">
              <a:latin typeface="+mn-lt"/>
              <a:ea typeface="ＭＳ Ｐゴシック" panose="020B0600070205080204" pitchFamily="34" charset="-128"/>
            </a:endParaRPr>
          </a:p>
          <a:p>
            <a:pPr eaLnBrk="1" hangingPunct="1"/>
            <a:r>
              <a:rPr lang="en-US" altLang="en-US" sz="1100" b="1" dirty="0">
                <a:latin typeface="+mn-lt"/>
                <a:ea typeface="ＭＳ Ｐゴシック" panose="020B0600070205080204" pitchFamily="34" charset="-128"/>
              </a:rPr>
              <a:t>Read the other questions on the slide. </a:t>
            </a:r>
          </a:p>
        </p:txBody>
      </p:sp>
      <p:sp>
        <p:nvSpPr>
          <p:cNvPr id="44036" name="Slide Number Placeholder 3">
            <a:extLst>
              <a:ext uri="{FF2B5EF4-FFF2-40B4-BE49-F238E27FC236}">
                <a16:creationId xmlns:a16="http://schemas.microsoft.com/office/drawing/2014/main" id="{B9792B36-B44D-4776-80A2-A46BF86544B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CF22A1B2-4AD7-43E4-AF6E-19D2168E5CA1}" type="slidenum">
              <a:rPr lang="en-US" altLang="en-US" sz="1000" baseline="0">
                <a:latin typeface="Times" panose="02020603050405020304" pitchFamily="18" charset="0"/>
              </a:rPr>
              <a:pPr/>
              <a:t>19</a:t>
            </a:fld>
            <a:endParaRPr lang="en-US" altLang="en-US" sz="1000" baseline="0" dirty="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this presentation, we will discuss an overview of the filing requirements for the most common Forms 1099 that are filed by governmental entities.  We will also cover an overview of back up withholding and other topics related to backup withholding.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BC1D-E032-4D8A-9A64-AD7BD29E7C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555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1181148-3E1F-4659-ACB2-E84416549A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ACD1C89A-5E7C-49CB-9E55-B9E2FBFF5C3C}" type="slidenum">
              <a:rPr lang="en-US" altLang="en-US" sz="1000" baseline="0">
                <a:latin typeface="Times" panose="02020603050405020304" pitchFamily="18" charset="0"/>
              </a:rPr>
              <a:pPr/>
              <a:t>20</a:t>
            </a:fld>
            <a:endParaRPr lang="en-US" altLang="en-US" sz="1000" baseline="0" dirty="0">
              <a:latin typeface="Times" panose="02020603050405020304" pitchFamily="18" charset="0"/>
            </a:endParaRPr>
          </a:p>
        </p:txBody>
      </p:sp>
      <p:sp>
        <p:nvSpPr>
          <p:cNvPr id="46083" name="Rectangle 2">
            <a:extLst>
              <a:ext uri="{FF2B5EF4-FFF2-40B4-BE49-F238E27FC236}">
                <a16:creationId xmlns:a16="http://schemas.microsoft.com/office/drawing/2014/main" id="{2CD1F154-1DDB-46F9-BD5B-856261066C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41" tIns="44426" rIns="90441" bIns="44426"/>
          <a:lstStyle/>
          <a:p>
            <a:pPr eaLnBrk="1" hangingPunct="1"/>
            <a:r>
              <a:rPr lang="en-US" altLang="en-US" sz="1100" dirty="0">
                <a:latin typeface="+mn-lt"/>
                <a:ea typeface="ＭＳ Ｐゴシック" panose="020B0600070205080204" pitchFamily="34" charset="-128"/>
              </a:rPr>
              <a:t>The payee’s business name and federal taxpayer identification number are the basic requirements for filing correct forms and they must be obtained from the payee.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This process may be accomplished by requesting a Form W-9 from the payee.  Form W-9 should be retained as long as a business relationship is maintained with the payee.</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Forms 1099 should be retained for at least three years.  If backup withholding tax has been withheld, then another year is added to the retention cycle.        </a:t>
            </a:r>
          </a:p>
        </p:txBody>
      </p:sp>
      <p:sp>
        <p:nvSpPr>
          <p:cNvPr id="46084" name="Rectangle 3">
            <a:extLst>
              <a:ext uri="{FF2B5EF4-FFF2-40B4-BE49-F238E27FC236}">
                <a16:creationId xmlns:a16="http://schemas.microsoft.com/office/drawing/2014/main" id="{9AA5AE2E-DA9B-4411-9E56-6F1750776E0F}"/>
              </a:ext>
            </a:extLst>
          </p:cNvPr>
          <p:cNvSpPr>
            <a:spLocks noGrp="1" noRot="1" noChangeAspect="1" noChangeArrowheads="1" noTextEdit="1"/>
          </p:cNvSpPr>
          <p:nvPr>
            <p:ph type="sldImg"/>
          </p:nvPr>
        </p:nvSpPr>
        <p:spPr>
          <a:xfrm>
            <a:off x="1144588" y="685800"/>
            <a:ext cx="4572000" cy="3429000"/>
          </a:xfrm>
          <a:noFill/>
          <a:ln w="12700"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7330926-E9E6-4F9F-BB2C-E87812C756A3}"/>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1B0AE2D3-29F8-4443-992F-6CD6A239F1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1100" dirty="0">
                <a:latin typeface="+mn-lt"/>
                <a:ea typeface="ＭＳ Ｐゴシック" panose="020B0600070205080204" pitchFamily="34" charset="-128"/>
              </a:rPr>
              <a:t>Various legislative changes beginning in 2010 have increased the IRC sections 6721 and 6722 penalty rates and calendar year maximum penalties effective for returns required to be filed and statements required to be furnished on or after January 1, 2011. In addition, IRC sections 6721(f) and 6722(f) require annual inflationary adjustments effective for returns required to be filed and statements required to be furnished on or after Jan. 1, 2016.  (Examples of these legislations:  Small Business Job Act of 2010 and Trade Preferences Extension Act of 2015 which increased the penalty rates and maximum amounts.)</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Tax Increase Prevention Act of 2014 (TIPA) (PDF, 357 KB), section 208, increased the frequency for which IRC § 6721 and IRC § 6722 penalty rates and maximum penalties are subject to inflationary increases from every 5 years to annually, effective for returns due on or after Jan. 1, 2016.</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rates as adjusted for inflation applicable to tax year 2020 returns, statements, etc. were announced in Rev. Proc. 2019-44 (PDF, 101 KB) on Nov. 6, 2019.</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Shown are the current rates for the 2020 tax year (returns due in 2021).  The penalty and cap amounts will be adjusted annually. (General Instructions for Certain Information Returns_2020 - https://www.irs.gov/instructions/i1099gi )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Remember:  The information return must be filed and furnished any time there is backup withholding on a payment to a payee, even if the amount of the reportable payment is below the usual $600 threshold.</a:t>
            </a:r>
          </a:p>
        </p:txBody>
      </p:sp>
      <p:sp>
        <p:nvSpPr>
          <p:cNvPr id="48132" name="Slide Number Placeholder 3">
            <a:extLst>
              <a:ext uri="{FF2B5EF4-FFF2-40B4-BE49-F238E27FC236}">
                <a16:creationId xmlns:a16="http://schemas.microsoft.com/office/drawing/2014/main" id="{0CC96461-F8A6-4B42-A49E-59C944243EA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D15E42DB-1914-408C-83CB-23361A58C1FA}" type="slidenum">
              <a:rPr lang="en-US" altLang="en-US" sz="1000" baseline="0">
                <a:latin typeface="Times" panose="02020603050405020304" pitchFamily="18" charset="0"/>
              </a:rPr>
              <a:pPr/>
              <a:t>21</a:t>
            </a:fld>
            <a:endParaRPr lang="en-US" altLang="en-US" sz="1000" baseline="0" dirty="0">
              <a:latin typeface="Times"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F6D8F13-239F-42FD-B6FF-1A71BA590031}"/>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49289A91-EEFD-4650-9094-06B0FC4BD2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1100" dirty="0">
                <a:latin typeface="+mn-lt"/>
                <a:ea typeface="ＭＳ Ｐゴシック" panose="020B0600070205080204" pitchFamily="34" charset="-128"/>
              </a:rPr>
              <a:t>Under the de minimis rule for corrections: even though the payer cannot show reasonable cause, the penalty for failure to file correct information returns will not apply to a certain number of returns if:</a:t>
            </a:r>
          </a:p>
          <a:p>
            <a:pPr eaLnBrk="1" hangingPunct="1"/>
            <a:r>
              <a:rPr lang="en-US" altLang="en-US" sz="1100" dirty="0">
                <a:latin typeface="+mn-lt"/>
                <a:ea typeface="ＭＳ Ｐゴシック" panose="020B0600070205080204" pitchFamily="34" charset="-128"/>
              </a:rPr>
              <a:t>a. Information returns were filed timely, </a:t>
            </a:r>
          </a:p>
          <a:p>
            <a:pPr eaLnBrk="1" hangingPunct="1"/>
            <a:r>
              <a:rPr lang="en-US" altLang="en-US" sz="1100" dirty="0">
                <a:latin typeface="+mn-lt"/>
                <a:ea typeface="ＭＳ Ｐゴシック" panose="020B0600070205080204" pitchFamily="34" charset="-128"/>
              </a:rPr>
              <a:t>b. The errors were either failure to include all the information required on a return or the return included incorrect information, and </a:t>
            </a:r>
          </a:p>
          <a:p>
            <a:pPr eaLnBrk="1" hangingPunct="1"/>
            <a:r>
              <a:rPr lang="en-US" altLang="en-US" sz="1100" dirty="0">
                <a:latin typeface="+mn-lt"/>
                <a:ea typeface="ＭＳ Ｐゴシック" panose="020B0600070205080204" pitchFamily="34" charset="-128"/>
              </a:rPr>
              <a:t>c. Corrections were filed by August 1.</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If these conditions were met, the penalty for filing incorrect returns will not apply to the greater of 10 information returns or ½ of 1% (0.005) of the total number of information returns required to be filed for the calendar year.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For example, 250 returns are required to be filed -- 250 x .005 = 1.25 </a:t>
            </a:r>
          </a:p>
          <a:p>
            <a:pPr eaLnBrk="1" hangingPunct="1"/>
            <a:r>
              <a:rPr lang="en-US" altLang="en-US" sz="1100" dirty="0">
                <a:latin typeface="+mn-lt"/>
                <a:ea typeface="ＭＳ Ｐゴシック" panose="020B0600070205080204" pitchFamily="34" charset="-128"/>
              </a:rPr>
              <a:t>10 returns will not be subject to the IRC 6721 FTF penalty because 10 is greater than 1.25</a:t>
            </a:r>
          </a:p>
        </p:txBody>
      </p:sp>
      <p:sp>
        <p:nvSpPr>
          <p:cNvPr id="50180" name="Slide Number Placeholder 3">
            <a:extLst>
              <a:ext uri="{FF2B5EF4-FFF2-40B4-BE49-F238E27FC236}">
                <a16:creationId xmlns:a16="http://schemas.microsoft.com/office/drawing/2014/main" id="{1F49B732-263C-43E4-98BC-733AD64A192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7EC25891-E447-4A11-8F2F-9C107BE0A730}" type="slidenum">
              <a:rPr lang="en-US" altLang="en-US" sz="1000" baseline="0">
                <a:latin typeface="Times" panose="02020603050405020304" pitchFamily="18" charset="0"/>
              </a:rPr>
              <a:pPr/>
              <a:t>22</a:t>
            </a:fld>
            <a:endParaRPr lang="en-US" altLang="en-US" sz="1000" baseline="0" dirty="0">
              <a:latin typeface="Times"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952F4A3-F922-4C56-8F8C-2D3CF91C6273}"/>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C39AD5B9-540E-44F9-8F1F-F185E3560F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sz="1100" kern="1200" dirty="0">
                <a:solidFill>
                  <a:schemeClr val="tx1"/>
                </a:solidFill>
                <a:effectLst/>
                <a:latin typeface="+mn-lt"/>
                <a:ea typeface="ＭＳ Ｐゴシック" charset="-128"/>
                <a:cs typeface="+mn-cs"/>
              </a:rPr>
              <a:t>IRC § 6721(e) provides for increased penalties if the failure to file (or the correct information reporting requirement) is due to intentional disregard. </a:t>
            </a:r>
            <a:endParaRPr lang="en-US" altLang="en-US" sz="1100" dirty="0">
              <a:latin typeface="+mn-lt"/>
              <a:ea typeface="ＭＳ Ｐゴシック" panose="020B0600070205080204" pitchFamily="34" charset="-128"/>
            </a:endParaRP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filing requirement impels the payer to perform certain actions to report information on a good-faith basis.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Intentional disregard usually occurs when a filing requirement arises of which the payer knows, or should have known, in the normal course of business.  Ignoring the filing requirement can lead to the assessment of higher penalty amounts.  The penalty amount is subject to inflationary indexing.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penalty amount for each failure to file required information return and failure to furnish required statement is $560 per return violation.  There is no cap in the penalty amount that may be incurred. </a:t>
            </a:r>
          </a:p>
        </p:txBody>
      </p:sp>
      <p:sp>
        <p:nvSpPr>
          <p:cNvPr id="52228" name="Slide Number Placeholder 3">
            <a:extLst>
              <a:ext uri="{FF2B5EF4-FFF2-40B4-BE49-F238E27FC236}">
                <a16:creationId xmlns:a16="http://schemas.microsoft.com/office/drawing/2014/main" id="{3F47433D-A06C-49A0-9A43-12E190F8C17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581D4125-4099-4D4D-90C7-A9CCCD800051}" type="slidenum">
              <a:rPr lang="en-US" altLang="en-US" sz="1000" baseline="0">
                <a:latin typeface="Times" panose="02020603050405020304" pitchFamily="18" charset="0"/>
              </a:rPr>
              <a:pPr/>
              <a:t>23</a:t>
            </a:fld>
            <a:endParaRPr lang="en-US" altLang="en-US" sz="1000" baseline="0" dirty="0">
              <a:latin typeface="Times"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8EF7CA9-A064-47AB-9641-78900A64CC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8A8718D2-DEE7-47D3-9B6A-2A8B474D622E}" type="slidenum">
              <a:rPr lang="en-US" altLang="en-US" sz="1000" baseline="0">
                <a:latin typeface="Times" panose="02020603050405020304" pitchFamily="18" charset="0"/>
              </a:rPr>
              <a:pPr/>
              <a:t>24</a:t>
            </a:fld>
            <a:endParaRPr lang="en-US" altLang="en-US" sz="1000" baseline="0" dirty="0">
              <a:latin typeface="Times" panose="02020603050405020304" pitchFamily="18" charset="0"/>
            </a:endParaRPr>
          </a:p>
        </p:txBody>
      </p:sp>
      <p:sp>
        <p:nvSpPr>
          <p:cNvPr id="54275" name="Rectangle 2">
            <a:extLst>
              <a:ext uri="{FF2B5EF4-FFF2-40B4-BE49-F238E27FC236}">
                <a16:creationId xmlns:a16="http://schemas.microsoft.com/office/drawing/2014/main" id="{2D4AB6C3-9728-42EB-A2A6-C87D3F5A78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41" tIns="44426" rIns="90441" bIns="44426"/>
          <a:lstStyle/>
          <a:p>
            <a:pPr eaLnBrk="1" hangingPunct="1"/>
            <a:r>
              <a:rPr lang="en-US" altLang="en-US" sz="1100" dirty="0">
                <a:latin typeface="+mn-lt"/>
                <a:ea typeface="ＭＳ Ｐゴシック" panose="020B0600070205080204" pitchFamily="34" charset="-128"/>
              </a:rPr>
              <a:t>This is a catch-all penalty provision to ensure the accuracy and veracity of the Forms 1099.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Examples of the application of this penalty include: </a:t>
            </a:r>
          </a:p>
          <a:p>
            <a:pPr marL="285750" indent="-285750" eaLnBrk="1" hangingPunct="1">
              <a:buFont typeface="Arial" panose="020B0604020202020204" pitchFamily="34" charset="0"/>
              <a:buChar char="•"/>
            </a:pPr>
            <a:r>
              <a:rPr lang="en-US" altLang="en-US" sz="1100" dirty="0">
                <a:latin typeface="+mn-lt"/>
                <a:ea typeface="ＭＳ Ｐゴシック" panose="020B0600070205080204" pitchFamily="34" charset="-128"/>
              </a:rPr>
              <a:t>Failure to include a TIN related to alimony payments under IRC 215 (IRC 215 was repealed by TCJA with regards to deduction of alimony payments for any divorce/separation after 12/31/2018)</a:t>
            </a:r>
          </a:p>
          <a:p>
            <a:pPr marL="285750" indent="-285750" eaLnBrk="1" hangingPunct="1">
              <a:buFont typeface="Arial" panose="020B0604020202020204" pitchFamily="34" charset="0"/>
              <a:buChar char="•"/>
            </a:pPr>
            <a:r>
              <a:rPr lang="en-US" altLang="en-US" sz="1100" dirty="0">
                <a:latin typeface="+mn-lt"/>
                <a:ea typeface="ＭＳ Ｐゴシック" panose="020B0600070205080204" pitchFamily="34" charset="-128"/>
              </a:rPr>
              <a:t>Failure to comply with other information reporting requirements (e.g. failure to include correct information)</a:t>
            </a:r>
          </a:p>
          <a:p>
            <a:pPr marL="285750" indent="-285750" eaLnBrk="1" hangingPunct="1">
              <a:buFont typeface="Arial" panose="020B0604020202020204" pitchFamily="34" charset="0"/>
              <a:buChar char="•"/>
            </a:pPr>
            <a:r>
              <a:rPr lang="en-US" altLang="en-US" sz="1100" dirty="0">
                <a:latin typeface="+mn-lt"/>
                <a:ea typeface="ＭＳ Ｐゴシック" panose="020B0600070205080204" pitchFamily="34" charset="-128"/>
              </a:rPr>
              <a:t>Failure by a transferor to notify partnership of exchange </a:t>
            </a:r>
          </a:p>
          <a:p>
            <a:pPr marL="285750" indent="-285750" eaLnBrk="1" hangingPunct="1">
              <a:buFont typeface="Arial" panose="020B0604020202020204" pitchFamily="34" charset="0"/>
              <a:buChar char="•"/>
            </a:pPr>
            <a:endParaRPr lang="en-US" altLang="en-US" sz="1100" dirty="0">
              <a:latin typeface="+mn-lt"/>
              <a:ea typeface="ＭＳ Ｐゴシック" panose="020B0600070205080204" pitchFamily="34" charset="-128"/>
            </a:endParaRPr>
          </a:p>
          <a:p>
            <a:pPr marL="0" indent="0" eaLnBrk="1" hangingPunct="1">
              <a:buFont typeface="Arial" panose="020B0604020202020204" pitchFamily="34" charset="0"/>
              <a:buNone/>
            </a:pPr>
            <a:r>
              <a:rPr lang="en-US" altLang="en-US" sz="1100" dirty="0">
                <a:latin typeface="+mn-lt"/>
                <a:ea typeface="ＭＳ Ｐゴシック" panose="020B0600070205080204" pitchFamily="34" charset="-128"/>
              </a:rPr>
              <a:t>The penalty amount is $50 per return as shown on the slide. The penalty maxed at $100,000 for the calendar year.</a:t>
            </a:r>
          </a:p>
        </p:txBody>
      </p:sp>
      <p:sp>
        <p:nvSpPr>
          <p:cNvPr id="54276" name="Rectangle 3">
            <a:extLst>
              <a:ext uri="{FF2B5EF4-FFF2-40B4-BE49-F238E27FC236}">
                <a16:creationId xmlns:a16="http://schemas.microsoft.com/office/drawing/2014/main" id="{702AD0CC-0840-4A3B-B5AD-AF9EC34D308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4B68051-93B5-45B2-8211-912137E5BFE5}"/>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D606D555-8246-43C3-867F-AEF5C6F62B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1100" dirty="0">
                <a:latin typeface="+mn-lt"/>
                <a:ea typeface="ＭＳ Ｐゴシック" panose="020B0600070205080204" pitchFamily="34" charset="-128"/>
              </a:rPr>
              <a:t>The payer is required to obtain the taxpayer identification number (TIN) assigned to the payee by the Internal Revenue Service or by the Social Security Administration (SSA).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method and means of obtaining the payees’ TINs are left to the payer’s discretion but the payer must initiate some action to obtain this information from the payees.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backup withholding rate on payments made beginning for TY 2018 to 2025 is 24%, after which the rate will change back to pre-2018 rate of 28% as provided under the Tax Cuts and Jobs Act of 2017. </a:t>
            </a:r>
          </a:p>
        </p:txBody>
      </p:sp>
      <p:sp>
        <p:nvSpPr>
          <p:cNvPr id="56324" name="Slide Number Placeholder 3">
            <a:extLst>
              <a:ext uri="{FF2B5EF4-FFF2-40B4-BE49-F238E27FC236}">
                <a16:creationId xmlns:a16="http://schemas.microsoft.com/office/drawing/2014/main" id="{F5992832-1937-4AA9-937E-D750AD4DEA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FE67FD9A-D5E6-4828-ADF5-A95C4DBE49CA}" type="slidenum">
              <a:rPr lang="en-US" altLang="en-US" sz="1000" baseline="0">
                <a:latin typeface="Times" panose="02020603050405020304" pitchFamily="18" charset="0"/>
              </a:rPr>
              <a:pPr/>
              <a:t>25</a:t>
            </a:fld>
            <a:endParaRPr lang="en-US" altLang="en-US" sz="1000" baseline="0" dirty="0">
              <a:latin typeface="Times"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30DB61C-178E-4D5D-B2EF-0ECE7ACE1F7C}"/>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8B2CC141-A260-4521-956F-F6D08060BE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1100" dirty="0">
                <a:latin typeface="+mn-lt"/>
                <a:ea typeface="ＭＳ Ｐゴシック" panose="020B0600070205080204" pitchFamily="34" charset="-128"/>
              </a:rPr>
              <a:t>These are the three basic conditions under which the backup withholding tax is required to be withheld by the payer.</a:t>
            </a:r>
          </a:p>
          <a:p>
            <a:pPr marL="285750" indent="-285750" eaLnBrk="1" hangingPunct="1">
              <a:buFont typeface="Arial" panose="020B0604020202020204" pitchFamily="34" charset="0"/>
              <a:buChar char="•"/>
            </a:pPr>
            <a:r>
              <a:rPr lang="en-US" altLang="en-US" sz="1100" dirty="0">
                <a:latin typeface="+mn-lt"/>
                <a:ea typeface="ＭＳ Ｐゴシック" panose="020B0600070205080204" pitchFamily="34" charset="-128"/>
              </a:rPr>
              <a:t>The payee fails to furnish his or her TIN to the payer in the manner required</a:t>
            </a:r>
          </a:p>
          <a:p>
            <a:pPr marL="285750" indent="-285750" eaLnBrk="1" hangingPunct="1">
              <a:buFont typeface="Arial" panose="020B0604020202020204" pitchFamily="34" charset="0"/>
              <a:buChar char="•"/>
            </a:pPr>
            <a:r>
              <a:rPr lang="en-US" altLang="en-US" sz="1100" dirty="0">
                <a:latin typeface="+mn-lt"/>
                <a:ea typeface="ＭＳ Ｐゴシック" panose="020B0600070205080204" pitchFamily="34" charset="-128"/>
              </a:rPr>
              <a:t>The IRS notifies the payer that the payee TIN is missing or incorrect through a CP2100/2100A Notice</a:t>
            </a:r>
          </a:p>
          <a:p>
            <a:pPr marL="285750" indent="-285750" eaLnBrk="1" hangingPunct="1">
              <a:buFont typeface="Arial" panose="020B0604020202020204" pitchFamily="34" charset="0"/>
              <a:buChar char="•"/>
            </a:pPr>
            <a:r>
              <a:rPr lang="en-US" altLang="en-US" sz="1100" dirty="0">
                <a:latin typeface="+mn-lt"/>
                <a:ea typeface="ＭＳ Ｐゴシック" panose="020B0600070205080204" pitchFamily="34" charset="-128"/>
              </a:rPr>
              <a:t>The IRS directs payer to backup withhold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first two provisions rely upon the payer’s knowledge and awareness of his/her responsibility to initiate backup withholding.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third provision directs the payer to initiate backup withholding.  For example, IRS notifies payer that payee is subject to backup withholding due to notified payee underreporting. </a:t>
            </a:r>
          </a:p>
        </p:txBody>
      </p:sp>
      <p:sp>
        <p:nvSpPr>
          <p:cNvPr id="58372" name="Slide Number Placeholder 3">
            <a:extLst>
              <a:ext uri="{FF2B5EF4-FFF2-40B4-BE49-F238E27FC236}">
                <a16:creationId xmlns:a16="http://schemas.microsoft.com/office/drawing/2014/main" id="{684B538A-7320-4836-AB76-694822DC79E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892B42DF-C6EF-42AD-B6F4-CC258979205E}" type="slidenum">
              <a:rPr lang="en-US" altLang="en-US" sz="1000" baseline="0">
                <a:latin typeface="Times" panose="02020603050405020304" pitchFamily="18" charset="0"/>
              </a:rPr>
              <a:pPr/>
              <a:t>26</a:t>
            </a:fld>
            <a:endParaRPr lang="en-US" altLang="en-US" sz="1000" baseline="0" dirty="0">
              <a:latin typeface="Times"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706A64E-BB06-4CC1-BFE8-58BE1FCAFFD6}"/>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B266678E-3426-4782-B028-9174BB266E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The failure to secure a valid payee Taxpayer Identification Number (TIN) triggers backup withholding and not the failure to issue Form 1099 for the reportable payment.  Oftentimes when the payer has not issued Forms 1099, the payer has also failed to secure the payee’s TIN and backup withholding may apply.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The payer is required to secure reporting information from the payee.  The responsibility to initiate backup withholding begins when the payees are asked for their TINs.</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Remember, the payer is ultimately responsible for the payment of the backup withholding tax, whether or not the tax has been withheld.  </a:t>
            </a:r>
          </a:p>
          <a:p>
            <a:r>
              <a:rPr lang="en-US" altLang="en-US" sz="1100" dirty="0">
                <a:latin typeface="+mn-lt"/>
                <a:ea typeface="ＭＳ Ｐゴシック" panose="020B0600070205080204" pitchFamily="34" charset="-128"/>
              </a:rPr>
              <a:t>If the tax was not withheld from the payee, then the payer is liable for the payment of the tax.  </a:t>
            </a:r>
          </a:p>
        </p:txBody>
      </p:sp>
      <p:sp>
        <p:nvSpPr>
          <p:cNvPr id="60420" name="Slide Number Placeholder 3">
            <a:extLst>
              <a:ext uri="{FF2B5EF4-FFF2-40B4-BE49-F238E27FC236}">
                <a16:creationId xmlns:a16="http://schemas.microsoft.com/office/drawing/2014/main" id="{07182D98-F40A-4726-AAAD-FDB00FACAAC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59083D42-BD6C-4D4A-A6E2-5D4FB8131F5B}" type="slidenum">
              <a:rPr lang="en-US" altLang="en-US" sz="1000" baseline="0">
                <a:latin typeface="Times" panose="02020603050405020304" pitchFamily="18" charset="0"/>
              </a:rPr>
              <a:pPr/>
              <a:t>27</a:t>
            </a:fld>
            <a:endParaRPr lang="en-US" altLang="en-US" sz="1000" baseline="0" dirty="0">
              <a:latin typeface="Times"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7AC9FBF-178A-43AC-B5AE-4CFAD5B4CF55}"/>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9495969F-E6FB-4278-A4B8-D28B28EDA3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Form W-9 is not required (but recommended) when a payee is initially asked for a TIN.</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Securing Form W-9 or acceptable substitute from the payee provides the payer with a measure of relief from the assessment of tax and penalties because the payer reasonably relied upon the information contained on the Form W-9.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All payees identified on the Notice CP 2100/2100A must provide a signed Form W-9 to the payer.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The payer must inspect the Form W-9 to ensure of the form’s completion.     </a:t>
            </a:r>
          </a:p>
        </p:txBody>
      </p:sp>
      <p:sp>
        <p:nvSpPr>
          <p:cNvPr id="62468" name="Slide Number Placeholder 3">
            <a:extLst>
              <a:ext uri="{FF2B5EF4-FFF2-40B4-BE49-F238E27FC236}">
                <a16:creationId xmlns:a16="http://schemas.microsoft.com/office/drawing/2014/main" id="{655C0828-1DD2-4C81-A761-55F4ADAA29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16DDAE02-8A47-4480-82B2-4BE1B056ACA1}" type="slidenum">
              <a:rPr lang="en-US" altLang="en-US" sz="1000" baseline="0">
                <a:latin typeface="Times" panose="02020603050405020304" pitchFamily="18" charset="0"/>
              </a:rPr>
              <a:pPr/>
              <a:t>28</a:t>
            </a:fld>
            <a:endParaRPr lang="en-US" altLang="en-US" sz="1000" baseline="0" dirty="0">
              <a:latin typeface="Times"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084A159-EF9C-473A-AC69-3A45F1767C87}"/>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6C287ED6-1924-4C24-B318-9B09473EF9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The Forms 1099 are matched with the payees’ name and taxpayer identification number against the IRS and SSA databases.  If there are errors, then the Service will attempt to correct the name/TIN match-ups using internal resources.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If errors still remain after these processes, then Notice CP 2100/2100A is sent to the payer, listing all of the mismatched names and taxpayer identification numbers.  The purpose of the CP2100 Notice (or CP2100A) is to tell payers they may be responsible for backup withholding.  After a payer receives a CP2100 (or CP2100A) Notice, the payer is required to verify and correct any errors in their records. The payer should compare the error listing that came with the notice with their records.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The payers will have to identify all payees who have provided erroneous information in 2 out of 3 years of reporting and initiate mandatory backup withholding.</a:t>
            </a:r>
          </a:p>
          <a:p>
            <a:endParaRPr lang="en-US" altLang="en-US" sz="1100" dirty="0">
              <a:latin typeface="+mn-lt"/>
              <a:ea typeface="ＭＳ Ｐゴシック" panose="020B0600070205080204" pitchFamily="34" charset="-128"/>
            </a:endParaRPr>
          </a:p>
          <a:p>
            <a:endParaRPr lang="en-US" altLang="en-US" sz="1400" dirty="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228FF2C6-9BE3-4D13-88FE-AEDD24139DA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A81AFF56-FD0D-4E0B-B651-1DCB7996B991}" type="slidenum">
              <a:rPr lang="en-US" altLang="en-US" sz="1000" baseline="0">
                <a:latin typeface="Times" panose="02020603050405020304" pitchFamily="18" charset="0"/>
              </a:rPr>
              <a:pPr/>
              <a:t>29</a:t>
            </a:fld>
            <a:endParaRPr lang="en-US" altLang="en-US" sz="1000" baseline="0" dirty="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This presentation is informational purposes only.</a:t>
            </a:r>
          </a:p>
          <a:p>
            <a:endParaRPr lang="en-US" sz="1200" dirty="0">
              <a:latin typeface="+mn-lt"/>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The information contained in this presentation is current as of the date it was presented.  It should not be considered official guidance. </a:t>
            </a:r>
            <a:endParaRPr lang="en-US" sz="12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476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51B66DC-E885-45AB-9122-B6252281B6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617F9353-30C8-4E81-98A9-448B3FBA65FC}" type="slidenum">
              <a:rPr lang="en-US" altLang="en-US" sz="1000" baseline="0">
                <a:latin typeface="Times" panose="02020603050405020304" pitchFamily="18" charset="0"/>
              </a:rPr>
              <a:pPr/>
              <a:t>30</a:t>
            </a:fld>
            <a:endParaRPr lang="en-US" altLang="en-US" sz="1000" baseline="0" dirty="0">
              <a:latin typeface="Times" panose="02020603050405020304" pitchFamily="18" charset="0"/>
            </a:endParaRPr>
          </a:p>
        </p:txBody>
      </p:sp>
      <p:sp>
        <p:nvSpPr>
          <p:cNvPr id="66563" name="Rectangle 2">
            <a:extLst>
              <a:ext uri="{FF2B5EF4-FFF2-40B4-BE49-F238E27FC236}">
                <a16:creationId xmlns:a16="http://schemas.microsoft.com/office/drawing/2014/main" id="{24D7D67A-F1EA-4532-814E-E026239714B8}"/>
              </a:ext>
            </a:extLst>
          </p:cNvPr>
          <p:cNvSpPr>
            <a:spLocks noGrp="1" noRot="1" noChangeAspect="1" noChangeArrowheads="1" noTextEdit="1"/>
          </p:cNvSpPr>
          <p:nvPr>
            <p:ph type="sldImg"/>
          </p:nvPr>
        </p:nvSpPr>
        <p:spPr>
          <a:xfrm>
            <a:off x="1144588" y="685800"/>
            <a:ext cx="4572000" cy="3429000"/>
          </a:xfrm>
          <a:solidFill>
            <a:srgbClr val="FFFFFF"/>
          </a:solidFill>
          <a:ln/>
        </p:spPr>
      </p:sp>
      <p:sp>
        <p:nvSpPr>
          <p:cNvPr id="66564" name="Rectangle 3">
            <a:extLst>
              <a:ext uri="{FF2B5EF4-FFF2-40B4-BE49-F238E27FC236}">
                <a16:creationId xmlns:a16="http://schemas.microsoft.com/office/drawing/2014/main" id="{D5BC2B22-A56D-4DBD-A7A8-D779337912F8}"/>
              </a:ext>
            </a:extLst>
          </p:cNvPr>
          <p:cNvSpPr>
            <a:spLocks noGrp="1" noChangeArrowheads="1"/>
          </p:cNvSpPr>
          <p:nvPr>
            <p:ph type="body" idx="1"/>
          </p:nvPr>
        </p:nvSpPr>
        <p:spPr>
          <a:solidFill>
            <a:srgbClr val="FFFFFF"/>
          </a:solidFill>
          <a:ln>
            <a:solidFill>
              <a:srgbClr val="000000"/>
            </a:solidFill>
            <a:miter lim="800000"/>
            <a:headEnd/>
            <a:tailEnd/>
          </a:ln>
        </p:spPr>
        <p:txBody>
          <a:bodyPr lIns="91391" tIns="45695" rIns="91391" bIns="45695"/>
          <a:lstStyle/>
          <a:p>
            <a:pPr eaLnBrk="1" hangingPunct="1"/>
            <a:r>
              <a:rPr lang="en-US" altLang="en-US" sz="1100" dirty="0">
                <a:latin typeface="+mn-lt"/>
                <a:ea typeface="ＭＳ Ｐゴシック" panose="020B0600070205080204" pitchFamily="34" charset="-128"/>
              </a:rPr>
              <a:t>The Form 1099 must report the gross payments made to the payee as well as the deducted income tax in box 4.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The payer will not be penalized for filing Forms 1099 without a taxpayer identification number if box 4 reports the withheld income taxes.  </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Form 945, Annual Return of Withheld Federal Income Tax, reports the aggregate income tax withheld throughout the tax year from the Form 1099s.  Form 945 is an annual return that is due by the last business day of the month following the end of the year in which the payments were made; generally January 31st.  Form 945 follows the regular deposit rules but F945 deposits must be made separate from Form 941 deposits. </a:t>
            </a:r>
          </a:p>
          <a:p>
            <a:pPr eaLnBrk="1" hangingPunct="1"/>
            <a:endParaRPr lang="en-US" altLang="en-US" sz="1100" dirty="0">
              <a:latin typeface="+mn-lt"/>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5B1688E-3387-4413-8A86-53B9502A82C9}"/>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7822AB38-158B-46C5-B0F6-8BAA7B3ABE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The e-Services TIN Matching Program is intended to assist those members of the Third-Party Payer community, and their authorized agents, with meeting their obligation for filing accurate and complete annual information return documents.  In addition to financial institutions, other eligible entities are credit card companies, state agencies, third party settlement organizations, and third-party network transaction companies.</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The system allows authorized users to match TINs and names directly against IRS records before submitting an information return.  TIN Matching does not divulge a taxpayer’s SSN or a business’s EIN.  It only verifies whether or not the TIN and name combination which the user submitted matches IRS records. To participate in this program, authorized users must complete a TIN Matching Application through e-Services at www.irs.gov website.  This pre-filing check prevents mismatches and possible penalties for the payer.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The IRS TIN matching program was created for the benefit of the payers, but the payers are not required to use the program.  </a:t>
            </a:r>
          </a:p>
          <a:p>
            <a:r>
              <a:rPr lang="en-US" altLang="en-US" sz="1100" dirty="0">
                <a:latin typeface="+mn-lt"/>
                <a:ea typeface="ＭＳ Ｐゴシック" panose="020B0600070205080204" pitchFamily="34" charset="-128"/>
              </a:rPr>
              <a:t>However, the payers would still be liable for any tax or penalties for filing erroneous Forms 1099. </a:t>
            </a:r>
          </a:p>
        </p:txBody>
      </p:sp>
      <p:sp>
        <p:nvSpPr>
          <p:cNvPr id="68612" name="Slide Number Placeholder 3">
            <a:extLst>
              <a:ext uri="{FF2B5EF4-FFF2-40B4-BE49-F238E27FC236}">
                <a16:creationId xmlns:a16="http://schemas.microsoft.com/office/drawing/2014/main" id="{87B8FC08-44DB-40FE-A684-D6694CC142B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840FBE6D-57DB-46E0-9614-234F7908C533}" type="slidenum">
              <a:rPr lang="en-US" altLang="en-US" sz="1000" baseline="0">
                <a:latin typeface="Times" panose="02020603050405020304" pitchFamily="18" charset="0"/>
              </a:rPr>
              <a:pPr/>
              <a:t>31</a:t>
            </a:fld>
            <a:endParaRPr lang="en-US" altLang="en-US" sz="1000" baseline="0" dirty="0">
              <a:latin typeface="Times"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993642B-E738-42AB-A41D-ABB0641325E6}"/>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77C1E5E0-EA25-428E-A1D9-6A3CE8C06F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Social security number mismatches often occur when a TP changes his/her last name and fails to notify the Social Security Administration (SSA) or when the social security number is reported using a business name instead of an employer identification number.  The TIN Matching Program contains all the taxpayer identification numbers that are issued by SSA and IRS.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As mentioned on the previous slide, to use e-services online TIN Matching Program, you will have to register with IRS e-services at www.irs.gov/tax-professionals</a:t>
            </a:r>
          </a:p>
          <a:p>
            <a:endParaRPr lang="en-US" altLang="en-US" sz="1400" dirty="0">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2BE7D4B6-5F79-4217-870F-B5A1554382F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FA28628F-F5D0-48F5-9C8E-261903F46257}" type="slidenum">
              <a:rPr lang="en-US" altLang="en-US" sz="1000" baseline="0">
                <a:latin typeface="Times" panose="02020603050405020304" pitchFamily="18" charset="0"/>
              </a:rPr>
              <a:pPr/>
              <a:t>32</a:t>
            </a:fld>
            <a:endParaRPr lang="en-US" altLang="en-US" sz="1000" baseline="0" dirty="0">
              <a:latin typeface="Times"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D34AC6C-E996-4369-BE70-6A14DED03333}"/>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D42AA09E-D277-4E33-B534-7387BA3888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If you have questions about information reporting, you may call 866-455-7438 (toll-free) or 304-263-8700 (not toll free).</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Persons with a hearing or speech disability with access to Teletype equipment can call 304-579-4827 (not toll free).</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The following two slides provide additional resources.</a:t>
            </a:r>
          </a:p>
        </p:txBody>
      </p:sp>
      <p:sp>
        <p:nvSpPr>
          <p:cNvPr id="72708" name="Slide Number Placeholder 3">
            <a:extLst>
              <a:ext uri="{FF2B5EF4-FFF2-40B4-BE49-F238E27FC236}">
                <a16:creationId xmlns:a16="http://schemas.microsoft.com/office/drawing/2014/main" id="{0C39BA02-AB8B-4EE2-9BF4-82DFC793A33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A6DBC7C8-5FC7-4291-9CA9-1DCF0279239C}" type="slidenum">
              <a:rPr lang="en-US" altLang="en-US" sz="1000" baseline="0">
                <a:latin typeface="Times" panose="02020603050405020304" pitchFamily="18" charset="0"/>
              </a:rPr>
              <a:pPr/>
              <a:t>33</a:t>
            </a:fld>
            <a:endParaRPr lang="en-US" altLang="en-US" sz="1000" baseline="0" dirty="0">
              <a:latin typeface="Times"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598DEF0-C239-4E83-A3CC-4D22B6FF067F}"/>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170E65C4-CDE2-4FD5-B3B9-EAE35533E3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4756" name="Slide Number Placeholder 3">
            <a:extLst>
              <a:ext uri="{FF2B5EF4-FFF2-40B4-BE49-F238E27FC236}">
                <a16:creationId xmlns:a16="http://schemas.microsoft.com/office/drawing/2014/main" id="{4F393670-078E-4409-BA59-63814A1F2CE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9813D721-3F3C-41C5-9B07-1EC6500D5691}" type="slidenum">
              <a:rPr lang="en-US" altLang="en-US" sz="1000" baseline="0">
                <a:latin typeface="Times" panose="02020603050405020304" pitchFamily="18" charset="0"/>
              </a:rPr>
              <a:pPr/>
              <a:t>34</a:t>
            </a:fld>
            <a:endParaRPr lang="en-US" altLang="en-US" sz="1000" baseline="0" dirty="0">
              <a:latin typeface="Times"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14A2FD5-00CD-4E5C-B9BB-13399E18FDD2}"/>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FFD0E4DE-A556-438B-9911-4244D2F4AF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6804" name="Slide Number Placeholder 3">
            <a:extLst>
              <a:ext uri="{FF2B5EF4-FFF2-40B4-BE49-F238E27FC236}">
                <a16:creationId xmlns:a16="http://schemas.microsoft.com/office/drawing/2014/main" id="{6B118ECA-482C-4F66-B844-9A5FA0ABE14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82555EAB-405A-4BFB-A1E5-51B16A41059B}" type="slidenum">
              <a:rPr lang="en-US" altLang="en-US" sz="1000" baseline="0">
                <a:latin typeface="Times" panose="02020603050405020304" pitchFamily="18" charset="0"/>
              </a:rPr>
              <a:pPr/>
              <a:t>35</a:t>
            </a:fld>
            <a:endParaRPr lang="en-US" altLang="en-US" sz="1000" baseline="0" dirty="0">
              <a:latin typeface="Times"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C39C313-A949-45E1-A6C1-BE74A9962F1E}"/>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34446F07-EBAA-476C-9C6C-043A1C0D98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Thank you for attending this session about information returns and backup withholding.</a:t>
            </a:r>
          </a:p>
        </p:txBody>
      </p:sp>
      <p:sp>
        <p:nvSpPr>
          <p:cNvPr id="78852" name="Slide Number Placeholder 3">
            <a:extLst>
              <a:ext uri="{FF2B5EF4-FFF2-40B4-BE49-F238E27FC236}">
                <a16:creationId xmlns:a16="http://schemas.microsoft.com/office/drawing/2014/main" id="{F08235DE-6E1D-4BB3-AACF-0A9E9D411DE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44538" indent="-284163">
              <a:defRPr sz="2400" baseline="30000">
                <a:solidFill>
                  <a:schemeClr val="tx1"/>
                </a:solidFill>
                <a:latin typeface="Arial" panose="020B0604020202020204" pitchFamily="34" charset="0"/>
                <a:ea typeface="ＭＳ Ｐゴシック" panose="020B0600070205080204" pitchFamily="34" charset="-128"/>
              </a:defRPr>
            </a:lvl2pPr>
            <a:lvl3pPr marL="1144588" indent="-227013">
              <a:defRPr sz="2400" baseline="30000">
                <a:solidFill>
                  <a:schemeClr val="tx1"/>
                </a:solidFill>
                <a:latin typeface="Arial" panose="020B0604020202020204" pitchFamily="34" charset="0"/>
                <a:ea typeface="ＭＳ Ｐゴシック" panose="020B0600070205080204" pitchFamily="34" charset="-128"/>
              </a:defRPr>
            </a:lvl3pPr>
            <a:lvl4pPr marL="1603375" indent="-227013">
              <a:defRPr sz="2400" baseline="30000">
                <a:solidFill>
                  <a:schemeClr val="tx1"/>
                </a:solidFill>
                <a:latin typeface="Arial" panose="020B0604020202020204" pitchFamily="34" charset="0"/>
                <a:ea typeface="ＭＳ Ｐゴシック" panose="020B0600070205080204" pitchFamily="34" charset="-128"/>
              </a:defRPr>
            </a:lvl4pPr>
            <a:lvl5pPr marL="2060575" indent="-227013">
              <a:defRPr sz="2400" baseline="30000">
                <a:solidFill>
                  <a:schemeClr val="tx1"/>
                </a:solidFill>
                <a:latin typeface="Arial" panose="020B0604020202020204" pitchFamily="34" charset="0"/>
                <a:ea typeface="ＭＳ Ｐゴシック" panose="020B0600070205080204" pitchFamily="34" charset="-128"/>
              </a:defRPr>
            </a:lvl5pPr>
            <a:lvl6pPr marL="2517775" indent="-22701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74975" indent="-22701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32175" indent="-22701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9375" indent="-22701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54F27197-5605-4C27-B2DB-8DC51D4EC423}" type="slidenum">
              <a:rPr lang="en-US" altLang="en-US" sz="1000" baseline="0">
                <a:latin typeface="Times" panose="02020603050405020304" pitchFamily="18" charset="0"/>
              </a:rPr>
              <a:pPr/>
              <a:t>36</a:t>
            </a:fld>
            <a:endParaRPr lang="en-US" altLang="en-US" sz="1000" baseline="0" dirty="0">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671443C-7C8F-4868-BBE7-5FCA234A718E}"/>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A470D593-80DD-4CFE-A729-0CE378065F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The PATH Act, P.L. 114-113, Div. Q, sec. 201 accelerated the due date for filing Form 1099 that includes nonemployee compensation (NEC) from February 28 to January 31 and eliminated the automatic 30-day extension for forms that include NEC.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Form 1099-MISC was redesigned due to the creation of Form 1099-NEC. Beginning with tax year 2020, Form 1099-NEC is used to report nonemployee compensation.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For information returns required to be filed for tax year 2020, the </a:t>
            </a:r>
            <a:r>
              <a:rPr lang="en-US" altLang="en-US" sz="1100" u="sng" dirty="0">
                <a:latin typeface="+mn-lt"/>
                <a:ea typeface="ＭＳ Ｐゴシック" panose="020B0600070205080204" pitchFamily="34" charset="-128"/>
              </a:rPr>
              <a:t>filing date</a:t>
            </a:r>
            <a:r>
              <a:rPr lang="en-US" altLang="en-US" sz="1100" dirty="0">
                <a:latin typeface="+mn-lt"/>
                <a:ea typeface="ＭＳ Ｐゴシック" panose="020B0600070205080204" pitchFamily="34" charset="-128"/>
              </a:rPr>
              <a:t> to file Forms W-2/W-3 with SSA and Form1099-NEC to IRS is January 31, 2021. But since January 31, 2021 falls on a Sunday, then the due date is the next business day on February 1, 2021. Paper-filed Forms 1099-MISC are due to the IRS on March 1, 2021 because February 28, 2021 also falls on a Sunday. Electronic filed Forms 1099-MISC are due to IRS on March 31, 2021.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Another new development beginning with 2020 is that employee SSN can now be truncated on employee copy of Form W2 but not on Copy A.  Truncation is voluntary. Employer is not required to truncate employee SSN. Employers must check with their state or local governments to determine if truncation of employee SSN is permitted on employee copies of Form W2 submitted to the state.  The first 5 digits of the employee SSN can be replaced with an asterisk or X.</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An employer’s EIN may not be truncated on any form.</a:t>
            </a:r>
          </a:p>
          <a:p>
            <a:endParaRPr lang="en-US" altLang="en-US" dirty="0">
              <a:ea typeface="ＭＳ Ｐゴシック" panose="020B0600070205080204" pitchFamily="34" charset="-128"/>
            </a:endParaRPr>
          </a:p>
        </p:txBody>
      </p:sp>
      <p:sp>
        <p:nvSpPr>
          <p:cNvPr id="13316" name="Slide Number Placeholder 3">
            <a:extLst>
              <a:ext uri="{FF2B5EF4-FFF2-40B4-BE49-F238E27FC236}">
                <a16:creationId xmlns:a16="http://schemas.microsoft.com/office/drawing/2014/main" id="{FB3EF65C-0E56-4E05-8177-2F3EDBC7AB8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00088" indent="-268288">
              <a:defRPr sz="2400" baseline="30000">
                <a:solidFill>
                  <a:schemeClr val="tx1"/>
                </a:solidFill>
                <a:latin typeface="Arial" panose="020B0604020202020204" pitchFamily="34" charset="0"/>
                <a:ea typeface="ＭＳ Ｐゴシック" panose="020B0600070205080204" pitchFamily="34" charset="-128"/>
              </a:defRPr>
            </a:lvl2pPr>
            <a:lvl3pPr marL="1079500" indent="-214313">
              <a:defRPr sz="2400" baseline="30000">
                <a:solidFill>
                  <a:schemeClr val="tx1"/>
                </a:solidFill>
                <a:latin typeface="Arial" panose="020B0604020202020204" pitchFamily="34" charset="0"/>
                <a:ea typeface="ＭＳ Ｐゴシック" panose="020B0600070205080204" pitchFamily="34" charset="-128"/>
              </a:defRPr>
            </a:lvl3pPr>
            <a:lvl4pPr marL="1509713" indent="-214313">
              <a:defRPr sz="2400" baseline="30000">
                <a:solidFill>
                  <a:schemeClr val="tx1"/>
                </a:solidFill>
                <a:latin typeface="Arial" panose="020B0604020202020204" pitchFamily="34" charset="0"/>
                <a:ea typeface="ＭＳ Ｐゴシック" panose="020B0600070205080204" pitchFamily="34" charset="-128"/>
              </a:defRPr>
            </a:lvl4pPr>
            <a:lvl5pPr marL="1943100" indent="-214313">
              <a:defRPr sz="2400" baseline="30000">
                <a:solidFill>
                  <a:schemeClr val="tx1"/>
                </a:solidFill>
                <a:latin typeface="Arial" panose="020B0604020202020204" pitchFamily="34" charset="0"/>
                <a:ea typeface="ＭＳ Ｐゴシック" panose="020B0600070205080204" pitchFamily="34" charset="-128"/>
              </a:defRPr>
            </a:lvl5pPr>
            <a:lvl6pPr marL="2400300" indent="-21431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857500" indent="-21431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14700" indent="-21431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771900" indent="-21431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AAF36201-BF17-41E3-B4A7-6D4D32D2B728}" type="slidenum">
              <a:rPr lang="en-US" altLang="en-US" sz="1000" baseline="0">
                <a:latin typeface="Times" panose="02020603050405020304" pitchFamily="18" charset="0"/>
              </a:rPr>
              <a:pPr/>
              <a:t>4</a:t>
            </a:fld>
            <a:endParaRPr lang="en-US" altLang="en-US" sz="1000" baseline="0" dirty="0">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E2CA45A-9686-45BD-A46E-E070AC92DDB4}"/>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547206A-2B58-4171-AE38-F0E56D2982E3}"/>
              </a:ext>
            </a:extLst>
          </p:cNvPr>
          <p:cNvSpPr>
            <a:spLocks noGrp="1"/>
          </p:cNvSpPr>
          <p:nvPr>
            <p:ph type="body" idx="1"/>
          </p:nvPr>
        </p:nvSpPr>
        <p:spPr/>
        <p:txBody>
          <a:bodyPr/>
          <a:lstStyle/>
          <a:p>
            <a:pPr>
              <a:defRPr/>
            </a:pPr>
            <a:r>
              <a:rPr lang="en-US" altLang="en-US" sz="1100" dirty="0">
                <a:latin typeface="+mn-lt"/>
                <a:ea typeface="ＭＳ Ｐゴシック" panose="020B0600070205080204" pitchFamily="34" charset="-128"/>
              </a:rPr>
              <a:t>Each type of Form 1099 is designed to report specific items of income to the Internal Revenue Service.  </a:t>
            </a:r>
          </a:p>
          <a:p>
            <a:pPr>
              <a:defRPr/>
            </a:pPr>
            <a:endParaRPr lang="en-US" altLang="en-US" sz="1100" dirty="0">
              <a:latin typeface="+mn-lt"/>
              <a:ea typeface="ＭＳ Ｐゴシック" panose="020B0600070205080204" pitchFamily="34" charset="-128"/>
            </a:endParaRPr>
          </a:p>
          <a:p>
            <a:pPr>
              <a:defRPr/>
            </a:pPr>
            <a:r>
              <a:rPr lang="en-US" altLang="en-US" sz="1100" dirty="0">
                <a:latin typeface="+mn-lt"/>
                <a:ea typeface="ＭＳ Ｐゴシック" panose="020B0600070205080204" pitchFamily="34" charset="-128"/>
              </a:rPr>
              <a:t>There are general rules that apply to all Form 1099s as well as specific rules that apply to individual Form 1099s. </a:t>
            </a:r>
          </a:p>
          <a:p>
            <a:pPr>
              <a:defRPr/>
            </a:pPr>
            <a:endParaRPr lang="en-US" altLang="en-US" sz="1100" dirty="0">
              <a:latin typeface="+mn-lt"/>
              <a:ea typeface="ＭＳ Ｐゴシック" panose="020B0600070205080204" pitchFamily="34" charset="-128"/>
            </a:endParaRPr>
          </a:p>
          <a:p>
            <a:pPr>
              <a:defRPr/>
            </a:pPr>
            <a:r>
              <a:rPr lang="en-US" altLang="en-US" sz="1100" dirty="0">
                <a:latin typeface="+mn-lt"/>
                <a:ea typeface="ＭＳ Ｐゴシック" panose="020B0600070205080204" pitchFamily="34" charset="-128"/>
              </a:rPr>
              <a:t>As shown on the slide, most common Forms 1099 are:</a:t>
            </a:r>
          </a:p>
          <a:p>
            <a:pPr marL="285750" indent="-285750">
              <a:buFont typeface="Arial" panose="020B0604020202020204" pitchFamily="34" charset="0"/>
              <a:buChar char="•"/>
              <a:defRPr/>
            </a:pPr>
            <a:r>
              <a:rPr lang="en-US" altLang="en-US" sz="1100" dirty="0">
                <a:latin typeface="+mn-lt"/>
                <a:ea typeface="ＭＳ Ｐゴシック" panose="020B0600070205080204" pitchFamily="34" charset="-128"/>
              </a:rPr>
              <a:t>Form 1099-MISC (Miscellaneous Income)</a:t>
            </a:r>
          </a:p>
          <a:p>
            <a:pPr marL="285750" indent="-285750">
              <a:buFont typeface="Arial" panose="020B0604020202020204" pitchFamily="34" charset="0"/>
              <a:buChar char="•"/>
              <a:defRPr/>
            </a:pPr>
            <a:r>
              <a:rPr lang="en-US" altLang="en-US" sz="1100" dirty="0">
                <a:latin typeface="+mn-lt"/>
                <a:ea typeface="ＭＳ Ｐゴシック" panose="020B0600070205080204" pitchFamily="34" charset="-128"/>
              </a:rPr>
              <a:t>Form 1099-NEC (Nonemployee Compensation) – beginning TY 2020</a:t>
            </a:r>
          </a:p>
          <a:p>
            <a:pPr marL="285750" indent="-285750">
              <a:buFont typeface="Arial" panose="020B0604020202020204" pitchFamily="34" charset="0"/>
              <a:buChar char="•"/>
              <a:defRPr/>
            </a:pPr>
            <a:r>
              <a:rPr lang="en-US" altLang="en-US" sz="1100" dirty="0">
                <a:latin typeface="+mn-lt"/>
                <a:ea typeface="ＭＳ Ｐゴシック" panose="020B0600070205080204" pitchFamily="34" charset="-128"/>
              </a:rPr>
              <a:t>Form 1099-INT (Interest)</a:t>
            </a:r>
          </a:p>
          <a:p>
            <a:pPr marL="285750" indent="-285750">
              <a:buFont typeface="Arial" panose="020B0604020202020204" pitchFamily="34" charset="0"/>
              <a:buChar char="•"/>
              <a:defRPr/>
            </a:pPr>
            <a:r>
              <a:rPr lang="en-US" altLang="en-US" sz="1100" dirty="0">
                <a:latin typeface="+mn-lt"/>
                <a:ea typeface="ＭＳ Ｐゴシック" panose="020B0600070205080204" pitchFamily="34" charset="-128"/>
              </a:rPr>
              <a:t>Form 1099-G (Certain Government Payments)</a:t>
            </a:r>
          </a:p>
          <a:p>
            <a:pPr>
              <a:defRPr/>
            </a:pPr>
            <a:r>
              <a:rPr lang="en-US" altLang="en-US" sz="1100" dirty="0">
                <a:latin typeface="+mn-lt"/>
                <a:ea typeface="ＭＳ Ｐゴシック" panose="020B0600070205080204" pitchFamily="34" charset="-128"/>
              </a:rPr>
              <a:t> </a:t>
            </a:r>
          </a:p>
          <a:p>
            <a:pPr>
              <a:defRPr/>
            </a:pPr>
            <a:r>
              <a:rPr lang="en-US" altLang="en-US" sz="1100" dirty="0">
                <a:latin typeface="+mn-lt"/>
                <a:ea typeface="ＭＳ Ｐゴシック" panose="020B0600070205080204" pitchFamily="34" charset="-128"/>
              </a:rPr>
              <a:t>Form 1099-MISC discussed during this session is in reference to the most current version for TY 2020. </a:t>
            </a:r>
          </a:p>
        </p:txBody>
      </p:sp>
      <p:sp>
        <p:nvSpPr>
          <p:cNvPr id="15364" name="Slide Number Placeholder 3">
            <a:extLst>
              <a:ext uri="{FF2B5EF4-FFF2-40B4-BE49-F238E27FC236}">
                <a16:creationId xmlns:a16="http://schemas.microsoft.com/office/drawing/2014/main" id="{CDA78009-8B3A-408A-B769-89510FDEFD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F57565D4-CF9F-499C-ACD3-FF65754F64DF}" type="slidenum">
              <a:rPr lang="en-US" altLang="en-US" sz="1000" baseline="0">
                <a:latin typeface="Times" panose="02020603050405020304" pitchFamily="18" charset="0"/>
              </a:rPr>
              <a:pPr/>
              <a:t>5</a:t>
            </a:fld>
            <a:endParaRPr lang="en-US" altLang="en-US" sz="1000" baseline="0" dirty="0">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0E36D2A-77E4-40EF-836F-2CB01CCB965A}"/>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0947DE4D-6B56-4CFD-8CF0-6448CA45E3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Payments to governmental entities and Indian tribes are never reported.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Payments to corporations and Limited Liability companies (LLCs) that choose to be taxed as corporations are </a:t>
            </a:r>
            <a:r>
              <a:rPr lang="en-US" altLang="en-US" sz="1100" u="sng" dirty="0">
                <a:latin typeface="+mn-lt"/>
                <a:ea typeface="ＭＳ Ｐゴシック" panose="020B0600070205080204" pitchFamily="34" charset="-128"/>
              </a:rPr>
              <a:t>usually</a:t>
            </a:r>
            <a:r>
              <a:rPr lang="en-US" altLang="en-US" sz="1100" dirty="0">
                <a:latin typeface="+mn-lt"/>
                <a:ea typeface="ＭＳ Ｐゴシック" panose="020B0600070205080204" pitchFamily="34" charset="-128"/>
              </a:rPr>
              <a:t> exempt, but not all of the time.  These exclusions will be discussed later.   </a:t>
            </a:r>
          </a:p>
        </p:txBody>
      </p:sp>
      <p:sp>
        <p:nvSpPr>
          <p:cNvPr id="17412" name="Slide Number Placeholder 3">
            <a:extLst>
              <a:ext uri="{FF2B5EF4-FFF2-40B4-BE49-F238E27FC236}">
                <a16:creationId xmlns:a16="http://schemas.microsoft.com/office/drawing/2014/main" id="{988054A4-4F21-4BA3-9AA9-7EB53EC5AC0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64FBDFEC-0C14-45E9-AA67-E3F7FC8796E1}" type="slidenum">
              <a:rPr lang="en-US" altLang="en-US" sz="1000" baseline="0">
                <a:latin typeface="Times" panose="02020603050405020304" pitchFamily="18" charset="0"/>
              </a:rPr>
              <a:pPr/>
              <a:t>6</a:t>
            </a:fld>
            <a:endParaRPr lang="en-US" altLang="en-US" sz="1000" baseline="0" dirty="0">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6687F4E-35AD-47AA-9F49-E7E4F15D1251}"/>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E5E7DE02-BB1D-427F-ABBB-92E8E104B3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dirty="0">
                <a:latin typeface="+mn-lt"/>
                <a:ea typeface="ＭＳ Ｐゴシック" panose="020B0600070205080204" pitchFamily="34" charset="-128"/>
              </a:rPr>
              <a:t>The general payment threshold for reporting Forms 1099 is six hundred dollars.  </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However, certain income or tax items follow special reporting rules and must always be reported as displayed here:</a:t>
            </a:r>
          </a:p>
          <a:p>
            <a:pPr marL="285750" indent="-285750">
              <a:buFont typeface="Arial" panose="020B0604020202020204" pitchFamily="34" charset="0"/>
              <a:buChar char="•"/>
            </a:pPr>
            <a:r>
              <a:rPr lang="en-US" altLang="en-US" sz="1100" dirty="0">
                <a:latin typeface="+mn-lt"/>
                <a:ea typeface="ＭＳ Ｐゴシック" panose="020B0600070205080204" pitchFamily="34" charset="-128"/>
              </a:rPr>
              <a:t>Any amount for FITW</a:t>
            </a:r>
          </a:p>
          <a:p>
            <a:pPr marL="285750" indent="-285750">
              <a:buFont typeface="Arial" panose="020B0604020202020204" pitchFamily="34" charset="0"/>
              <a:buChar char="•"/>
            </a:pPr>
            <a:r>
              <a:rPr lang="en-US" altLang="en-US" sz="1100" dirty="0">
                <a:latin typeface="+mn-lt"/>
                <a:ea typeface="ＭＳ Ｐゴシック" panose="020B0600070205080204" pitchFamily="34" charset="-128"/>
              </a:rPr>
              <a:t>Greater than or equals to $10 for royalties on Form 1099-MISC and unemployment compensation on Form 1099-G</a:t>
            </a:r>
          </a:p>
          <a:p>
            <a:pPr marL="285750" indent="-285750">
              <a:buFont typeface="Arial" panose="020B0604020202020204" pitchFamily="34" charset="0"/>
              <a:buChar char="•"/>
            </a:pPr>
            <a:r>
              <a:rPr lang="en-US" altLang="en-US" sz="1100" dirty="0">
                <a:latin typeface="+mn-lt"/>
                <a:ea typeface="ＭＳ Ｐゴシック" panose="020B0600070205080204" pitchFamily="34" charset="-128"/>
              </a:rPr>
              <a:t>Any amount for USDA agricultural payments</a:t>
            </a:r>
          </a:p>
          <a:p>
            <a:endParaRPr lang="en-US" altLang="en-US" sz="1100" dirty="0">
              <a:latin typeface="+mn-lt"/>
              <a:ea typeface="ＭＳ Ｐゴシック" panose="020B0600070205080204" pitchFamily="34" charset="-128"/>
            </a:endParaRPr>
          </a:p>
          <a:p>
            <a:r>
              <a:rPr lang="en-US" altLang="en-US" sz="1100" dirty="0">
                <a:latin typeface="+mn-lt"/>
                <a:ea typeface="ＭＳ Ｐゴシック" panose="020B0600070205080204" pitchFamily="34" charset="-128"/>
              </a:rPr>
              <a:t>Please note that the six hundred dollar threshold also applies to Form 1099-INT for interest paid in the course of the payer’s trade or business other than savings and loan associations, credit unions, or similar organizations.  Interest paid on any amount (i.e. back wages or settlements) must be reported separately from the Form 1099-MISC amount. </a:t>
            </a:r>
          </a:p>
        </p:txBody>
      </p:sp>
      <p:sp>
        <p:nvSpPr>
          <p:cNvPr id="19460" name="Slide Number Placeholder 3">
            <a:extLst>
              <a:ext uri="{FF2B5EF4-FFF2-40B4-BE49-F238E27FC236}">
                <a16:creationId xmlns:a16="http://schemas.microsoft.com/office/drawing/2014/main" id="{841A348C-0EA5-41EA-99E7-C6A88CB1FA3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25488" indent="-276225">
              <a:defRPr sz="2400" baseline="30000">
                <a:solidFill>
                  <a:schemeClr val="tx1"/>
                </a:solidFill>
                <a:latin typeface="Arial" panose="020B0604020202020204" pitchFamily="34" charset="0"/>
                <a:ea typeface="ＭＳ Ｐゴシック" panose="020B0600070205080204" pitchFamily="34" charset="-128"/>
              </a:defRPr>
            </a:lvl2pPr>
            <a:lvl3pPr marL="1117600" indent="-220663">
              <a:defRPr sz="2400" baseline="30000">
                <a:solidFill>
                  <a:schemeClr val="tx1"/>
                </a:solidFill>
                <a:latin typeface="Arial" panose="020B0604020202020204" pitchFamily="34" charset="0"/>
                <a:ea typeface="ＭＳ Ｐゴシック" panose="020B0600070205080204" pitchFamily="34" charset="-128"/>
              </a:defRPr>
            </a:lvl3pPr>
            <a:lvl4pPr marL="1566863" indent="-220663">
              <a:defRPr sz="2400" baseline="30000">
                <a:solidFill>
                  <a:schemeClr val="tx1"/>
                </a:solidFill>
                <a:latin typeface="Arial" panose="020B0604020202020204" pitchFamily="34" charset="0"/>
                <a:ea typeface="ＭＳ Ｐゴシック" panose="020B0600070205080204" pitchFamily="34" charset="-128"/>
              </a:defRPr>
            </a:lvl4pPr>
            <a:lvl5pPr marL="2014538" indent="-220663">
              <a:defRPr sz="2400" baseline="30000">
                <a:solidFill>
                  <a:schemeClr val="tx1"/>
                </a:solidFill>
                <a:latin typeface="Arial" panose="020B0604020202020204" pitchFamily="34" charset="0"/>
                <a:ea typeface="ＭＳ Ｐゴシック" panose="020B0600070205080204" pitchFamily="34" charset="-128"/>
              </a:defRPr>
            </a:lvl5pPr>
            <a:lvl6pPr marL="24717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289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3861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43338" indent="-220663"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AD25B498-B7F6-4CE5-B2CA-FAB0A2989A40}" type="slidenum">
              <a:rPr lang="en-US" altLang="en-US" sz="1000" baseline="0">
                <a:latin typeface="Times" panose="02020603050405020304" pitchFamily="18" charset="0"/>
              </a:rPr>
              <a:pPr/>
              <a:t>7</a:t>
            </a:fld>
            <a:endParaRPr lang="en-US" altLang="en-US" sz="1000" baseline="0" dirty="0">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70AC5DF-7BD0-48BA-9FA4-6A79DBA4BF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5FAE8F3E-720A-43EF-9DBD-5E86A0EC9C78}" type="slidenum">
              <a:rPr lang="en-US" altLang="en-US" sz="1000" baseline="0">
                <a:latin typeface="Times" panose="02020603050405020304" pitchFamily="18" charset="0"/>
              </a:rPr>
              <a:pPr/>
              <a:t>8</a:t>
            </a:fld>
            <a:endParaRPr lang="en-US" altLang="en-US" sz="1000" baseline="0" dirty="0">
              <a:latin typeface="Times" panose="02020603050405020304" pitchFamily="18" charset="0"/>
            </a:endParaRPr>
          </a:p>
        </p:txBody>
      </p:sp>
      <p:sp>
        <p:nvSpPr>
          <p:cNvPr id="21507" name="Rectangle 2">
            <a:extLst>
              <a:ext uri="{FF2B5EF4-FFF2-40B4-BE49-F238E27FC236}">
                <a16:creationId xmlns:a16="http://schemas.microsoft.com/office/drawing/2014/main" id="{ED3C0E0F-7B02-4547-B9BA-A2EDE8AF74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41" tIns="44426" rIns="90441" bIns="44426"/>
          <a:lstStyle/>
          <a:p>
            <a:pPr eaLnBrk="1" hangingPunct="1"/>
            <a:r>
              <a:rPr lang="en-US" altLang="en-US" sz="1100" dirty="0">
                <a:latin typeface="+mn-lt"/>
                <a:ea typeface="ＭＳ Ｐゴシック" panose="020B0600070205080204" pitchFamily="34" charset="-128"/>
              </a:rPr>
              <a:t>What is a Form 1099-MISC? </a:t>
            </a:r>
          </a:p>
          <a:p>
            <a:pPr eaLnBrk="1" hangingPunct="1"/>
            <a:r>
              <a:rPr lang="en-US" altLang="en-US" sz="1100" dirty="0">
                <a:latin typeface="+mn-lt"/>
                <a:ea typeface="ＭＳ Ｐゴシック" panose="020B0600070205080204" pitchFamily="34" charset="-128"/>
              </a:rPr>
              <a:t>Form 1099-MISC is an information return used to report various types of income to the IRS (excluding wages to employees which are reported on W-2).</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Examples of income items reported on Form 1099-MISC are displayed on the slide.  As you can see, each box pertains to a different type of income.</a:t>
            </a:r>
          </a:p>
          <a:p>
            <a:pPr eaLnBrk="1" hangingPunct="1"/>
            <a:endParaRPr lang="en-US" altLang="en-US" sz="1100" dirty="0">
              <a:latin typeface="+mn-lt"/>
              <a:ea typeface="ＭＳ Ｐゴシック" panose="020B0600070205080204" pitchFamily="34" charset="-128"/>
            </a:endParaRPr>
          </a:p>
          <a:p>
            <a:pPr eaLnBrk="1" hangingPunct="1"/>
            <a:r>
              <a:rPr lang="en-US" altLang="en-US" sz="1100" dirty="0">
                <a:latin typeface="+mn-lt"/>
                <a:ea typeface="ＭＳ Ｐゴシック" panose="020B0600070205080204" pitchFamily="34" charset="-128"/>
              </a:rPr>
              <a:t>Beginning in TY 2020, a few changes were made to the Form 1099-MISC.  For instance, non-employee compensation which used to be reported on Box 7 of the old Form 1099-MISC was removed and now is reported on its own form, Form 1099-NEC.  We will discuss Form 1099-NEC shortly.  </a:t>
            </a:r>
          </a:p>
        </p:txBody>
      </p:sp>
      <p:sp>
        <p:nvSpPr>
          <p:cNvPr id="21508" name="Rectangle 3">
            <a:extLst>
              <a:ext uri="{FF2B5EF4-FFF2-40B4-BE49-F238E27FC236}">
                <a16:creationId xmlns:a16="http://schemas.microsoft.com/office/drawing/2014/main" id="{07A58F4C-3F42-448E-A30C-3DD9ED7190D2}"/>
              </a:ext>
            </a:extLst>
          </p:cNvPr>
          <p:cNvSpPr>
            <a:spLocks noGrp="1" noRot="1" noChangeAspect="1" noChangeArrowheads="1" noTextEdit="1"/>
          </p:cNvSpPr>
          <p:nvPr>
            <p:ph type="sldImg"/>
          </p:nvPr>
        </p:nvSpPr>
        <p:spPr>
          <a:xfrm>
            <a:off x="1144588" y="685800"/>
            <a:ext cx="4572000" cy="3429000"/>
          </a:xfrm>
          <a:noFill/>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7FDDA9-349C-4475-BAC6-F699BF81E045}"/>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3135E5F9-2089-49C8-A42F-43ED648273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1100" dirty="0">
                <a:latin typeface="+mn-lt"/>
                <a:ea typeface="ＭＳ Ｐゴシック" panose="020B0600070205080204" pitchFamily="34" charset="-128"/>
              </a:rPr>
              <a:t>This slide shows the changes to Form 1099-MISC beginning for TY 2020 as compared with TY 2019 and prior years.  The form was re-designed due to the creation of Form 1099-NEC.  Items of income were re-arranged to different box numbers, for instance the gross proceeds paid to an attorney which used to be reported on box 14 is now on box 10 of the new Form 1099-MISC.  </a:t>
            </a:r>
          </a:p>
        </p:txBody>
      </p:sp>
      <p:sp>
        <p:nvSpPr>
          <p:cNvPr id="37892" name="Slide Number Placeholder 3">
            <a:extLst>
              <a:ext uri="{FF2B5EF4-FFF2-40B4-BE49-F238E27FC236}">
                <a16:creationId xmlns:a16="http://schemas.microsoft.com/office/drawing/2014/main" id="{141ACFB0-19C5-4BB9-A80A-1D03D47F8F1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38188" indent="-280988">
              <a:defRPr sz="2400" baseline="30000">
                <a:solidFill>
                  <a:schemeClr val="tx1"/>
                </a:solidFill>
                <a:latin typeface="Arial" panose="020B0604020202020204" pitchFamily="34" charset="0"/>
                <a:ea typeface="ＭＳ Ｐゴシック" panose="020B0600070205080204" pitchFamily="34" charset="-128"/>
              </a:defRPr>
            </a:lvl2pPr>
            <a:lvl3pPr marL="1136650" indent="-223838">
              <a:defRPr sz="2400" baseline="30000">
                <a:solidFill>
                  <a:schemeClr val="tx1"/>
                </a:solidFill>
                <a:latin typeface="Arial" panose="020B0604020202020204" pitchFamily="34" charset="0"/>
                <a:ea typeface="ＭＳ Ｐゴシック" panose="020B0600070205080204" pitchFamily="34" charset="-128"/>
              </a:defRPr>
            </a:lvl3pPr>
            <a:lvl4pPr marL="1597025" indent="-223838">
              <a:defRPr sz="2400" baseline="30000">
                <a:solidFill>
                  <a:schemeClr val="tx1"/>
                </a:solidFill>
                <a:latin typeface="Arial" panose="020B0604020202020204" pitchFamily="34" charset="0"/>
                <a:ea typeface="ＭＳ Ｐゴシック" panose="020B0600070205080204" pitchFamily="34" charset="-128"/>
              </a:defRPr>
            </a:lvl4pPr>
            <a:lvl5pPr marL="2052638" indent="-223838">
              <a:defRPr sz="2400" baseline="30000">
                <a:solidFill>
                  <a:schemeClr val="tx1"/>
                </a:solidFill>
                <a:latin typeface="Arial" panose="020B0604020202020204" pitchFamily="34" charset="0"/>
                <a:ea typeface="ＭＳ Ｐゴシック" panose="020B0600070205080204" pitchFamily="34" charset="-128"/>
              </a:defRPr>
            </a:lvl5pPr>
            <a:lvl6pPr marL="25098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29670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242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881438" indent="-223838"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91F080DF-91D6-45B1-9EEA-13138D44774D}" type="slidenum">
              <a:rPr lang="en-US" altLang="en-US" sz="1000" baseline="0">
                <a:latin typeface="Times" panose="02020603050405020304" pitchFamily="18" charset="0"/>
              </a:rPr>
              <a:pPr/>
              <a:t>9</a:t>
            </a:fld>
            <a:endParaRPr lang="en-US" altLang="en-US" sz="1000" baseline="0" dirty="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1022777" y="1830790"/>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1022776" y="3168307"/>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965200" y="4321847"/>
            <a:ext cx="6418580" cy="936625"/>
          </a:xfrm>
        </p:spPr>
        <p:txBody>
          <a:bodyPr/>
          <a:lstStyle>
            <a:lvl1pPr>
              <a:defRPr sz="1800" b="0" i="1">
                <a:solidFill>
                  <a:srgbClr val="0A3161"/>
                </a:solidFill>
              </a:defRPr>
            </a:lvl1pPr>
          </a:lstStyle>
          <a:p>
            <a:pPr lvl="0"/>
            <a:r>
              <a:rPr lang="en-US" dirty="0"/>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1022776" y="1505725"/>
            <a:ext cx="2446338" cy="377507"/>
          </a:xfrm>
        </p:spPr>
        <p:txBody>
          <a:bodyPr/>
          <a:lstStyle>
            <a:lvl1pPr>
              <a:defRPr sz="1800" b="0"/>
            </a:lvl1pPr>
          </a:lstStyle>
          <a:p>
            <a:pPr lvl="0"/>
            <a:r>
              <a:rPr lang="en-US" dirty="0"/>
              <a:t>Date</a:t>
            </a:r>
          </a:p>
        </p:txBody>
      </p:sp>
    </p:spTree>
    <p:extLst>
      <p:ext uri="{BB962C8B-B14F-4D97-AF65-F5344CB8AC3E}">
        <p14:creationId xmlns:p14="http://schemas.microsoft.com/office/powerpoint/2010/main" val="27737300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457200"/>
          </a:xfrm>
          <a:prstGeom prst="rect">
            <a:avLst/>
          </a:prstGeom>
        </p:spPr>
        <p:txBody>
          <a:bodyPr/>
          <a:lstStyle>
            <a:lvl1pPr>
              <a:defRPr>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1"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689598" y="6263640"/>
            <a:ext cx="1997202" cy="365125"/>
          </a:xfrm>
          <a:prstGeom prst="rect">
            <a:avLst/>
          </a:prstGeom>
        </p:spPr>
        <p:txBody>
          <a:bodyPr/>
          <a:lstStyle/>
          <a:p>
            <a:r>
              <a:rPr lang="en-US" dirty="0"/>
              <a:t>Date</a:t>
            </a:r>
          </a:p>
        </p:txBody>
      </p:sp>
      <p:sp>
        <p:nvSpPr>
          <p:cNvPr id="8" name="Footer Placeholder 7"/>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9" name="Slide Number Placeholder 8"/>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cxnSp>
        <p:nvCxnSpPr>
          <p:cNvPr id="10" name="Straight Connector 9" descr="A vertical divider line seperating content on the left of the slide from content on the right" title="Vertical Divider"/>
          <p:cNvCxnSpPr>
            <a:cxnSpLocks/>
          </p:cNvCxnSpPr>
          <p:nvPr/>
        </p:nvCxnSpPr>
        <p:spPr>
          <a:xfrm>
            <a:off x="4573478"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235293"/>
      </p:ext>
    </p:extLst>
  </p:cSld>
  <p:clrMapOvr>
    <a:masterClrMapping/>
  </p:clrMapOvr>
  <p:hf hdr="0" ftr="0" dt="0"/>
  <p:extLst>
    <p:ext uri="{DCECCB84-F9BA-43D5-87BE-67443E8EF086}">
      <p15:sldGuideLst xmlns:p15="http://schemas.microsoft.com/office/powerpoint/2012/main">
        <p15:guide id="1"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dirty="0"/>
              <a:t>Date</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graphicFrame>
        <p:nvGraphicFramePr>
          <p:cNvPr id="6" name="Table Placeholder 6" descr="Example of IRS blue banded table style" title="Table Example">
            <a:extLst>
              <a:ext uri="{FF2B5EF4-FFF2-40B4-BE49-F238E27FC236}">
                <a16:creationId xmlns:a16="http://schemas.microsoft.com/office/drawing/2014/main" id="{E9289FBF-0737-D34C-B300-4DCC89B1DCD1}"/>
              </a:ext>
            </a:extLst>
          </p:cNvPr>
          <p:cNvGraphicFramePr>
            <a:graphicFrameLocks/>
          </p:cNvGraphicFramePr>
          <p:nvPr>
            <p:extLst>
              <p:ext uri="{D42A27DB-BD31-4B8C-83A1-F6EECF244321}">
                <p14:modId xmlns:p14="http://schemas.microsoft.com/office/powerpoint/2010/main" val="1037781044"/>
              </p:ext>
            </p:extLst>
          </p:nvPr>
        </p:nvGraphicFramePr>
        <p:xfrm>
          <a:off x="457200" y="1371600"/>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rgbClr val="0A316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064103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598" y="6263640"/>
            <a:ext cx="1997202" cy="365125"/>
          </a:xfrm>
          <a:prstGeom prst="rect">
            <a:avLst/>
          </a:prstGeom>
        </p:spPr>
        <p:txBody>
          <a:bodyPr/>
          <a:lstStyle/>
          <a:p>
            <a:r>
              <a:rPr lang="en-US" dirty="0"/>
              <a:t>Date</a:t>
            </a:r>
          </a:p>
        </p:txBody>
      </p:sp>
      <p:sp>
        <p:nvSpPr>
          <p:cNvPr id="3" name="Footer Placeholder 2"/>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4" name="Slide Number Placeholder 3"/>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graphicFrame>
        <p:nvGraphicFramePr>
          <p:cNvPr id="5" name="Table Placeholder 6" descr="Example of IRS blue banded table style" title="Table Example">
            <a:extLst>
              <a:ext uri="{FF2B5EF4-FFF2-40B4-BE49-F238E27FC236}">
                <a16:creationId xmlns:a16="http://schemas.microsoft.com/office/drawing/2014/main" id="{4772459D-4A38-3C43-A316-CB6F5E9710E8}"/>
              </a:ext>
            </a:extLst>
          </p:cNvPr>
          <p:cNvGraphicFramePr>
            <a:graphicFrameLocks/>
          </p:cNvGraphicFramePr>
          <p:nvPr>
            <p:extLst>
              <p:ext uri="{D42A27DB-BD31-4B8C-83A1-F6EECF244321}">
                <p14:modId xmlns:p14="http://schemas.microsoft.com/office/powerpoint/2010/main" val="1157974763"/>
              </p:ext>
            </p:extLst>
          </p:nvPr>
        </p:nvGraphicFramePr>
        <p:xfrm>
          <a:off x="578738" y="1290918"/>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chemeClr val="bg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3485547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800">
                <a:solidFill>
                  <a:srgbClr val="0A3161"/>
                </a:solidFill>
              </a:defRPr>
            </a:lvl1pPr>
          </a:lstStyle>
          <a:p>
            <a:r>
              <a:rPr lang="en-US" dirty="0"/>
              <a:t>Click to add content</a:t>
            </a:r>
          </a:p>
        </p:txBody>
      </p:sp>
      <p:sp>
        <p:nvSpPr>
          <p:cNvPr id="3" name="Content Placeholder 2"/>
          <p:cNvSpPr>
            <a:spLocks noGrp="1"/>
          </p:cNvSpPr>
          <p:nvPr>
            <p:ph idx="1"/>
          </p:nvPr>
        </p:nvSpPr>
        <p:spPr>
          <a:xfrm>
            <a:off x="3840480" y="1188720"/>
            <a:ext cx="4846320" cy="4846320"/>
          </a:xfrm>
        </p:spPr>
        <p:txBody>
          <a:bodyPr/>
          <a:lstStyle>
            <a:lvl1pPr>
              <a:defRPr sz="28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dirty="0"/>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Tree>
    <p:extLst>
      <p:ext uri="{BB962C8B-B14F-4D97-AF65-F5344CB8AC3E}">
        <p14:creationId xmlns:p14="http://schemas.microsoft.com/office/powerpoint/2010/main" val="31027069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400">
                <a:solidFill>
                  <a:srgbClr val="B31942"/>
                </a:solidFill>
              </a:defRPr>
            </a:lvl1pPr>
          </a:lstStyle>
          <a:p>
            <a:r>
              <a:rPr lang="en-US" dirty="0"/>
              <a:t>Click to add content</a:t>
            </a:r>
          </a:p>
        </p:txBody>
      </p:sp>
      <p:sp>
        <p:nvSpPr>
          <p:cNvPr id="3" name="Picture Placeholder 2"/>
          <p:cNvSpPr>
            <a:spLocks noGrp="1"/>
          </p:cNvSpPr>
          <p:nvPr>
            <p:ph type="pic" idx="1"/>
          </p:nvPr>
        </p:nvSpPr>
        <p:spPr>
          <a:xfrm>
            <a:off x="3840480" y="1188720"/>
            <a:ext cx="4846320" cy="4846320"/>
          </a:xfrm>
          <a:ln w="6350">
            <a:noFill/>
          </a:ln>
          <a:effectLst>
            <a:outerShdw blurRad="127000" dist="127000" dir="2700000" algn="tl" rotWithShape="0">
              <a:prstClr val="black">
                <a:alpha val="30000"/>
              </a:prstClr>
            </a:outerShdw>
          </a:effectLst>
        </p:spPr>
        <p:txBody>
          <a:bodyPr anchor="t"/>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8" name="Date Placeholder 3">
            <a:extLst>
              <a:ext uri="{FF2B5EF4-FFF2-40B4-BE49-F238E27FC236}">
                <a16:creationId xmlns:a16="http://schemas.microsoft.com/office/drawing/2014/main" id="{14D8E201-5475-CA4D-A245-DFE23D3F807A}"/>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26451094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1803896"/>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3141413"/>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022776" y="48452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1478831"/>
            <a:ext cx="2446338" cy="377507"/>
          </a:xfrm>
        </p:spPr>
        <p:txBody>
          <a:bodyPr/>
          <a:lstStyle>
            <a:lvl1pPr>
              <a:defRPr sz="1800" b="0"/>
            </a:lvl1pPr>
          </a:lstStyle>
          <a:p>
            <a:pPr lvl="0"/>
            <a:r>
              <a:rPr lang="en-US" dirty="0"/>
              <a:t>Date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4294953"/>
            <a:ext cx="6418580" cy="936625"/>
          </a:xfrm>
        </p:spPr>
        <p:txBody>
          <a:bodyPr/>
          <a:lstStyle>
            <a:lvl1pPr>
              <a:defRPr sz="1800" b="0" i="1">
                <a:solidFill>
                  <a:srgbClr val="0A3161"/>
                </a:solidFill>
              </a:defRPr>
            </a:lvl1pPr>
          </a:lstStyle>
          <a:p>
            <a:pPr lvl="0"/>
            <a:r>
              <a:rPr lang="en-US" dirty="0"/>
              <a:t>Tagline or Other Information</a:t>
            </a:r>
          </a:p>
        </p:txBody>
      </p:sp>
      <p:sp>
        <p:nvSpPr>
          <p:cNvPr id="6" name="Footer Placeholder 5">
            <a:extLst>
              <a:ext uri="{FF2B5EF4-FFF2-40B4-BE49-F238E27FC236}">
                <a16:creationId xmlns:a16="http://schemas.microsoft.com/office/drawing/2014/main" id="{513E50F6-9B08-4CAF-8D25-547E523097D0}"/>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Tree>
    <p:extLst>
      <p:ext uri="{BB962C8B-B14F-4D97-AF65-F5344CB8AC3E}">
        <p14:creationId xmlns:p14="http://schemas.microsoft.com/office/powerpoint/2010/main" val="177946717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1523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183341"/>
            <a:ext cx="4940621" cy="870243"/>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37192"/>
            <a:ext cx="3687172" cy="377507"/>
          </a:xfrm>
        </p:spPr>
        <p:txBody>
          <a:bodyPr/>
          <a:lstStyle>
            <a:lvl1pPr>
              <a:defRPr sz="1800" b="0">
                <a:solidFill>
                  <a:srgbClr val="B31942"/>
                </a:solidFill>
              </a:defRPr>
            </a:lvl1pPr>
          </a:lstStyle>
          <a:p>
            <a:pPr lvl="0"/>
            <a:r>
              <a:rPr lang="en-US" dirty="0"/>
              <a:t>Date</a:t>
            </a:r>
          </a:p>
        </p:txBody>
      </p:sp>
      <p:cxnSp>
        <p:nvCxnSpPr>
          <p:cNvPr id="7" name="Straight Connector 6">
            <a:extLst>
              <a:ext uri="{FF2B5EF4-FFF2-40B4-BE49-F238E27FC236}">
                <a16:creationId xmlns:a16="http://schemas.microsoft.com/office/drawing/2014/main" id="{F973FBAD-E736-4BDC-9FE5-A1EE11C88611}"/>
              </a:ext>
            </a:extLst>
          </p:cNvPr>
          <p:cNvCxnSpPr>
            <a:cxnSpLocks/>
          </p:cNvCxnSpPr>
          <p:nvPr/>
        </p:nvCxnSpPr>
        <p:spPr>
          <a:xfrm>
            <a:off x="1092344" y="801485"/>
            <a:ext cx="763041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21C4BE1-694B-485A-9426-1AD896AD0FCC}"/>
              </a:ext>
            </a:extLst>
          </p:cNvPr>
          <p:cNvSpPr>
            <a:spLocks noGrp="1"/>
          </p:cNvSpPr>
          <p:nvPr>
            <p:ph type="body" sz="quarter" idx="14"/>
          </p:nvPr>
        </p:nvSpPr>
        <p:spPr>
          <a:xfrm>
            <a:off x="1000760" y="570846"/>
            <a:ext cx="5593941" cy="168989"/>
          </a:xfrm>
        </p:spPr>
        <p:txBody>
          <a:bodyPr/>
          <a:lstStyle>
            <a:lvl1pPr>
              <a:defRPr sz="900">
                <a:solidFill>
                  <a:srgbClr val="0A3161"/>
                </a:solidFill>
                <a:latin typeface="+mj-lt"/>
              </a:defRPr>
            </a:lvl1pPr>
          </a:lstStyle>
          <a:p>
            <a:pPr lvl="0"/>
            <a:r>
              <a:rPr lang="en-US"/>
              <a:t>Click to edit Master text styles</a:t>
            </a:r>
          </a:p>
        </p:txBody>
      </p:sp>
      <p:sp>
        <p:nvSpPr>
          <p:cNvPr id="9" name="Text Placeholder 8">
            <a:extLst>
              <a:ext uri="{FF2B5EF4-FFF2-40B4-BE49-F238E27FC236}">
                <a16:creationId xmlns:a16="http://schemas.microsoft.com/office/drawing/2014/main" id="{3259904E-347E-4F14-AF6D-3D97820E6C3B}"/>
              </a:ext>
            </a:extLst>
          </p:cNvPr>
          <p:cNvSpPr>
            <a:spLocks noGrp="1"/>
          </p:cNvSpPr>
          <p:nvPr>
            <p:ph type="body" sz="quarter" idx="15"/>
          </p:nvPr>
        </p:nvSpPr>
        <p:spPr>
          <a:xfrm>
            <a:off x="1000125" y="863600"/>
            <a:ext cx="5594350" cy="192088"/>
          </a:xfrm>
        </p:spPr>
        <p:txBody>
          <a:bodyPr/>
          <a:lstStyle>
            <a:lvl1pPr>
              <a:defRPr sz="1300">
                <a:solidFill>
                  <a:srgbClr val="0A3161"/>
                </a:solidFill>
              </a:defRPr>
            </a:lvl1pPr>
          </a:lstStyle>
          <a:p>
            <a:pPr lvl="0"/>
            <a:r>
              <a:rPr lang="en-US"/>
              <a:t>Click to edit Master text styles</a:t>
            </a:r>
          </a:p>
        </p:txBody>
      </p:sp>
      <p:sp>
        <p:nvSpPr>
          <p:cNvPr id="13" name="Footer Placeholder 5">
            <a:extLst>
              <a:ext uri="{FF2B5EF4-FFF2-40B4-BE49-F238E27FC236}">
                <a16:creationId xmlns:a16="http://schemas.microsoft.com/office/drawing/2014/main" id="{FE242F70-9E8F-491A-9ED2-AC99F022F748}"/>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Tree>
    <p:extLst>
      <p:ext uri="{BB962C8B-B14F-4D97-AF65-F5344CB8AC3E}">
        <p14:creationId xmlns:p14="http://schemas.microsoft.com/office/powerpoint/2010/main" val="425867337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3316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228165"/>
            <a:ext cx="4940621" cy="843349"/>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6"/>
            <a:ext cx="3687172" cy="377507"/>
          </a:xfrm>
        </p:spPr>
        <p:txBody>
          <a:bodyPr/>
          <a:lstStyle>
            <a:lvl1pPr>
              <a:defRPr sz="180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12703" y="47359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
        <p:nvSpPr>
          <p:cNvPr id="9" name="Footer Placeholder 5">
            <a:extLst>
              <a:ext uri="{FF2B5EF4-FFF2-40B4-BE49-F238E27FC236}">
                <a16:creationId xmlns:a16="http://schemas.microsoft.com/office/drawing/2014/main" id="{F74644D4-8CD7-4A96-B046-F8DB87F39679}"/>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Tree>
    <p:extLst>
      <p:ext uri="{BB962C8B-B14F-4D97-AF65-F5344CB8AC3E}">
        <p14:creationId xmlns:p14="http://schemas.microsoft.com/office/powerpoint/2010/main" val="164691796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E84DF67-464D-42DA-81BA-E845A069A6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767" y="1254940"/>
            <a:ext cx="2957559" cy="2218701"/>
          </a:xfrm>
          <a:prstGeom prst="rect">
            <a:avLst/>
          </a:prstGeom>
          <a:ln>
            <a:solidFill>
              <a:schemeClr val="tx1"/>
            </a:solidFill>
          </a:ln>
        </p:spPr>
      </p:pic>
      <p:sp>
        <p:nvSpPr>
          <p:cNvPr id="12" name="Text Placeholder 6">
            <a:extLst>
              <a:ext uri="{FF2B5EF4-FFF2-40B4-BE49-F238E27FC236}">
                <a16:creationId xmlns:a16="http://schemas.microsoft.com/office/drawing/2014/main" id="{C717DAA1-0E05-405F-8344-B1FF4D19D700}"/>
              </a:ext>
            </a:extLst>
          </p:cNvPr>
          <p:cNvSpPr txBox="1">
            <a:spLocks/>
          </p:cNvSpPr>
          <p:nvPr/>
        </p:nvSpPr>
        <p:spPr>
          <a:xfrm>
            <a:off x="6980704" y="1298340"/>
            <a:ext cx="728501" cy="180975"/>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Wayfinder</a:t>
            </a:r>
          </a:p>
        </p:txBody>
      </p:sp>
      <p:cxnSp>
        <p:nvCxnSpPr>
          <p:cNvPr id="13" name="Straight Arrow Connector 12" descr="Image of a left pointing arrow to indicate where the wayfinder is on the slide" title="Left pointing arrow">
            <a:extLst>
              <a:ext uri="{FF2B5EF4-FFF2-40B4-BE49-F238E27FC236}">
                <a16:creationId xmlns:a16="http://schemas.microsoft.com/office/drawing/2014/main" id="{0BE5C859-4184-425D-A192-A7860DE3786F}"/>
              </a:ext>
            </a:extLst>
          </p:cNvPr>
          <p:cNvCxnSpPr>
            <a:cxnSpLocks/>
          </p:cNvCxnSpPr>
          <p:nvPr/>
        </p:nvCxnSpPr>
        <p:spPr>
          <a:xfrm flipH="1">
            <a:off x="6586797" y="1388828"/>
            <a:ext cx="3586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descr="Red box overlaid on title slide image to show where the IRS wayfinder is located" title="Red Box">
            <a:extLst>
              <a:ext uri="{FF2B5EF4-FFF2-40B4-BE49-F238E27FC236}">
                <a16:creationId xmlns:a16="http://schemas.microsoft.com/office/drawing/2014/main" id="{1CEF95A1-2270-4B8B-BBF2-2212ED3CF8D0}"/>
              </a:ext>
            </a:extLst>
          </p:cNvPr>
          <p:cNvSpPr/>
          <p:nvPr/>
        </p:nvSpPr>
        <p:spPr>
          <a:xfrm>
            <a:off x="5922365" y="1254940"/>
            <a:ext cx="630762" cy="267776"/>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15" name="Picture 14" descr="An example of the IRS wayfinder with the IRS logo and both the Buiness Unit and Office Name displayed." title="Sample Image of IRS Wayfinder with Business Unit and Office Name">
            <a:extLst>
              <a:ext uri="{FF2B5EF4-FFF2-40B4-BE49-F238E27FC236}">
                <a16:creationId xmlns:a16="http://schemas.microsoft.com/office/drawing/2014/main" id="{912BBF84-C470-4F24-A1D9-B281BB7E6760}"/>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883946" y="4328663"/>
            <a:ext cx="1780654" cy="522522"/>
          </a:xfrm>
          <a:prstGeom prst="rect">
            <a:avLst/>
          </a:prstGeom>
          <a:ln>
            <a:noFill/>
          </a:ln>
          <a:extLst>
            <a:ext uri="{53640926-AAD7-44D8-BBD7-CCE9431645EC}">
              <a14:shadowObscured xmlns:a14="http://schemas.microsoft.com/office/drawing/2010/main"/>
            </a:ext>
          </a:extLst>
        </p:spPr>
      </p:pic>
      <p:pic>
        <p:nvPicPr>
          <p:cNvPr id="16" name="Picture 15" descr="An example of the IRS wayfinder with only the IRS logo and Office Name displayed." title="Sample Image of IRS Wayfinder with Office Name">
            <a:extLst>
              <a:ext uri="{FF2B5EF4-FFF2-40B4-BE49-F238E27FC236}">
                <a16:creationId xmlns:a16="http://schemas.microsoft.com/office/drawing/2014/main" id="{AD8AE0FE-ED46-49F1-9A7E-C464F8210B65}"/>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945426" y="4369530"/>
            <a:ext cx="1474787" cy="466447"/>
          </a:xfrm>
          <a:prstGeom prst="rect">
            <a:avLst/>
          </a:prstGeom>
          <a:ln>
            <a:noFill/>
          </a:ln>
          <a:extLst>
            <a:ext uri="{53640926-AAD7-44D8-BBD7-CCE9431645EC}">
              <a14:shadowObscured xmlns:a14="http://schemas.microsoft.com/office/drawing/2010/main"/>
            </a:ext>
          </a:extLst>
        </p:spPr>
      </p:pic>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cxnSp>
        <p:nvCxnSpPr>
          <p:cNvPr id="19" name="Straight Connector 18" descr="A horizontal divider line seperating content on the top of the slide from content on the bottom" title="Horizontal Divider">
            <a:extLst>
              <a:ext uri="{FF2B5EF4-FFF2-40B4-BE49-F238E27FC236}">
                <a16:creationId xmlns:a16="http://schemas.microsoft.com/office/drawing/2014/main" id="{85348FD1-3C6D-41D3-8182-658380298CE1}"/>
              </a:ext>
            </a:extLst>
          </p:cNvPr>
          <p:cNvCxnSpPr/>
          <p:nvPr/>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9BD95B5-A5FE-4C84-8953-43074FDF2E2E}"/>
              </a:ext>
            </a:extLst>
          </p:cNvPr>
          <p:cNvSpPr>
            <a:spLocks noGrp="1"/>
          </p:cNvSpPr>
          <p:nvPr>
            <p:ph type="body" sz="quarter" idx="15"/>
          </p:nvPr>
        </p:nvSpPr>
        <p:spPr>
          <a:xfrm>
            <a:off x="4884738" y="3989388"/>
            <a:ext cx="3802062" cy="323850"/>
          </a:xfrm>
        </p:spPr>
        <p:txBody>
          <a:bodyPr/>
          <a:lstStyle>
            <a:lvl1pPr>
              <a:defRPr sz="1200" b="0">
                <a:solidFill>
                  <a:schemeClr val="tx1"/>
                </a:solidFill>
              </a:defRPr>
            </a:lvl1pPr>
          </a:lstStyle>
          <a:p>
            <a:pPr lvl="0"/>
            <a:r>
              <a:rPr lang="en-US"/>
              <a:t>Click to edit Master text styles</a:t>
            </a:r>
          </a:p>
        </p:txBody>
      </p:sp>
      <p:sp>
        <p:nvSpPr>
          <p:cNvPr id="23" name="Text Placeholder 22">
            <a:extLst>
              <a:ext uri="{FF2B5EF4-FFF2-40B4-BE49-F238E27FC236}">
                <a16:creationId xmlns:a16="http://schemas.microsoft.com/office/drawing/2014/main" id="{AB9282A1-A00D-451F-B682-C10DE0AC9714}"/>
              </a:ext>
            </a:extLst>
          </p:cNvPr>
          <p:cNvSpPr>
            <a:spLocks noGrp="1"/>
          </p:cNvSpPr>
          <p:nvPr>
            <p:ph type="body" sz="quarter" idx="16"/>
          </p:nvPr>
        </p:nvSpPr>
        <p:spPr>
          <a:xfrm>
            <a:off x="-1220788" y="2809875"/>
            <a:ext cx="989013" cy="1020763"/>
          </a:xfrm>
        </p:spPr>
        <p:txBody>
          <a:bodyPr/>
          <a:lstStyle>
            <a:lvl1pPr>
              <a:defRPr sz="500">
                <a:solidFill>
                  <a:schemeClr val="bg1"/>
                </a:solid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928DC023-2B6C-4E3F-9396-E4035174EA31}"/>
              </a:ext>
            </a:extLst>
          </p:cNvPr>
          <p:cNvSpPr>
            <a:spLocks noGrp="1"/>
          </p:cNvSpPr>
          <p:nvPr>
            <p:ph type="body" sz="quarter" idx="17"/>
          </p:nvPr>
        </p:nvSpPr>
        <p:spPr>
          <a:xfrm>
            <a:off x="4921250" y="4937125"/>
            <a:ext cx="3765550" cy="1139825"/>
          </a:xfrm>
        </p:spPr>
        <p:txBody>
          <a:bodyPr/>
          <a:lstStyle>
            <a:lvl1pPr>
              <a:defRPr sz="900"/>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319904747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grpSp>
        <p:nvGrpSpPr>
          <p:cNvPr id="6" name="Group 5">
            <a:extLst>
              <a:ext uri="{FF2B5EF4-FFF2-40B4-BE49-F238E27FC236}">
                <a16:creationId xmlns:a16="http://schemas.microsoft.com/office/drawing/2014/main" id="{EAFB672E-F537-46A8-BE9F-449752BBD26E}"/>
              </a:ext>
            </a:extLst>
          </p:cNvPr>
          <p:cNvGrpSpPr/>
          <p:nvPr/>
        </p:nvGrpSpPr>
        <p:grpSpPr>
          <a:xfrm>
            <a:off x="5250358" y="1677332"/>
            <a:ext cx="3171750" cy="620734"/>
            <a:chOff x="5052054" y="1371241"/>
            <a:chExt cx="3810645" cy="817332"/>
          </a:xfrm>
        </p:grpSpPr>
        <p:grpSp>
          <p:nvGrpSpPr>
            <p:cNvPr id="7" name="Group 6">
              <a:extLst>
                <a:ext uri="{FF2B5EF4-FFF2-40B4-BE49-F238E27FC236}">
                  <a16:creationId xmlns:a16="http://schemas.microsoft.com/office/drawing/2014/main" id="{D2AE9C74-F427-4CF0-811F-8359712DA5EE}"/>
                </a:ext>
              </a:extLst>
            </p:cNvPr>
            <p:cNvGrpSpPr/>
            <p:nvPr/>
          </p:nvGrpSpPr>
          <p:grpSpPr>
            <a:xfrm>
              <a:off x="5052054" y="1371241"/>
              <a:ext cx="3810645" cy="441029"/>
              <a:chOff x="5073826" y="1142635"/>
              <a:chExt cx="3871861" cy="441029"/>
            </a:xfrm>
          </p:grpSpPr>
          <p:sp>
            <p:nvSpPr>
              <p:cNvPr id="9" name="Rectangle 8">
                <a:extLst>
                  <a:ext uri="{FF2B5EF4-FFF2-40B4-BE49-F238E27FC236}">
                    <a16:creationId xmlns:a16="http://schemas.microsoft.com/office/drawing/2014/main" id="{7987BDF4-68A3-47DA-884C-D1A37F5A0EF1}"/>
                  </a:ext>
                </a:extLst>
              </p:cNvPr>
              <p:cNvSpPr/>
              <p:nvPr/>
            </p:nvSpPr>
            <p:spPr>
              <a:xfrm>
                <a:off x="5073826" y="1142635"/>
                <a:ext cx="3694938" cy="441029"/>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D2E4E56-3634-42C6-84FD-478322BFEDDE}"/>
                  </a:ext>
                </a:extLst>
              </p:cNvPr>
              <p:cNvSpPr txBox="1"/>
              <p:nvPr/>
            </p:nvSpPr>
            <p:spPr>
              <a:xfrm>
                <a:off x="5158341" y="1189883"/>
                <a:ext cx="3787346" cy="36473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Colors</a:t>
                </a:r>
                <a:endParaRPr lang="en-US" sz="1200" b="1" i="1" dirty="0">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B0B0C2CF-D39A-4412-AD80-DF2E73BD5A7D}"/>
                </a:ext>
              </a:extLst>
            </p:cNvPr>
            <p:cNvPicPr>
              <a:picLocks noChangeAspect="1"/>
            </p:cNvPicPr>
            <p:nvPr/>
          </p:nvPicPr>
          <p:blipFill>
            <a:blip r:embed="rId2"/>
            <a:stretch>
              <a:fillRect/>
            </a:stretch>
          </p:blipFill>
          <p:spPr>
            <a:xfrm>
              <a:off x="5052054" y="1729640"/>
              <a:ext cx="3634746" cy="458933"/>
            </a:xfrm>
            <a:prstGeom prst="rect">
              <a:avLst/>
            </a:prstGeom>
          </p:spPr>
        </p:pic>
      </p:grpSp>
      <p:grpSp>
        <p:nvGrpSpPr>
          <p:cNvPr id="11" name="Group 10">
            <a:extLst>
              <a:ext uri="{FF2B5EF4-FFF2-40B4-BE49-F238E27FC236}">
                <a16:creationId xmlns:a16="http://schemas.microsoft.com/office/drawing/2014/main" id="{1975FA74-C027-4D6B-87AA-3AACECC9EC2A}"/>
              </a:ext>
            </a:extLst>
          </p:cNvPr>
          <p:cNvGrpSpPr/>
          <p:nvPr/>
        </p:nvGrpSpPr>
        <p:grpSpPr>
          <a:xfrm>
            <a:off x="5250355" y="2413314"/>
            <a:ext cx="3199125" cy="1748856"/>
            <a:chOff x="5052053" y="2949715"/>
            <a:chExt cx="3843536" cy="2302751"/>
          </a:xfrm>
        </p:grpSpPr>
        <p:sp>
          <p:nvSpPr>
            <p:cNvPr id="12" name="Rectangle 11">
              <a:extLst>
                <a:ext uri="{FF2B5EF4-FFF2-40B4-BE49-F238E27FC236}">
                  <a16:creationId xmlns:a16="http://schemas.microsoft.com/office/drawing/2014/main" id="{FE3EC999-E394-4B6C-8929-D96B5D13900B}"/>
                </a:ext>
              </a:extLst>
            </p:cNvPr>
            <p:cNvSpPr/>
            <p:nvPr/>
          </p:nvSpPr>
          <p:spPr>
            <a:xfrm>
              <a:off x="5052058" y="2949715"/>
              <a:ext cx="3694938" cy="707885"/>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06210A-7B93-4A6B-85CE-DF39A33150C1}"/>
                </a:ext>
              </a:extLst>
            </p:cNvPr>
            <p:cNvSpPr txBox="1"/>
            <p:nvPr/>
          </p:nvSpPr>
          <p:spPr>
            <a:xfrm>
              <a:off x="5108243" y="2975246"/>
              <a:ext cx="3787346" cy="60788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Gradients</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(Only use as accents)</a:t>
              </a:r>
            </a:p>
          </p:txBody>
        </p:sp>
        <p:pic>
          <p:nvPicPr>
            <p:cNvPr id="14" name="Picture 13">
              <a:extLst>
                <a:ext uri="{FF2B5EF4-FFF2-40B4-BE49-F238E27FC236}">
                  <a16:creationId xmlns:a16="http://schemas.microsoft.com/office/drawing/2014/main" id="{CD23B498-1419-4276-B652-DCA51F2CFAF3}"/>
                </a:ext>
              </a:extLst>
            </p:cNvPr>
            <p:cNvPicPr>
              <a:picLocks noChangeAspect="1"/>
            </p:cNvPicPr>
            <p:nvPr/>
          </p:nvPicPr>
          <p:blipFill>
            <a:blip r:embed="rId3"/>
            <a:stretch>
              <a:fillRect/>
            </a:stretch>
          </p:blipFill>
          <p:spPr>
            <a:xfrm>
              <a:off x="5052053" y="3575301"/>
              <a:ext cx="3689761" cy="1677165"/>
            </a:xfrm>
            <a:prstGeom prst="rect">
              <a:avLst/>
            </a:prstGeom>
          </p:spPr>
        </p:pic>
      </p:grpSp>
      <p:sp>
        <p:nvSpPr>
          <p:cNvPr id="16" name="Text Placeholder 15">
            <a:extLst>
              <a:ext uri="{FF2B5EF4-FFF2-40B4-BE49-F238E27FC236}">
                <a16:creationId xmlns:a16="http://schemas.microsoft.com/office/drawing/2014/main" id="{BBEF6D8A-1D50-4459-B06A-FE633E737D75}"/>
              </a:ext>
            </a:extLst>
          </p:cNvPr>
          <p:cNvSpPr>
            <a:spLocks noGrp="1"/>
          </p:cNvSpPr>
          <p:nvPr>
            <p:ph type="body" sz="quarter" idx="13"/>
          </p:nvPr>
        </p:nvSpPr>
        <p:spPr>
          <a:xfrm>
            <a:off x="914400" y="1677333"/>
            <a:ext cx="3840163" cy="2484837"/>
          </a:xfrm>
        </p:spPr>
        <p:txBody>
          <a:bodyPr/>
          <a:lstStyle>
            <a:lvl1pPr>
              <a:defRPr sz="1800"/>
            </a:lvl1pPr>
          </a:lstStyle>
          <a:p>
            <a:pPr lvl="0"/>
            <a:r>
              <a:rPr lang="en-US"/>
              <a:t>Click to edit Master text styles</a:t>
            </a:r>
          </a:p>
        </p:txBody>
      </p:sp>
      <p:sp>
        <p:nvSpPr>
          <p:cNvPr id="18" name="Text Placeholder 17">
            <a:extLst>
              <a:ext uri="{FF2B5EF4-FFF2-40B4-BE49-F238E27FC236}">
                <a16:creationId xmlns:a16="http://schemas.microsoft.com/office/drawing/2014/main" id="{FE02B71A-EE22-4B71-A39A-8E15EE76345E}"/>
              </a:ext>
            </a:extLst>
          </p:cNvPr>
          <p:cNvSpPr>
            <a:spLocks noGrp="1"/>
          </p:cNvSpPr>
          <p:nvPr>
            <p:ph type="body" sz="quarter" idx="14"/>
          </p:nvPr>
        </p:nvSpPr>
        <p:spPr>
          <a:xfrm>
            <a:off x="-985388" y="1697394"/>
            <a:ext cx="806450" cy="1196975"/>
          </a:xfrm>
        </p:spPr>
        <p:txBody>
          <a:bodyPr/>
          <a:lstStyle>
            <a:lvl1pPr>
              <a:defRPr sz="500">
                <a:solidFill>
                  <a:schemeClr val="bg1"/>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4" name="Footer Placeholder 3"/>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30653153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1803896"/>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3141413"/>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4294953"/>
            <a:ext cx="6418580" cy="936625"/>
          </a:xfrm>
        </p:spPr>
        <p:txBody>
          <a:bodyPr/>
          <a:lstStyle>
            <a:lvl1pPr>
              <a:defRPr sz="1800" b="0" i="1">
                <a:solidFill>
                  <a:srgbClr val="0A3161"/>
                </a:solidFill>
              </a:defRPr>
            </a:lvl1pPr>
          </a:lstStyle>
          <a:p>
            <a:pPr lvl="0"/>
            <a:r>
              <a:rPr lang="en-US" dirty="0"/>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1478831"/>
            <a:ext cx="2446338" cy="377507"/>
          </a:xfrm>
        </p:spPr>
        <p:txBody>
          <a:bodyPr/>
          <a:lstStyle>
            <a:lvl1pPr>
              <a:defRPr sz="1800" b="0"/>
            </a:lvl1pPr>
          </a:lstStyle>
          <a:p>
            <a:pPr lvl="0"/>
            <a:r>
              <a:rPr lang="en-US" dirty="0"/>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022776" y="48452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318608235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0769"/>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mage of list level button used to navigate between font styles in PPT." title="Image of list level buttons">
            <a:extLst>
              <a:ext uri="{FF2B5EF4-FFF2-40B4-BE49-F238E27FC236}">
                <a16:creationId xmlns:a16="http://schemas.microsoft.com/office/drawing/2014/main" id="{5099A289-15E0-408F-9F89-A2C2079BCC3D}"/>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761536" y="1581114"/>
            <a:ext cx="576825" cy="27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43386127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sp>
        <p:nvSpPr>
          <p:cNvPr id="3" name="Content Placeholder 2"/>
          <p:cNvSpPr>
            <a:spLocks noGrp="1"/>
          </p:cNvSpPr>
          <p:nvPr>
            <p:ph sz="half" idx="1"/>
          </p:nvPr>
        </p:nvSpPr>
        <p:spPr>
          <a:xfrm>
            <a:off x="457200" y="1862050"/>
            <a:ext cx="3931920" cy="4081549"/>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1EFD2239-BDA9-4108-B130-FF5BB9681006}"/>
              </a:ext>
            </a:extLst>
          </p:cNvPr>
          <p:cNvPicPr>
            <a:picLocks noChangeAspect="1"/>
          </p:cNvPicPr>
          <p:nvPr/>
        </p:nvPicPr>
        <p:blipFill>
          <a:blip r:embed="rId2"/>
          <a:stretch>
            <a:fillRect/>
          </a:stretch>
        </p:blipFill>
        <p:spPr>
          <a:xfrm>
            <a:off x="4994217" y="2283472"/>
            <a:ext cx="3791452" cy="1290464"/>
          </a:xfrm>
          <a:prstGeom prst="rect">
            <a:avLst/>
          </a:prstGeom>
        </p:spPr>
      </p:pic>
      <p:sp>
        <p:nvSpPr>
          <p:cNvPr id="4" name="Content Placeholder 3"/>
          <p:cNvSpPr>
            <a:spLocks noGrp="1"/>
          </p:cNvSpPr>
          <p:nvPr>
            <p:ph sz="half" idx="2"/>
          </p:nvPr>
        </p:nvSpPr>
        <p:spPr>
          <a:xfrm>
            <a:off x="4811336" y="2496442"/>
            <a:ext cx="3931920" cy="864524"/>
          </a:xfrm>
        </p:spPr>
        <p:txBody>
          <a:bodyPr/>
          <a:lstStyle>
            <a:lvl1pPr algn="ctr">
              <a:defRPr sz="2400">
                <a:solidFill>
                  <a:srgbClr val="0A3161"/>
                </a:solidFill>
              </a:defRPr>
            </a:lvl1pPr>
            <a:lvl5pPr>
              <a:defRPr sz="20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160105320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cxnSp>
        <p:nvCxnSpPr>
          <p:cNvPr id="19" name="Straight Connector 18" descr="A horizontal divider line seperating content on the top of the slide from content on the bottom" title="Horizontal Divider">
            <a:extLst>
              <a:ext uri="{FF2B5EF4-FFF2-40B4-BE49-F238E27FC236}">
                <a16:creationId xmlns:a16="http://schemas.microsoft.com/office/drawing/2014/main" id="{85348FD1-3C6D-41D3-8182-658380298CE1}"/>
              </a:ext>
            </a:extLst>
          </p:cNvPr>
          <p:cNvCxnSpPr/>
          <p:nvPr/>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9BD95B5-A5FE-4C84-8953-43074FDF2E2E}"/>
              </a:ext>
            </a:extLst>
          </p:cNvPr>
          <p:cNvSpPr>
            <a:spLocks noGrp="1"/>
          </p:cNvSpPr>
          <p:nvPr>
            <p:ph type="body" sz="quarter" idx="15"/>
          </p:nvPr>
        </p:nvSpPr>
        <p:spPr>
          <a:xfrm>
            <a:off x="5577841" y="4743554"/>
            <a:ext cx="2227810" cy="323850"/>
          </a:xfrm>
        </p:spPr>
        <p:txBody>
          <a:bodyPr/>
          <a:lstStyle>
            <a:lvl1pPr>
              <a:defRPr sz="1200" b="0">
                <a:solidFill>
                  <a:schemeClr val="tx1"/>
                </a:solidFill>
              </a:defRPr>
            </a:lvl1pPr>
          </a:lstStyle>
          <a:p>
            <a:pPr lvl="0"/>
            <a:r>
              <a:rPr lang="en-US"/>
              <a:t>Click to edit Master text styles</a:t>
            </a:r>
          </a:p>
        </p:txBody>
      </p:sp>
      <p:pic>
        <p:nvPicPr>
          <p:cNvPr id="20" name="Picture 2" descr="When inserting Information Protection Policy Classification, a visual reference is included to show where you click &quot;footer&quot;." title="Header/footer visual reference">
            <a:extLst>
              <a:ext uri="{FF2B5EF4-FFF2-40B4-BE49-F238E27FC236}">
                <a16:creationId xmlns:a16="http://schemas.microsoft.com/office/drawing/2014/main" id="{9DE2D038-CA3B-4C07-9866-28F04A922B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23657" y="1830684"/>
            <a:ext cx="3276600" cy="279203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descr="Vertical Arrow pointing to where the footer information needs to be updated in a dialog box" title="Vertical Arrow">
            <a:extLst>
              <a:ext uri="{FF2B5EF4-FFF2-40B4-BE49-F238E27FC236}">
                <a16:creationId xmlns:a16="http://schemas.microsoft.com/office/drawing/2014/main" id="{13A43BFF-D64C-406C-A978-5D633B907F5B}"/>
              </a:ext>
            </a:extLst>
          </p:cNvPr>
          <p:cNvCxnSpPr/>
          <p:nvPr/>
        </p:nvCxnSpPr>
        <p:spPr>
          <a:xfrm flipV="1">
            <a:off x="6477797" y="4057196"/>
            <a:ext cx="0" cy="690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descr="Red rectangle indicating where the footer information is in a dialog box" title="Red Rectangle">
            <a:extLst>
              <a:ext uri="{FF2B5EF4-FFF2-40B4-BE49-F238E27FC236}">
                <a16:creationId xmlns:a16="http://schemas.microsoft.com/office/drawing/2014/main" id="{A2BC33F4-FBE4-42B4-A7C9-798D1451CDA8}"/>
              </a:ext>
            </a:extLst>
          </p:cNvPr>
          <p:cNvSpPr/>
          <p:nvPr/>
        </p:nvSpPr>
        <p:spPr>
          <a:xfrm>
            <a:off x="5504660" y="3885743"/>
            <a:ext cx="1868488"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6" name="Rectangle 25" descr="Red rectangle indicating where the footer information is in a dialog box" title="Red Rectangle">
            <a:extLst>
              <a:ext uri="{FF2B5EF4-FFF2-40B4-BE49-F238E27FC236}">
                <a16:creationId xmlns:a16="http://schemas.microsoft.com/office/drawing/2014/main" id="{20A544E6-13D9-409A-B990-1172CB2E26D0}"/>
              </a:ext>
            </a:extLst>
          </p:cNvPr>
          <p:cNvSpPr/>
          <p:nvPr/>
        </p:nvSpPr>
        <p:spPr>
          <a:xfrm>
            <a:off x="5638799" y="3428543"/>
            <a:ext cx="1676401"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359023985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4" name="Text Placeholder 3">
            <a:extLst>
              <a:ext uri="{FF2B5EF4-FFF2-40B4-BE49-F238E27FC236}">
                <a16:creationId xmlns:a16="http://schemas.microsoft.com/office/drawing/2014/main" id="{D8BC0031-99D6-47FE-8E3C-6A948DBA5081}"/>
              </a:ext>
            </a:extLst>
          </p:cNvPr>
          <p:cNvSpPr>
            <a:spLocks noGrp="1"/>
          </p:cNvSpPr>
          <p:nvPr>
            <p:ph type="body" sz="quarter" idx="13"/>
          </p:nvPr>
        </p:nvSpPr>
        <p:spPr>
          <a:xfrm>
            <a:off x="-1055688" y="1371600"/>
            <a:ext cx="914400" cy="1155700"/>
          </a:xfrm>
        </p:spPr>
        <p:txBody>
          <a:bodyPr/>
          <a:lstStyle>
            <a:lvl1pPr>
              <a:defRPr sz="500">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159547213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4" name="Text Placeholder 3">
            <a:extLst>
              <a:ext uri="{FF2B5EF4-FFF2-40B4-BE49-F238E27FC236}">
                <a16:creationId xmlns:a16="http://schemas.microsoft.com/office/drawing/2014/main" id="{D8BC0031-99D6-47FE-8E3C-6A948DBA5081}"/>
              </a:ext>
            </a:extLst>
          </p:cNvPr>
          <p:cNvSpPr>
            <a:spLocks noGrp="1"/>
          </p:cNvSpPr>
          <p:nvPr>
            <p:ph type="body" sz="quarter" idx="13"/>
          </p:nvPr>
        </p:nvSpPr>
        <p:spPr>
          <a:xfrm>
            <a:off x="-1055688" y="1371600"/>
            <a:ext cx="914400" cy="1155700"/>
          </a:xfrm>
        </p:spPr>
        <p:txBody>
          <a:bodyPr/>
          <a:lstStyle>
            <a:lvl1pPr>
              <a:defRPr sz="500">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209436351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dirty="0"/>
              <a:t>Date</a:t>
            </a:r>
          </a:p>
        </p:txBody>
      </p:sp>
      <p:graphicFrame>
        <p:nvGraphicFramePr>
          <p:cNvPr id="15" name="Table Placeholder 6" descr="Example of IRS blue banded table style" title="Table Example">
            <a:extLst>
              <a:ext uri="{FF2B5EF4-FFF2-40B4-BE49-F238E27FC236}">
                <a16:creationId xmlns:a16="http://schemas.microsoft.com/office/drawing/2014/main" id="{124C4A40-D0CC-4A16-8200-C22456D3EC61}"/>
              </a:ext>
            </a:extLst>
          </p:cNvPr>
          <p:cNvGraphicFramePr>
            <a:graphicFrameLocks/>
          </p:cNvGraphicFramePr>
          <p:nvPr>
            <p:extLst>
              <p:ext uri="{D42A27DB-BD31-4B8C-83A1-F6EECF244321}">
                <p14:modId xmlns:p14="http://schemas.microsoft.com/office/powerpoint/2010/main" val="2672338261"/>
              </p:ext>
            </p:extLst>
          </p:nvPr>
        </p:nvGraphicFramePr>
        <p:xfrm>
          <a:off x="4776476" y="2348752"/>
          <a:ext cx="3910324" cy="2103486"/>
        </p:xfrm>
        <a:graphic>
          <a:graphicData uri="http://schemas.openxmlformats.org/drawingml/2006/table">
            <a:tbl>
              <a:tblPr firstRow="1" bandRow="1">
                <a:tableStyleId>{5940675A-B579-460E-94D1-54222C63F5DA}</a:tableStyleId>
              </a:tblPr>
              <a:tblGrid>
                <a:gridCol w="977581">
                  <a:extLst>
                    <a:ext uri="{9D8B030D-6E8A-4147-A177-3AD203B41FA5}">
                      <a16:colId xmlns:a16="http://schemas.microsoft.com/office/drawing/2014/main" val="20000"/>
                    </a:ext>
                  </a:extLst>
                </a:gridCol>
                <a:gridCol w="977581">
                  <a:extLst>
                    <a:ext uri="{9D8B030D-6E8A-4147-A177-3AD203B41FA5}">
                      <a16:colId xmlns:a16="http://schemas.microsoft.com/office/drawing/2014/main" val="20001"/>
                    </a:ext>
                  </a:extLst>
                </a:gridCol>
                <a:gridCol w="977581">
                  <a:extLst>
                    <a:ext uri="{9D8B030D-6E8A-4147-A177-3AD203B41FA5}">
                      <a16:colId xmlns:a16="http://schemas.microsoft.com/office/drawing/2014/main" val="20002"/>
                    </a:ext>
                  </a:extLst>
                </a:gridCol>
                <a:gridCol w="977581">
                  <a:extLst>
                    <a:ext uri="{9D8B030D-6E8A-4147-A177-3AD203B41FA5}">
                      <a16:colId xmlns:a16="http://schemas.microsoft.com/office/drawing/2014/main" val="20003"/>
                    </a:ext>
                  </a:extLst>
                </a:gridCol>
              </a:tblGrid>
              <a:tr h="191226">
                <a:tc>
                  <a:txBody>
                    <a:bodyPr/>
                    <a:lstStyle/>
                    <a:p>
                      <a:pPr algn="ct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191226">
                <a:tc>
                  <a:txBody>
                    <a:bodyPr/>
                    <a:lstStyle/>
                    <a:p>
                      <a:r>
                        <a:rPr lang="en-US" sz="600" dirty="0">
                          <a:solidFill>
                            <a:srgbClr val="0A3161"/>
                          </a:solidFill>
                          <a:latin typeface="Arial" charset="0"/>
                          <a:ea typeface="Arial" charset="0"/>
                          <a:cs typeface="Arial" charset="0"/>
                        </a:rPr>
                        <a:t>Text</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592228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96B2FFF1-74AE-46B9-B269-5F039EED1EA5}"/>
              </a:ext>
            </a:extLst>
          </p:cNvPr>
          <p:cNvSpPr>
            <a:spLocks noGrp="1"/>
          </p:cNvSpPr>
          <p:nvPr>
            <p:ph type="body" sz="quarter" idx="14"/>
          </p:nvPr>
        </p:nvSpPr>
        <p:spPr>
          <a:xfrm>
            <a:off x="4852988" y="1188720"/>
            <a:ext cx="4098925" cy="1105275"/>
          </a:xfrm>
        </p:spPr>
        <p:txBody>
          <a:bodyPr/>
          <a:lstStyle>
            <a:lvl1pPr>
              <a:defRPr sz="1400">
                <a:solidFill>
                  <a:srgbClr val="007FAC"/>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58BD3814-AB38-490E-B0CD-BD446093796B}"/>
              </a:ext>
            </a:extLst>
          </p:cNvPr>
          <p:cNvSpPr>
            <a:spLocks noGrp="1"/>
          </p:cNvSpPr>
          <p:nvPr>
            <p:ph type="body" sz="quarter" idx="15"/>
          </p:nvPr>
        </p:nvSpPr>
        <p:spPr>
          <a:xfrm>
            <a:off x="-1089025" y="1188720"/>
            <a:ext cx="914400" cy="1455738"/>
          </a:xfrm>
        </p:spPr>
        <p:txBody>
          <a:bodyPr/>
          <a:lstStyle>
            <a:lvl1pPr>
              <a:defRPr sz="500">
                <a:solidFill>
                  <a:schemeClr val="bg1"/>
                </a:solidFill>
              </a:defRPr>
            </a:lvl1pPr>
          </a:lstStyle>
          <a:p>
            <a:pPr lvl="0"/>
            <a:r>
              <a:rPr lang="en-US"/>
              <a:t>Click to edit Master text styles</a:t>
            </a:r>
          </a:p>
        </p:txBody>
      </p:sp>
      <p:pic>
        <p:nvPicPr>
          <p:cNvPr id="12" name="Picture 10" descr=" A screenshot of the Format Picture dialog box that shows were to enter alt text" title="Picture of Alt Text Dialog Box">
            <a:extLst>
              <a:ext uri="{FF2B5EF4-FFF2-40B4-BE49-F238E27FC236}">
                <a16:creationId xmlns:a16="http://schemas.microsoft.com/office/drawing/2014/main" id="{748690AB-462A-4C13-8A02-BE54B643031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r="-49"/>
          <a:stretch>
            <a:fillRect/>
          </a:stretch>
        </p:blipFill>
        <p:spPr bwMode="auto">
          <a:xfrm>
            <a:off x="4916284" y="2395078"/>
            <a:ext cx="3613959" cy="34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63561737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sp>
        <p:nvSpPr>
          <p:cNvPr id="16" name="Text Placeholder 15">
            <a:extLst>
              <a:ext uri="{FF2B5EF4-FFF2-40B4-BE49-F238E27FC236}">
                <a16:creationId xmlns:a16="http://schemas.microsoft.com/office/drawing/2014/main" id="{BBEF6D8A-1D50-4459-B06A-FE633E737D75}"/>
              </a:ext>
            </a:extLst>
          </p:cNvPr>
          <p:cNvSpPr>
            <a:spLocks noGrp="1"/>
          </p:cNvSpPr>
          <p:nvPr>
            <p:ph type="body" sz="quarter" idx="13"/>
          </p:nvPr>
        </p:nvSpPr>
        <p:spPr>
          <a:xfrm>
            <a:off x="457200" y="2277688"/>
            <a:ext cx="3906838" cy="459038"/>
          </a:xfrm>
        </p:spPr>
        <p:txBody>
          <a:bodyPr/>
          <a:lstStyle>
            <a:lvl1pPr>
              <a:defRPr sz="1800"/>
            </a:lvl1pPr>
          </a:lstStyle>
          <a:p>
            <a:pPr lvl="0"/>
            <a:r>
              <a:rPr lang="en-US"/>
              <a:t>Click to edit Master text styles</a:t>
            </a:r>
          </a:p>
        </p:txBody>
      </p:sp>
      <p:pic>
        <p:nvPicPr>
          <p:cNvPr id="17" name="Picture Placeholder 3" descr="Placeholder box to insert an image into" title="Image Placeholder">
            <a:extLst>
              <a:ext uri="{FF2B5EF4-FFF2-40B4-BE49-F238E27FC236}">
                <a16:creationId xmlns:a16="http://schemas.microsoft.com/office/drawing/2014/main" id="{BA986243-FF11-44BF-87BB-B358C9874C2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492752" y="1402080"/>
            <a:ext cx="4194048" cy="4194048"/>
          </a:xfrm>
          <a:prstGeom prst="rect">
            <a:avLst/>
          </a:prstGeom>
          <a:effectLst>
            <a:outerShdw blurRad="127000" dist="127000" dir="2700000" algn="tl" rotWithShape="0">
              <a:prstClr val="black">
                <a:alpha val="30000"/>
              </a:prstClr>
            </a:outerShdw>
          </a:effectLst>
        </p:spPr>
      </p:pic>
      <p:sp>
        <p:nvSpPr>
          <p:cNvPr id="19" name="Text Placeholder 18">
            <a:extLst>
              <a:ext uri="{FF2B5EF4-FFF2-40B4-BE49-F238E27FC236}">
                <a16:creationId xmlns:a16="http://schemas.microsoft.com/office/drawing/2014/main" id="{27AB2203-D5D6-4789-ABAA-5D9EF6A1EAA7}"/>
              </a:ext>
            </a:extLst>
          </p:cNvPr>
          <p:cNvSpPr>
            <a:spLocks noGrp="1"/>
          </p:cNvSpPr>
          <p:nvPr>
            <p:ph type="body" sz="quarter" idx="14"/>
          </p:nvPr>
        </p:nvSpPr>
        <p:spPr>
          <a:xfrm>
            <a:off x="457200" y="2868612"/>
            <a:ext cx="3906838" cy="2727515"/>
          </a:xfrm>
        </p:spPr>
        <p:txBody>
          <a:bodyPr/>
          <a:lstStyle>
            <a:lvl1pPr>
              <a:defRPr sz="1400" b="0">
                <a:solidFill>
                  <a:srgbClr val="0A3161"/>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69569301-EF70-4B41-B9BD-E9482B79D0A1}"/>
              </a:ext>
            </a:extLst>
          </p:cNvPr>
          <p:cNvSpPr>
            <a:spLocks noGrp="1"/>
          </p:cNvSpPr>
          <p:nvPr>
            <p:ph type="body" sz="quarter" idx="15"/>
          </p:nvPr>
        </p:nvSpPr>
        <p:spPr>
          <a:xfrm>
            <a:off x="-1063625" y="2278063"/>
            <a:ext cx="914400" cy="1150937"/>
          </a:xfrm>
        </p:spPr>
        <p:txBody>
          <a:bodyPr/>
          <a:lstStyle>
            <a:lvl1pPr>
              <a:defRPr sz="500">
                <a:solidFill>
                  <a:schemeClr val="bg1"/>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4" name="Footer Placeholder 3"/>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211122182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D075A229-60AF-4D99-AFF7-1474AA068AEA}"/>
              </a:ext>
            </a:extLst>
          </p:cNvPr>
          <p:cNvPicPr>
            <a:picLocks noChangeAspect="1"/>
          </p:cNvPicPr>
          <p:nvPr/>
        </p:nvPicPr>
        <p:blipFill>
          <a:blip r:embed="rId2"/>
          <a:stretch>
            <a:fillRect/>
          </a:stretch>
        </p:blipFill>
        <p:spPr>
          <a:xfrm>
            <a:off x="4908102" y="1483727"/>
            <a:ext cx="3643339" cy="2995362"/>
          </a:xfrm>
          <a:prstGeom prst="rect">
            <a:avLst/>
          </a:prstGeom>
        </p:spPr>
      </p:pic>
      <p:sp>
        <p:nvSpPr>
          <p:cNvPr id="4" name="Text Placeholder 3">
            <a:extLst>
              <a:ext uri="{FF2B5EF4-FFF2-40B4-BE49-F238E27FC236}">
                <a16:creationId xmlns:a16="http://schemas.microsoft.com/office/drawing/2014/main" id="{5C8E6BB1-305F-458F-800A-08F4A1A218C1}"/>
              </a:ext>
            </a:extLst>
          </p:cNvPr>
          <p:cNvSpPr>
            <a:spLocks noGrp="1"/>
          </p:cNvSpPr>
          <p:nvPr>
            <p:ph type="body" sz="quarter" idx="14"/>
          </p:nvPr>
        </p:nvSpPr>
        <p:spPr>
          <a:xfrm>
            <a:off x="-1044350" y="1188720"/>
            <a:ext cx="889000" cy="1454150"/>
          </a:xfrm>
        </p:spPr>
        <p:txBody>
          <a:bodyPr/>
          <a:lstStyle>
            <a:lvl1pPr>
              <a:defRPr sz="500">
                <a:solidFill>
                  <a:schemeClr val="bg1"/>
                </a:solidFill>
              </a:defRPr>
            </a:lvl1pPr>
          </a:lstStyle>
          <a:p>
            <a:pPr lvl="0"/>
            <a:r>
              <a:rPr lang="en-US"/>
              <a:t>Click to edit Master text styles</a:t>
            </a:r>
          </a:p>
        </p:txBody>
      </p:sp>
      <p:sp>
        <p:nvSpPr>
          <p:cNvPr id="15" name="Text Placeholder 14">
            <a:extLst>
              <a:ext uri="{FF2B5EF4-FFF2-40B4-BE49-F238E27FC236}">
                <a16:creationId xmlns:a16="http://schemas.microsoft.com/office/drawing/2014/main" id="{5EA2D7E6-8170-4146-AFF4-D51D6FEAB066}"/>
              </a:ext>
            </a:extLst>
          </p:cNvPr>
          <p:cNvSpPr>
            <a:spLocks noGrp="1"/>
          </p:cNvSpPr>
          <p:nvPr>
            <p:ph type="body" sz="quarter" idx="15"/>
          </p:nvPr>
        </p:nvSpPr>
        <p:spPr>
          <a:xfrm>
            <a:off x="4908550" y="4605338"/>
            <a:ext cx="3643313" cy="768350"/>
          </a:xfrm>
        </p:spPr>
        <p:txBody>
          <a:bodyPr/>
          <a:lstStyle>
            <a:lvl1pPr>
              <a:defRPr sz="1500">
                <a:solidFill>
                  <a:srgbClr val="007FAC"/>
                </a:solidFill>
              </a:defRPr>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236119252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C76C6-3F70-4830-96D2-D7184EC07C58}"/>
              </a:ext>
            </a:extLst>
          </p:cNvPr>
          <p:cNvSpPr>
            <a:spLocks noGrp="1"/>
          </p:cNvSpPr>
          <p:nvPr>
            <p:ph type="dt" sz="half" idx="10"/>
          </p:nvPr>
        </p:nvSpPr>
        <p:spPr>
          <a:xfrm>
            <a:off x="457200" y="6245225"/>
            <a:ext cx="2133600" cy="476250"/>
          </a:xfrm>
          <a:prstGeom prst="rect">
            <a:avLst/>
          </a:prstGeom>
        </p:spPr>
        <p:txBody>
          <a:bodyPr/>
          <a:lstStyle>
            <a:lvl1pPr>
              <a:defRPr>
                <a:latin typeface="Arial" charset="0"/>
                <a:ea typeface="ＭＳ Ｐゴシック" charset="-128"/>
              </a:defRPr>
            </a:lvl1pPr>
          </a:lstStyle>
          <a:p>
            <a:pPr>
              <a:defRPr/>
            </a:pPr>
            <a:endParaRPr lang="en-US" altLang="en-US" dirty="0"/>
          </a:p>
        </p:txBody>
      </p:sp>
      <p:sp>
        <p:nvSpPr>
          <p:cNvPr id="6" name="Footer Placeholder 5">
            <a:extLst>
              <a:ext uri="{FF2B5EF4-FFF2-40B4-BE49-F238E27FC236}">
                <a16:creationId xmlns:a16="http://schemas.microsoft.com/office/drawing/2014/main" id="{F83A48CC-3AE9-4895-A5A6-1624557DCDFF}"/>
              </a:ext>
            </a:extLst>
          </p:cNvPr>
          <p:cNvSpPr>
            <a:spLocks noGrp="1"/>
          </p:cNvSpPr>
          <p:nvPr>
            <p:ph type="ftr" sz="quarter" idx="11"/>
          </p:nvPr>
        </p:nvSpPr>
        <p:spPr>
          <a:xfrm>
            <a:off x="3124200" y="6245225"/>
            <a:ext cx="2895600" cy="476250"/>
          </a:xfrm>
        </p:spPr>
        <p:txBody>
          <a:bodyPr/>
          <a:lstStyle>
            <a:lvl1pPr>
              <a:defRPr/>
            </a:lvl1pPr>
          </a:lstStyle>
          <a:p>
            <a:pPr>
              <a:defRPr/>
            </a:pPr>
            <a:r>
              <a:rPr lang="en-US" altLang="en-US" dirty="0"/>
              <a:t>www.IRS.gov / Retirement</a:t>
            </a:r>
          </a:p>
        </p:txBody>
      </p:sp>
      <p:sp>
        <p:nvSpPr>
          <p:cNvPr id="7" name="Slide Number Placeholder 6">
            <a:extLst>
              <a:ext uri="{FF2B5EF4-FFF2-40B4-BE49-F238E27FC236}">
                <a16:creationId xmlns:a16="http://schemas.microsoft.com/office/drawing/2014/main" id="{E973FA3C-48B2-4C52-9C0F-708F38E2C94B}"/>
              </a:ext>
            </a:extLst>
          </p:cNvPr>
          <p:cNvSpPr>
            <a:spLocks noGrp="1"/>
          </p:cNvSpPr>
          <p:nvPr>
            <p:ph type="sldNum" sz="quarter" idx="12"/>
          </p:nvPr>
        </p:nvSpPr>
        <p:spPr>
          <a:xfrm>
            <a:off x="6553200" y="6245225"/>
            <a:ext cx="2133600" cy="476250"/>
          </a:xfrm>
        </p:spPr>
        <p:txBody>
          <a:bodyPr/>
          <a:lstStyle>
            <a:lvl1pPr>
              <a:defRPr smtClean="0"/>
            </a:lvl1pPr>
          </a:lstStyle>
          <a:p>
            <a:pPr>
              <a:defRPr/>
            </a:pPr>
            <a:fld id="{E029F553-358B-4614-AA44-6D5CF46087F7}" type="slidenum">
              <a:rPr lang="en-US" altLang="en-US"/>
              <a:pPr>
                <a:defRPr/>
              </a:pPr>
              <a:t>‹#›</a:t>
            </a:fld>
            <a:endParaRPr lang="en-US" altLang="en-US" dirty="0"/>
          </a:p>
        </p:txBody>
      </p:sp>
    </p:spTree>
    <p:extLst>
      <p:ext uri="{BB962C8B-B14F-4D97-AF65-F5344CB8AC3E}">
        <p14:creationId xmlns:p14="http://schemas.microsoft.com/office/powerpoint/2010/main" val="206758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1523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183341"/>
            <a:ext cx="4940621" cy="870243"/>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37192"/>
            <a:ext cx="3687172" cy="377507"/>
          </a:xfrm>
        </p:spPr>
        <p:txBody>
          <a:bodyPr/>
          <a:lstStyle>
            <a:lvl1pPr>
              <a:defRPr sz="1800" b="0">
                <a:solidFill>
                  <a:srgbClr val="B31942"/>
                </a:solidFill>
              </a:defRPr>
            </a:lvl1pPr>
          </a:lstStyle>
          <a:p>
            <a:pPr lvl="0"/>
            <a:r>
              <a:rPr lang="en-US" dirty="0"/>
              <a:t>Date</a:t>
            </a:r>
          </a:p>
        </p:txBody>
      </p:sp>
    </p:spTree>
    <p:extLst>
      <p:ext uri="{BB962C8B-B14F-4D97-AF65-F5344CB8AC3E}">
        <p14:creationId xmlns:p14="http://schemas.microsoft.com/office/powerpoint/2010/main" val="70648746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374794F-5D87-4CE8-AEBD-C4CBB6C50E4C}"/>
              </a:ext>
            </a:extLst>
          </p:cNvPr>
          <p:cNvSpPr>
            <a:spLocks noGrp="1" noChangeArrowheads="1"/>
          </p:cNvSpPr>
          <p:nvPr>
            <p:ph type="ftr" sz="quarter" idx="10"/>
          </p:nvPr>
        </p:nvSpPr>
        <p:spPr>
          <a:ln/>
        </p:spPr>
        <p:txBody>
          <a:bodyPr/>
          <a:lstStyle>
            <a:lvl1pPr>
              <a:defRPr/>
            </a:lvl1p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6" name="Rectangle 27">
            <a:extLst>
              <a:ext uri="{FF2B5EF4-FFF2-40B4-BE49-F238E27FC236}">
                <a16:creationId xmlns:a16="http://schemas.microsoft.com/office/drawing/2014/main" id="{00BFC440-F451-4FD3-A117-16E6A15CE81C}"/>
              </a:ext>
            </a:extLst>
          </p:cNvPr>
          <p:cNvSpPr>
            <a:spLocks noGrp="1" noChangeArrowheads="1"/>
          </p:cNvSpPr>
          <p:nvPr>
            <p:ph type="sldNum" sz="quarter" idx="11"/>
          </p:nvPr>
        </p:nvSpPr>
        <p:spPr>
          <a:ln/>
        </p:spPr>
        <p:txBody>
          <a:bodyPr/>
          <a:lstStyle>
            <a:lvl1pPr>
              <a:defRPr/>
            </a:lvl1pPr>
          </a:lstStyle>
          <a:p>
            <a:pPr>
              <a:defRPr/>
            </a:pPr>
            <a:fld id="{18E904FF-9ABA-4538-B6F8-551100B67A6D}" type="slidenum">
              <a:rPr lang="en-US" altLang="en-US"/>
              <a:pPr>
                <a:defRPr/>
              </a:pPr>
              <a:t>‹#›</a:t>
            </a:fld>
            <a:endParaRPr lang="en-US" altLang="en-US" dirty="0">
              <a:latin typeface="Times" panose="02020603050405020304" pitchFamily="18" charset="0"/>
            </a:endParaRPr>
          </a:p>
        </p:txBody>
      </p:sp>
    </p:spTree>
    <p:extLst>
      <p:ext uri="{BB962C8B-B14F-4D97-AF65-F5344CB8AC3E}">
        <p14:creationId xmlns:p14="http://schemas.microsoft.com/office/powerpoint/2010/main" val="3577730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Date Placeholder 4">
            <a:extLst>
              <a:ext uri="{FF2B5EF4-FFF2-40B4-BE49-F238E27FC236}">
                <a16:creationId xmlns:a16="http://schemas.microsoft.com/office/drawing/2014/main" id="{A7B7E16B-94AB-47EE-B7A4-6B8CF37C5DE8}"/>
              </a:ext>
            </a:extLst>
          </p:cNvPr>
          <p:cNvSpPr>
            <a:spLocks noGrp="1"/>
          </p:cNvSpPr>
          <p:nvPr>
            <p:ph type="dt" sz="half" idx="10"/>
          </p:nvPr>
        </p:nvSpPr>
        <p:spPr>
          <a:xfrm>
            <a:off x="457200" y="6245225"/>
            <a:ext cx="2133600" cy="476250"/>
          </a:xfrm>
          <a:prstGeom prst="rect">
            <a:avLst/>
          </a:prstGeom>
        </p:spPr>
        <p:txBody>
          <a:bodyPr/>
          <a:lstStyle>
            <a:lvl1pPr>
              <a:defRPr>
                <a:latin typeface="Arial" charset="0"/>
                <a:ea typeface="ＭＳ Ｐゴシック" charset="-128"/>
              </a:defRPr>
            </a:lvl1pPr>
          </a:lstStyle>
          <a:p>
            <a:pPr>
              <a:defRPr/>
            </a:pPr>
            <a:endParaRPr lang="en-US" altLang="en-US" dirty="0"/>
          </a:p>
        </p:txBody>
      </p:sp>
      <p:sp>
        <p:nvSpPr>
          <p:cNvPr id="6" name="Footer Placeholder 5">
            <a:extLst>
              <a:ext uri="{FF2B5EF4-FFF2-40B4-BE49-F238E27FC236}">
                <a16:creationId xmlns:a16="http://schemas.microsoft.com/office/drawing/2014/main" id="{0EE03A86-5E4D-47C2-888B-072F479519F1}"/>
              </a:ext>
            </a:extLst>
          </p:cNvPr>
          <p:cNvSpPr>
            <a:spLocks noGrp="1"/>
          </p:cNvSpPr>
          <p:nvPr>
            <p:ph type="ftr" sz="quarter" idx="11"/>
          </p:nvPr>
        </p:nvSpPr>
        <p:spPr>
          <a:xfrm>
            <a:off x="3124200" y="6245225"/>
            <a:ext cx="2895600" cy="476250"/>
          </a:xfrm>
        </p:spPr>
        <p:txBody>
          <a:bodyPr/>
          <a:lstStyle>
            <a:lvl1pPr>
              <a:defRPr/>
            </a:lvl1pPr>
          </a:lstStyle>
          <a:p>
            <a:pPr>
              <a:defRPr/>
            </a:pPr>
            <a:r>
              <a:rPr lang="en-US" altLang="en-US" dirty="0"/>
              <a:t>www.IRS.gov / Retirement</a:t>
            </a:r>
          </a:p>
        </p:txBody>
      </p:sp>
      <p:sp>
        <p:nvSpPr>
          <p:cNvPr id="7" name="Slide Number Placeholder 6">
            <a:extLst>
              <a:ext uri="{FF2B5EF4-FFF2-40B4-BE49-F238E27FC236}">
                <a16:creationId xmlns:a16="http://schemas.microsoft.com/office/drawing/2014/main" id="{DD20D1FA-F581-464C-9307-1F73F85C9BA0}"/>
              </a:ext>
            </a:extLst>
          </p:cNvPr>
          <p:cNvSpPr>
            <a:spLocks noGrp="1"/>
          </p:cNvSpPr>
          <p:nvPr>
            <p:ph type="sldNum" sz="quarter" idx="12"/>
          </p:nvPr>
        </p:nvSpPr>
        <p:spPr>
          <a:xfrm>
            <a:off x="6553200" y="6245225"/>
            <a:ext cx="2133600" cy="476250"/>
          </a:xfrm>
        </p:spPr>
        <p:txBody>
          <a:bodyPr/>
          <a:lstStyle>
            <a:lvl1pPr>
              <a:defRPr smtClean="0"/>
            </a:lvl1pPr>
          </a:lstStyle>
          <a:p>
            <a:pPr>
              <a:defRPr/>
            </a:pPr>
            <a:fld id="{A5767667-A970-4C15-801F-24BCF0A5393A}" type="slidenum">
              <a:rPr lang="en-US" altLang="en-US"/>
              <a:pPr>
                <a:defRPr/>
              </a:pPr>
              <a:t>‹#›</a:t>
            </a:fld>
            <a:endParaRPr lang="en-US" altLang="en-US" dirty="0"/>
          </a:p>
        </p:txBody>
      </p:sp>
    </p:spTree>
    <p:extLst>
      <p:ext uri="{BB962C8B-B14F-4D97-AF65-F5344CB8AC3E}">
        <p14:creationId xmlns:p14="http://schemas.microsoft.com/office/powerpoint/2010/main" val="3576623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2FAEA-DB9A-489E-A4A9-2D34CC35E766}"/>
              </a:ext>
            </a:extLst>
          </p:cNvPr>
          <p:cNvSpPr>
            <a:spLocks noGrp="1"/>
          </p:cNvSpPr>
          <p:nvPr>
            <p:ph type="dt" sz="half" idx="10"/>
          </p:nvPr>
        </p:nvSpPr>
        <p:spPr>
          <a:xfrm>
            <a:off x="457200" y="6245225"/>
            <a:ext cx="2133600" cy="476250"/>
          </a:xfrm>
          <a:prstGeom prst="rect">
            <a:avLst/>
          </a:prstGeom>
        </p:spPr>
        <p:txBody>
          <a:bodyPr/>
          <a:lstStyle>
            <a:lvl1pPr>
              <a:defRPr>
                <a:latin typeface="Arial" charset="0"/>
                <a:ea typeface="ＭＳ Ｐゴシック" charset="-128"/>
              </a:defRPr>
            </a:lvl1pPr>
          </a:lstStyle>
          <a:p>
            <a:pPr>
              <a:defRPr/>
            </a:pPr>
            <a:endParaRPr lang="en-US" altLang="en-US" dirty="0"/>
          </a:p>
        </p:txBody>
      </p:sp>
      <p:sp>
        <p:nvSpPr>
          <p:cNvPr id="6" name="Footer Placeholder 5">
            <a:extLst>
              <a:ext uri="{FF2B5EF4-FFF2-40B4-BE49-F238E27FC236}">
                <a16:creationId xmlns:a16="http://schemas.microsoft.com/office/drawing/2014/main" id="{1FE7B53A-BF52-4951-8391-3276532B57AF}"/>
              </a:ext>
            </a:extLst>
          </p:cNvPr>
          <p:cNvSpPr>
            <a:spLocks noGrp="1"/>
          </p:cNvSpPr>
          <p:nvPr>
            <p:ph type="ftr" sz="quarter" idx="11"/>
          </p:nvPr>
        </p:nvSpPr>
        <p:spPr>
          <a:xfrm>
            <a:off x="3124200" y="6245225"/>
            <a:ext cx="2895600" cy="476250"/>
          </a:xfrm>
        </p:spPr>
        <p:txBody>
          <a:bodyPr/>
          <a:lstStyle>
            <a:lvl1pPr>
              <a:defRPr/>
            </a:lvl1pPr>
          </a:lstStyle>
          <a:p>
            <a:pPr>
              <a:defRPr/>
            </a:pPr>
            <a:r>
              <a:rPr lang="en-US" altLang="en-US" dirty="0"/>
              <a:t>www.IRS.gov / Retirement</a:t>
            </a:r>
          </a:p>
        </p:txBody>
      </p:sp>
      <p:sp>
        <p:nvSpPr>
          <p:cNvPr id="7" name="Slide Number Placeholder 6">
            <a:extLst>
              <a:ext uri="{FF2B5EF4-FFF2-40B4-BE49-F238E27FC236}">
                <a16:creationId xmlns:a16="http://schemas.microsoft.com/office/drawing/2014/main" id="{D4F82478-6F64-4CE5-B7C6-2733B3BFC5C5}"/>
              </a:ext>
            </a:extLst>
          </p:cNvPr>
          <p:cNvSpPr>
            <a:spLocks noGrp="1"/>
          </p:cNvSpPr>
          <p:nvPr>
            <p:ph type="sldNum" sz="quarter" idx="12"/>
          </p:nvPr>
        </p:nvSpPr>
        <p:spPr>
          <a:xfrm>
            <a:off x="6553200" y="6245225"/>
            <a:ext cx="2133600" cy="476250"/>
          </a:xfrm>
        </p:spPr>
        <p:txBody>
          <a:bodyPr/>
          <a:lstStyle>
            <a:lvl1pPr>
              <a:defRPr smtClean="0"/>
            </a:lvl1pPr>
          </a:lstStyle>
          <a:p>
            <a:pPr>
              <a:defRPr/>
            </a:pPr>
            <a:fld id="{2AF8A0D7-2610-423A-9EE8-6A459FCEF809}" type="slidenum">
              <a:rPr lang="en-US" altLang="en-US"/>
              <a:pPr>
                <a:defRPr/>
              </a:pPr>
              <a:t>‹#›</a:t>
            </a:fld>
            <a:endParaRPr lang="en-US" altLang="en-US" dirty="0"/>
          </a:p>
        </p:txBody>
      </p:sp>
    </p:spTree>
    <p:extLst>
      <p:ext uri="{BB962C8B-B14F-4D97-AF65-F5344CB8AC3E}">
        <p14:creationId xmlns:p14="http://schemas.microsoft.com/office/powerpoint/2010/main" val="2640414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1022777" y="1830790"/>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1022776" y="3168307"/>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965200" y="4321847"/>
            <a:ext cx="6418580" cy="936625"/>
          </a:xfrm>
        </p:spPr>
        <p:txBody>
          <a:bodyPr/>
          <a:lstStyle>
            <a:lvl1pPr>
              <a:defRPr sz="1800" b="0" i="1">
                <a:solidFill>
                  <a:srgbClr val="0A3161"/>
                </a:solidFill>
              </a:defRPr>
            </a:lvl1pPr>
          </a:lstStyle>
          <a:p>
            <a:pPr lvl="0"/>
            <a:r>
              <a:rPr lang="en-US" dirty="0"/>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1022776" y="1505725"/>
            <a:ext cx="2446338" cy="377507"/>
          </a:xfrm>
        </p:spPr>
        <p:txBody>
          <a:bodyPr/>
          <a:lstStyle>
            <a:lvl1pPr>
              <a:defRPr sz="1800" b="0"/>
            </a:lvl1pPr>
          </a:lstStyle>
          <a:p>
            <a:pPr lvl="0"/>
            <a:r>
              <a:rPr lang="en-US" dirty="0"/>
              <a:t>Date</a:t>
            </a:r>
          </a:p>
        </p:txBody>
      </p:sp>
    </p:spTree>
    <p:extLst>
      <p:ext uri="{BB962C8B-B14F-4D97-AF65-F5344CB8AC3E}">
        <p14:creationId xmlns:p14="http://schemas.microsoft.com/office/powerpoint/2010/main" val="2221021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1803896"/>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3141413"/>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4294953"/>
            <a:ext cx="6418580" cy="936625"/>
          </a:xfrm>
        </p:spPr>
        <p:txBody>
          <a:bodyPr/>
          <a:lstStyle>
            <a:lvl1pPr>
              <a:defRPr sz="1800" b="0" i="1">
                <a:solidFill>
                  <a:srgbClr val="0A3161"/>
                </a:solidFill>
              </a:defRPr>
            </a:lvl1pPr>
          </a:lstStyle>
          <a:p>
            <a:pPr lvl="0"/>
            <a:r>
              <a:rPr lang="en-US" dirty="0"/>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1478831"/>
            <a:ext cx="2446338" cy="377507"/>
          </a:xfrm>
        </p:spPr>
        <p:txBody>
          <a:bodyPr/>
          <a:lstStyle>
            <a:lvl1pPr>
              <a:defRPr sz="1800" b="0"/>
            </a:lvl1pPr>
          </a:lstStyle>
          <a:p>
            <a:pPr lvl="0"/>
            <a:r>
              <a:rPr lang="en-US" dirty="0"/>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022776" y="48452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2410080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1523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183341"/>
            <a:ext cx="4940621" cy="870243"/>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37192"/>
            <a:ext cx="3687172" cy="377507"/>
          </a:xfrm>
        </p:spPr>
        <p:txBody>
          <a:bodyPr/>
          <a:lstStyle>
            <a:lvl1pPr>
              <a:defRPr sz="1800" b="0">
                <a:solidFill>
                  <a:srgbClr val="B31942"/>
                </a:solidFill>
              </a:defRPr>
            </a:lvl1pPr>
          </a:lstStyle>
          <a:p>
            <a:pPr lvl="0"/>
            <a:r>
              <a:rPr lang="en-US" dirty="0"/>
              <a:t>Date</a:t>
            </a:r>
          </a:p>
        </p:txBody>
      </p:sp>
    </p:spTree>
    <p:extLst>
      <p:ext uri="{BB962C8B-B14F-4D97-AF65-F5344CB8AC3E}">
        <p14:creationId xmlns:p14="http://schemas.microsoft.com/office/powerpoint/2010/main" val="3423317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3316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228165"/>
            <a:ext cx="4940621" cy="843349"/>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6"/>
            <a:ext cx="3687172" cy="377507"/>
          </a:xfrm>
        </p:spPr>
        <p:txBody>
          <a:bodyPr/>
          <a:lstStyle>
            <a:lvl1pPr>
              <a:defRPr sz="180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49279" y="47359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371133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4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539C152-2AE3-AF45-A579-1C0E0FA5FAF5}"/>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dirty="0"/>
              <a:t>Tagline or Other Information</a:t>
            </a:r>
          </a:p>
        </p:txBody>
      </p:sp>
    </p:spTree>
    <p:extLst>
      <p:ext uri="{BB962C8B-B14F-4D97-AF65-F5344CB8AC3E}">
        <p14:creationId xmlns:p14="http://schemas.microsoft.com/office/powerpoint/2010/main" val="86025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0769"/>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3574392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10" name="Table Placeholder 9"/>
          <p:cNvSpPr>
            <a:spLocks noGrp="1"/>
          </p:cNvSpPr>
          <p:nvPr>
            <p:ph type="tbl" sz="quarter" idx="13"/>
          </p:nvPr>
        </p:nvSpPr>
        <p:spPr>
          <a:xfrm>
            <a:off x="914400" y="1371600"/>
            <a:ext cx="8229600" cy="4846320"/>
          </a:xfrm>
        </p:spPr>
        <p:txBody>
          <a:bodyPr/>
          <a:lstStyle/>
          <a:p>
            <a:r>
              <a:rPr lang="en-US" dirty="0"/>
              <a:t>Click icon to add table</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259808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3316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228165"/>
            <a:ext cx="4940621" cy="843349"/>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6"/>
            <a:ext cx="3687172" cy="377507"/>
          </a:xfrm>
        </p:spPr>
        <p:txBody>
          <a:bodyPr/>
          <a:lstStyle>
            <a:lvl1pPr>
              <a:defRPr sz="180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49279" y="47359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2803939933"/>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3248026"/>
          </a:xfrm>
          <a:prstGeom prst="rect">
            <a:avLst/>
          </a:prstGeom>
        </p:spPr>
        <p:txBody>
          <a:bodyPr anchor="b"/>
          <a:lstStyle>
            <a:lvl1pPr>
              <a:defRPr sz="6000">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4572000"/>
            <a:ext cx="8229600" cy="1463040"/>
          </a:xfrm>
        </p:spPr>
        <p:txBody>
          <a:bodyPr/>
          <a:lstStyle>
            <a:lvl1pPr marL="0" indent="0">
              <a:buNone/>
              <a:defRPr sz="2400">
                <a:solidFill>
                  <a:srgbClr val="B319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8" name="Date Placeholder 4">
            <a:extLst>
              <a:ext uri="{FF2B5EF4-FFF2-40B4-BE49-F238E27FC236}">
                <a16:creationId xmlns:a16="http://schemas.microsoft.com/office/drawing/2014/main" id="{755D1286-6D1D-0F4F-8444-0698CAF8CA31}"/>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3734802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dirty="0"/>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Presentation Title | Office/BOD</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spTree>
    <p:extLst>
      <p:ext uri="{BB962C8B-B14F-4D97-AF65-F5344CB8AC3E}">
        <p14:creationId xmlns:p14="http://schemas.microsoft.com/office/powerpoint/2010/main" val="409034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457200"/>
          </a:xfrm>
          <a:prstGeom prst="rect">
            <a:avLst/>
          </a:prstGeom>
        </p:spPr>
        <p:txBody>
          <a:bodyPr/>
          <a:lstStyle>
            <a:lvl1pPr>
              <a:defRPr>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1"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689598" y="6263640"/>
            <a:ext cx="1997202" cy="365125"/>
          </a:xfrm>
          <a:prstGeom prst="rect">
            <a:avLst/>
          </a:prstGeom>
        </p:spPr>
        <p:txBody>
          <a:bodyPr/>
          <a:lstStyle/>
          <a:p>
            <a:r>
              <a:rPr lang="en-US" dirty="0"/>
              <a:t>Date</a:t>
            </a:r>
          </a:p>
        </p:txBody>
      </p:sp>
      <p:sp>
        <p:nvSpPr>
          <p:cNvPr id="8" name="Footer Placeholder 7"/>
          <p:cNvSpPr>
            <a:spLocks noGrp="1"/>
          </p:cNvSpPr>
          <p:nvPr>
            <p:ph type="ftr" sz="quarter" idx="11"/>
          </p:nvPr>
        </p:nvSpPr>
        <p:spPr>
          <a:xfrm>
            <a:off x="1005840" y="6263640"/>
            <a:ext cx="3657600" cy="365125"/>
          </a:xfrm>
          <a:prstGeom prst="rect">
            <a:avLst/>
          </a:prstGeom>
        </p:spPr>
        <p:txBody>
          <a:bodyPr/>
          <a:lstStyle/>
          <a:p>
            <a:r>
              <a:rPr lang="en-US" dirty="0"/>
              <a:t>Presentation Title | Office/BOD</a:t>
            </a:r>
          </a:p>
        </p:txBody>
      </p:sp>
      <p:sp>
        <p:nvSpPr>
          <p:cNvPr id="9" name="Slide Number Placeholder 8"/>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cxnSp>
        <p:nvCxnSpPr>
          <p:cNvPr id="10" name="Straight Connector 9" descr="A vertical divider line seperating content on the left of the slide from content on the right" title="Vertical Divider"/>
          <p:cNvCxnSpPr>
            <a:cxnSpLocks/>
          </p:cNvCxnSpPr>
          <p:nvPr userDrawn="1"/>
        </p:nvCxnSpPr>
        <p:spPr>
          <a:xfrm>
            <a:off x="4573478"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11635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dirty="0"/>
              <a:t>Presentation Title | Office/BOD</a:t>
            </a:r>
          </a:p>
        </p:txBody>
      </p:sp>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dirty="0"/>
              <a:t>Date</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graphicFrame>
        <p:nvGraphicFramePr>
          <p:cNvPr id="6" name="Table Placeholder 6" descr="Example of IRS blue banded table style" title="Table Example">
            <a:extLst>
              <a:ext uri="{FF2B5EF4-FFF2-40B4-BE49-F238E27FC236}">
                <a16:creationId xmlns:a16="http://schemas.microsoft.com/office/drawing/2014/main" id="{E9289FBF-0737-D34C-B300-4DCC89B1DCD1}"/>
              </a:ext>
            </a:extLst>
          </p:cNvPr>
          <p:cNvGraphicFramePr>
            <a:graphicFrameLocks/>
          </p:cNvGraphicFramePr>
          <p:nvPr userDrawn="1">
            <p:extLst>
              <p:ext uri="{D42A27DB-BD31-4B8C-83A1-F6EECF244321}">
                <p14:modId xmlns:p14="http://schemas.microsoft.com/office/powerpoint/2010/main" val="2698232288"/>
              </p:ext>
            </p:extLst>
          </p:nvPr>
        </p:nvGraphicFramePr>
        <p:xfrm>
          <a:off x="457200" y="1371600"/>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rgbClr val="0A316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63714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598" y="6263640"/>
            <a:ext cx="1997202" cy="365125"/>
          </a:xfrm>
          <a:prstGeom prst="rect">
            <a:avLst/>
          </a:prstGeom>
        </p:spPr>
        <p:txBody>
          <a:bodyPr/>
          <a:lstStyle/>
          <a:p>
            <a:r>
              <a:rPr lang="en-US" dirty="0"/>
              <a:t>Date</a:t>
            </a:r>
          </a:p>
        </p:txBody>
      </p:sp>
      <p:sp>
        <p:nvSpPr>
          <p:cNvPr id="3" name="Footer Placeholder 2"/>
          <p:cNvSpPr>
            <a:spLocks noGrp="1"/>
          </p:cNvSpPr>
          <p:nvPr>
            <p:ph type="ftr" sz="quarter" idx="11"/>
          </p:nvPr>
        </p:nvSpPr>
        <p:spPr>
          <a:xfrm>
            <a:off x="1005840" y="6263640"/>
            <a:ext cx="3657600" cy="365125"/>
          </a:xfrm>
          <a:prstGeom prst="rect">
            <a:avLst/>
          </a:prstGeom>
        </p:spPr>
        <p:txBody>
          <a:bodyPr/>
          <a:lstStyle/>
          <a:p>
            <a:r>
              <a:rPr lang="en-US" dirty="0"/>
              <a:t>Presentation Title | Office/BOD</a:t>
            </a:r>
          </a:p>
        </p:txBody>
      </p:sp>
      <p:sp>
        <p:nvSpPr>
          <p:cNvPr id="4" name="Slide Number Placeholder 3"/>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graphicFrame>
        <p:nvGraphicFramePr>
          <p:cNvPr id="5" name="Table Placeholder 6" descr="Example of IRS blue banded table style" title="Table Example">
            <a:extLst>
              <a:ext uri="{FF2B5EF4-FFF2-40B4-BE49-F238E27FC236}">
                <a16:creationId xmlns:a16="http://schemas.microsoft.com/office/drawing/2014/main" id="{4772459D-4A38-3C43-A316-CB6F5E9710E8}"/>
              </a:ext>
            </a:extLst>
          </p:cNvPr>
          <p:cNvGraphicFramePr>
            <a:graphicFrameLocks/>
          </p:cNvGraphicFramePr>
          <p:nvPr userDrawn="1">
            <p:extLst>
              <p:ext uri="{D42A27DB-BD31-4B8C-83A1-F6EECF244321}">
                <p14:modId xmlns:p14="http://schemas.microsoft.com/office/powerpoint/2010/main" val="2078624223"/>
              </p:ext>
            </p:extLst>
          </p:nvPr>
        </p:nvGraphicFramePr>
        <p:xfrm>
          <a:off x="578738" y="1290918"/>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chemeClr val="bg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7131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800">
                <a:solidFill>
                  <a:srgbClr val="0A3161"/>
                </a:solidFill>
              </a:defRPr>
            </a:lvl1pPr>
          </a:lstStyle>
          <a:p>
            <a:r>
              <a:rPr lang="en-US" dirty="0"/>
              <a:t>Click to add content</a:t>
            </a:r>
          </a:p>
        </p:txBody>
      </p:sp>
      <p:sp>
        <p:nvSpPr>
          <p:cNvPr id="3" name="Content Placeholder 2"/>
          <p:cNvSpPr>
            <a:spLocks noGrp="1"/>
          </p:cNvSpPr>
          <p:nvPr>
            <p:ph idx="1"/>
          </p:nvPr>
        </p:nvSpPr>
        <p:spPr>
          <a:xfrm>
            <a:off x="3840480" y="1188720"/>
            <a:ext cx="4846320" cy="4846320"/>
          </a:xfrm>
        </p:spPr>
        <p:txBody>
          <a:bodyPr/>
          <a:lstStyle>
            <a:lvl1pPr>
              <a:defRPr sz="28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dirty="0"/>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Presentation Title | Office/BOD</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Tree>
    <p:extLst>
      <p:ext uri="{BB962C8B-B14F-4D97-AF65-F5344CB8AC3E}">
        <p14:creationId xmlns:p14="http://schemas.microsoft.com/office/powerpoint/2010/main" val="3809570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400">
                <a:solidFill>
                  <a:srgbClr val="B31942"/>
                </a:solidFill>
              </a:defRPr>
            </a:lvl1pPr>
          </a:lstStyle>
          <a:p>
            <a:r>
              <a:rPr lang="en-US" dirty="0"/>
              <a:t>Click to add content</a:t>
            </a:r>
          </a:p>
        </p:txBody>
      </p:sp>
      <p:sp>
        <p:nvSpPr>
          <p:cNvPr id="3" name="Picture Placeholder 2"/>
          <p:cNvSpPr>
            <a:spLocks noGrp="1"/>
          </p:cNvSpPr>
          <p:nvPr>
            <p:ph type="pic" idx="1"/>
          </p:nvPr>
        </p:nvSpPr>
        <p:spPr>
          <a:xfrm>
            <a:off x="3840480" y="1188720"/>
            <a:ext cx="4846320" cy="4846320"/>
          </a:xfrm>
          <a:ln w="6350">
            <a:noFill/>
          </a:ln>
          <a:effectLst>
            <a:outerShdw blurRad="127000" dist="127000" dir="2700000" algn="tl" rotWithShape="0">
              <a:prstClr val="black">
                <a:alpha val="30000"/>
              </a:prstClr>
            </a:outerShdw>
          </a:effectLst>
        </p:spPr>
        <p:txBody>
          <a:bodyPr anchor="t"/>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Presentation Title | Office/BOD</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8" name="Date Placeholder 3">
            <a:extLst>
              <a:ext uri="{FF2B5EF4-FFF2-40B4-BE49-F238E27FC236}">
                <a16:creationId xmlns:a16="http://schemas.microsoft.com/office/drawing/2014/main" id="{14D8E201-5475-CA4D-A245-DFE23D3F807A}"/>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1206709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1803896"/>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3141413"/>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022776" y="48452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1478831"/>
            <a:ext cx="2446338" cy="377507"/>
          </a:xfrm>
        </p:spPr>
        <p:txBody>
          <a:bodyPr/>
          <a:lstStyle>
            <a:lvl1pPr>
              <a:defRPr sz="1800" b="0"/>
            </a:lvl1pPr>
          </a:lstStyle>
          <a:p>
            <a:pPr lvl="0"/>
            <a:r>
              <a:rPr lang="en-US" dirty="0"/>
              <a:t>Date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4294953"/>
            <a:ext cx="6418580" cy="936625"/>
          </a:xfrm>
        </p:spPr>
        <p:txBody>
          <a:bodyPr/>
          <a:lstStyle>
            <a:lvl1pPr>
              <a:defRPr sz="1800" b="0" i="1">
                <a:solidFill>
                  <a:srgbClr val="0A3161"/>
                </a:solidFill>
              </a:defRPr>
            </a:lvl1pPr>
          </a:lstStyle>
          <a:p>
            <a:pPr lvl="0"/>
            <a:r>
              <a:rPr lang="en-US" dirty="0"/>
              <a:t>Tagline or Other Information</a:t>
            </a:r>
          </a:p>
        </p:txBody>
      </p:sp>
      <p:sp>
        <p:nvSpPr>
          <p:cNvPr id="6" name="Footer Placeholder 5">
            <a:extLst>
              <a:ext uri="{FF2B5EF4-FFF2-40B4-BE49-F238E27FC236}">
                <a16:creationId xmlns:a16="http://schemas.microsoft.com/office/drawing/2014/main" id="{513E50F6-9B08-4CAF-8D25-547E523097D0}"/>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r>
              <a:rPr lang="en-US" dirty="0"/>
              <a:t>Template </a:t>
            </a:r>
            <a:r>
              <a:rPr lang="en-US" dirty="0" err="1"/>
              <a:t>xxxxxx</a:t>
            </a:r>
            <a:r>
              <a:rPr lang="en-US" dirty="0"/>
              <a:t> (x-</a:t>
            </a:r>
            <a:r>
              <a:rPr lang="en-US" dirty="0" err="1"/>
              <a:t>xxxx</a:t>
            </a:r>
            <a:r>
              <a:rPr lang="en-US" dirty="0"/>
              <a:t>) Catalog Number </a:t>
            </a:r>
            <a:r>
              <a:rPr lang="en-US" dirty="0" err="1"/>
              <a:t>xxxxxxx</a:t>
            </a:r>
            <a:r>
              <a:rPr lang="en-US" dirty="0"/>
              <a:t> Department of the Treasury  Internal Revenue Service  publish.no.irs.gov</a:t>
            </a:r>
          </a:p>
        </p:txBody>
      </p:sp>
    </p:spTree>
    <p:extLst>
      <p:ext uri="{BB962C8B-B14F-4D97-AF65-F5344CB8AC3E}">
        <p14:creationId xmlns:p14="http://schemas.microsoft.com/office/powerpoint/2010/main" val="1060755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1523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183341"/>
            <a:ext cx="4940621" cy="870243"/>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37192"/>
            <a:ext cx="3687172" cy="377507"/>
          </a:xfrm>
        </p:spPr>
        <p:txBody>
          <a:bodyPr/>
          <a:lstStyle>
            <a:lvl1pPr>
              <a:defRPr sz="1800" b="0">
                <a:solidFill>
                  <a:srgbClr val="B31942"/>
                </a:solidFill>
              </a:defRPr>
            </a:lvl1pPr>
          </a:lstStyle>
          <a:p>
            <a:pPr lvl="0"/>
            <a:r>
              <a:rPr lang="en-US" dirty="0"/>
              <a:t>Date</a:t>
            </a:r>
          </a:p>
        </p:txBody>
      </p:sp>
      <p:cxnSp>
        <p:nvCxnSpPr>
          <p:cNvPr id="7" name="Straight Connector 6">
            <a:extLst>
              <a:ext uri="{FF2B5EF4-FFF2-40B4-BE49-F238E27FC236}">
                <a16:creationId xmlns:a16="http://schemas.microsoft.com/office/drawing/2014/main" id="{F973FBAD-E736-4BDC-9FE5-A1EE11C88611}"/>
              </a:ext>
            </a:extLst>
          </p:cNvPr>
          <p:cNvCxnSpPr>
            <a:cxnSpLocks/>
          </p:cNvCxnSpPr>
          <p:nvPr userDrawn="1"/>
        </p:nvCxnSpPr>
        <p:spPr>
          <a:xfrm>
            <a:off x="1092344" y="801485"/>
            <a:ext cx="763041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21C4BE1-694B-485A-9426-1AD896AD0FCC}"/>
              </a:ext>
            </a:extLst>
          </p:cNvPr>
          <p:cNvSpPr>
            <a:spLocks noGrp="1"/>
          </p:cNvSpPr>
          <p:nvPr>
            <p:ph type="body" sz="quarter" idx="14"/>
          </p:nvPr>
        </p:nvSpPr>
        <p:spPr>
          <a:xfrm>
            <a:off x="1000760" y="570846"/>
            <a:ext cx="5593941" cy="168989"/>
          </a:xfrm>
        </p:spPr>
        <p:txBody>
          <a:bodyPr/>
          <a:lstStyle>
            <a:lvl1pPr>
              <a:defRPr sz="900">
                <a:solidFill>
                  <a:srgbClr val="0A3161"/>
                </a:solidFill>
                <a:latin typeface="+mj-lt"/>
              </a:defRPr>
            </a:lvl1pPr>
          </a:lstStyle>
          <a:p>
            <a:pPr lvl="0"/>
            <a:r>
              <a:rPr lang="en-US"/>
              <a:t>Click to edit Master text styles</a:t>
            </a:r>
          </a:p>
        </p:txBody>
      </p:sp>
      <p:sp>
        <p:nvSpPr>
          <p:cNvPr id="9" name="Text Placeholder 8">
            <a:extLst>
              <a:ext uri="{FF2B5EF4-FFF2-40B4-BE49-F238E27FC236}">
                <a16:creationId xmlns:a16="http://schemas.microsoft.com/office/drawing/2014/main" id="{3259904E-347E-4F14-AF6D-3D97820E6C3B}"/>
              </a:ext>
            </a:extLst>
          </p:cNvPr>
          <p:cNvSpPr>
            <a:spLocks noGrp="1"/>
          </p:cNvSpPr>
          <p:nvPr>
            <p:ph type="body" sz="quarter" idx="15"/>
          </p:nvPr>
        </p:nvSpPr>
        <p:spPr>
          <a:xfrm>
            <a:off x="1000125" y="863600"/>
            <a:ext cx="5594350" cy="192088"/>
          </a:xfrm>
        </p:spPr>
        <p:txBody>
          <a:bodyPr/>
          <a:lstStyle>
            <a:lvl1pPr>
              <a:defRPr sz="1300">
                <a:solidFill>
                  <a:srgbClr val="0A3161"/>
                </a:solidFill>
              </a:defRPr>
            </a:lvl1pPr>
          </a:lstStyle>
          <a:p>
            <a:pPr lvl="0"/>
            <a:r>
              <a:rPr lang="en-US"/>
              <a:t>Click to edit Master text styles</a:t>
            </a:r>
          </a:p>
        </p:txBody>
      </p:sp>
      <p:sp>
        <p:nvSpPr>
          <p:cNvPr id="13" name="Footer Placeholder 5">
            <a:extLst>
              <a:ext uri="{FF2B5EF4-FFF2-40B4-BE49-F238E27FC236}">
                <a16:creationId xmlns:a16="http://schemas.microsoft.com/office/drawing/2014/main" id="{FE242F70-9E8F-491A-9ED2-AC99F022F748}"/>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r>
              <a:rPr lang="en-US" dirty="0"/>
              <a:t>Template </a:t>
            </a:r>
            <a:r>
              <a:rPr lang="en-US" dirty="0" err="1"/>
              <a:t>xxxxxx</a:t>
            </a:r>
            <a:r>
              <a:rPr lang="en-US" dirty="0"/>
              <a:t> (x-</a:t>
            </a:r>
            <a:r>
              <a:rPr lang="en-US" dirty="0" err="1"/>
              <a:t>xxxx</a:t>
            </a:r>
            <a:r>
              <a:rPr lang="en-US" dirty="0"/>
              <a:t>) Catalog Number </a:t>
            </a:r>
            <a:r>
              <a:rPr lang="en-US" dirty="0" err="1"/>
              <a:t>xxxxxxx</a:t>
            </a:r>
            <a:r>
              <a:rPr lang="en-US" dirty="0"/>
              <a:t> Department of the Treasury  Internal Revenue Service  publish.no.irs.gov</a:t>
            </a:r>
          </a:p>
        </p:txBody>
      </p:sp>
    </p:spTree>
    <p:extLst>
      <p:ext uri="{BB962C8B-B14F-4D97-AF65-F5344CB8AC3E}">
        <p14:creationId xmlns:p14="http://schemas.microsoft.com/office/powerpoint/2010/main" val="3266865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3316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228165"/>
            <a:ext cx="4940621" cy="843349"/>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6"/>
            <a:ext cx="3687172" cy="377507"/>
          </a:xfrm>
        </p:spPr>
        <p:txBody>
          <a:bodyPr/>
          <a:lstStyle>
            <a:lvl1pPr>
              <a:defRPr sz="180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12703" y="47359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
        <p:nvSpPr>
          <p:cNvPr id="9" name="Footer Placeholder 5">
            <a:extLst>
              <a:ext uri="{FF2B5EF4-FFF2-40B4-BE49-F238E27FC236}">
                <a16:creationId xmlns:a16="http://schemas.microsoft.com/office/drawing/2014/main" id="{F74644D4-8CD7-4A96-B046-F8DB87F39679}"/>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r>
              <a:rPr lang="en-US" dirty="0"/>
              <a:t>Template </a:t>
            </a:r>
            <a:r>
              <a:rPr lang="en-US" dirty="0" err="1"/>
              <a:t>xxxxxx</a:t>
            </a:r>
            <a:r>
              <a:rPr lang="en-US" dirty="0"/>
              <a:t> (x-</a:t>
            </a:r>
            <a:r>
              <a:rPr lang="en-US" dirty="0" err="1"/>
              <a:t>xxxx</a:t>
            </a:r>
            <a:r>
              <a:rPr lang="en-US" dirty="0"/>
              <a:t>) Catalog Number </a:t>
            </a:r>
            <a:r>
              <a:rPr lang="en-US" dirty="0" err="1"/>
              <a:t>xxxxxxx</a:t>
            </a:r>
            <a:r>
              <a:rPr lang="en-US" dirty="0"/>
              <a:t> Department of the Treasury  Internal Revenue Service  publish.no.irs.gov</a:t>
            </a:r>
          </a:p>
        </p:txBody>
      </p:sp>
    </p:spTree>
    <p:extLst>
      <p:ext uri="{BB962C8B-B14F-4D97-AF65-F5344CB8AC3E}">
        <p14:creationId xmlns:p14="http://schemas.microsoft.com/office/powerpoint/2010/main" val="63580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4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539C152-2AE3-AF45-A579-1C0E0FA5FAF5}"/>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dirty="0"/>
              <a:t>Tagline or Other Information</a:t>
            </a:r>
          </a:p>
        </p:txBody>
      </p:sp>
    </p:spTree>
    <p:extLst>
      <p:ext uri="{BB962C8B-B14F-4D97-AF65-F5344CB8AC3E}">
        <p14:creationId xmlns:p14="http://schemas.microsoft.com/office/powerpoint/2010/main" val="2857807489"/>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E84DF67-464D-42DA-81BA-E845A069A6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20767" y="1254940"/>
            <a:ext cx="2957559" cy="2218701"/>
          </a:xfrm>
          <a:prstGeom prst="rect">
            <a:avLst/>
          </a:prstGeom>
          <a:ln>
            <a:solidFill>
              <a:schemeClr val="tx1"/>
            </a:solidFill>
          </a:ln>
        </p:spPr>
      </p:pic>
      <p:sp>
        <p:nvSpPr>
          <p:cNvPr id="12" name="Text Placeholder 6">
            <a:extLst>
              <a:ext uri="{FF2B5EF4-FFF2-40B4-BE49-F238E27FC236}">
                <a16:creationId xmlns:a16="http://schemas.microsoft.com/office/drawing/2014/main" id="{C717DAA1-0E05-405F-8344-B1FF4D19D700}"/>
              </a:ext>
            </a:extLst>
          </p:cNvPr>
          <p:cNvSpPr txBox="1">
            <a:spLocks/>
          </p:cNvSpPr>
          <p:nvPr userDrawn="1"/>
        </p:nvSpPr>
        <p:spPr>
          <a:xfrm>
            <a:off x="6980704" y="1298340"/>
            <a:ext cx="728501" cy="180975"/>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Wayfinder</a:t>
            </a:r>
          </a:p>
        </p:txBody>
      </p:sp>
      <p:cxnSp>
        <p:nvCxnSpPr>
          <p:cNvPr id="13" name="Straight Arrow Connector 12" descr="Image of a left pointing arrow to indicate where the wayfinder is on the slide" title="Left pointing arrow">
            <a:extLst>
              <a:ext uri="{FF2B5EF4-FFF2-40B4-BE49-F238E27FC236}">
                <a16:creationId xmlns:a16="http://schemas.microsoft.com/office/drawing/2014/main" id="{0BE5C859-4184-425D-A192-A7860DE3786F}"/>
              </a:ext>
            </a:extLst>
          </p:cNvPr>
          <p:cNvCxnSpPr>
            <a:cxnSpLocks/>
          </p:cNvCxnSpPr>
          <p:nvPr userDrawn="1"/>
        </p:nvCxnSpPr>
        <p:spPr>
          <a:xfrm flipH="1">
            <a:off x="6586797" y="1388828"/>
            <a:ext cx="3586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descr="Red box overlaid on title slide image to show where the IRS wayfinder is located" title="Red Box">
            <a:extLst>
              <a:ext uri="{FF2B5EF4-FFF2-40B4-BE49-F238E27FC236}">
                <a16:creationId xmlns:a16="http://schemas.microsoft.com/office/drawing/2014/main" id="{1CEF95A1-2270-4B8B-BBF2-2212ED3CF8D0}"/>
              </a:ext>
            </a:extLst>
          </p:cNvPr>
          <p:cNvSpPr/>
          <p:nvPr userDrawn="1"/>
        </p:nvSpPr>
        <p:spPr>
          <a:xfrm>
            <a:off x="5922365" y="1254940"/>
            <a:ext cx="630762" cy="267776"/>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pic>
        <p:nvPicPr>
          <p:cNvPr id="15" name="Picture 14" descr="An example of the IRS wayfinder with the IRS logo and both the Buiness Unit and Office Name displayed." title="Sample Image of IRS Wayfinder with Business Unit and Office Name">
            <a:extLst>
              <a:ext uri="{FF2B5EF4-FFF2-40B4-BE49-F238E27FC236}">
                <a16:creationId xmlns:a16="http://schemas.microsoft.com/office/drawing/2014/main" id="{912BBF84-C470-4F24-A1D9-B281BB7E6760}"/>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883946" y="4328663"/>
            <a:ext cx="1780654" cy="522522"/>
          </a:xfrm>
          <a:prstGeom prst="rect">
            <a:avLst/>
          </a:prstGeom>
          <a:ln>
            <a:noFill/>
          </a:ln>
          <a:extLst>
            <a:ext uri="{53640926-AAD7-44D8-BBD7-CCE9431645EC}">
              <a14:shadowObscured xmlns:a14="http://schemas.microsoft.com/office/drawing/2010/main"/>
            </a:ext>
          </a:extLst>
        </p:spPr>
      </p:pic>
      <p:pic>
        <p:nvPicPr>
          <p:cNvPr id="16" name="Picture 15" descr="An example of the IRS wayfinder with only the IRS logo and Office Name displayed." title="Sample Image of IRS Wayfinder with Office Name">
            <a:extLst>
              <a:ext uri="{FF2B5EF4-FFF2-40B4-BE49-F238E27FC236}">
                <a16:creationId xmlns:a16="http://schemas.microsoft.com/office/drawing/2014/main" id="{AD8AE0FE-ED46-49F1-9A7E-C464F8210B65}"/>
              </a:ext>
            </a:extLst>
          </p:cNvPr>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945426" y="4369530"/>
            <a:ext cx="1474787" cy="466447"/>
          </a:xfrm>
          <a:prstGeom prst="rect">
            <a:avLst/>
          </a:prstGeom>
          <a:ln>
            <a:noFill/>
          </a:ln>
          <a:extLst>
            <a:ext uri="{53640926-AAD7-44D8-BBD7-CCE9431645EC}">
              <a14:shadowObscured xmlns:a14="http://schemas.microsoft.com/office/drawing/2010/main"/>
            </a:ext>
          </a:extLst>
        </p:spPr>
      </p:pic>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cxnSp>
        <p:nvCxnSpPr>
          <p:cNvPr id="19" name="Straight Connector 18" descr="A horizontal divider line seperating content on the top of the slide from content on the bottom" title="Horizontal Divider">
            <a:extLst>
              <a:ext uri="{FF2B5EF4-FFF2-40B4-BE49-F238E27FC236}">
                <a16:creationId xmlns:a16="http://schemas.microsoft.com/office/drawing/2014/main" id="{85348FD1-3C6D-41D3-8182-658380298CE1}"/>
              </a:ext>
            </a:extLst>
          </p:cNvPr>
          <p:cNvCxnSpPr/>
          <p:nvPr userDrawn="1"/>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9BD95B5-A5FE-4C84-8953-43074FDF2E2E}"/>
              </a:ext>
            </a:extLst>
          </p:cNvPr>
          <p:cNvSpPr>
            <a:spLocks noGrp="1"/>
          </p:cNvSpPr>
          <p:nvPr>
            <p:ph type="body" sz="quarter" idx="15"/>
          </p:nvPr>
        </p:nvSpPr>
        <p:spPr>
          <a:xfrm>
            <a:off x="4884738" y="3989388"/>
            <a:ext cx="3802062" cy="323850"/>
          </a:xfrm>
        </p:spPr>
        <p:txBody>
          <a:bodyPr/>
          <a:lstStyle>
            <a:lvl1pPr>
              <a:defRPr sz="1200" b="0">
                <a:solidFill>
                  <a:schemeClr val="tx1"/>
                </a:solidFill>
              </a:defRPr>
            </a:lvl1pPr>
          </a:lstStyle>
          <a:p>
            <a:pPr lvl="0"/>
            <a:r>
              <a:rPr lang="en-US"/>
              <a:t>Click to edit Master text styles</a:t>
            </a:r>
          </a:p>
        </p:txBody>
      </p:sp>
      <p:sp>
        <p:nvSpPr>
          <p:cNvPr id="23" name="Text Placeholder 22">
            <a:extLst>
              <a:ext uri="{FF2B5EF4-FFF2-40B4-BE49-F238E27FC236}">
                <a16:creationId xmlns:a16="http://schemas.microsoft.com/office/drawing/2014/main" id="{AB9282A1-A00D-451F-B682-C10DE0AC9714}"/>
              </a:ext>
            </a:extLst>
          </p:cNvPr>
          <p:cNvSpPr>
            <a:spLocks noGrp="1"/>
          </p:cNvSpPr>
          <p:nvPr>
            <p:ph type="body" sz="quarter" idx="16"/>
          </p:nvPr>
        </p:nvSpPr>
        <p:spPr>
          <a:xfrm>
            <a:off x="-1220788" y="2809875"/>
            <a:ext cx="989013" cy="1020763"/>
          </a:xfrm>
        </p:spPr>
        <p:txBody>
          <a:bodyPr/>
          <a:lstStyle>
            <a:lvl1pPr>
              <a:defRPr sz="500">
                <a:solidFill>
                  <a:schemeClr val="bg1"/>
                </a:solid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928DC023-2B6C-4E3F-9396-E4035174EA31}"/>
              </a:ext>
            </a:extLst>
          </p:cNvPr>
          <p:cNvSpPr>
            <a:spLocks noGrp="1"/>
          </p:cNvSpPr>
          <p:nvPr>
            <p:ph type="body" sz="quarter" idx="17"/>
          </p:nvPr>
        </p:nvSpPr>
        <p:spPr>
          <a:xfrm>
            <a:off x="4921250" y="4937125"/>
            <a:ext cx="3765550" cy="1139825"/>
          </a:xfrm>
        </p:spPr>
        <p:txBody>
          <a:bodyPr/>
          <a:lstStyle>
            <a:lvl1pPr>
              <a:defRPr sz="900"/>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1130801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grpSp>
        <p:nvGrpSpPr>
          <p:cNvPr id="6" name="Group 5">
            <a:extLst>
              <a:ext uri="{FF2B5EF4-FFF2-40B4-BE49-F238E27FC236}">
                <a16:creationId xmlns:a16="http://schemas.microsoft.com/office/drawing/2014/main" id="{EAFB672E-F537-46A8-BE9F-449752BBD26E}"/>
              </a:ext>
            </a:extLst>
          </p:cNvPr>
          <p:cNvGrpSpPr/>
          <p:nvPr userDrawn="1"/>
        </p:nvGrpSpPr>
        <p:grpSpPr>
          <a:xfrm>
            <a:off x="5250358" y="1677332"/>
            <a:ext cx="3171750" cy="620734"/>
            <a:chOff x="5052054" y="1371241"/>
            <a:chExt cx="3810645" cy="817332"/>
          </a:xfrm>
        </p:grpSpPr>
        <p:grpSp>
          <p:nvGrpSpPr>
            <p:cNvPr id="7" name="Group 6">
              <a:extLst>
                <a:ext uri="{FF2B5EF4-FFF2-40B4-BE49-F238E27FC236}">
                  <a16:creationId xmlns:a16="http://schemas.microsoft.com/office/drawing/2014/main" id="{D2AE9C74-F427-4CF0-811F-8359712DA5EE}"/>
                </a:ext>
              </a:extLst>
            </p:cNvPr>
            <p:cNvGrpSpPr/>
            <p:nvPr/>
          </p:nvGrpSpPr>
          <p:grpSpPr>
            <a:xfrm>
              <a:off x="5052054" y="1371241"/>
              <a:ext cx="3810645" cy="441029"/>
              <a:chOff x="5073826" y="1142635"/>
              <a:chExt cx="3871861" cy="441029"/>
            </a:xfrm>
          </p:grpSpPr>
          <p:sp>
            <p:nvSpPr>
              <p:cNvPr id="9" name="Rectangle 8">
                <a:extLst>
                  <a:ext uri="{FF2B5EF4-FFF2-40B4-BE49-F238E27FC236}">
                    <a16:creationId xmlns:a16="http://schemas.microsoft.com/office/drawing/2014/main" id="{7987BDF4-68A3-47DA-884C-D1A37F5A0EF1}"/>
                  </a:ext>
                </a:extLst>
              </p:cNvPr>
              <p:cNvSpPr/>
              <p:nvPr/>
            </p:nvSpPr>
            <p:spPr>
              <a:xfrm>
                <a:off x="5073826" y="1142635"/>
                <a:ext cx="3694938" cy="441029"/>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2E4E56-3634-42C6-84FD-478322BFEDDE}"/>
                  </a:ext>
                </a:extLst>
              </p:cNvPr>
              <p:cNvSpPr txBox="1"/>
              <p:nvPr/>
            </p:nvSpPr>
            <p:spPr>
              <a:xfrm>
                <a:off x="5158341" y="1189883"/>
                <a:ext cx="3787346" cy="36473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Colors</a:t>
                </a:r>
                <a:endParaRPr lang="en-US" sz="1200" b="1" i="1" dirty="0">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B0B0C2CF-D39A-4412-AD80-DF2E73BD5A7D}"/>
                </a:ext>
              </a:extLst>
            </p:cNvPr>
            <p:cNvPicPr>
              <a:picLocks noChangeAspect="1"/>
            </p:cNvPicPr>
            <p:nvPr/>
          </p:nvPicPr>
          <p:blipFill>
            <a:blip r:embed="rId2"/>
            <a:stretch>
              <a:fillRect/>
            </a:stretch>
          </p:blipFill>
          <p:spPr>
            <a:xfrm>
              <a:off x="5052054" y="1729640"/>
              <a:ext cx="3634746" cy="458933"/>
            </a:xfrm>
            <a:prstGeom prst="rect">
              <a:avLst/>
            </a:prstGeom>
          </p:spPr>
        </p:pic>
      </p:grpSp>
      <p:grpSp>
        <p:nvGrpSpPr>
          <p:cNvPr id="11" name="Group 10">
            <a:extLst>
              <a:ext uri="{FF2B5EF4-FFF2-40B4-BE49-F238E27FC236}">
                <a16:creationId xmlns:a16="http://schemas.microsoft.com/office/drawing/2014/main" id="{1975FA74-C027-4D6B-87AA-3AACECC9EC2A}"/>
              </a:ext>
            </a:extLst>
          </p:cNvPr>
          <p:cNvGrpSpPr/>
          <p:nvPr userDrawn="1"/>
        </p:nvGrpSpPr>
        <p:grpSpPr>
          <a:xfrm>
            <a:off x="5250355" y="2413314"/>
            <a:ext cx="3199125" cy="1748856"/>
            <a:chOff x="5052053" y="2949715"/>
            <a:chExt cx="3843536" cy="2302751"/>
          </a:xfrm>
        </p:grpSpPr>
        <p:sp>
          <p:nvSpPr>
            <p:cNvPr id="12" name="Rectangle 11">
              <a:extLst>
                <a:ext uri="{FF2B5EF4-FFF2-40B4-BE49-F238E27FC236}">
                  <a16:creationId xmlns:a16="http://schemas.microsoft.com/office/drawing/2014/main" id="{FE3EC999-E394-4B6C-8929-D96B5D13900B}"/>
                </a:ext>
              </a:extLst>
            </p:cNvPr>
            <p:cNvSpPr/>
            <p:nvPr/>
          </p:nvSpPr>
          <p:spPr>
            <a:xfrm>
              <a:off x="5052058" y="2949715"/>
              <a:ext cx="3694938" cy="707885"/>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06210A-7B93-4A6B-85CE-DF39A33150C1}"/>
                </a:ext>
              </a:extLst>
            </p:cNvPr>
            <p:cNvSpPr txBox="1"/>
            <p:nvPr/>
          </p:nvSpPr>
          <p:spPr>
            <a:xfrm>
              <a:off x="5108243" y="2975246"/>
              <a:ext cx="3787346" cy="60788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Gradients</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(Only use as accents)</a:t>
              </a:r>
            </a:p>
          </p:txBody>
        </p:sp>
        <p:pic>
          <p:nvPicPr>
            <p:cNvPr id="14" name="Picture 13">
              <a:extLst>
                <a:ext uri="{FF2B5EF4-FFF2-40B4-BE49-F238E27FC236}">
                  <a16:creationId xmlns:a16="http://schemas.microsoft.com/office/drawing/2014/main" id="{CD23B498-1419-4276-B652-DCA51F2CFAF3}"/>
                </a:ext>
              </a:extLst>
            </p:cNvPr>
            <p:cNvPicPr>
              <a:picLocks noChangeAspect="1"/>
            </p:cNvPicPr>
            <p:nvPr/>
          </p:nvPicPr>
          <p:blipFill>
            <a:blip r:embed="rId3"/>
            <a:stretch>
              <a:fillRect/>
            </a:stretch>
          </p:blipFill>
          <p:spPr>
            <a:xfrm>
              <a:off x="5052053" y="3575301"/>
              <a:ext cx="3689761" cy="1677165"/>
            </a:xfrm>
            <a:prstGeom prst="rect">
              <a:avLst/>
            </a:prstGeom>
          </p:spPr>
        </p:pic>
      </p:grpSp>
      <p:sp>
        <p:nvSpPr>
          <p:cNvPr id="16" name="Text Placeholder 15">
            <a:extLst>
              <a:ext uri="{FF2B5EF4-FFF2-40B4-BE49-F238E27FC236}">
                <a16:creationId xmlns:a16="http://schemas.microsoft.com/office/drawing/2014/main" id="{BBEF6D8A-1D50-4459-B06A-FE633E737D75}"/>
              </a:ext>
            </a:extLst>
          </p:cNvPr>
          <p:cNvSpPr>
            <a:spLocks noGrp="1"/>
          </p:cNvSpPr>
          <p:nvPr>
            <p:ph type="body" sz="quarter" idx="13"/>
          </p:nvPr>
        </p:nvSpPr>
        <p:spPr>
          <a:xfrm>
            <a:off x="914400" y="1677333"/>
            <a:ext cx="3840163" cy="2484837"/>
          </a:xfrm>
        </p:spPr>
        <p:txBody>
          <a:bodyPr/>
          <a:lstStyle>
            <a:lvl1pPr>
              <a:defRPr sz="1800"/>
            </a:lvl1pPr>
          </a:lstStyle>
          <a:p>
            <a:pPr lvl="0"/>
            <a:r>
              <a:rPr lang="en-US"/>
              <a:t>Click to edit Master text styles</a:t>
            </a:r>
          </a:p>
        </p:txBody>
      </p:sp>
      <p:sp>
        <p:nvSpPr>
          <p:cNvPr id="18" name="Text Placeholder 17">
            <a:extLst>
              <a:ext uri="{FF2B5EF4-FFF2-40B4-BE49-F238E27FC236}">
                <a16:creationId xmlns:a16="http://schemas.microsoft.com/office/drawing/2014/main" id="{FE02B71A-EE22-4B71-A39A-8E15EE76345E}"/>
              </a:ext>
            </a:extLst>
          </p:cNvPr>
          <p:cNvSpPr>
            <a:spLocks noGrp="1"/>
          </p:cNvSpPr>
          <p:nvPr>
            <p:ph type="body" sz="quarter" idx="14"/>
          </p:nvPr>
        </p:nvSpPr>
        <p:spPr>
          <a:xfrm>
            <a:off x="-985388" y="1697394"/>
            <a:ext cx="806450" cy="1196975"/>
          </a:xfrm>
        </p:spPr>
        <p:txBody>
          <a:bodyPr/>
          <a:lstStyle>
            <a:lvl1pPr>
              <a:defRPr sz="500">
                <a:solidFill>
                  <a:schemeClr val="bg1"/>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25512263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0769"/>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mage of list level button used to navigate between font styles in PPT." title="Image of list level buttons">
            <a:extLst>
              <a:ext uri="{FF2B5EF4-FFF2-40B4-BE49-F238E27FC236}">
                <a16:creationId xmlns:a16="http://schemas.microsoft.com/office/drawing/2014/main" id="{5099A289-15E0-408F-9F89-A2C2079BCC3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7761536" y="1581114"/>
            <a:ext cx="576825" cy="27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562987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sp>
        <p:nvSpPr>
          <p:cNvPr id="3" name="Content Placeholder 2"/>
          <p:cNvSpPr>
            <a:spLocks noGrp="1"/>
          </p:cNvSpPr>
          <p:nvPr>
            <p:ph sz="half" idx="1"/>
          </p:nvPr>
        </p:nvSpPr>
        <p:spPr>
          <a:xfrm>
            <a:off x="457200" y="1862050"/>
            <a:ext cx="3931920" cy="4081549"/>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1EFD2239-BDA9-4108-B130-FF5BB9681006}"/>
              </a:ext>
            </a:extLst>
          </p:cNvPr>
          <p:cNvPicPr>
            <a:picLocks noChangeAspect="1"/>
          </p:cNvPicPr>
          <p:nvPr userDrawn="1"/>
        </p:nvPicPr>
        <p:blipFill>
          <a:blip r:embed="rId2"/>
          <a:stretch>
            <a:fillRect/>
          </a:stretch>
        </p:blipFill>
        <p:spPr>
          <a:xfrm>
            <a:off x="4994217" y="2283472"/>
            <a:ext cx="3791452" cy="1290464"/>
          </a:xfrm>
          <a:prstGeom prst="rect">
            <a:avLst/>
          </a:prstGeom>
        </p:spPr>
      </p:pic>
      <p:sp>
        <p:nvSpPr>
          <p:cNvPr id="4" name="Content Placeholder 3"/>
          <p:cNvSpPr>
            <a:spLocks noGrp="1"/>
          </p:cNvSpPr>
          <p:nvPr>
            <p:ph sz="half" idx="2"/>
          </p:nvPr>
        </p:nvSpPr>
        <p:spPr>
          <a:xfrm>
            <a:off x="4811336" y="2496442"/>
            <a:ext cx="3931920" cy="864524"/>
          </a:xfrm>
        </p:spPr>
        <p:txBody>
          <a:bodyPr/>
          <a:lstStyle>
            <a:lvl1pPr algn="ctr">
              <a:defRPr sz="2400">
                <a:solidFill>
                  <a:srgbClr val="0A3161"/>
                </a:solidFill>
              </a:defRPr>
            </a:lvl1pPr>
            <a:lvl5pPr>
              <a:defRPr sz="20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2471807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cxnSp>
        <p:nvCxnSpPr>
          <p:cNvPr id="19" name="Straight Connector 18" descr="A horizontal divider line seperating content on the top of the slide from content on the bottom" title="Horizontal Divider">
            <a:extLst>
              <a:ext uri="{FF2B5EF4-FFF2-40B4-BE49-F238E27FC236}">
                <a16:creationId xmlns:a16="http://schemas.microsoft.com/office/drawing/2014/main" id="{85348FD1-3C6D-41D3-8182-658380298CE1}"/>
              </a:ext>
            </a:extLst>
          </p:cNvPr>
          <p:cNvCxnSpPr/>
          <p:nvPr userDrawn="1"/>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9BD95B5-A5FE-4C84-8953-43074FDF2E2E}"/>
              </a:ext>
            </a:extLst>
          </p:cNvPr>
          <p:cNvSpPr>
            <a:spLocks noGrp="1"/>
          </p:cNvSpPr>
          <p:nvPr>
            <p:ph type="body" sz="quarter" idx="15"/>
          </p:nvPr>
        </p:nvSpPr>
        <p:spPr>
          <a:xfrm>
            <a:off x="5577841" y="4743554"/>
            <a:ext cx="2227810" cy="323850"/>
          </a:xfrm>
        </p:spPr>
        <p:txBody>
          <a:bodyPr/>
          <a:lstStyle>
            <a:lvl1pPr>
              <a:defRPr sz="1200" b="0">
                <a:solidFill>
                  <a:schemeClr val="tx1"/>
                </a:solidFill>
              </a:defRPr>
            </a:lvl1pPr>
          </a:lstStyle>
          <a:p>
            <a:pPr lvl="0"/>
            <a:r>
              <a:rPr lang="en-US"/>
              <a:t>Click to edit Master text styles</a:t>
            </a:r>
          </a:p>
        </p:txBody>
      </p:sp>
      <p:pic>
        <p:nvPicPr>
          <p:cNvPr id="20" name="Picture 2" descr="When inserting Information Protection Policy Classification, a visual reference is included to show where you click &quot;footer&quot;." title="Header/footer visual reference">
            <a:extLst>
              <a:ext uri="{FF2B5EF4-FFF2-40B4-BE49-F238E27FC236}">
                <a16:creationId xmlns:a16="http://schemas.microsoft.com/office/drawing/2014/main" id="{9DE2D038-CA3B-4C07-9866-28F04A922BE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23657" y="1830684"/>
            <a:ext cx="3276600" cy="279203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descr="Vertical Arrow pointing to where the footer information needs to be updated in a dialog box" title="Vertical Arrow">
            <a:extLst>
              <a:ext uri="{FF2B5EF4-FFF2-40B4-BE49-F238E27FC236}">
                <a16:creationId xmlns:a16="http://schemas.microsoft.com/office/drawing/2014/main" id="{13A43BFF-D64C-406C-A978-5D633B907F5B}"/>
              </a:ext>
            </a:extLst>
          </p:cNvPr>
          <p:cNvCxnSpPr/>
          <p:nvPr userDrawn="1"/>
        </p:nvCxnSpPr>
        <p:spPr>
          <a:xfrm flipV="1">
            <a:off x="6477797" y="4057196"/>
            <a:ext cx="0" cy="690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descr="Red rectangle indicating where the footer information is in a dialog box" title="Red Rectangle">
            <a:extLst>
              <a:ext uri="{FF2B5EF4-FFF2-40B4-BE49-F238E27FC236}">
                <a16:creationId xmlns:a16="http://schemas.microsoft.com/office/drawing/2014/main" id="{A2BC33F4-FBE4-42B4-A7C9-798D1451CDA8}"/>
              </a:ext>
            </a:extLst>
          </p:cNvPr>
          <p:cNvSpPr/>
          <p:nvPr userDrawn="1"/>
        </p:nvSpPr>
        <p:spPr>
          <a:xfrm>
            <a:off x="5504660" y="3885743"/>
            <a:ext cx="1868488"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6" name="Rectangle 25" descr="Red rectangle indicating where the footer information is in a dialog box" title="Red Rectangle">
            <a:extLst>
              <a:ext uri="{FF2B5EF4-FFF2-40B4-BE49-F238E27FC236}">
                <a16:creationId xmlns:a16="http://schemas.microsoft.com/office/drawing/2014/main" id="{20A544E6-13D9-409A-B990-1172CB2E26D0}"/>
              </a:ext>
            </a:extLst>
          </p:cNvPr>
          <p:cNvSpPr/>
          <p:nvPr userDrawn="1"/>
        </p:nvSpPr>
        <p:spPr>
          <a:xfrm>
            <a:off x="5638799" y="3428543"/>
            <a:ext cx="1676401"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465217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4" name="Text Placeholder 3">
            <a:extLst>
              <a:ext uri="{FF2B5EF4-FFF2-40B4-BE49-F238E27FC236}">
                <a16:creationId xmlns:a16="http://schemas.microsoft.com/office/drawing/2014/main" id="{D8BC0031-99D6-47FE-8E3C-6A948DBA5081}"/>
              </a:ext>
            </a:extLst>
          </p:cNvPr>
          <p:cNvSpPr>
            <a:spLocks noGrp="1"/>
          </p:cNvSpPr>
          <p:nvPr>
            <p:ph type="body" sz="quarter" idx="13"/>
          </p:nvPr>
        </p:nvSpPr>
        <p:spPr>
          <a:xfrm>
            <a:off x="-1055688" y="1371600"/>
            <a:ext cx="914400" cy="1155700"/>
          </a:xfrm>
        </p:spPr>
        <p:txBody>
          <a:bodyPr/>
          <a:lstStyle>
            <a:lvl1pPr>
              <a:defRPr sz="500">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677327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4" name="Text Placeholder 3">
            <a:extLst>
              <a:ext uri="{FF2B5EF4-FFF2-40B4-BE49-F238E27FC236}">
                <a16:creationId xmlns:a16="http://schemas.microsoft.com/office/drawing/2014/main" id="{D8BC0031-99D6-47FE-8E3C-6A948DBA5081}"/>
              </a:ext>
            </a:extLst>
          </p:cNvPr>
          <p:cNvSpPr>
            <a:spLocks noGrp="1"/>
          </p:cNvSpPr>
          <p:nvPr>
            <p:ph type="body" sz="quarter" idx="13"/>
          </p:nvPr>
        </p:nvSpPr>
        <p:spPr>
          <a:xfrm>
            <a:off x="-1055688" y="1371600"/>
            <a:ext cx="914400" cy="1155700"/>
          </a:xfrm>
        </p:spPr>
        <p:txBody>
          <a:bodyPr/>
          <a:lstStyle>
            <a:lvl1pPr>
              <a:defRPr sz="500">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280623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graphicFrame>
        <p:nvGraphicFramePr>
          <p:cNvPr id="15" name="Table Placeholder 6" descr="Example of IRS blue banded table style" title="Table Example">
            <a:extLst>
              <a:ext uri="{FF2B5EF4-FFF2-40B4-BE49-F238E27FC236}">
                <a16:creationId xmlns:a16="http://schemas.microsoft.com/office/drawing/2014/main" id="{124C4A40-D0CC-4A16-8200-C22456D3EC61}"/>
              </a:ext>
            </a:extLst>
          </p:cNvPr>
          <p:cNvGraphicFramePr>
            <a:graphicFrameLocks/>
          </p:cNvGraphicFramePr>
          <p:nvPr userDrawn="1">
            <p:extLst>
              <p:ext uri="{D42A27DB-BD31-4B8C-83A1-F6EECF244321}">
                <p14:modId xmlns:p14="http://schemas.microsoft.com/office/powerpoint/2010/main" val="2479024464"/>
              </p:ext>
            </p:extLst>
          </p:nvPr>
        </p:nvGraphicFramePr>
        <p:xfrm>
          <a:off x="4776476" y="2348752"/>
          <a:ext cx="3910324" cy="2103486"/>
        </p:xfrm>
        <a:graphic>
          <a:graphicData uri="http://schemas.openxmlformats.org/drawingml/2006/table">
            <a:tbl>
              <a:tblPr firstRow="1" bandRow="1">
                <a:tableStyleId>{5940675A-B579-460E-94D1-54222C63F5DA}</a:tableStyleId>
              </a:tblPr>
              <a:tblGrid>
                <a:gridCol w="977581">
                  <a:extLst>
                    <a:ext uri="{9D8B030D-6E8A-4147-A177-3AD203B41FA5}">
                      <a16:colId xmlns:a16="http://schemas.microsoft.com/office/drawing/2014/main" val="20000"/>
                    </a:ext>
                  </a:extLst>
                </a:gridCol>
                <a:gridCol w="977581">
                  <a:extLst>
                    <a:ext uri="{9D8B030D-6E8A-4147-A177-3AD203B41FA5}">
                      <a16:colId xmlns:a16="http://schemas.microsoft.com/office/drawing/2014/main" val="20001"/>
                    </a:ext>
                  </a:extLst>
                </a:gridCol>
                <a:gridCol w="977581">
                  <a:extLst>
                    <a:ext uri="{9D8B030D-6E8A-4147-A177-3AD203B41FA5}">
                      <a16:colId xmlns:a16="http://schemas.microsoft.com/office/drawing/2014/main" val="20002"/>
                    </a:ext>
                  </a:extLst>
                </a:gridCol>
                <a:gridCol w="977581">
                  <a:extLst>
                    <a:ext uri="{9D8B030D-6E8A-4147-A177-3AD203B41FA5}">
                      <a16:colId xmlns:a16="http://schemas.microsoft.com/office/drawing/2014/main" val="20003"/>
                    </a:ext>
                  </a:extLst>
                </a:gridCol>
              </a:tblGrid>
              <a:tr h="191226">
                <a:tc>
                  <a:txBody>
                    <a:bodyPr/>
                    <a:lstStyle/>
                    <a:p>
                      <a:pPr algn="ct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191226">
                <a:tc>
                  <a:txBody>
                    <a:bodyPr/>
                    <a:lstStyle/>
                    <a:p>
                      <a:r>
                        <a:rPr lang="en-US" sz="600" dirty="0">
                          <a:solidFill>
                            <a:srgbClr val="0A3161"/>
                          </a:solidFill>
                          <a:latin typeface="Arial" charset="0"/>
                          <a:ea typeface="Arial" charset="0"/>
                          <a:cs typeface="Arial" charset="0"/>
                        </a:rPr>
                        <a:t>Text</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87633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96B2FFF1-74AE-46B9-B269-5F039EED1EA5}"/>
              </a:ext>
            </a:extLst>
          </p:cNvPr>
          <p:cNvSpPr>
            <a:spLocks noGrp="1"/>
          </p:cNvSpPr>
          <p:nvPr>
            <p:ph type="body" sz="quarter" idx="14"/>
          </p:nvPr>
        </p:nvSpPr>
        <p:spPr>
          <a:xfrm>
            <a:off x="4852988" y="1188720"/>
            <a:ext cx="4098925" cy="1105275"/>
          </a:xfrm>
        </p:spPr>
        <p:txBody>
          <a:bodyPr/>
          <a:lstStyle>
            <a:lvl1pPr>
              <a:defRPr sz="1400">
                <a:solidFill>
                  <a:srgbClr val="007FAC"/>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58BD3814-AB38-490E-B0CD-BD446093796B}"/>
              </a:ext>
            </a:extLst>
          </p:cNvPr>
          <p:cNvSpPr>
            <a:spLocks noGrp="1"/>
          </p:cNvSpPr>
          <p:nvPr>
            <p:ph type="body" sz="quarter" idx="15"/>
          </p:nvPr>
        </p:nvSpPr>
        <p:spPr>
          <a:xfrm>
            <a:off x="-1089025" y="1188720"/>
            <a:ext cx="914400" cy="1455738"/>
          </a:xfrm>
        </p:spPr>
        <p:txBody>
          <a:bodyPr/>
          <a:lstStyle>
            <a:lvl1pPr>
              <a:defRPr sz="500">
                <a:solidFill>
                  <a:schemeClr val="bg1"/>
                </a:solidFill>
              </a:defRPr>
            </a:lvl1pPr>
          </a:lstStyle>
          <a:p>
            <a:pPr lvl="0"/>
            <a:r>
              <a:rPr lang="en-US"/>
              <a:t>Click to edit Master text styles</a:t>
            </a:r>
          </a:p>
        </p:txBody>
      </p:sp>
      <p:pic>
        <p:nvPicPr>
          <p:cNvPr id="12" name="Picture 10" descr=" A screenshot of the Format Picture dialog box that shows were to enter alt text" title="Picture of Alt Text Dialog Box">
            <a:extLst>
              <a:ext uri="{FF2B5EF4-FFF2-40B4-BE49-F238E27FC236}">
                <a16:creationId xmlns:a16="http://schemas.microsoft.com/office/drawing/2014/main" id="{748690AB-462A-4C13-8A02-BE54B643031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49"/>
          <a:stretch>
            <a:fillRect/>
          </a:stretch>
        </p:blipFill>
        <p:spPr bwMode="auto">
          <a:xfrm>
            <a:off x="4916284" y="2395078"/>
            <a:ext cx="3613959" cy="34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2731559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sp>
        <p:nvSpPr>
          <p:cNvPr id="16" name="Text Placeholder 15">
            <a:extLst>
              <a:ext uri="{FF2B5EF4-FFF2-40B4-BE49-F238E27FC236}">
                <a16:creationId xmlns:a16="http://schemas.microsoft.com/office/drawing/2014/main" id="{BBEF6D8A-1D50-4459-B06A-FE633E737D75}"/>
              </a:ext>
            </a:extLst>
          </p:cNvPr>
          <p:cNvSpPr>
            <a:spLocks noGrp="1"/>
          </p:cNvSpPr>
          <p:nvPr>
            <p:ph type="body" sz="quarter" idx="13"/>
          </p:nvPr>
        </p:nvSpPr>
        <p:spPr>
          <a:xfrm>
            <a:off x="457200" y="2277688"/>
            <a:ext cx="3906838" cy="459038"/>
          </a:xfrm>
        </p:spPr>
        <p:txBody>
          <a:bodyPr/>
          <a:lstStyle>
            <a:lvl1pPr>
              <a:defRPr sz="1800"/>
            </a:lvl1pPr>
          </a:lstStyle>
          <a:p>
            <a:pPr lvl="0"/>
            <a:r>
              <a:rPr lang="en-US"/>
              <a:t>Click to edit Master text styles</a:t>
            </a:r>
          </a:p>
        </p:txBody>
      </p:sp>
      <p:pic>
        <p:nvPicPr>
          <p:cNvPr id="17" name="Picture Placeholder 3" descr="Placeholder box to insert an image into" title="Image Placeholder">
            <a:extLst>
              <a:ext uri="{FF2B5EF4-FFF2-40B4-BE49-F238E27FC236}">
                <a16:creationId xmlns:a16="http://schemas.microsoft.com/office/drawing/2014/main" id="{BA986243-FF11-44BF-87BB-B358C9874C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492752" y="1402080"/>
            <a:ext cx="4194048" cy="4194048"/>
          </a:xfrm>
          <a:prstGeom prst="rect">
            <a:avLst/>
          </a:prstGeom>
          <a:effectLst>
            <a:outerShdw blurRad="127000" dist="127000" dir="2700000" algn="tl" rotWithShape="0">
              <a:prstClr val="black">
                <a:alpha val="30000"/>
              </a:prstClr>
            </a:outerShdw>
          </a:effectLst>
        </p:spPr>
      </p:pic>
      <p:sp>
        <p:nvSpPr>
          <p:cNvPr id="19" name="Text Placeholder 18">
            <a:extLst>
              <a:ext uri="{FF2B5EF4-FFF2-40B4-BE49-F238E27FC236}">
                <a16:creationId xmlns:a16="http://schemas.microsoft.com/office/drawing/2014/main" id="{27AB2203-D5D6-4789-ABAA-5D9EF6A1EAA7}"/>
              </a:ext>
            </a:extLst>
          </p:cNvPr>
          <p:cNvSpPr>
            <a:spLocks noGrp="1"/>
          </p:cNvSpPr>
          <p:nvPr>
            <p:ph type="body" sz="quarter" idx="14"/>
          </p:nvPr>
        </p:nvSpPr>
        <p:spPr>
          <a:xfrm>
            <a:off x="457200" y="2868612"/>
            <a:ext cx="3906838" cy="2727515"/>
          </a:xfrm>
        </p:spPr>
        <p:txBody>
          <a:bodyPr/>
          <a:lstStyle>
            <a:lvl1pPr>
              <a:defRPr sz="1400" b="0">
                <a:solidFill>
                  <a:srgbClr val="0A3161"/>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69569301-EF70-4B41-B9BD-E9482B79D0A1}"/>
              </a:ext>
            </a:extLst>
          </p:cNvPr>
          <p:cNvSpPr>
            <a:spLocks noGrp="1"/>
          </p:cNvSpPr>
          <p:nvPr>
            <p:ph type="body" sz="quarter" idx="15"/>
          </p:nvPr>
        </p:nvSpPr>
        <p:spPr>
          <a:xfrm>
            <a:off x="-1063625" y="2278063"/>
            <a:ext cx="914400" cy="1150937"/>
          </a:xfrm>
        </p:spPr>
        <p:txBody>
          <a:bodyPr/>
          <a:lstStyle>
            <a:lvl1pPr>
              <a:defRPr sz="500">
                <a:solidFill>
                  <a:schemeClr val="bg1"/>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42030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0769"/>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3978401908"/>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D075A229-60AF-4D99-AFF7-1474AA068AEA}"/>
              </a:ext>
            </a:extLst>
          </p:cNvPr>
          <p:cNvPicPr>
            <a:picLocks noChangeAspect="1"/>
          </p:cNvPicPr>
          <p:nvPr userDrawn="1"/>
        </p:nvPicPr>
        <p:blipFill>
          <a:blip r:embed="rId2"/>
          <a:stretch>
            <a:fillRect/>
          </a:stretch>
        </p:blipFill>
        <p:spPr>
          <a:xfrm>
            <a:off x="4908102" y="1483727"/>
            <a:ext cx="3643339" cy="2995362"/>
          </a:xfrm>
          <a:prstGeom prst="rect">
            <a:avLst/>
          </a:prstGeom>
        </p:spPr>
      </p:pic>
      <p:sp>
        <p:nvSpPr>
          <p:cNvPr id="4" name="Text Placeholder 3">
            <a:extLst>
              <a:ext uri="{FF2B5EF4-FFF2-40B4-BE49-F238E27FC236}">
                <a16:creationId xmlns:a16="http://schemas.microsoft.com/office/drawing/2014/main" id="{5C8E6BB1-305F-458F-800A-08F4A1A218C1}"/>
              </a:ext>
            </a:extLst>
          </p:cNvPr>
          <p:cNvSpPr>
            <a:spLocks noGrp="1"/>
          </p:cNvSpPr>
          <p:nvPr>
            <p:ph type="body" sz="quarter" idx="14"/>
          </p:nvPr>
        </p:nvSpPr>
        <p:spPr>
          <a:xfrm>
            <a:off x="-1044350" y="1188720"/>
            <a:ext cx="889000" cy="1454150"/>
          </a:xfrm>
        </p:spPr>
        <p:txBody>
          <a:bodyPr/>
          <a:lstStyle>
            <a:lvl1pPr>
              <a:defRPr sz="500">
                <a:solidFill>
                  <a:schemeClr val="bg1"/>
                </a:solidFill>
              </a:defRPr>
            </a:lvl1pPr>
          </a:lstStyle>
          <a:p>
            <a:pPr lvl="0"/>
            <a:r>
              <a:rPr lang="en-US"/>
              <a:t>Click to edit Master text styles</a:t>
            </a:r>
          </a:p>
        </p:txBody>
      </p:sp>
      <p:sp>
        <p:nvSpPr>
          <p:cNvPr id="15" name="Text Placeholder 14">
            <a:extLst>
              <a:ext uri="{FF2B5EF4-FFF2-40B4-BE49-F238E27FC236}">
                <a16:creationId xmlns:a16="http://schemas.microsoft.com/office/drawing/2014/main" id="{5EA2D7E6-8170-4146-AFF4-D51D6FEAB066}"/>
              </a:ext>
            </a:extLst>
          </p:cNvPr>
          <p:cNvSpPr>
            <a:spLocks noGrp="1"/>
          </p:cNvSpPr>
          <p:nvPr>
            <p:ph type="body" sz="quarter" idx="15"/>
          </p:nvPr>
        </p:nvSpPr>
        <p:spPr>
          <a:xfrm>
            <a:off x="4908550" y="4605338"/>
            <a:ext cx="3643313" cy="768350"/>
          </a:xfrm>
        </p:spPr>
        <p:txBody>
          <a:bodyPr/>
          <a:lstStyle>
            <a:lvl1pPr>
              <a:defRPr sz="1500">
                <a:solidFill>
                  <a:srgbClr val="007FAC"/>
                </a:solidFill>
              </a:defRPr>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544073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1022777" y="1830790"/>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1022776" y="3168307"/>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965200" y="4321847"/>
            <a:ext cx="6418580" cy="936625"/>
          </a:xfrm>
        </p:spPr>
        <p:txBody>
          <a:bodyPr/>
          <a:lstStyle>
            <a:lvl1pPr>
              <a:defRPr sz="1800" b="0" i="1">
                <a:solidFill>
                  <a:srgbClr val="0A3161"/>
                </a:solidFill>
              </a:defRPr>
            </a:lvl1pPr>
          </a:lstStyle>
          <a:p>
            <a:pPr lvl="0"/>
            <a:r>
              <a:rPr lang="en-US" dirty="0"/>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1022776" y="1505725"/>
            <a:ext cx="2446338" cy="377507"/>
          </a:xfrm>
        </p:spPr>
        <p:txBody>
          <a:bodyPr/>
          <a:lstStyle>
            <a:lvl1pPr>
              <a:defRPr sz="1800" b="0"/>
            </a:lvl1pPr>
          </a:lstStyle>
          <a:p>
            <a:pPr lvl="0"/>
            <a:r>
              <a:rPr lang="en-US" dirty="0"/>
              <a:t>Date</a:t>
            </a:r>
          </a:p>
        </p:txBody>
      </p:sp>
    </p:spTree>
    <p:extLst>
      <p:ext uri="{BB962C8B-B14F-4D97-AF65-F5344CB8AC3E}">
        <p14:creationId xmlns:p14="http://schemas.microsoft.com/office/powerpoint/2010/main" val="3286860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1803896"/>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3141413"/>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4294953"/>
            <a:ext cx="6418580" cy="936625"/>
          </a:xfrm>
        </p:spPr>
        <p:txBody>
          <a:bodyPr/>
          <a:lstStyle>
            <a:lvl1pPr>
              <a:defRPr sz="1800" b="0" i="1">
                <a:solidFill>
                  <a:srgbClr val="0A3161"/>
                </a:solidFill>
              </a:defRPr>
            </a:lvl1pPr>
          </a:lstStyle>
          <a:p>
            <a:pPr lvl="0"/>
            <a:r>
              <a:rPr lang="en-US" dirty="0"/>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1478831"/>
            <a:ext cx="2446338" cy="377507"/>
          </a:xfrm>
        </p:spPr>
        <p:txBody>
          <a:bodyPr/>
          <a:lstStyle>
            <a:lvl1pPr>
              <a:defRPr sz="1800" b="0"/>
            </a:lvl1pPr>
          </a:lstStyle>
          <a:p>
            <a:pPr lvl="0"/>
            <a:r>
              <a:rPr lang="en-US" dirty="0"/>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022776" y="48452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6807165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1523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183341"/>
            <a:ext cx="4940621" cy="870243"/>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37192"/>
            <a:ext cx="3687172" cy="377507"/>
          </a:xfrm>
        </p:spPr>
        <p:txBody>
          <a:bodyPr/>
          <a:lstStyle>
            <a:lvl1pPr>
              <a:defRPr sz="1800" b="0">
                <a:solidFill>
                  <a:srgbClr val="B31942"/>
                </a:solidFill>
              </a:defRPr>
            </a:lvl1pPr>
          </a:lstStyle>
          <a:p>
            <a:pPr lvl="0"/>
            <a:r>
              <a:rPr lang="en-US" dirty="0"/>
              <a:t>Date</a:t>
            </a:r>
          </a:p>
        </p:txBody>
      </p:sp>
    </p:spTree>
    <p:extLst>
      <p:ext uri="{BB962C8B-B14F-4D97-AF65-F5344CB8AC3E}">
        <p14:creationId xmlns:p14="http://schemas.microsoft.com/office/powerpoint/2010/main" val="1937260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3316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228165"/>
            <a:ext cx="4940621" cy="843349"/>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6"/>
            <a:ext cx="3687172" cy="377507"/>
          </a:xfrm>
        </p:spPr>
        <p:txBody>
          <a:bodyPr/>
          <a:lstStyle>
            <a:lvl1pPr>
              <a:defRPr sz="180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49279" y="47359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29783648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4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539C152-2AE3-AF45-A579-1C0E0FA5FAF5}"/>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dirty="0"/>
              <a:t>Tagline or Other Information</a:t>
            </a:r>
          </a:p>
        </p:txBody>
      </p:sp>
    </p:spTree>
    <p:extLst>
      <p:ext uri="{BB962C8B-B14F-4D97-AF65-F5344CB8AC3E}">
        <p14:creationId xmlns:p14="http://schemas.microsoft.com/office/powerpoint/2010/main" val="2352268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0769"/>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2188183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10" name="Table Placeholder 9"/>
          <p:cNvSpPr>
            <a:spLocks noGrp="1"/>
          </p:cNvSpPr>
          <p:nvPr>
            <p:ph type="tbl" sz="quarter" idx="13"/>
          </p:nvPr>
        </p:nvSpPr>
        <p:spPr>
          <a:xfrm>
            <a:off x="914400" y="1371600"/>
            <a:ext cx="8229600" cy="4846320"/>
          </a:xfrm>
        </p:spPr>
        <p:txBody>
          <a:bodyPr/>
          <a:lstStyle/>
          <a:p>
            <a:r>
              <a:rPr lang="en-US"/>
              <a:t>Click icon to add table</a:t>
            </a:r>
            <a:endParaRPr lang="en-US" dirty="0"/>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8829202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3248026"/>
          </a:xfrm>
          <a:prstGeom prst="rect">
            <a:avLst/>
          </a:prstGeom>
        </p:spPr>
        <p:txBody>
          <a:bodyPr anchor="b"/>
          <a:lstStyle>
            <a:lvl1pPr>
              <a:defRPr sz="6000">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4572000"/>
            <a:ext cx="8229600" cy="1463040"/>
          </a:xfrm>
        </p:spPr>
        <p:txBody>
          <a:bodyPr/>
          <a:lstStyle>
            <a:lvl1pPr marL="0" indent="0">
              <a:buNone/>
              <a:defRPr sz="2400">
                <a:solidFill>
                  <a:srgbClr val="B319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8" name="Date Placeholder 4">
            <a:extLst>
              <a:ext uri="{FF2B5EF4-FFF2-40B4-BE49-F238E27FC236}">
                <a16:creationId xmlns:a16="http://schemas.microsoft.com/office/drawing/2014/main" id="{755D1286-6D1D-0F4F-8444-0698CAF8CA31}"/>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8183726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spTree>
    <p:extLst>
      <p:ext uri="{BB962C8B-B14F-4D97-AF65-F5344CB8AC3E}">
        <p14:creationId xmlns:p14="http://schemas.microsoft.com/office/powerpoint/2010/main" val="255441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10" name="Table Placeholder 9"/>
          <p:cNvSpPr>
            <a:spLocks noGrp="1"/>
          </p:cNvSpPr>
          <p:nvPr>
            <p:ph type="tbl" sz="quarter" idx="13"/>
          </p:nvPr>
        </p:nvSpPr>
        <p:spPr>
          <a:xfrm>
            <a:off x="914400" y="1371600"/>
            <a:ext cx="8229600" cy="4846320"/>
          </a:xfrm>
        </p:spPr>
        <p:txBody>
          <a:bodyPr/>
          <a:lstStyle/>
          <a:p>
            <a:r>
              <a:rPr lang="en-US" dirty="0"/>
              <a:t>Click icon to add table</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3823392797"/>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457200"/>
          </a:xfrm>
          <a:prstGeom prst="rect">
            <a:avLst/>
          </a:prstGeom>
        </p:spPr>
        <p:txBody>
          <a:bodyPr/>
          <a:lstStyle>
            <a:lvl1pPr>
              <a:defRPr>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1"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8" name="Footer Placeholder 7"/>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cxnSp>
        <p:nvCxnSpPr>
          <p:cNvPr id="10" name="Straight Connector 9" descr="A vertical divider line seperating content on the left of the slide from content on the right" title="Vertical Divider"/>
          <p:cNvCxnSpPr>
            <a:cxnSpLocks/>
          </p:cNvCxnSpPr>
          <p:nvPr/>
        </p:nvCxnSpPr>
        <p:spPr>
          <a:xfrm>
            <a:off x="4573478"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0433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graphicFrame>
        <p:nvGraphicFramePr>
          <p:cNvPr id="6" name="Table Placeholder 6" descr="Example of IRS blue banded table style" title="Table Example">
            <a:extLst>
              <a:ext uri="{FF2B5EF4-FFF2-40B4-BE49-F238E27FC236}">
                <a16:creationId xmlns:a16="http://schemas.microsoft.com/office/drawing/2014/main" id="{E9289FBF-0737-D34C-B300-4DCC89B1DCD1}"/>
              </a:ext>
            </a:extLst>
          </p:cNvPr>
          <p:cNvGraphicFramePr>
            <a:graphicFrameLocks/>
          </p:cNvGraphicFramePr>
          <p:nvPr>
            <p:extLst>
              <p:ext uri="{D42A27DB-BD31-4B8C-83A1-F6EECF244321}">
                <p14:modId xmlns:p14="http://schemas.microsoft.com/office/powerpoint/2010/main" val="3517833775"/>
              </p:ext>
            </p:extLst>
          </p:nvPr>
        </p:nvGraphicFramePr>
        <p:xfrm>
          <a:off x="457200" y="1371600"/>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rgbClr val="0A316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53542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3" name="Footer Placeholder 2"/>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graphicFrame>
        <p:nvGraphicFramePr>
          <p:cNvPr id="5" name="Table Placeholder 6" descr="Example of IRS blue banded table style" title="Table Example">
            <a:extLst>
              <a:ext uri="{FF2B5EF4-FFF2-40B4-BE49-F238E27FC236}">
                <a16:creationId xmlns:a16="http://schemas.microsoft.com/office/drawing/2014/main" id="{4772459D-4A38-3C43-A316-CB6F5E9710E8}"/>
              </a:ext>
            </a:extLst>
          </p:cNvPr>
          <p:cNvGraphicFramePr>
            <a:graphicFrameLocks/>
          </p:cNvGraphicFramePr>
          <p:nvPr>
            <p:extLst>
              <p:ext uri="{D42A27DB-BD31-4B8C-83A1-F6EECF244321}">
                <p14:modId xmlns:p14="http://schemas.microsoft.com/office/powerpoint/2010/main" val="3241717154"/>
              </p:ext>
            </p:extLst>
          </p:nvPr>
        </p:nvGraphicFramePr>
        <p:xfrm>
          <a:off x="578738" y="1290918"/>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chemeClr val="bg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007182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800">
                <a:solidFill>
                  <a:srgbClr val="0A3161"/>
                </a:solidFill>
              </a:defRPr>
            </a:lvl1pPr>
          </a:lstStyle>
          <a:p>
            <a:r>
              <a:rPr lang="en-US" dirty="0"/>
              <a:t>Click to add content</a:t>
            </a:r>
          </a:p>
        </p:txBody>
      </p:sp>
      <p:sp>
        <p:nvSpPr>
          <p:cNvPr id="3" name="Content Placeholder 2"/>
          <p:cNvSpPr>
            <a:spLocks noGrp="1"/>
          </p:cNvSpPr>
          <p:nvPr>
            <p:ph idx="1"/>
          </p:nvPr>
        </p:nvSpPr>
        <p:spPr>
          <a:xfrm>
            <a:off x="3840480" y="1188720"/>
            <a:ext cx="4846320" cy="4846320"/>
          </a:xfrm>
        </p:spPr>
        <p:txBody>
          <a:bodyPr/>
          <a:lstStyle>
            <a:lvl1pPr>
              <a:defRPr sz="28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Tree>
    <p:extLst>
      <p:ext uri="{BB962C8B-B14F-4D97-AF65-F5344CB8AC3E}">
        <p14:creationId xmlns:p14="http://schemas.microsoft.com/office/powerpoint/2010/main" val="11144150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400">
                <a:solidFill>
                  <a:srgbClr val="B31942"/>
                </a:solidFill>
              </a:defRPr>
            </a:lvl1pPr>
          </a:lstStyle>
          <a:p>
            <a:r>
              <a:rPr lang="en-US" dirty="0"/>
              <a:t>Click to add content</a:t>
            </a:r>
          </a:p>
        </p:txBody>
      </p:sp>
      <p:sp>
        <p:nvSpPr>
          <p:cNvPr id="3" name="Picture Placeholder 2"/>
          <p:cNvSpPr>
            <a:spLocks noGrp="1"/>
          </p:cNvSpPr>
          <p:nvPr>
            <p:ph type="pic" idx="1"/>
          </p:nvPr>
        </p:nvSpPr>
        <p:spPr>
          <a:xfrm>
            <a:off x="3840480" y="1188720"/>
            <a:ext cx="4846320" cy="4846320"/>
          </a:xfrm>
          <a:ln w="6350">
            <a:noFill/>
          </a:ln>
          <a:effectLst>
            <a:outerShdw blurRad="127000" dist="127000" dir="2700000" algn="tl" rotWithShape="0">
              <a:prstClr val="black">
                <a:alpha val="30000"/>
              </a:prstClr>
            </a:outerShdw>
          </a:effectLst>
        </p:spPr>
        <p:txBody>
          <a:bodyPr anchor="t"/>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8" name="Date Placeholder 3">
            <a:extLst>
              <a:ext uri="{FF2B5EF4-FFF2-40B4-BE49-F238E27FC236}">
                <a16:creationId xmlns:a16="http://schemas.microsoft.com/office/drawing/2014/main" id="{14D8E201-5475-CA4D-A245-DFE23D3F807A}"/>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4744690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1803896"/>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3141413"/>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022776" y="48452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1478831"/>
            <a:ext cx="2446338" cy="377507"/>
          </a:xfrm>
        </p:spPr>
        <p:txBody>
          <a:bodyPr/>
          <a:lstStyle>
            <a:lvl1pPr>
              <a:defRPr sz="1800" b="0"/>
            </a:lvl1pPr>
          </a:lstStyle>
          <a:p>
            <a:pPr lvl="0"/>
            <a:r>
              <a:rPr lang="en-US" dirty="0"/>
              <a:t>Date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4294953"/>
            <a:ext cx="6418580" cy="936625"/>
          </a:xfrm>
        </p:spPr>
        <p:txBody>
          <a:bodyPr/>
          <a:lstStyle>
            <a:lvl1pPr>
              <a:defRPr sz="1800" b="0" i="1">
                <a:solidFill>
                  <a:srgbClr val="0A3161"/>
                </a:solidFill>
              </a:defRPr>
            </a:lvl1pPr>
          </a:lstStyle>
          <a:p>
            <a:pPr lvl="0"/>
            <a:r>
              <a:rPr lang="en-US" dirty="0"/>
              <a:t>Tagline or Other Information</a:t>
            </a:r>
          </a:p>
        </p:txBody>
      </p:sp>
      <p:sp>
        <p:nvSpPr>
          <p:cNvPr id="6" name="Footer Placeholder 5">
            <a:extLst>
              <a:ext uri="{FF2B5EF4-FFF2-40B4-BE49-F238E27FC236}">
                <a16:creationId xmlns:a16="http://schemas.microsoft.com/office/drawing/2014/main" id="{513E50F6-9B08-4CAF-8D25-547E523097D0}"/>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30636361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1523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183341"/>
            <a:ext cx="4940621" cy="870243"/>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37192"/>
            <a:ext cx="3687172" cy="377507"/>
          </a:xfrm>
        </p:spPr>
        <p:txBody>
          <a:bodyPr/>
          <a:lstStyle>
            <a:lvl1pPr>
              <a:defRPr sz="1800" b="0">
                <a:solidFill>
                  <a:srgbClr val="B31942"/>
                </a:solidFill>
              </a:defRPr>
            </a:lvl1pPr>
          </a:lstStyle>
          <a:p>
            <a:pPr lvl="0"/>
            <a:r>
              <a:rPr lang="en-US" dirty="0"/>
              <a:t>Date</a:t>
            </a:r>
          </a:p>
        </p:txBody>
      </p:sp>
      <p:cxnSp>
        <p:nvCxnSpPr>
          <p:cNvPr id="7" name="Straight Connector 6">
            <a:extLst>
              <a:ext uri="{FF2B5EF4-FFF2-40B4-BE49-F238E27FC236}">
                <a16:creationId xmlns:a16="http://schemas.microsoft.com/office/drawing/2014/main" id="{F973FBAD-E736-4BDC-9FE5-A1EE11C88611}"/>
              </a:ext>
            </a:extLst>
          </p:cNvPr>
          <p:cNvCxnSpPr>
            <a:cxnSpLocks/>
          </p:cNvCxnSpPr>
          <p:nvPr/>
        </p:nvCxnSpPr>
        <p:spPr>
          <a:xfrm>
            <a:off x="1092344" y="801485"/>
            <a:ext cx="763041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21C4BE1-694B-485A-9426-1AD896AD0FCC}"/>
              </a:ext>
            </a:extLst>
          </p:cNvPr>
          <p:cNvSpPr>
            <a:spLocks noGrp="1"/>
          </p:cNvSpPr>
          <p:nvPr>
            <p:ph type="body" sz="quarter" idx="14"/>
          </p:nvPr>
        </p:nvSpPr>
        <p:spPr>
          <a:xfrm>
            <a:off x="1000760" y="570846"/>
            <a:ext cx="5593941" cy="168989"/>
          </a:xfrm>
        </p:spPr>
        <p:txBody>
          <a:bodyPr/>
          <a:lstStyle>
            <a:lvl1pPr>
              <a:defRPr sz="900">
                <a:solidFill>
                  <a:srgbClr val="0A3161"/>
                </a:solidFill>
                <a:latin typeface="+mj-lt"/>
              </a:defRPr>
            </a:lvl1pPr>
          </a:lstStyle>
          <a:p>
            <a:pPr lvl="0"/>
            <a:r>
              <a:rPr lang="en-US"/>
              <a:t>Click to edit Master text styles</a:t>
            </a:r>
          </a:p>
        </p:txBody>
      </p:sp>
      <p:sp>
        <p:nvSpPr>
          <p:cNvPr id="9" name="Text Placeholder 8">
            <a:extLst>
              <a:ext uri="{FF2B5EF4-FFF2-40B4-BE49-F238E27FC236}">
                <a16:creationId xmlns:a16="http://schemas.microsoft.com/office/drawing/2014/main" id="{3259904E-347E-4F14-AF6D-3D97820E6C3B}"/>
              </a:ext>
            </a:extLst>
          </p:cNvPr>
          <p:cNvSpPr>
            <a:spLocks noGrp="1"/>
          </p:cNvSpPr>
          <p:nvPr>
            <p:ph type="body" sz="quarter" idx="15"/>
          </p:nvPr>
        </p:nvSpPr>
        <p:spPr>
          <a:xfrm>
            <a:off x="1000125" y="863600"/>
            <a:ext cx="5594350" cy="192088"/>
          </a:xfrm>
        </p:spPr>
        <p:txBody>
          <a:bodyPr/>
          <a:lstStyle>
            <a:lvl1pPr>
              <a:defRPr sz="1300">
                <a:solidFill>
                  <a:srgbClr val="0A3161"/>
                </a:solidFill>
              </a:defRPr>
            </a:lvl1pPr>
          </a:lstStyle>
          <a:p>
            <a:pPr lvl="0"/>
            <a:r>
              <a:rPr lang="en-US"/>
              <a:t>Click to edit Master text styles</a:t>
            </a:r>
          </a:p>
        </p:txBody>
      </p:sp>
      <p:sp>
        <p:nvSpPr>
          <p:cNvPr id="13" name="Footer Placeholder 5">
            <a:extLst>
              <a:ext uri="{FF2B5EF4-FFF2-40B4-BE49-F238E27FC236}">
                <a16:creationId xmlns:a16="http://schemas.microsoft.com/office/drawing/2014/main" id="{FE242F70-9E8F-491A-9ED2-AC99F022F748}"/>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24434807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3316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228165"/>
            <a:ext cx="4940621" cy="843349"/>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6"/>
            <a:ext cx="3687172" cy="377507"/>
          </a:xfrm>
        </p:spPr>
        <p:txBody>
          <a:bodyPr/>
          <a:lstStyle>
            <a:lvl1pPr>
              <a:defRPr sz="180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12703" y="47359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
        <p:nvSpPr>
          <p:cNvPr id="9" name="Footer Placeholder 5">
            <a:extLst>
              <a:ext uri="{FF2B5EF4-FFF2-40B4-BE49-F238E27FC236}">
                <a16:creationId xmlns:a16="http://schemas.microsoft.com/office/drawing/2014/main" id="{F74644D4-8CD7-4A96-B046-F8DB87F39679}"/>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3719105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E84DF67-464D-42DA-81BA-E845A069A6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767" y="1254940"/>
            <a:ext cx="2957559" cy="2218701"/>
          </a:xfrm>
          <a:prstGeom prst="rect">
            <a:avLst/>
          </a:prstGeom>
          <a:ln>
            <a:solidFill>
              <a:schemeClr val="tx1"/>
            </a:solidFill>
          </a:ln>
        </p:spPr>
      </p:pic>
      <p:sp>
        <p:nvSpPr>
          <p:cNvPr id="12" name="Text Placeholder 6">
            <a:extLst>
              <a:ext uri="{FF2B5EF4-FFF2-40B4-BE49-F238E27FC236}">
                <a16:creationId xmlns:a16="http://schemas.microsoft.com/office/drawing/2014/main" id="{C717DAA1-0E05-405F-8344-B1FF4D19D700}"/>
              </a:ext>
            </a:extLst>
          </p:cNvPr>
          <p:cNvSpPr txBox="1">
            <a:spLocks/>
          </p:cNvSpPr>
          <p:nvPr/>
        </p:nvSpPr>
        <p:spPr>
          <a:xfrm>
            <a:off x="6980704" y="1298340"/>
            <a:ext cx="728501" cy="180975"/>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Wayfinder</a:t>
            </a:r>
          </a:p>
        </p:txBody>
      </p:sp>
      <p:cxnSp>
        <p:nvCxnSpPr>
          <p:cNvPr id="13" name="Straight Arrow Connector 12" descr="Image of a left pointing arrow to indicate where the wayfinder is on the slide" title="Left pointing arrow">
            <a:extLst>
              <a:ext uri="{FF2B5EF4-FFF2-40B4-BE49-F238E27FC236}">
                <a16:creationId xmlns:a16="http://schemas.microsoft.com/office/drawing/2014/main" id="{0BE5C859-4184-425D-A192-A7860DE3786F}"/>
              </a:ext>
            </a:extLst>
          </p:cNvPr>
          <p:cNvCxnSpPr>
            <a:cxnSpLocks/>
          </p:cNvCxnSpPr>
          <p:nvPr/>
        </p:nvCxnSpPr>
        <p:spPr>
          <a:xfrm flipH="1">
            <a:off x="6586797" y="1388828"/>
            <a:ext cx="3586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descr="Red box overlaid on title slide image to show where the IRS wayfinder is located" title="Red Box">
            <a:extLst>
              <a:ext uri="{FF2B5EF4-FFF2-40B4-BE49-F238E27FC236}">
                <a16:creationId xmlns:a16="http://schemas.microsoft.com/office/drawing/2014/main" id="{1CEF95A1-2270-4B8B-BBF2-2212ED3CF8D0}"/>
              </a:ext>
            </a:extLst>
          </p:cNvPr>
          <p:cNvSpPr/>
          <p:nvPr/>
        </p:nvSpPr>
        <p:spPr>
          <a:xfrm>
            <a:off x="5922365" y="1254940"/>
            <a:ext cx="630762" cy="267776"/>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pic>
        <p:nvPicPr>
          <p:cNvPr id="15" name="Picture 14" descr="An example of the IRS wayfinder with the IRS logo and both the Buiness Unit and Office Name displayed." title="Sample Image of IRS Wayfinder with Business Unit and Office Name">
            <a:extLst>
              <a:ext uri="{FF2B5EF4-FFF2-40B4-BE49-F238E27FC236}">
                <a16:creationId xmlns:a16="http://schemas.microsoft.com/office/drawing/2014/main" id="{912BBF84-C470-4F24-A1D9-B281BB7E6760}"/>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883946" y="4328663"/>
            <a:ext cx="1780654" cy="522522"/>
          </a:xfrm>
          <a:prstGeom prst="rect">
            <a:avLst/>
          </a:prstGeom>
          <a:ln>
            <a:noFill/>
          </a:ln>
          <a:extLst>
            <a:ext uri="{53640926-AAD7-44D8-BBD7-CCE9431645EC}">
              <a14:shadowObscured xmlns:a14="http://schemas.microsoft.com/office/drawing/2010/main"/>
            </a:ext>
          </a:extLst>
        </p:spPr>
      </p:pic>
      <p:pic>
        <p:nvPicPr>
          <p:cNvPr id="16" name="Picture 15" descr="An example of the IRS wayfinder with only the IRS logo and Office Name displayed." title="Sample Image of IRS Wayfinder with Office Name">
            <a:extLst>
              <a:ext uri="{FF2B5EF4-FFF2-40B4-BE49-F238E27FC236}">
                <a16:creationId xmlns:a16="http://schemas.microsoft.com/office/drawing/2014/main" id="{AD8AE0FE-ED46-49F1-9A7E-C464F8210B65}"/>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945426" y="4369530"/>
            <a:ext cx="1474787" cy="466447"/>
          </a:xfrm>
          <a:prstGeom prst="rect">
            <a:avLst/>
          </a:prstGeom>
          <a:ln>
            <a:noFill/>
          </a:ln>
          <a:extLst>
            <a:ext uri="{53640926-AAD7-44D8-BBD7-CCE9431645EC}">
              <a14:shadowObscured xmlns:a14="http://schemas.microsoft.com/office/drawing/2010/main"/>
            </a:ext>
          </a:extLst>
        </p:spPr>
      </p:pic>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cxnSp>
        <p:nvCxnSpPr>
          <p:cNvPr id="19" name="Straight Connector 18" descr="A horizontal divider line seperating content on the top of the slide from content on the bottom" title="Horizontal Divider">
            <a:extLst>
              <a:ext uri="{FF2B5EF4-FFF2-40B4-BE49-F238E27FC236}">
                <a16:creationId xmlns:a16="http://schemas.microsoft.com/office/drawing/2014/main" id="{85348FD1-3C6D-41D3-8182-658380298CE1}"/>
              </a:ext>
            </a:extLst>
          </p:cNvPr>
          <p:cNvCxnSpPr/>
          <p:nvPr/>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9BD95B5-A5FE-4C84-8953-43074FDF2E2E}"/>
              </a:ext>
            </a:extLst>
          </p:cNvPr>
          <p:cNvSpPr>
            <a:spLocks noGrp="1"/>
          </p:cNvSpPr>
          <p:nvPr>
            <p:ph type="body" sz="quarter" idx="15"/>
          </p:nvPr>
        </p:nvSpPr>
        <p:spPr>
          <a:xfrm>
            <a:off x="4884738" y="3989388"/>
            <a:ext cx="3802062" cy="323850"/>
          </a:xfrm>
        </p:spPr>
        <p:txBody>
          <a:bodyPr/>
          <a:lstStyle>
            <a:lvl1pPr>
              <a:defRPr sz="1200" b="0">
                <a:solidFill>
                  <a:schemeClr val="tx1"/>
                </a:solidFill>
              </a:defRPr>
            </a:lvl1pPr>
          </a:lstStyle>
          <a:p>
            <a:pPr lvl="0"/>
            <a:r>
              <a:rPr lang="en-US"/>
              <a:t>Click to edit Master text styles</a:t>
            </a:r>
          </a:p>
        </p:txBody>
      </p:sp>
      <p:sp>
        <p:nvSpPr>
          <p:cNvPr id="23" name="Text Placeholder 22">
            <a:extLst>
              <a:ext uri="{FF2B5EF4-FFF2-40B4-BE49-F238E27FC236}">
                <a16:creationId xmlns:a16="http://schemas.microsoft.com/office/drawing/2014/main" id="{AB9282A1-A00D-451F-B682-C10DE0AC9714}"/>
              </a:ext>
            </a:extLst>
          </p:cNvPr>
          <p:cNvSpPr>
            <a:spLocks noGrp="1"/>
          </p:cNvSpPr>
          <p:nvPr>
            <p:ph type="body" sz="quarter" idx="16"/>
          </p:nvPr>
        </p:nvSpPr>
        <p:spPr>
          <a:xfrm>
            <a:off x="-1220788" y="2809875"/>
            <a:ext cx="989013" cy="1020763"/>
          </a:xfrm>
        </p:spPr>
        <p:txBody>
          <a:bodyPr/>
          <a:lstStyle>
            <a:lvl1pPr>
              <a:defRPr sz="500">
                <a:solidFill>
                  <a:schemeClr val="bg1"/>
                </a:solid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928DC023-2B6C-4E3F-9396-E4035174EA31}"/>
              </a:ext>
            </a:extLst>
          </p:cNvPr>
          <p:cNvSpPr>
            <a:spLocks noGrp="1"/>
          </p:cNvSpPr>
          <p:nvPr>
            <p:ph type="body" sz="quarter" idx="17"/>
          </p:nvPr>
        </p:nvSpPr>
        <p:spPr>
          <a:xfrm>
            <a:off x="4921250" y="4937125"/>
            <a:ext cx="3765550" cy="1139825"/>
          </a:xfrm>
        </p:spPr>
        <p:txBody>
          <a:bodyPr/>
          <a:lstStyle>
            <a:lvl1pPr>
              <a:defRPr sz="900"/>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2795607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grpSp>
        <p:nvGrpSpPr>
          <p:cNvPr id="6" name="Group 5">
            <a:extLst>
              <a:ext uri="{FF2B5EF4-FFF2-40B4-BE49-F238E27FC236}">
                <a16:creationId xmlns:a16="http://schemas.microsoft.com/office/drawing/2014/main" id="{EAFB672E-F537-46A8-BE9F-449752BBD26E}"/>
              </a:ext>
            </a:extLst>
          </p:cNvPr>
          <p:cNvGrpSpPr/>
          <p:nvPr/>
        </p:nvGrpSpPr>
        <p:grpSpPr>
          <a:xfrm>
            <a:off x="5250358" y="1677332"/>
            <a:ext cx="3171750" cy="620734"/>
            <a:chOff x="5052054" y="1371241"/>
            <a:chExt cx="3810645" cy="817332"/>
          </a:xfrm>
        </p:grpSpPr>
        <p:grpSp>
          <p:nvGrpSpPr>
            <p:cNvPr id="7" name="Group 6">
              <a:extLst>
                <a:ext uri="{FF2B5EF4-FFF2-40B4-BE49-F238E27FC236}">
                  <a16:creationId xmlns:a16="http://schemas.microsoft.com/office/drawing/2014/main" id="{D2AE9C74-F427-4CF0-811F-8359712DA5EE}"/>
                </a:ext>
              </a:extLst>
            </p:cNvPr>
            <p:cNvGrpSpPr/>
            <p:nvPr/>
          </p:nvGrpSpPr>
          <p:grpSpPr>
            <a:xfrm>
              <a:off x="5052054" y="1371241"/>
              <a:ext cx="3810645" cy="441029"/>
              <a:chOff x="5073826" y="1142635"/>
              <a:chExt cx="3871861" cy="441029"/>
            </a:xfrm>
          </p:grpSpPr>
          <p:sp>
            <p:nvSpPr>
              <p:cNvPr id="9" name="Rectangle 8">
                <a:extLst>
                  <a:ext uri="{FF2B5EF4-FFF2-40B4-BE49-F238E27FC236}">
                    <a16:creationId xmlns:a16="http://schemas.microsoft.com/office/drawing/2014/main" id="{7987BDF4-68A3-47DA-884C-D1A37F5A0EF1}"/>
                  </a:ext>
                </a:extLst>
              </p:cNvPr>
              <p:cNvSpPr/>
              <p:nvPr/>
            </p:nvSpPr>
            <p:spPr>
              <a:xfrm>
                <a:off x="5073826" y="1142635"/>
                <a:ext cx="3694938" cy="441029"/>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2E4E56-3634-42C6-84FD-478322BFEDDE}"/>
                  </a:ext>
                </a:extLst>
              </p:cNvPr>
              <p:cNvSpPr txBox="1"/>
              <p:nvPr/>
            </p:nvSpPr>
            <p:spPr>
              <a:xfrm>
                <a:off x="5158341" y="1189883"/>
                <a:ext cx="3787346" cy="36473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Colors</a:t>
                </a:r>
                <a:endParaRPr lang="en-US" sz="1200" b="1" i="1" dirty="0">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B0B0C2CF-D39A-4412-AD80-DF2E73BD5A7D}"/>
                </a:ext>
              </a:extLst>
            </p:cNvPr>
            <p:cNvPicPr>
              <a:picLocks noChangeAspect="1"/>
            </p:cNvPicPr>
            <p:nvPr/>
          </p:nvPicPr>
          <p:blipFill>
            <a:blip r:embed="rId2"/>
            <a:stretch>
              <a:fillRect/>
            </a:stretch>
          </p:blipFill>
          <p:spPr>
            <a:xfrm>
              <a:off x="5052054" y="1729640"/>
              <a:ext cx="3634746" cy="458933"/>
            </a:xfrm>
            <a:prstGeom prst="rect">
              <a:avLst/>
            </a:prstGeom>
          </p:spPr>
        </p:pic>
      </p:grpSp>
      <p:grpSp>
        <p:nvGrpSpPr>
          <p:cNvPr id="11" name="Group 10">
            <a:extLst>
              <a:ext uri="{FF2B5EF4-FFF2-40B4-BE49-F238E27FC236}">
                <a16:creationId xmlns:a16="http://schemas.microsoft.com/office/drawing/2014/main" id="{1975FA74-C027-4D6B-87AA-3AACECC9EC2A}"/>
              </a:ext>
            </a:extLst>
          </p:cNvPr>
          <p:cNvGrpSpPr/>
          <p:nvPr/>
        </p:nvGrpSpPr>
        <p:grpSpPr>
          <a:xfrm>
            <a:off x="5250355" y="2413314"/>
            <a:ext cx="3199125" cy="1748856"/>
            <a:chOff x="5052053" y="2949715"/>
            <a:chExt cx="3843536" cy="2302751"/>
          </a:xfrm>
        </p:grpSpPr>
        <p:sp>
          <p:nvSpPr>
            <p:cNvPr id="12" name="Rectangle 11">
              <a:extLst>
                <a:ext uri="{FF2B5EF4-FFF2-40B4-BE49-F238E27FC236}">
                  <a16:creationId xmlns:a16="http://schemas.microsoft.com/office/drawing/2014/main" id="{FE3EC999-E394-4B6C-8929-D96B5D13900B}"/>
                </a:ext>
              </a:extLst>
            </p:cNvPr>
            <p:cNvSpPr/>
            <p:nvPr/>
          </p:nvSpPr>
          <p:spPr>
            <a:xfrm>
              <a:off x="5052058" y="2949715"/>
              <a:ext cx="3694938" cy="707885"/>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06210A-7B93-4A6B-85CE-DF39A33150C1}"/>
                </a:ext>
              </a:extLst>
            </p:cNvPr>
            <p:cNvSpPr txBox="1"/>
            <p:nvPr/>
          </p:nvSpPr>
          <p:spPr>
            <a:xfrm>
              <a:off x="5108243" y="2975246"/>
              <a:ext cx="3787346" cy="60788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Gradients</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(Only use as accents)</a:t>
              </a:r>
            </a:p>
          </p:txBody>
        </p:sp>
        <p:pic>
          <p:nvPicPr>
            <p:cNvPr id="14" name="Picture 13">
              <a:extLst>
                <a:ext uri="{FF2B5EF4-FFF2-40B4-BE49-F238E27FC236}">
                  <a16:creationId xmlns:a16="http://schemas.microsoft.com/office/drawing/2014/main" id="{CD23B498-1419-4276-B652-DCA51F2CFAF3}"/>
                </a:ext>
              </a:extLst>
            </p:cNvPr>
            <p:cNvPicPr>
              <a:picLocks noChangeAspect="1"/>
            </p:cNvPicPr>
            <p:nvPr/>
          </p:nvPicPr>
          <p:blipFill>
            <a:blip r:embed="rId3"/>
            <a:stretch>
              <a:fillRect/>
            </a:stretch>
          </p:blipFill>
          <p:spPr>
            <a:xfrm>
              <a:off x="5052053" y="3575301"/>
              <a:ext cx="3689761" cy="1677165"/>
            </a:xfrm>
            <a:prstGeom prst="rect">
              <a:avLst/>
            </a:prstGeom>
          </p:spPr>
        </p:pic>
      </p:grpSp>
      <p:sp>
        <p:nvSpPr>
          <p:cNvPr id="16" name="Text Placeholder 15">
            <a:extLst>
              <a:ext uri="{FF2B5EF4-FFF2-40B4-BE49-F238E27FC236}">
                <a16:creationId xmlns:a16="http://schemas.microsoft.com/office/drawing/2014/main" id="{BBEF6D8A-1D50-4459-B06A-FE633E737D75}"/>
              </a:ext>
            </a:extLst>
          </p:cNvPr>
          <p:cNvSpPr>
            <a:spLocks noGrp="1"/>
          </p:cNvSpPr>
          <p:nvPr>
            <p:ph type="body" sz="quarter" idx="13"/>
          </p:nvPr>
        </p:nvSpPr>
        <p:spPr>
          <a:xfrm>
            <a:off x="914400" y="1677333"/>
            <a:ext cx="3840163" cy="2484837"/>
          </a:xfrm>
        </p:spPr>
        <p:txBody>
          <a:bodyPr/>
          <a:lstStyle>
            <a:lvl1pPr>
              <a:defRPr sz="1800"/>
            </a:lvl1pPr>
          </a:lstStyle>
          <a:p>
            <a:pPr lvl="0"/>
            <a:r>
              <a:rPr lang="en-US"/>
              <a:t>Click to edit Master text styles</a:t>
            </a:r>
          </a:p>
        </p:txBody>
      </p:sp>
      <p:sp>
        <p:nvSpPr>
          <p:cNvPr id="18" name="Text Placeholder 17">
            <a:extLst>
              <a:ext uri="{FF2B5EF4-FFF2-40B4-BE49-F238E27FC236}">
                <a16:creationId xmlns:a16="http://schemas.microsoft.com/office/drawing/2014/main" id="{FE02B71A-EE22-4B71-A39A-8E15EE76345E}"/>
              </a:ext>
            </a:extLst>
          </p:cNvPr>
          <p:cNvSpPr>
            <a:spLocks noGrp="1"/>
          </p:cNvSpPr>
          <p:nvPr>
            <p:ph type="body" sz="quarter" idx="14"/>
          </p:nvPr>
        </p:nvSpPr>
        <p:spPr>
          <a:xfrm>
            <a:off x="-985388" y="1697394"/>
            <a:ext cx="806450" cy="1196975"/>
          </a:xfrm>
        </p:spPr>
        <p:txBody>
          <a:bodyPr/>
          <a:lstStyle>
            <a:lvl1pPr>
              <a:defRPr sz="500">
                <a:solidFill>
                  <a:schemeClr val="bg1"/>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4" name="Footer Placeholder 3"/>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281010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3248026"/>
          </a:xfrm>
          <a:prstGeom prst="rect">
            <a:avLst/>
          </a:prstGeom>
        </p:spPr>
        <p:txBody>
          <a:bodyPr anchor="b"/>
          <a:lstStyle>
            <a:lvl1pPr>
              <a:defRPr sz="6000">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4572000"/>
            <a:ext cx="8229600" cy="1463040"/>
          </a:xfrm>
        </p:spPr>
        <p:txBody>
          <a:bodyPr/>
          <a:lstStyle>
            <a:lvl1pPr marL="0" indent="0">
              <a:buNone/>
              <a:defRPr sz="2400">
                <a:solidFill>
                  <a:srgbClr val="B319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
        <p:nvSpPr>
          <p:cNvPr id="8" name="Date Placeholder 4">
            <a:extLst>
              <a:ext uri="{FF2B5EF4-FFF2-40B4-BE49-F238E27FC236}">
                <a16:creationId xmlns:a16="http://schemas.microsoft.com/office/drawing/2014/main" id="{755D1286-6D1D-0F4F-8444-0698CAF8CA31}"/>
              </a:ext>
            </a:extLst>
          </p:cNvPr>
          <p:cNvSpPr>
            <a:spLocks noGrp="1"/>
          </p:cNvSpPr>
          <p:nvPr>
            <p:ph type="dt" sz="half" idx="10"/>
          </p:nvPr>
        </p:nvSpPr>
        <p:spPr>
          <a:xfrm>
            <a:off x="6689598" y="6263640"/>
            <a:ext cx="1997202" cy="365125"/>
          </a:xfrm>
          <a:prstGeom prst="rect">
            <a:avLst/>
          </a:prstGeom>
        </p:spPr>
        <p:txBody>
          <a:bodyPr/>
          <a:lstStyle/>
          <a:p>
            <a:r>
              <a:rPr lang="en-US" dirty="0"/>
              <a:t>Date</a:t>
            </a:r>
          </a:p>
        </p:txBody>
      </p:sp>
    </p:spTree>
    <p:extLst>
      <p:ext uri="{BB962C8B-B14F-4D97-AF65-F5344CB8AC3E}">
        <p14:creationId xmlns:p14="http://schemas.microsoft.com/office/powerpoint/2010/main" val="2989371111"/>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0769"/>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mage of list level button used to navigate between font styles in PPT." title="Image of list level buttons">
            <a:extLst>
              <a:ext uri="{FF2B5EF4-FFF2-40B4-BE49-F238E27FC236}">
                <a16:creationId xmlns:a16="http://schemas.microsoft.com/office/drawing/2014/main" id="{5099A289-15E0-408F-9F89-A2C2079BCC3D}"/>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761536" y="1581114"/>
            <a:ext cx="576825" cy="27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0173820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sp>
        <p:nvSpPr>
          <p:cNvPr id="3" name="Content Placeholder 2"/>
          <p:cNvSpPr>
            <a:spLocks noGrp="1"/>
          </p:cNvSpPr>
          <p:nvPr>
            <p:ph sz="half" idx="1"/>
          </p:nvPr>
        </p:nvSpPr>
        <p:spPr>
          <a:xfrm>
            <a:off x="457200" y="1862050"/>
            <a:ext cx="3931920" cy="4081549"/>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1EFD2239-BDA9-4108-B130-FF5BB9681006}"/>
              </a:ext>
            </a:extLst>
          </p:cNvPr>
          <p:cNvPicPr>
            <a:picLocks noChangeAspect="1"/>
          </p:cNvPicPr>
          <p:nvPr/>
        </p:nvPicPr>
        <p:blipFill>
          <a:blip r:embed="rId2"/>
          <a:stretch>
            <a:fillRect/>
          </a:stretch>
        </p:blipFill>
        <p:spPr>
          <a:xfrm>
            <a:off x="4994217" y="2283472"/>
            <a:ext cx="3791452" cy="1290464"/>
          </a:xfrm>
          <a:prstGeom prst="rect">
            <a:avLst/>
          </a:prstGeom>
        </p:spPr>
      </p:pic>
      <p:sp>
        <p:nvSpPr>
          <p:cNvPr id="4" name="Content Placeholder 3"/>
          <p:cNvSpPr>
            <a:spLocks noGrp="1"/>
          </p:cNvSpPr>
          <p:nvPr>
            <p:ph sz="half" idx="2"/>
          </p:nvPr>
        </p:nvSpPr>
        <p:spPr>
          <a:xfrm>
            <a:off x="4811336" y="2496442"/>
            <a:ext cx="3931920" cy="864524"/>
          </a:xfrm>
        </p:spPr>
        <p:txBody>
          <a:bodyPr/>
          <a:lstStyle>
            <a:lvl1pPr algn="ctr">
              <a:defRPr sz="2400">
                <a:solidFill>
                  <a:srgbClr val="0A3161"/>
                </a:solidFill>
              </a:defRPr>
            </a:lvl1pPr>
            <a:lvl5pPr>
              <a:defRPr sz="20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17548699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cxnSp>
        <p:nvCxnSpPr>
          <p:cNvPr id="19" name="Straight Connector 18" descr="A horizontal divider line seperating content on the top of the slide from content on the bottom" title="Horizontal Divider">
            <a:extLst>
              <a:ext uri="{FF2B5EF4-FFF2-40B4-BE49-F238E27FC236}">
                <a16:creationId xmlns:a16="http://schemas.microsoft.com/office/drawing/2014/main" id="{85348FD1-3C6D-41D3-8182-658380298CE1}"/>
              </a:ext>
            </a:extLst>
          </p:cNvPr>
          <p:cNvCxnSpPr/>
          <p:nvPr/>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9BD95B5-A5FE-4C84-8953-43074FDF2E2E}"/>
              </a:ext>
            </a:extLst>
          </p:cNvPr>
          <p:cNvSpPr>
            <a:spLocks noGrp="1"/>
          </p:cNvSpPr>
          <p:nvPr>
            <p:ph type="body" sz="quarter" idx="15"/>
          </p:nvPr>
        </p:nvSpPr>
        <p:spPr>
          <a:xfrm>
            <a:off x="5577841" y="4743554"/>
            <a:ext cx="2227810" cy="323850"/>
          </a:xfrm>
        </p:spPr>
        <p:txBody>
          <a:bodyPr/>
          <a:lstStyle>
            <a:lvl1pPr>
              <a:defRPr sz="1200" b="0">
                <a:solidFill>
                  <a:schemeClr val="tx1"/>
                </a:solidFill>
              </a:defRPr>
            </a:lvl1pPr>
          </a:lstStyle>
          <a:p>
            <a:pPr lvl="0"/>
            <a:r>
              <a:rPr lang="en-US"/>
              <a:t>Click to edit Master text styles</a:t>
            </a:r>
          </a:p>
        </p:txBody>
      </p:sp>
      <p:pic>
        <p:nvPicPr>
          <p:cNvPr id="20" name="Picture 2" descr="When inserting Information Protection Policy Classification, a visual reference is included to show where you click &quot;footer&quot;." title="Header/footer visual reference">
            <a:extLst>
              <a:ext uri="{FF2B5EF4-FFF2-40B4-BE49-F238E27FC236}">
                <a16:creationId xmlns:a16="http://schemas.microsoft.com/office/drawing/2014/main" id="{9DE2D038-CA3B-4C07-9866-28F04A922B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23657" y="1830684"/>
            <a:ext cx="3276600" cy="279203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descr="Vertical Arrow pointing to where the footer information needs to be updated in a dialog box" title="Vertical Arrow">
            <a:extLst>
              <a:ext uri="{FF2B5EF4-FFF2-40B4-BE49-F238E27FC236}">
                <a16:creationId xmlns:a16="http://schemas.microsoft.com/office/drawing/2014/main" id="{13A43BFF-D64C-406C-A978-5D633B907F5B}"/>
              </a:ext>
            </a:extLst>
          </p:cNvPr>
          <p:cNvCxnSpPr/>
          <p:nvPr/>
        </p:nvCxnSpPr>
        <p:spPr>
          <a:xfrm flipV="1">
            <a:off x="6477797" y="4057196"/>
            <a:ext cx="0" cy="690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descr="Red rectangle indicating where the footer information is in a dialog box" title="Red Rectangle">
            <a:extLst>
              <a:ext uri="{FF2B5EF4-FFF2-40B4-BE49-F238E27FC236}">
                <a16:creationId xmlns:a16="http://schemas.microsoft.com/office/drawing/2014/main" id="{A2BC33F4-FBE4-42B4-A7C9-798D1451CDA8}"/>
              </a:ext>
            </a:extLst>
          </p:cNvPr>
          <p:cNvSpPr/>
          <p:nvPr/>
        </p:nvSpPr>
        <p:spPr>
          <a:xfrm>
            <a:off x="5504660" y="3885743"/>
            <a:ext cx="1868488"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6" name="Rectangle 25" descr="Red rectangle indicating where the footer information is in a dialog box" title="Red Rectangle">
            <a:extLst>
              <a:ext uri="{FF2B5EF4-FFF2-40B4-BE49-F238E27FC236}">
                <a16:creationId xmlns:a16="http://schemas.microsoft.com/office/drawing/2014/main" id="{20A544E6-13D9-409A-B990-1172CB2E26D0}"/>
              </a:ext>
            </a:extLst>
          </p:cNvPr>
          <p:cNvSpPr/>
          <p:nvPr/>
        </p:nvSpPr>
        <p:spPr>
          <a:xfrm>
            <a:off x="5638799" y="3428543"/>
            <a:ext cx="1676401"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7013794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4" name="Text Placeholder 3">
            <a:extLst>
              <a:ext uri="{FF2B5EF4-FFF2-40B4-BE49-F238E27FC236}">
                <a16:creationId xmlns:a16="http://schemas.microsoft.com/office/drawing/2014/main" id="{D8BC0031-99D6-47FE-8E3C-6A948DBA5081}"/>
              </a:ext>
            </a:extLst>
          </p:cNvPr>
          <p:cNvSpPr>
            <a:spLocks noGrp="1"/>
          </p:cNvSpPr>
          <p:nvPr>
            <p:ph type="body" sz="quarter" idx="13"/>
          </p:nvPr>
        </p:nvSpPr>
        <p:spPr>
          <a:xfrm>
            <a:off x="-1055688" y="1371600"/>
            <a:ext cx="914400" cy="1155700"/>
          </a:xfrm>
        </p:spPr>
        <p:txBody>
          <a:bodyPr/>
          <a:lstStyle>
            <a:lvl1pPr>
              <a:defRPr sz="500">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24317773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4" name="Text Placeholder 3">
            <a:extLst>
              <a:ext uri="{FF2B5EF4-FFF2-40B4-BE49-F238E27FC236}">
                <a16:creationId xmlns:a16="http://schemas.microsoft.com/office/drawing/2014/main" id="{D8BC0031-99D6-47FE-8E3C-6A948DBA5081}"/>
              </a:ext>
            </a:extLst>
          </p:cNvPr>
          <p:cNvSpPr>
            <a:spLocks noGrp="1"/>
          </p:cNvSpPr>
          <p:nvPr>
            <p:ph type="body" sz="quarter" idx="13"/>
          </p:nvPr>
        </p:nvSpPr>
        <p:spPr>
          <a:xfrm>
            <a:off x="-1055688" y="1371600"/>
            <a:ext cx="914400" cy="1155700"/>
          </a:xfrm>
        </p:spPr>
        <p:txBody>
          <a:bodyPr/>
          <a:lstStyle>
            <a:lvl1pPr>
              <a:defRPr sz="500">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8139956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graphicFrame>
        <p:nvGraphicFramePr>
          <p:cNvPr id="15" name="Table Placeholder 6" descr="Example of IRS blue banded table style" title="Table Example">
            <a:extLst>
              <a:ext uri="{FF2B5EF4-FFF2-40B4-BE49-F238E27FC236}">
                <a16:creationId xmlns:a16="http://schemas.microsoft.com/office/drawing/2014/main" id="{124C4A40-D0CC-4A16-8200-C22456D3EC61}"/>
              </a:ext>
            </a:extLst>
          </p:cNvPr>
          <p:cNvGraphicFramePr>
            <a:graphicFrameLocks/>
          </p:cNvGraphicFramePr>
          <p:nvPr>
            <p:extLst>
              <p:ext uri="{D42A27DB-BD31-4B8C-83A1-F6EECF244321}">
                <p14:modId xmlns:p14="http://schemas.microsoft.com/office/powerpoint/2010/main" val="1864933952"/>
              </p:ext>
            </p:extLst>
          </p:nvPr>
        </p:nvGraphicFramePr>
        <p:xfrm>
          <a:off x="4776476" y="2348752"/>
          <a:ext cx="3910324" cy="2103486"/>
        </p:xfrm>
        <a:graphic>
          <a:graphicData uri="http://schemas.openxmlformats.org/drawingml/2006/table">
            <a:tbl>
              <a:tblPr firstRow="1" bandRow="1">
                <a:tableStyleId>{5940675A-B579-460E-94D1-54222C63F5DA}</a:tableStyleId>
              </a:tblPr>
              <a:tblGrid>
                <a:gridCol w="977581">
                  <a:extLst>
                    <a:ext uri="{9D8B030D-6E8A-4147-A177-3AD203B41FA5}">
                      <a16:colId xmlns:a16="http://schemas.microsoft.com/office/drawing/2014/main" val="20000"/>
                    </a:ext>
                  </a:extLst>
                </a:gridCol>
                <a:gridCol w="977581">
                  <a:extLst>
                    <a:ext uri="{9D8B030D-6E8A-4147-A177-3AD203B41FA5}">
                      <a16:colId xmlns:a16="http://schemas.microsoft.com/office/drawing/2014/main" val="20001"/>
                    </a:ext>
                  </a:extLst>
                </a:gridCol>
                <a:gridCol w="977581">
                  <a:extLst>
                    <a:ext uri="{9D8B030D-6E8A-4147-A177-3AD203B41FA5}">
                      <a16:colId xmlns:a16="http://schemas.microsoft.com/office/drawing/2014/main" val="20002"/>
                    </a:ext>
                  </a:extLst>
                </a:gridCol>
                <a:gridCol w="977581">
                  <a:extLst>
                    <a:ext uri="{9D8B030D-6E8A-4147-A177-3AD203B41FA5}">
                      <a16:colId xmlns:a16="http://schemas.microsoft.com/office/drawing/2014/main" val="20003"/>
                    </a:ext>
                  </a:extLst>
                </a:gridCol>
              </a:tblGrid>
              <a:tr h="191226">
                <a:tc>
                  <a:txBody>
                    <a:bodyPr/>
                    <a:lstStyle/>
                    <a:p>
                      <a:pPr algn="ct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191226">
                <a:tc>
                  <a:txBody>
                    <a:bodyPr/>
                    <a:lstStyle/>
                    <a:p>
                      <a:r>
                        <a:rPr lang="en-US" sz="600" dirty="0">
                          <a:solidFill>
                            <a:srgbClr val="0A3161"/>
                          </a:solidFill>
                          <a:latin typeface="Arial" charset="0"/>
                          <a:ea typeface="Arial" charset="0"/>
                          <a:cs typeface="Arial" charset="0"/>
                        </a:rPr>
                        <a:t>Text</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921718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5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96B2FFF1-74AE-46B9-B269-5F039EED1EA5}"/>
              </a:ext>
            </a:extLst>
          </p:cNvPr>
          <p:cNvSpPr>
            <a:spLocks noGrp="1"/>
          </p:cNvSpPr>
          <p:nvPr>
            <p:ph type="body" sz="quarter" idx="14"/>
          </p:nvPr>
        </p:nvSpPr>
        <p:spPr>
          <a:xfrm>
            <a:off x="4852988" y="1188720"/>
            <a:ext cx="4098925" cy="1105275"/>
          </a:xfrm>
        </p:spPr>
        <p:txBody>
          <a:bodyPr/>
          <a:lstStyle>
            <a:lvl1pPr>
              <a:defRPr sz="1400">
                <a:solidFill>
                  <a:srgbClr val="007FAC"/>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58BD3814-AB38-490E-B0CD-BD446093796B}"/>
              </a:ext>
            </a:extLst>
          </p:cNvPr>
          <p:cNvSpPr>
            <a:spLocks noGrp="1"/>
          </p:cNvSpPr>
          <p:nvPr>
            <p:ph type="body" sz="quarter" idx="15"/>
          </p:nvPr>
        </p:nvSpPr>
        <p:spPr>
          <a:xfrm>
            <a:off x="-1089025" y="1188720"/>
            <a:ext cx="914400" cy="1455738"/>
          </a:xfrm>
        </p:spPr>
        <p:txBody>
          <a:bodyPr/>
          <a:lstStyle>
            <a:lvl1pPr>
              <a:defRPr sz="500">
                <a:solidFill>
                  <a:schemeClr val="bg1"/>
                </a:solidFill>
              </a:defRPr>
            </a:lvl1pPr>
          </a:lstStyle>
          <a:p>
            <a:pPr lvl="0"/>
            <a:r>
              <a:rPr lang="en-US"/>
              <a:t>Click to edit Master text styles</a:t>
            </a:r>
          </a:p>
        </p:txBody>
      </p:sp>
      <p:pic>
        <p:nvPicPr>
          <p:cNvPr id="12" name="Picture 10" descr=" A screenshot of the Format Picture dialog box that shows were to enter alt text" title="Picture of Alt Text Dialog Box">
            <a:extLst>
              <a:ext uri="{FF2B5EF4-FFF2-40B4-BE49-F238E27FC236}">
                <a16:creationId xmlns:a16="http://schemas.microsoft.com/office/drawing/2014/main" id="{748690AB-462A-4C13-8A02-BE54B643031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r="-49"/>
          <a:stretch>
            <a:fillRect/>
          </a:stretch>
        </p:blipFill>
        <p:spPr bwMode="auto">
          <a:xfrm>
            <a:off x="4916284" y="2395078"/>
            <a:ext cx="3613959" cy="34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40772627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_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sp>
        <p:nvSpPr>
          <p:cNvPr id="16" name="Text Placeholder 15">
            <a:extLst>
              <a:ext uri="{FF2B5EF4-FFF2-40B4-BE49-F238E27FC236}">
                <a16:creationId xmlns:a16="http://schemas.microsoft.com/office/drawing/2014/main" id="{BBEF6D8A-1D50-4459-B06A-FE633E737D75}"/>
              </a:ext>
            </a:extLst>
          </p:cNvPr>
          <p:cNvSpPr>
            <a:spLocks noGrp="1"/>
          </p:cNvSpPr>
          <p:nvPr>
            <p:ph type="body" sz="quarter" idx="13"/>
          </p:nvPr>
        </p:nvSpPr>
        <p:spPr>
          <a:xfrm>
            <a:off x="457200" y="2277688"/>
            <a:ext cx="3906838" cy="459038"/>
          </a:xfrm>
        </p:spPr>
        <p:txBody>
          <a:bodyPr/>
          <a:lstStyle>
            <a:lvl1pPr>
              <a:defRPr sz="1800"/>
            </a:lvl1pPr>
          </a:lstStyle>
          <a:p>
            <a:pPr lvl="0"/>
            <a:r>
              <a:rPr lang="en-US"/>
              <a:t>Click to edit Master text styles</a:t>
            </a:r>
          </a:p>
        </p:txBody>
      </p:sp>
      <p:pic>
        <p:nvPicPr>
          <p:cNvPr id="17" name="Picture Placeholder 3" descr="Placeholder box to insert an image into" title="Image Placeholder">
            <a:extLst>
              <a:ext uri="{FF2B5EF4-FFF2-40B4-BE49-F238E27FC236}">
                <a16:creationId xmlns:a16="http://schemas.microsoft.com/office/drawing/2014/main" id="{BA986243-FF11-44BF-87BB-B358C9874C2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492752" y="1402080"/>
            <a:ext cx="4194048" cy="4194048"/>
          </a:xfrm>
          <a:prstGeom prst="rect">
            <a:avLst/>
          </a:prstGeom>
          <a:effectLst>
            <a:outerShdw blurRad="127000" dist="127000" dir="2700000" algn="tl" rotWithShape="0">
              <a:prstClr val="black">
                <a:alpha val="30000"/>
              </a:prstClr>
            </a:outerShdw>
          </a:effectLst>
        </p:spPr>
      </p:pic>
      <p:sp>
        <p:nvSpPr>
          <p:cNvPr id="19" name="Text Placeholder 18">
            <a:extLst>
              <a:ext uri="{FF2B5EF4-FFF2-40B4-BE49-F238E27FC236}">
                <a16:creationId xmlns:a16="http://schemas.microsoft.com/office/drawing/2014/main" id="{27AB2203-D5D6-4789-ABAA-5D9EF6A1EAA7}"/>
              </a:ext>
            </a:extLst>
          </p:cNvPr>
          <p:cNvSpPr>
            <a:spLocks noGrp="1"/>
          </p:cNvSpPr>
          <p:nvPr>
            <p:ph type="body" sz="quarter" idx="14"/>
          </p:nvPr>
        </p:nvSpPr>
        <p:spPr>
          <a:xfrm>
            <a:off x="457200" y="2868612"/>
            <a:ext cx="3906838" cy="2727515"/>
          </a:xfrm>
        </p:spPr>
        <p:txBody>
          <a:bodyPr/>
          <a:lstStyle>
            <a:lvl1pPr>
              <a:defRPr sz="1400" b="0">
                <a:solidFill>
                  <a:srgbClr val="0A3161"/>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69569301-EF70-4B41-B9BD-E9482B79D0A1}"/>
              </a:ext>
            </a:extLst>
          </p:cNvPr>
          <p:cNvSpPr>
            <a:spLocks noGrp="1"/>
          </p:cNvSpPr>
          <p:nvPr>
            <p:ph type="body" sz="quarter" idx="15"/>
          </p:nvPr>
        </p:nvSpPr>
        <p:spPr>
          <a:xfrm>
            <a:off x="-1063625" y="2278063"/>
            <a:ext cx="914400" cy="1150937"/>
          </a:xfrm>
        </p:spPr>
        <p:txBody>
          <a:bodyPr/>
          <a:lstStyle>
            <a:lvl1pPr>
              <a:defRPr sz="500">
                <a:solidFill>
                  <a:schemeClr val="bg1"/>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4" name="Footer Placeholder 3"/>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29554377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6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D075A229-60AF-4D99-AFF7-1474AA068AEA}"/>
              </a:ext>
            </a:extLst>
          </p:cNvPr>
          <p:cNvPicPr>
            <a:picLocks noChangeAspect="1"/>
          </p:cNvPicPr>
          <p:nvPr/>
        </p:nvPicPr>
        <p:blipFill>
          <a:blip r:embed="rId2"/>
          <a:stretch>
            <a:fillRect/>
          </a:stretch>
        </p:blipFill>
        <p:spPr>
          <a:xfrm>
            <a:off x="4908102" y="1483727"/>
            <a:ext cx="3643339" cy="2995362"/>
          </a:xfrm>
          <a:prstGeom prst="rect">
            <a:avLst/>
          </a:prstGeom>
        </p:spPr>
      </p:pic>
      <p:sp>
        <p:nvSpPr>
          <p:cNvPr id="4" name="Text Placeholder 3">
            <a:extLst>
              <a:ext uri="{FF2B5EF4-FFF2-40B4-BE49-F238E27FC236}">
                <a16:creationId xmlns:a16="http://schemas.microsoft.com/office/drawing/2014/main" id="{5C8E6BB1-305F-458F-800A-08F4A1A218C1}"/>
              </a:ext>
            </a:extLst>
          </p:cNvPr>
          <p:cNvSpPr>
            <a:spLocks noGrp="1"/>
          </p:cNvSpPr>
          <p:nvPr>
            <p:ph type="body" sz="quarter" idx="14"/>
          </p:nvPr>
        </p:nvSpPr>
        <p:spPr>
          <a:xfrm>
            <a:off x="-1044350" y="1188720"/>
            <a:ext cx="889000" cy="1454150"/>
          </a:xfrm>
        </p:spPr>
        <p:txBody>
          <a:bodyPr/>
          <a:lstStyle>
            <a:lvl1pPr>
              <a:defRPr sz="500">
                <a:solidFill>
                  <a:schemeClr val="bg1"/>
                </a:solidFill>
              </a:defRPr>
            </a:lvl1pPr>
          </a:lstStyle>
          <a:p>
            <a:pPr lvl="0"/>
            <a:r>
              <a:rPr lang="en-US"/>
              <a:t>Click to edit Master text styles</a:t>
            </a:r>
          </a:p>
        </p:txBody>
      </p:sp>
      <p:sp>
        <p:nvSpPr>
          <p:cNvPr id="15" name="Text Placeholder 14">
            <a:extLst>
              <a:ext uri="{FF2B5EF4-FFF2-40B4-BE49-F238E27FC236}">
                <a16:creationId xmlns:a16="http://schemas.microsoft.com/office/drawing/2014/main" id="{5EA2D7E6-8170-4146-AFF4-D51D6FEAB066}"/>
              </a:ext>
            </a:extLst>
          </p:cNvPr>
          <p:cNvSpPr>
            <a:spLocks noGrp="1"/>
          </p:cNvSpPr>
          <p:nvPr>
            <p:ph type="body" sz="quarter" idx="15"/>
          </p:nvPr>
        </p:nvSpPr>
        <p:spPr>
          <a:xfrm>
            <a:off x="4908550" y="4605338"/>
            <a:ext cx="3643313" cy="768350"/>
          </a:xfrm>
        </p:spPr>
        <p:txBody>
          <a:bodyPr/>
          <a:lstStyle>
            <a:lvl1pPr>
              <a:defRPr sz="1500">
                <a:solidFill>
                  <a:srgbClr val="007FAC"/>
                </a:solidFill>
              </a:defRPr>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12CE5188-E688-4795-8720-9A1D1F4F4919}" type="slidenum">
              <a:rPr lang="en-US" smtClean="0"/>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15878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dirty="0"/>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spTree>
    <p:extLst>
      <p:ext uri="{BB962C8B-B14F-4D97-AF65-F5344CB8AC3E}">
        <p14:creationId xmlns:p14="http://schemas.microsoft.com/office/powerpoint/2010/main" val="362359665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heme" Target="../theme/theme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theme" Target="../theme/theme3.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dirty="0"/>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dirty="0"/>
              <a:t>Text</a:t>
            </a:r>
          </a:p>
          <a:p>
            <a:pPr lvl="1"/>
            <a:r>
              <a:rPr lang="en-US" dirty="0"/>
              <a:t>Text</a:t>
            </a:r>
          </a:p>
          <a:p>
            <a:pPr lvl="2"/>
            <a:r>
              <a:rPr lang="en-US" dirty="0"/>
              <a:t>First-level bullet text is Arial 20pt</a:t>
            </a:r>
          </a:p>
          <a:p>
            <a:pPr lvl="3"/>
            <a:r>
              <a:rPr lang="en-US" dirty="0"/>
              <a:t>Second-level bullet text is Arial 16pt cyan </a:t>
            </a:r>
          </a:p>
          <a:p>
            <a:pPr lvl="2"/>
            <a:r>
              <a:rPr lang="en-US" dirty="0"/>
              <a:t>Arial is the only font used in this template</a:t>
            </a:r>
          </a:p>
          <a:p>
            <a:pPr lvl="2"/>
            <a:r>
              <a:rPr lang="en-US" dirty="0"/>
              <a:t>All bulleted text is sentence case (capitalize the first letter of the first word)</a:t>
            </a:r>
          </a:p>
          <a:p>
            <a:pPr lvl="2"/>
            <a:r>
              <a:rPr lang="en-US" dirty="0"/>
              <a:t>Text under 16pt should use this blue (r 10, g 49, b 97)</a:t>
            </a:r>
          </a:p>
          <a:p>
            <a:pPr marL="182880" marR="0" lvl="2"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a:pPr>
            <a:r>
              <a:rPr lang="en-US" dirty="0"/>
              <a:t>Text 16pt or above or 14pt bold can use this blue (r 0, g 155, b 223)</a:t>
            </a:r>
          </a:p>
          <a:p>
            <a:pPr lvl="2"/>
            <a:endParaRPr lang="en-US" dirty="0"/>
          </a:p>
        </p:txBody>
      </p:sp>
      <p:sp>
        <p:nvSpPr>
          <p:cNvPr id="4" name="Date Placeholder 3"/>
          <p:cNvSpPr>
            <a:spLocks noGrp="1"/>
          </p:cNvSpPr>
          <p:nvPr>
            <p:ph type="dt" sz="half" idx="2"/>
          </p:nvPr>
        </p:nvSpPr>
        <p:spPr>
          <a:xfrm>
            <a:off x="6689598" y="6263640"/>
            <a:ext cx="1997202" cy="365125"/>
          </a:xfrm>
          <a:prstGeom prst="rect">
            <a:avLst/>
          </a:prstGeom>
        </p:spPr>
        <p:txBody>
          <a:bodyPr vert="horz" lIns="91440" tIns="45720" rIns="91440" bIns="45720" rtlCol="0" anchor="ctr"/>
          <a:lstStyle>
            <a:lvl1pPr algn="r">
              <a:defRPr sz="1000">
                <a:solidFill>
                  <a:srgbClr val="0A3161"/>
                </a:solidFill>
                <a:latin typeface="Arial" charset="0"/>
                <a:ea typeface="Arial" charset="0"/>
                <a:cs typeface="Arial" charset="0"/>
              </a:defRPr>
            </a:lvl1pPr>
          </a:lstStyle>
          <a:p>
            <a:r>
              <a:rPr lang="en-US" dirty="0"/>
              <a:t>Month Day Year</a:t>
            </a:r>
          </a:p>
        </p:txBody>
      </p:sp>
      <p:sp>
        <p:nvSpPr>
          <p:cNvPr id="5" name="Footer Placeholder 4"/>
          <p:cNvSpPr>
            <a:spLocks noGrp="1"/>
          </p:cNvSpPr>
          <p:nvPr>
            <p:ph type="ftr" sz="quarter" idx="3"/>
          </p:nvPr>
        </p:nvSpPr>
        <p:spPr>
          <a:xfrm>
            <a:off x="1005840" y="6263640"/>
            <a:ext cx="3657600" cy="365125"/>
          </a:xfrm>
          <a:prstGeom prst="rect">
            <a:avLst/>
          </a:prstGeom>
        </p:spPr>
        <p:txBody>
          <a:bodyPr vert="horz" lIns="91440" tIns="45720" rIns="91440" bIns="45720" rtlCol="0" anchor="ctr"/>
          <a:lstStyle>
            <a:lvl1pPr algn="l">
              <a:defRPr sz="1000">
                <a:solidFill>
                  <a:srgbClr val="0A3161"/>
                </a:solidFill>
                <a:latin typeface="Arial" charset="0"/>
                <a:ea typeface="Arial" charset="0"/>
                <a:cs typeface="Arial" charset="0"/>
              </a:defRPr>
            </a:lvl1pPr>
          </a:lstStyle>
          <a:p>
            <a:pPr>
              <a:defRPr/>
            </a:pPr>
            <a:r>
              <a:rPr lang="en-US" altLang="en-US" dirty="0"/>
              <a:t>www.IRS.gov</a:t>
            </a:r>
            <a:r>
              <a:rPr lang="en-US" altLang="en-US" sz="600" dirty="0"/>
              <a:t> </a:t>
            </a:r>
            <a:r>
              <a:rPr lang="en-US" altLang="en-US" sz="1600" dirty="0">
                <a:latin typeface="Arial Black" pitchFamily="34" charset="0"/>
              </a:rPr>
              <a:t>/</a:t>
            </a:r>
            <a:r>
              <a:rPr lang="en-US" altLang="en-US" sz="600" dirty="0"/>
              <a:t> </a:t>
            </a:r>
            <a:r>
              <a:rPr lang="en-US" altLang="en-US" dirty="0"/>
              <a:t>Retirement</a:t>
            </a:r>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1000" b="1">
                <a:solidFill>
                  <a:srgbClr val="0A3161"/>
                </a:solidFill>
                <a:latin typeface="Arial" charset="0"/>
                <a:ea typeface="Arial" charset="0"/>
                <a:cs typeface="Arial" charset="0"/>
              </a:defRPr>
            </a:lvl1pPr>
          </a:lstStyle>
          <a:p>
            <a:pPr>
              <a:defRPr/>
            </a:pPr>
            <a:fld id="{7E118144-E80F-4F33-A1EB-1A2DE6755437}" type="slidenum">
              <a:rPr lang="en-US" altLang="en-US" smtClean="0"/>
              <a:pPr>
                <a:defRPr/>
              </a:pPr>
              <a:t>‹#›</a:t>
            </a:fld>
            <a:endParaRPr lang="en-US" altLang="en-US" dirty="0">
              <a:latin typeface="Times" panose="02020603050405020304" pitchFamily="18" charset="0"/>
            </a:endParaRPr>
          </a:p>
        </p:txBody>
      </p:sp>
    </p:spTree>
    <p:extLst>
      <p:ext uri="{BB962C8B-B14F-4D97-AF65-F5344CB8AC3E}">
        <p14:creationId xmlns:p14="http://schemas.microsoft.com/office/powerpoint/2010/main" val="3568267194"/>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 id="2147483971" r:id="rId22"/>
    <p:sldLayoutId id="2147483972" r:id="rId23"/>
    <p:sldLayoutId id="2147483973" r:id="rId24"/>
    <p:sldLayoutId id="2147483974" r:id="rId25"/>
    <p:sldLayoutId id="2147483975" r:id="rId26"/>
    <p:sldLayoutId id="2147483976" r:id="rId27"/>
    <p:sldLayoutId id="2147483977" r:id="rId28"/>
    <p:sldLayoutId id="2147483978" r:id="rId29"/>
    <p:sldLayoutId id="2147483979" r:id="rId30"/>
    <p:sldLayoutId id="2147483980" r:id="rId31"/>
    <p:sldLayoutId id="2147483981" r:id="rId32"/>
  </p:sldLayoutIdLst>
  <p:hf hdr="0" ftr="0" dt="0"/>
  <p:txStyles>
    <p:title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dirty="0"/>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dirty="0"/>
              <a:t>Text</a:t>
            </a:r>
          </a:p>
          <a:p>
            <a:pPr lvl="1"/>
            <a:r>
              <a:rPr lang="en-US" dirty="0"/>
              <a:t>Text</a:t>
            </a:r>
          </a:p>
          <a:p>
            <a:pPr lvl="2"/>
            <a:r>
              <a:rPr lang="en-US" dirty="0"/>
              <a:t>First-level bullet text is Arial 20pt</a:t>
            </a:r>
          </a:p>
          <a:p>
            <a:pPr lvl="3"/>
            <a:r>
              <a:rPr lang="en-US" dirty="0"/>
              <a:t>Second-level bullet text is Arial 16pt cyan </a:t>
            </a:r>
          </a:p>
          <a:p>
            <a:pPr lvl="2"/>
            <a:r>
              <a:rPr lang="en-US" dirty="0"/>
              <a:t>Arial is the only font used in this template</a:t>
            </a:r>
          </a:p>
          <a:p>
            <a:pPr lvl="2"/>
            <a:r>
              <a:rPr lang="en-US" dirty="0"/>
              <a:t>All bulleted text is sentence case (capitalize the first letter of the first word)</a:t>
            </a:r>
          </a:p>
          <a:p>
            <a:pPr lvl="2"/>
            <a:r>
              <a:rPr lang="en-US" dirty="0"/>
              <a:t>Text under 16pt should use this blue (r 10, g 49, b 97)</a:t>
            </a:r>
          </a:p>
          <a:p>
            <a:pPr marL="182880" marR="0" lvl="2"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a:pPr>
            <a:r>
              <a:rPr lang="en-US" dirty="0"/>
              <a:t>Text 16pt or above or 14pt bold can use this blue (r 0, g 155, b 223)</a:t>
            </a:r>
          </a:p>
          <a:p>
            <a:pPr lvl="2"/>
            <a:endParaRPr lang="en-US" dirty="0"/>
          </a:p>
        </p:txBody>
      </p:sp>
      <p:sp>
        <p:nvSpPr>
          <p:cNvPr id="4" name="Date Placeholder 3"/>
          <p:cNvSpPr>
            <a:spLocks noGrp="1"/>
          </p:cNvSpPr>
          <p:nvPr>
            <p:ph type="dt" sz="half" idx="2"/>
          </p:nvPr>
        </p:nvSpPr>
        <p:spPr>
          <a:xfrm>
            <a:off x="6689598" y="6263640"/>
            <a:ext cx="1997202" cy="365125"/>
          </a:xfrm>
          <a:prstGeom prst="rect">
            <a:avLst/>
          </a:prstGeom>
        </p:spPr>
        <p:txBody>
          <a:bodyPr vert="horz" lIns="91440" tIns="45720" rIns="91440" bIns="45720" rtlCol="0" anchor="ctr"/>
          <a:lstStyle>
            <a:lvl1pPr algn="r">
              <a:defRPr sz="1000">
                <a:solidFill>
                  <a:srgbClr val="0A3161"/>
                </a:solidFill>
                <a:latin typeface="Arial" charset="0"/>
                <a:ea typeface="Arial" charset="0"/>
                <a:cs typeface="Arial" charset="0"/>
              </a:defRPr>
            </a:lvl1pPr>
          </a:lstStyle>
          <a:p>
            <a:r>
              <a:rPr lang="en-US" dirty="0"/>
              <a:t>Month Day Year</a:t>
            </a:r>
          </a:p>
        </p:txBody>
      </p:sp>
      <p:sp>
        <p:nvSpPr>
          <p:cNvPr id="5" name="Footer Placeholder 4"/>
          <p:cNvSpPr>
            <a:spLocks noGrp="1"/>
          </p:cNvSpPr>
          <p:nvPr>
            <p:ph type="ftr" sz="quarter" idx="3"/>
          </p:nvPr>
        </p:nvSpPr>
        <p:spPr>
          <a:xfrm>
            <a:off x="1005840" y="6263640"/>
            <a:ext cx="3657600" cy="365125"/>
          </a:xfrm>
          <a:prstGeom prst="rect">
            <a:avLst/>
          </a:prstGeom>
        </p:spPr>
        <p:txBody>
          <a:bodyPr vert="horz" lIns="91440" tIns="45720" rIns="91440" bIns="45720" rtlCol="0" anchor="ctr"/>
          <a:lstStyle>
            <a:lvl1pPr algn="l">
              <a:defRPr sz="1000">
                <a:solidFill>
                  <a:srgbClr val="0A3161"/>
                </a:solidFill>
                <a:latin typeface="Arial" charset="0"/>
                <a:ea typeface="Arial" charset="0"/>
                <a:cs typeface="Arial" charset="0"/>
              </a:defRPr>
            </a:lvl1pPr>
          </a:lstStyle>
          <a:p>
            <a:r>
              <a:rPr lang="en-US" dirty="0"/>
              <a:t>Presentation Title | Office/BOD</a:t>
            </a:r>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1000" b="1">
                <a:solidFill>
                  <a:srgbClr val="0A3161"/>
                </a:solidFill>
                <a:latin typeface="Arial" charset="0"/>
                <a:ea typeface="Arial" charset="0"/>
                <a:cs typeface="Arial" charset="0"/>
              </a:defRPr>
            </a:lvl1pPr>
          </a:lstStyle>
          <a:p>
            <a:r>
              <a:rPr lang="en-US" dirty="0"/>
              <a:t>Page </a:t>
            </a:r>
            <a:fld id="{781057C3-FDA3-B146-AA6C-F3C04E67C803}" type="slidenum">
              <a:rPr lang="en-US" smtClean="0"/>
              <a:pPr/>
              <a:t>‹#›</a:t>
            </a:fld>
            <a:endParaRPr lang="en-US" dirty="0"/>
          </a:p>
        </p:txBody>
      </p:sp>
    </p:spTree>
    <p:extLst>
      <p:ext uri="{BB962C8B-B14F-4D97-AF65-F5344CB8AC3E}">
        <p14:creationId xmlns:p14="http://schemas.microsoft.com/office/powerpoint/2010/main" val="1685585530"/>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 id="2147484002" r:id="rId20"/>
    <p:sldLayoutId id="2147484003" r:id="rId21"/>
    <p:sldLayoutId id="2147484004" r:id="rId22"/>
    <p:sldLayoutId id="2147484005" r:id="rId23"/>
    <p:sldLayoutId id="2147484006" r:id="rId24"/>
    <p:sldLayoutId id="2147484007" r:id="rId25"/>
    <p:sldLayoutId id="2147484008" r:id="rId26"/>
    <p:sldLayoutId id="2147484009" r:id="rId27"/>
    <p:sldLayoutId id="2147484010" r:id="rId28"/>
  </p:sldLayoutIdLst>
  <p:hf hdr="0"/>
  <p:txStyles>
    <p:title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dirty="0"/>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dirty="0"/>
              <a:t>Text</a:t>
            </a:r>
          </a:p>
          <a:p>
            <a:pPr lvl="1"/>
            <a:r>
              <a:rPr lang="en-US" dirty="0"/>
              <a:t>Text</a:t>
            </a:r>
          </a:p>
          <a:p>
            <a:pPr lvl="2"/>
            <a:r>
              <a:rPr lang="en-US" dirty="0"/>
              <a:t>First-level bullet text is Arial 20pt</a:t>
            </a:r>
          </a:p>
          <a:p>
            <a:pPr lvl="3"/>
            <a:r>
              <a:rPr lang="en-US" dirty="0"/>
              <a:t>Second-level bullet text is Arial 16pt cyan </a:t>
            </a:r>
          </a:p>
          <a:p>
            <a:pPr lvl="2"/>
            <a:r>
              <a:rPr lang="en-US" dirty="0"/>
              <a:t>Arial is the only font used in this template</a:t>
            </a:r>
          </a:p>
          <a:p>
            <a:pPr lvl="2"/>
            <a:r>
              <a:rPr lang="en-US" dirty="0"/>
              <a:t>All bulleted text is sentence case (capitalize the first letter of the first word)</a:t>
            </a:r>
          </a:p>
          <a:p>
            <a:pPr lvl="2"/>
            <a:r>
              <a:rPr lang="en-US" dirty="0"/>
              <a:t>Text under 16pt should use this blue (r 10, g 49, b 97)</a:t>
            </a:r>
          </a:p>
          <a:p>
            <a:pPr marL="182880" marR="0" lvl="2"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a:pPr>
            <a:r>
              <a:rPr lang="en-US" dirty="0"/>
              <a:t>Text 16pt or above or 14pt bold can use this blue (r 0, g 155, b 223)</a:t>
            </a:r>
          </a:p>
          <a:p>
            <a:pPr lvl="2"/>
            <a:endParaRPr lang="en-US" dirty="0"/>
          </a:p>
        </p:txBody>
      </p:sp>
      <p:sp>
        <p:nvSpPr>
          <p:cNvPr id="4" name="Date Placeholder 3"/>
          <p:cNvSpPr>
            <a:spLocks noGrp="1"/>
          </p:cNvSpPr>
          <p:nvPr>
            <p:ph type="dt" sz="half" idx="2"/>
          </p:nvPr>
        </p:nvSpPr>
        <p:spPr>
          <a:xfrm>
            <a:off x="6689598" y="6263640"/>
            <a:ext cx="1997202" cy="365125"/>
          </a:xfrm>
          <a:prstGeom prst="rect">
            <a:avLst/>
          </a:prstGeom>
        </p:spPr>
        <p:txBody>
          <a:bodyPr vert="horz" lIns="91440" tIns="45720" rIns="91440" bIns="45720" rtlCol="0" anchor="ctr"/>
          <a:lstStyle>
            <a:lvl1pPr algn="r">
              <a:defRPr sz="1000">
                <a:solidFill>
                  <a:srgbClr val="0A3161"/>
                </a:solidFill>
                <a:latin typeface="Arial" charset="0"/>
                <a:ea typeface="Arial" charset="0"/>
                <a:cs typeface="Arial" charset="0"/>
              </a:defRPr>
            </a:lvl1pPr>
          </a:lstStyle>
          <a:p>
            <a:r>
              <a:rPr lang="en-US" dirty="0"/>
              <a:t>Month Day Year</a:t>
            </a:r>
          </a:p>
        </p:txBody>
      </p:sp>
      <p:sp>
        <p:nvSpPr>
          <p:cNvPr id="5" name="Footer Placeholder 4"/>
          <p:cNvSpPr>
            <a:spLocks noGrp="1"/>
          </p:cNvSpPr>
          <p:nvPr>
            <p:ph type="ftr" sz="quarter" idx="3"/>
          </p:nvPr>
        </p:nvSpPr>
        <p:spPr>
          <a:xfrm>
            <a:off x="1005840" y="6263640"/>
            <a:ext cx="3657600" cy="365125"/>
          </a:xfrm>
          <a:prstGeom prst="rect">
            <a:avLst/>
          </a:prstGeom>
        </p:spPr>
        <p:txBody>
          <a:bodyPr vert="horz" lIns="91440" tIns="45720" rIns="91440" bIns="45720" rtlCol="0" anchor="ctr"/>
          <a:lstStyle>
            <a:lvl1pPr algn="l">
              <a:defRPr sz="1000">
                <a:solidFill>
                  <a:srgbClr val="0A316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1000" b="1">
                <a:solidFill>
                  <a:srgbClr val="0A3161"/>
                </a:solidFill>
                <a:latin typeface="Arial" charset="0"/>
                <a:ea typeface="Arial" charset="0"/>
                <a:cs typeface="Arial" charset="0"/>
              </a:defRPr>
            </a:lvl1pPr>
          </a:lstStyle>
          <a:p>
            <a:fld id="{12CE5188-E688-4795-8720-9A1D1F4F4919}" type="slidenum">
              <a:rPr lang="en-US" smtClean="0"/>
              <a:t>‹#›</a:t>
            </a:fld>
            <a:endParaRPr lang="en-US" dirty="0"/>
          </a:p>
        </p:txBody>
      </p:sp>
    </p:spTree>
    <p:extLst>
      <p:ext uri="{BB962C8B-B14F-4D97-AF65-F5344CB8AC3E}">
        <p14:creationId xmlns:p14="http://schemas.microsoft.com/office/powerpoint/2010/main" val="255359141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2" r:id="rId21"/>
    <p:sldLayoutId id="2147484033" r:id="rId22"/>
    <p:sldLayoutId id="2147484034" r:id="rId23"/>
    <p:sldLayoutId id="2147484035" r:id="rId24"/>
    <p:sldLayoutId id="2147484036" r:id="rId25"/>
    <p:sldLayoutId id="2147484037" r:id="rId26"/>
    <p:sldLayoutId id="2147484038" r:id="rId27"/>
    <p:sldLayoutId id="2147484039" r:id="rId28"/>
  </p:sldLayoutIdLst>
  <p:txStyles>
    <p:title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1.xml"/><Relationship Id="rId1" Type="http://schemas.openxmlformats.org/officeDocument/2006/relationships/slideLayout" Target="../slideLayouts/slideLayout32.xml"/><Relationship Id="rId4" Type="http://schemas.openxmlformats.org/officeDocument/2006/relationships/image" Target="../media/image1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2.xml"/><Relationship Id="rId1" Type="http://schemas.openxmlformats.org/officeDocument/2006/relationships/slideLayout" Target="../slideLayouts/slideLayout32.xml"/><Relationship Id="rId5" Type="http://schemas.openxmlformats.org/officeDocument/2006/relationships/hyperlink" Target="https://www.irs.gov/tax-professionals" TargetMode="Externa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irs.gov/government-entities/federal-state-local-governments"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www.irs.gov/government-entities/federal-state-local-governments/information-return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91CF-B62C-4CEE-87EC-0D606E8C6F3C}"/>
              </a:ext>
            </a:extLst>
          </p:cNvPr>
          <p:cNvSpPr>
            <a:spLocks noGrp="1"/>
          </p:cNvSpPr>
          <p:nvPr>
            <p:ph type="ctrTitle"/>
          </p:nvPr>
        </p:nvSpPr>
        <p:spPr>
          <a:xfrm>
            <a:off x="1429357" y="2115231"/>
            <a:ext cx="6952644" cy="2260314"/>
          </a:xfrm>
        </p:spPr>
        <p:txBody>
          <a:bodyPr/>
          <a:lstStyle/>
          <a:p>
            <a:r>
              <a:rPr lang="en-US" dirty="0">
                <a:solidFill>
                  <a:srgbClr val="002060"/>
                </a:solidFill>
              </a:rPr>
              <a:t>Forms 1099 and Backup Withholding</a:t>
            </a:r>
          </a:p>
        </p:txBody>
      </p:sp>
      <p:sp>
        <p:nvSpPr>
          <p:cNvPr id="3" name="Text Placeholder 2">
            <a:extLst>
              <a:ext uri="{FF2B5EF4-FFF2-40B4-BE49-F238E27FC236}">
                <a16:creationId xmlns:a16="http://schemas.microsoft.com/office/drawing/2014/main" id="{5E90BA55-4ED7-49A9-A528-0BF78BE96782}"/>
              </a:ext>
            </a:extLst>
          </p:cNvPr>
          <p:cNvSpPr>
            <a:spLocks noGrp="1"/>
          </p:cNvSpPr>
          <p:nvPr>
            <p:ph type="body" sz="quarter" idx="12"/>
          </p:nvPr>
        </p:nvSpPr>
        <p:spPr/>
        <p:txBody>
          <a:bodyPr/>
          <a:lstStyle/>
          <a:p>
            <a:r>
              <a:rPr lang="en-US" sz="100" dirty="0">
                <a:solidFill>
                  <a:schemeClr val="bg1"/>
                </a:solidFill>
              </a:rPr>
              <a:t>Insert</a:t>
            </a:r>
            <a:endParaRPr lang="en-US" dirty="0"/>
          </a:p>
        </p:txBody>
      </p:sp>
      <p:sp>
        <p:nvSpPr>
          <p:cNvPr id="4" name="Text Placeholder 3">
            <a:extLst>
              <a:ext uri="{FF2B5EF4-FFF2-40B4-BE49-F238E27FC236}">
                <a16:creationId xmlns:a16="http://schemas.microsoft.com/office/drawing/2014/main" id="{E43BB5D1-B5F4-4572-B27C-2063716EC43B}"/>
              </a:ext>
            </a:extLst>
          </p:cNvPr>
          <p:cNvSpPr>
            <a:spLocks noGrp="1"/>
          </p:cNvSpPr>
          <p:nvPr>
            <p:ph type="body" sz="quarter" idx="13"/>
          </p:nvPr>
        </p:nvSpPr>
        <p:spPr>
          <a:xfrm>
            <a:off x="1429357" y="4320950"/>
            <a:ext cx="3257940" cy="493750"/>
          </a:xfrm>
        </p:spPr>
        <p:txBody>
          <a:bodyPr/>
          <a:lstStyle/>
          <a:p>
            <a:r>
              <a:rPr lang="en-US" sz="100" dirty="0">
                <a:solidFill>
                  <a:schemeClr val="bg1"/>
                </a:solidFill>
              </a:rPr>
              <a:t>Insert</a:t>
            </a:r>
            <a:r>
              <a:rPr lang="en-US" dirty="0"/>
              <a:t> </a:t>
            </a:r>
            <a:r>
              <a:rPr lang="en-US" sz="2000" dirty="0"/>
              <a:t>May 4, 2023</a:t>
            </a:r>
          </a:p>
        </p:txBody>
      </p:sp>
      <p:sp>
        <p:nvSpPr>
          <p:cNvPr id="5" name="Text Placeholder 4">
            <a:extLst>
              <a:ext uri="{FF2B5EF4-FFF2-40B4-BE49-F238E27FC236}">
                <a16:creationId xmlns:a16="http://schemas.microsoft.com/office/drawing/2014/main" id="{8102243A-AAEC-4BFF-B8F1-EC66ABFF6BFB}"/>
              </a:ext>
            </a:extLst>
          </p:cNvPr>
          <p:cNvSpPr>
            <a:spLocks noGrp="1"/>
          </p:cNvSpPr>
          <p:nvPr>
            <p:ph type="body" sz="quarter" idx="14"/>
          </p:nvPr>
        </p:nvSpPr>
        <p:spPr>
          <a:xfrm>
            <a:off x="1000125" y="565681"/>
            <a:ext cx="5593941" cy="234093"/>
          </a:xfrm>
        </p:spPr>
        <p:txBody>
          <a:bodyPr/>
          <a:lstStyle/>
          <a:p>
            <a:r>
              <a:rPr lang="en-US" sz="1600" b="0" dirty="0">
                <a:solidFill>
                  <a:schemeClr val="bg2"/>
                </a:solidFill>
              </a:rPr>
              <a:t>Tax-Exempt &amp; Government Entities</a:t>
            </a:r>
          </a:p>
        </p:txBody>
      </p:sp>
      <p:sp>
        <p:nvSpPr>
          <p:cNvPr id="6" name="Text Placeholder 5">
            <a:extLst>
              <a:ext uri="{FF2B5EF4-FFF2-40B4-BE49-F238E27FC236}">
                <a16:creationId xmlns:a16="http://schemas.microsoft.com/office/drawing/2014/main" id="{68165D36-485D-4397-9DE8-E8C95315842C}"/>
              </a:ext>
            </a:extLst>
          </p:cNvPr>
          <p:cNvSpPr>
            <a:spLocks noGrp="1"/>
          </p:cNvSpPr>
          <p:nvPr>
            <p:ph type="body" sz="quarter" idx="15"/>
          </p:nvPr>
        </p:nvSpPr>
        <p:spPr>
          <a:xfrm>
            <a:off x="1000125" y="861421"/>
            <a:ext cx="5594350" cy="432101"/>
          </a:xfrm>
        </p:spPr>
        <p:txBody>
          <a:bodyPr/>
          <a:lstStyle/>
          <a:p>
            <a:r>
              <a:rPr lang="en-US" sz="1600" dirty="0">
                <a:solidFill>
                  <a:schemeClr val="bg2"/>
                </a:solidFill>
              </a:rPr>
              <a:t>FEDERAL, STATE &amp; LOCAL / EMPLOYMENT TAX</a:t>
            </a:r>
          </a:p>
        </p:txBody>
      </p:sp>
      <p:sp>
        <p:nvSpPr>
          <p:cNvPr id="7" name="Footer Placeholder 6">
            <a:extLst>
              <a:ext uri="{FF2B5EF4-FFF2-40B4-BE49-F238E27FC236}">
                <a16:creationId xmlns:a16="http://schemas.microsoft.com/office/drawing/2014/main" id="{B7472D9B-49AD-4CEB-A999-006CB427717F}"/>
              </a:ext>
            </a:extLst>
          </p:cNvPr>
          <p:cNvSpPr>
            <a:spLocks noGrp="1"/>
          </p:cNvSpPr>
          <p:nvPr>
            <p:ph type="ftr" sz="quarter" idx="21"/>
          </p:nvPr>
        </p:nvSpPr>
        <p:spPr>
          <a:xfrm>
            <a:off x="654179" y="6364250"/>
            <a:ext cx="3907311" cy="4937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A3161"/>
                </a:solidFill>
                <a:effectLst/>
                <a:uLnTx/>
                <a:uFillTx/>
                <a:latin typeface="Arial" charset="0"/>
                <a:cs typeface="Arial" charset="0"/>
              </a:rPr>
              <a:t> </a:t>
            </a:r>
          </a:p>
        </p:txBody>
      </p:sp>
    </p:spTree>
    <p:extLst>
      <p:ext uri="{BB962C8B-B14F-4D97-AF65-F5344CB8AC3E}">
        <p14:creationId xmlns:p14="http://schemas.microsoft.com/office/powerpoint/2010/main" val="150844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FD878A5-4E27-4CF5-B51F-AD992A479540}"/>
              </a:ext>
            </a:extLst>
          </p:cNvPr>
          <p:cNvSpPr>
            <a:spLocks noGrp="1" noChangeArrowheads="1"/>
          </p:cNvSpPr>
          <p:nvPr>
            <p:ph type="title"/>
          </p:nvPr>
        </p:nvSpPr>
        <p:spPr>
          <a:xfrm>
            <a:off x="914400" y="381000"/>
            <a:ext cx="7848600" cy="7651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800" dirty="0">
                <a:solidFill>
                  <a:srgbClr val="002060"/>
                </a:solidFill>
              </a:rPr>
              <a:t>Form 1099-MISC General Requirements</a:t>
            </a:r>
            <a:r>
              <a:rPr lang="en-US" altLang="en-US" sz="2800" b="1" dirty="0">
                <a:solidFill>
                  <a:srgbClr val="002060"/>
                </a:solidFill>
              </a:rPr>
              <a:t> </a:t>
            </a:r>
          </a:p>
        </p:txBody>
      </p:sp>
      <p:sp>
        <p:nvSpPr>
          <p:cNvPr id="16387" name="Rectangle 3">
            <a:extLst>
              <a:ext uri="{FF2B5EF4-FFF2-40B4-BE49-F238E27FC236}">
                <a16:creationId xmlns:a16="http://schemas.microsoft.com/office/drawing/2014/main" id="{9EFA01E3-188F-428B-B67C-FA02BA128409}"/>
              </a:ext>
            </a:extLst>
          </p:cNvPr>
          <p:cNvSpPr>
            <a:spLocks noGrp="1" noChangeArrowheads="1"/>
          </p:cNvSpPr>
          <p:nvPr>
            <p:ph type="body" sz="half" idx="1"/>
          </p:nvPr>
        </p:nvSpPr>
        <p:spPr>
          <a:xfrm>
            <a:off x="457200" y="1371600"/>
            <a:ext cx="8229600" cy="4572000"/>
          </a:xfrm>
        </p:spPr>
        <p:txBody>
          <a:bodyPr lIns="90488" tIns="44450" rIns="90488" bIns="44450"/>
          <a:lstStyle/>
          <a:p>
            <a:pPr marL="571500" indent="-571500" eaLnBrk="1" hangingPunct="1">
              <a:lnSpc>
                <a:spcPct val="90000"/>
              </a:lnSpc>
              <a:buClr>
                <a:schemeClr val="tx1"/>
              </a:buClr>
              <a:buFont typeface="Arial" panose="020B0604020202020204" pitchFamily="34" charset="0"/>
              <a:buChar char="•"/>
              <a:defRPr/>
            </a:pPr>
            <a:r>
              <a:rPr lang="en-US" altLang="en-US" sz="2800" b="0" dirty="0">
                <a:solidFill>
                  <a:srgbClr val="002060"/>
                </a:solidFill>
              </a:rPr>
              <a:t>Payments:  </a:t>
            </a:r>
          </a:p>
          <a:p>
            <a:pPr marL="0" indent="0" eaLnBrk="1" hangingPunct="1">
              <a:lnSpc>
                <a:spcPct val="90000"/>
              </a:lnSpc>
              <a:buClr>
                <a:schemeClr val="tx1"/>
              </a:buClr>
              <a:buFontTx/>
              <a:buNone/>
              <a:defRPr/>
            </a:pPr>
            <a:r>
              <a:rPr lang="en-US" altLang="en-US" sz="2800" b="0" dirty="0">
                <a:solidFill>
                  <a:srgbClr val="002060"/>
                </a:solidFill>
              </a:rPr>
              <a:t>	1. of $600 or more, and</a:t>
            </a:r>
          </a:p>
          <a:p>
            <a:pPr marL="0" indent="0" eaLnBrk="1" hangingPunct="1">
              <a:lnSpc>
                <a:spcPct val="90000"/>
              </a:lnSpc>
              <a:buClr>
                <a:schemeClr val="tx1"/>
              </a:buClr>
              <a:buFontTx/>
              <a:buNone/>
              <a:defRPr/>
            </a:pPr>
            <a:r>
              <a:rPr lang="en-US" altLang="en-US" sz="2800" b="0" dirty="0">
                <a:solidFill>
                  <a:srgbClr val="002060"/>
                </a:solidFill>
              </a:rPr>
              <a:t>	2. paid in the course of a trade or 		business*</a:t>
            </a:r>
          </a:p>
          <a:p>
            <a:pPr eaLnBrk="1" hangingPunct="1">
              <a:lnSpc>
                <a:spcPct val="90000"/>
              </a:lnSpc>
              <a:buClr>
                <a:schemeClr val="tx1"/>
              </a:buClr>
              <a:buFont typeface="Wingdings" pitchFamily="2" charset="2"/>
              <a:buNone/>
              <a:defRPr/>
            </a:pPr>
            <a:endParaRPr lang="en-US" altLang="en-US" sz="2800" b="0" dirty="0">
              <a:solidFill>
                <a:srgbClr val="002060"/>
              </a:solidFill>
            </a:endParaRPr>
          </a:p>
          <a:p>
            <a:pPr eaLnBrk="1" hangingPunct="1">
              <a:lnSpc>
                <a:spcPct val="90000"/>
              </a:lnSpc>
              <a:buClr>
                <a:schemeClr val="tx1"/>
              </a:buClr>
              <a:buFont typeface="Wingdings" pitchFamily="2" charset="2"/>
              <a:buNone/>
              <a:defRPr/>
            </a:pPr>
            <a:r>
              <a:rPr lang="en-US" altLang="en-US" sz="2800" b="0" dirty="0">
                <a:solidFill>
                  <a:srgbClr val="002060"/>
                </a:solidFill>
              </a:rPr>
              <a:t>(*Government activities are deemed to be conducted in the course of a trade or business)  </a:t>
            </a:r>
          </a:p>
          <a:p>
            <a:pPr eaLnBrk="1" hangingPunct="1">
              <a:lnSpc>
                <a:spcPct val="90000"/>
              </a:lnSpc>
              <a:buClr>
                <a:schemeClr val="tx1"/>
              </a:buClr>
              <a:buFont typeface="Wingdings" pitchFamily="2" charset="2"/>
              <a:buNone/>
              <a:defRPr/>
            </a:pPr>
            <a:endParaRPr lang="en-US" altLang="en-US" sz="3600" dirty="0"/>
          </a:p>
          <a:p>
            <a:pPr eaLnBrk="1" hangingPunct="1">
              <a:lnSpc>
                <a:spcPct val="90000"/>
              </a:lnSpc>
              <a:buClr>
                <a:schemeClr val="tx1"/>
              </a:buClr>
              <a:buFont typeface="Wingdings" pitchFamily="2" charset="2"/>
              <a:buNone/>
              <a:defRPr/>
            </a:pPr>
            <a:endParaRPr lang="en-US" altLang="en-US" sz="3600" b="1" dirty="0"/>
          </a:p>
        </p:txBody>
      </p:sp>
      <p:sp>
        <p:nvSpPr>
          <p:cNvPr id="26628" name="Slide Number Placeholder 1">
            <a:extLst>
              <a:ext uri="{FF2B5EF4-FFF2-40B4-BE49-F238E27FC236}">
                <a16:creationId xmlns:a16="http://schemas.microsoft.com/office/drawing/2014/main" id="{D50DF527-8998-43FB-96AC-0C753DC0814C}"/>
              </a:ext>
            </a:extLst>
          </p:cNvPr>
          <p:cNvSpPr>
            <a:spLocks noGrp="1"/>
          </p:cNvSpPr>
          <p:nvPr>
            <p:ph type="sldNum" sz="quarter" idx="12"/>
          </p:nvPr>
        </p:nvSpPr>
        <p:spPr>
          <a:xfrm>
            <a:off x="228600" y="6290867"/>
            <a:ext cx="9144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E2239203-BF47-4BBE-A052-9D5DA0D55E23}" type="slidenum">
              <a:rPr lang="en-US" altLang="en-US" sz="2000">
                <a:solidFill>
                  <a:srgbClr val="002060"/>
                </a:solidFill>
              </a:rPr>
              <a:pPr>
                <a:lnSpc>
                  <a:spcPct val="30000"/>
                </a:lnSpc>
                <a:spcBef>
                  <a:spcPct val="0"/>
                </a:spcBef>
                <a:buFontTx/>
                <a:buNone/>
              </a:pPr>
              <a:t>10</a:t>
            </a:fld>
            <a:endParaRPr lang="en-US" altLang="en-US" sz="2000" dirty="0">
              <a:solidFill>
                <a:srgbClr val="002060"/>
              </a:solidFill>
            </a:endParaRPr>
          </a:p>
        </p:txBody>
      </p:sp>
      <p:sp>
        <p:nvSpPr>
          <p:cNvPr id="5" name="Footer Placeholder 1">
            <a:extLst>
              <a:ext uri="{FF2B5EF4-FFF2-40B4-BE49-F238E27FC236}">
                <a16:creationId xmlns:a16="http://schemas.microsoft.com/office/drawing/2014/main" id="{913BF2E7-9C4B-4EC6-B3E8-376696F4A239}"/>
              </a:ext>
            </a:extLst>
          </p:cNvPr>
          <p:cNvSpPr>
            <a:spLocks noGrp="1"/>
          </p:cNvSpPr>
          <p:nvPr>
            <p:ph type="ftr" sz="quarter" idx="11"/>
          </p:nvPr>
        </p:nvSpPr>
        <p:spPr>
          <a:xfrm>
            <a:off x="938463" y="6193924"/>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2A2F8A-3E7E-4952-AD82-448418F4A44F}"/>
              </a:ext>
            </a:extLst>
          </p:cNvPr>
          <p:cNvSpPr>
            <a:spLocks noGrp="1" noChangeArrowheads="1"/>
          </p:cNvSpPr>
          <p:nvPr>
            <p:ph type="title"/>
          </p:nvPr>
        </p:nvSpPr>
        <p:spPr>
          <a:xfrm>
            <a:off x="914400" y="438015"/>
            <a:ext cx="6705600" cy="495569"/>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800" dirty="0">
                <a:solidFill>
                  <a:srgbClr val="002060"/>
                </a:solidFill>
              </a:rPr>
              <a:t>Form 1099-MISC General Exemptions</a:t>
            </a:r>
          </a:p>
        </p:txBody>
      </p:sp>
      <p:sp>
        <p:nvSpPr>
          <p:cNvPr id="7171" name="Rectangle 3">
            <a:extLst>
              <a:ext uri="{FF2B5EF4-FFF2-40B4-BE49-F238E27FC236}">
                <a16:creationId xmlns:a16="http://schemas.microsoft.com/office/drawing/2014/main" id="{044CAE18-B4D8-45B3-9200-AFCA83B88D55}"/>
              </a:ext>
            </a:extLst>
          </p:cNvPr>
          <p:cNvSpPr>
            <a:spLocks noGrp="1" noChangeArrowheads="1"/>
          </p:cNvSpPr>
          <p:nvPr>
            <p:ph idx="1"/>
          </p:nvPr>
        </p:nvSpPr>
        <p:spPr>
          <a:xfrm>
            <a:off x="762000" y="1219200"/>
            <a:ext cx="7924800" cy="495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457200" indent="-457200" eaLnBrk="1" hangingPunct="1">
              <a:lnSpc>
                <a:spcPct val="100000"/>
              </a:lnSpc>
              <a:buClr>
                <a:schemeClr val="tx1"/>
              </a:buClr>
              <a:buFont typeface="Arial" panose="020B0604020202020204" pitchFamily="34" charset="0"/>
              <a:buChar char="•"/>
            </a:pPr>
            <a:r>
              <a:rPr lang="en-US" altLang="en-US" sz="2800" b="0" dirty="0">
                <a:solidFill>
                  <a:srgbClr val="002060"/>
                </a:solidFill>
              </a:rPr>
              <a:t>Payments for merchandise and inventory</a:t>
            </a:r>
          </a:p>
          <a:p>
            <a:pPr marL="640080" lvl="2" indent="-457200">
              <a:lnSpc>
                <a:spcPct val="100000"/>
              </a:lnSpc>
              <a:buClr>
                <a:schemeClr val="tx1"/>
              </a:buClr>
              <a:buFont typeface="Arial" panose="020B0604020202020204" pitchFamily="34" charset="0"/>
              <a:buChar char="•"/>
            </a:pPr>
            <a:r>
              <a:rPr lang="en-US" altLang="en-US" sz="2800" dirty="0">
                <a:solidFill>
                  <a:srgbClr val="002060"/>
                </a:solidFill>
              </a:rPr>
              <a:t>Examples:</a:t>
            </a:r>
          </a:p>
          <a:p>
            <a:pPr lvl="3">
              <a:buClr>
                <a:schemeClr val="tx1"/>
              </a:buClr>
            </a:pPr>
            <a:r>
              <a:rPr lang="en-US" altLang="en-US" sz="2800" dirty="0">
                <a:solidFill>
                  <a:srgbClr val="002060"/>
                </a:solidFill>
              </a:rPr>
              <a:t>Office Supplies</a:t>
            </a:r>
          </a:p>
          <a:p>
            <a:pPr lvl="3">
              <a:buClr>
                <a:schemeClr val="tx1"/>
              </a:buClr>
            </a:pPr>
            <a:r>
              <a:rPr lang="en-US" altLang="en-US" sz="2800" dirty="0">
                <a:solidFill>
                  <a:srgbClr val="002060"/>
                </a:solidFill>
              </a:rPr>
              <a:t>Cleaning Supplies</a:t>
            </a:r>
          </a:p>
          <a:p>
            <a:pPr marL="457200" indent="-457200" eaLnBrk="1" hangingPunct="1">
              <a:lnSpc>
                <a:spcPct val="100000"/>
              </a:lnSpc>
              <a:buClr>
                <a:schemeClr val="tx1"/>
              </a:buClr>
              <a:buFont typeface="Arial" panose="020B0604020202020204" pitchFamily="34" charset="0"/>
              <a:buChar char="•"/>
            </a:pPr>
            <a:r>
              <a:rPr lang="en-US" altLang="en-US" sz="2800" b="0" dirty="0">
                <a:solidFill>
                  <a:srgbClr val="002060"/>
                </a:solidFill>
              </a:rPr>
              <a:t>Payments of rent to real estate agents acting as an agent for the owner</a:t>
            </a:r>
          </a:p>
          <a:p>
            <a:pPr marL="457200" indent="-457200" eaLnBrk="1" hangingPunct="1">
              <a:lnSpc>
                <a:spcPct val="100000"/>
              </a:lnSpc>
              <a:buClr>
                <a:schemeClr val="tx1"/>
              </a:buClr>
              <a:buFont typeface="Arial" panose="020B0604020202020204" pitchFamily="34" charset="0"/>
              <a:buChar char="•"/>
            </a:pPr>
            <a:r>
              <a:rPr lang="en-US" altLang="en-US" sz="2800" b="0" dirty="0">
                <a:solidFill>
                  <a:srgbClr val="002060"/>
                </a:solidFill>
              </a:rPr>
              <a:t>Business travel allowances to employees</a:t>
            </a:r>
          </a:p>
          <a:p>
            <a:pPr marL="0" indent="0" eaLnBrk="1" hangingPunct="1">
              <a:lnSpc>
                <a:spcPct val="90000"/>
              </a:lnSpc>
              <a:buClr>
                <a:schemeClr val="tx1"/>
              </a:buClr>
              <a:buNone/>
            </a:pPr>
            <a:endParaRPr lang="en-US" altLang="en-US" dirty="0">
              <a:solidFill>
                <a:schemeClr val="accent1"/>
              </a:solidFill>
            </a:endParaRPr>
          </a:p>
          <a:p>
            <a:pPr eaLnBrk="1" hangingPunct="1">
              <a:lnSpc>
                <a:spcPct val="90000"/>
              </a:lnSpc>
              <a:buClr>
                <a:schemeClr val="tx1"/>
              </a:buClr>
            </a:pPr>
            <a:endParaRPr lang="en-US" altLang="en-US" dirty="0"/>
          </a:p>
        </p:txBody>
      </p:sp>
      <p:sp>
        <p:nvSpPr>
          <p:cNvPr id="24580" name="Slide Number Placeholder 1">
            <a:extLst>
              <a:ext uri="{FF2B5EF4-FFF2-40B4-BE49-F238E27FC236}">
                <a16:creationId xmlns:a16="http://schemas.microsoft.com/office/drawing/2014/main" id="{DF0E7EA1-768C-4849-889F-C14F63F08B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F6205547-3EF8-44A0-91E6-2624CB0F0C27}" type="slidenum">
              <a:rPr lang="en-US" altLang="en-US" sz="2000">
                <a:solidFill>
                  <a:srgbClr val="002060"/>
                </a:solidFill>
              </a:rPr>
              <a:pPr>
                <a:lnSpc>
                  <a:spcPct val="30000"/>
                </a:lnSpc>
                <a:spcBef>
                  <a:spcPct val="0"/>
                </a:spcBef>
                <a:buFontTx/>
                <a:buNone/>
              </a:pPr>
              <a:t>11</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F373B9F1-B7B6-4641-AB01-6FBD512348B9}"/>
              </a:ext>
            </a:extLst>
          </p:cNvPr>
          <p:cNvSpPr>
            <a:spLocks noGrp="1"/>
          </p:cNvSpPr>
          <p:nvPr>
            <p:ph type="ftr" sz="quarter" idx="11"/>
          </p:nvPr>
        </p:nvSpPr>
        <p:spPr>
          <a:xfrm>
            <a:off x="1058779" y="6120765"/>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CC685B5-ECB7-4F43-B61E-8A2EED47C80F}"/>
              </a:ext>
            </a:extLst>
          </p:cNvPr>
          <p:cNvSpPr>
            <a:spLocks noGrp="1" noChangeArrowheads="1"/>
          </p:cNvSpPr>
          <p:nvPr>
            <p:ph type="title"/>
          </p:nvPr>
        </p:nvSpPr>
        <p:spPr>
          <a:xfrm>
            <a:off x="914400" y="228600"/>
            <a:ext cx="76962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r>
              <a:rPr lang="en-US" altLang="en-US" sz="2800" dirty="0">
                <a:solidFill>
                  <a:srgbClr val="002060"/>
                </a:solidFill>
              </a:rPr>
              <a:t>Form 1099-MISC </a:t>
            </a:r>
            <a:br>
              <a:rPr lang="en-US" altLang="en-US" sz="2800" dirty="0">
                <a:solidFill>
                  <a:srgbClr val="002060"/>
                </a:solidFill>
              </a:rPr>
            </a:br>
            <a:r>
              <a:rPr lang="en-US" altLang="en-US" sz="2800" dirty="0">
                <a:solidFill>
                  <a:srgbClr val="002060"/>
                </a:solidFill>
              </a:rPr>
              <a:t>Boxes 6 &amp; 10 Special Rules</a:t>
            </a:r>
          </a:p>
        </p:txBody>
      </p:sp>
      <p:sp>
        <p:nvSpPr>
          <p:cNvPr id="10243" name="Rectangle 3">
            <a:extLst>
              <a:ext uri="{FF2B5EF4-FFF2-40B4-BE49-F238E27FC236}">
                <a16:creationId xmlns:a16="http://schemas.microsoft.com/office/drawing/2014/main" id="{869812AD-2ED6-4EEB-836C-BADFF4D534E2}"/>
              </a:ext>
            </a:extLst>
          </p:cNvPr>
          <p:cNvSpPr>
            <a:spLocks noGrp="1" noChangeArrowheads="1"/>
          </p:cNvSpPr>
          <p:nvPr>
            <p:ph idx="1"/>
          </p:nvPr>
        </p:nvSpPr>
        <p:spPr>
          <a:xfrm>
            <a:off x="838200" y="1371600"/>
            <a:ext cx="7924800" cy="480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eaLnBrk="1" hangingPunct="1">
              <a:buClr>
                <a:schemeClr val="tx1"/>
              </a:buClr>
              <a:buFontTx/>
              <a:buNone/>
            </a:pPr>
            <a:r>
              <a:rPr lang="en-US" altLang="en-US" sz="3200" b="0" u="sng" dirty="0">
                <a:solidFill>
                  <a:srgbClr val="002060"/>
                </a:solidFill>
              </a:rPr>
              <a:t>Include Payments paid to Legal and Medical Corporations</a:t>
            </a:r>
          </a:p>
          <a:p>
            <a:pPr lvl="2" eaLnBrk="1" hangingPunct="1">
              <a:buClr>
                <a:schemeClr val="tx1"/>
              </a:buClr>
              <a:buFontTx/>
              <a:buNone/>
            </a:pPr>
            <a:endParaRPr lang="en-US" altLang="en-US" sz="2800" dirty="0">
              <a:solidFill>
                <a:srgbClr val="002060"/>
              </a:solidFill>
            </a:endParaRPr>
          </a:p>
          <a:p>
            <a:pPr lvl="2" eaLnBrk="1" hangingPunct="1">
              <a:buClr>
                <a:schemeClr val="tx1"/>
              </a:buClr>
              <a:buFontTx/>
              <a:buNone/>
            </a:pPr>
            <a:r>
              <a:rPr lang="en-US" altLang="en-US" sz="2800" dirty="0">
                <a:solidFill>
                  <a:srgbClr val="002060"/>
                </a:solidFill>
              </a:rPr>
              <a:t>Payments to medical and health care service-providers (Box 6) </a:t>
            </a:r>
          </a:p>
          <a:p>
            <a:pPr lvl="2" eaLnBrk="1" hangingPunct="1">
              <a:buClr>
                <a:schemeClr val="tx1"/>
              </a:buClr>
              <a:buFontTx/>
              <a:buNone/>
            </a:pPr>
            <a:endParaRPr lang="en-US" altLang="en-US" sz="2800" dirty="0">
              <a:solidFill>
                <a:srgbClr val="002060"/>
              </a:solidFill>
            </a:endParaRPr>
          </a:p>
          <a:p>
            <a:pPr lvl="2" eaLnBrk="1" hangingPunct="1">
              <a:buClr>
                <a:schemeClr val="tx1"/>
              </a:buClr>
              <a:buFontTx/>
              <a:buNone/>
            </a:pPr>
            <a:r>
              <a:rPr lang="en-US" altLang="en-US" sz="2800" dirty="0">
                <a:solidFill>
                  <a:srgbClr val="002060"/>
                </a:solidFill>
              </a:rPr>
              <a:t>Payments to legal firms for legal services (Box 1 of Form 1099-NEC or Box 10 of Form 1099-MISC)</a:t>
            </a:r>
          </a:p>
        </p:txBody>
      </p:sp>
      <p:sp>
        <p:nvSpPr>
          <p:cNvPr id="22532" name="Slide Number Placeholder 1">
            <a:extLst>
              <a:ext uri="{FF2B5EF4-FFF2-40B4-BE49-F238E27FC236}">
                <a16:creationId xmlns:a16="http://schemas.microsoft.com/office/drawing/2014/main" id="{6623E516-840C-472D-8665-B0B75866077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B16716D2-D159-4F9E-93A8-A763DC2D06C2}" type="slidenum">
              <a:rPr lang="en-US" altLang="en-US" sz="2000">
                <a:solidFill>
                  <a:srgbClr val="002060"/>
                </a:solidFill>
              </a:rPr>
              <a:pPr>
                <a:lnSpc>
                  <a:spcPct val="30000"/>
                </a:lnSpc>
                <a:spcBef>
                  <a:spcPct val="0"/>
                </a:spcBef>
                <a:buFontTx/>
                <a:buNone/>
              </a:pPr>
              <a:t>12</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B2068544-99F7-4B1D-AF36-72B828BCE420}"/>
              </a:ext>
            </a:extLst>
          </p:cNvPr>
          <p:cNvSpPr>
            <a:spLocks noGrp="1"/>
          </p:cNvSpPr>
          <p:nvPr>
            <p:ph type="ftr" sz="quarter" idx="11"/>
          </p:nvPr>
        </p:nvSpPr>
        <p:spPr>
          <a:xfrm>
            <a:off x="1088858" y="6135136"/>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F9ACA65-BF44-40D8-879F-4485BBF47819}"/>
              </a:ext>
            </a:extLst>
          </p:cNvPr>
          <p:cNvSpPr>
            <a:spLocks noGrp="1" noChangeArrowheads="1"/>
          </p:cNvSpPr>
          <p:nvPr>
            <p:ph type="title"/>
          </p:nvPr>
        </p:nvSpPr>
        <p:spPr>
          <a:xfrm>
            <a:off x="914400" y="152400"/>
            <a:ext cx="7772400" cy="11398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800" dirty="0">
                <a:solidFill>
                  <a:srgbClr val="002060"/>
                </a:solidFill>
              </a:rPr>
              <a:t>Form 1099-NEC - Nonemployee Compensation</a:t>
            </a:r>
            <a:endParaRPr lang="en-US" altLang="en-US" sz="2800" b="1" dirty="0">
              <a:solidFill>
                <a:srgbClr val="002060"/>
              </a:solidFill>
            </a:endParaRPr>
          </a:p>
        </p:txBody>
      </p:sp>
      <p:sp>
        <p:nvSpPr>
          <p:cNvPr id="69635" name="Rectangle 3">
            <a:extLst>
              <a:ext uri="{FF2B5EF4-FFF2-40B4-BE49-F238E27FC236}">
                <a16:creationId xmlns:a16="http://schemas.microsoft.com/office/drawing/2014/main" id="{5C37408A-7D33-48B5-AB4A-47493C9779CB}"/>
              </a:ext>
            </a:extLst>
          </p:cNvPr>
          <p:cNvSpPr>
            <a:spLocks noGrp="1" noChangeArrowheads="1"/>
          </p:cNvSpPr>
          <p:nvPr>
            <p:ph type="body" sz="half" idx="1"/>
          </p:nvPr>
        </p:nvSpPr>
        <p:spPr>
          <a:xfrm>
            <a:off x="457200" y="1292225"/>
            <a:ext cx="8229600" cy="47990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ctr" eaLnBrk="1" hangingPunct="1">
              <a:lnSpc>
                <a:spcPct val="90000"/>
              </a:lnSpc>
              <a:buClr>
                <a:schemeClr val="tx1"/>
              </a:buClr>
              <a:buFont typeface="Wingdings" panose="05000000000000000000" pitchFamily="2" charset="2"/>
              <a:buNone/>
            </a:pPr>
            <a:endParaRPr lang="en-US" altLang="en-US" sz="2800" b="1" dirty="0"/>
          </a:p>
          <a:p>
            <a:pPr marL="571500" indent="-571500" eaLnBrk="1" hangingPunct="1">
              <a:lnSpc>
                <a:spcPct val="90000"/>
              </a:lnSpc>
              <a:buClr>
                <a:schemeClr val="tx1"/>
              </a:buClr>
              <a:buFont typeface="Arial" panose="020B0604020202020204" pitchFamily="34" charset="0"/>
              <a:buChar char="•"/>
            </a:pPr>
            <a:r>
              <a:rPr lang="en-US" altLang="en-US" sz="2800" b="0" dirty="0">
                <a:solidFill>
                  <a:srgbClr val="002060"/>
                </a:solidFill>
              </a:rPr>
              <a:t>Payments are $600 or more, </a:t>
            </a:r>
          </a:p>
          <a:p>
            <a:pPr eaLnBrk="1" hangingPunct="1">
              <a:lnSpc>
                <a:spcPct val="90000"/>
              </a:lnSpc>
              <a:buClr>
                <a:schemeClr val="tx1"/>
              </a:buClr>
              <a:buFont typeface="Wingdings" panose="05000000000000000000" pitchFamily="2" charset="2"/>
              <a:buNone/>
            </a:pPr>
            <a:endParaRPr lang="en-US" altLang="en-US" sz="2800" b="0" dirty="0">
              <a:solidFill>
                <a:srgbClr val="002060"/>
              </a:solidFill>
            </a:endParaRPr>
          </a:p>
          <a:p>
            <a:pPr marL="571500" indent="-571500" eaLnBrk="1" hangingPunct="1">
              <a:lnSpc>
                <a:spcPct val="90000"/>
              </a:lnSpc>
              <a:buClr>
                <a:schemeClr val="tx1"/>
              </a:buClr>
              <a:buFont typeface="Arial" panose="020B0604020202020204" pitchFamily="34" charset="0"/>
              <a:buChar char="•"/>
            </a:pPr>
            <a:r>
              <a:rPr lang="en-US" altLang="en-US" sz="2800" b="0" dirty="0">
                <a:solidFill>
                  <a:srgbClr val="002060"/>
                </a:solidFill>
              </a:rPr>
              <a:t>Paid in the course of a trade or business, and</a:t>
            </a:r>
          </a:p>
          <a:p>
            <a:pPr eaLnBrk="1" hangingPunct="1">
              <a:lnSpc>
                <a:spcPct val="90000"/>
              </a:lnSpc>
              <a:buClr>
                <a:schemeClr val="tx1"/>
              </a:buClr>
            </a:pPr>
            <a:endParaRPr lang="en-US" altLang="en-US" sz="2800" b="0" dirty="0">
              <a:solidFill>
                <a:srgbClr val="002060"/>
              </a:solidFill>
            </a:endParaRPr>
          </a:p>
          <a:p>
            <a:pPr marL="571500" indent="-571500" eaLnBrk="1" hangingPunct="1">
              <a:lnSpc>
                <a:spcPct val="90000"/>
              </a:lnSpc>
              <a:buClr>
                <a:schemeClr val="tx1"/>
              </a:buClr>
              <a:buFont typeface="Arial" panose="020B0604020202020204" pitchFamily="34" charset="0"/>
              <a:buChar char="•"/>
            </a:pPr>
            <a:r>
              <a:rPr lang="en-US" altLang="en-US" sz="2800" b="0" dirty="0">
                <a:solidFill>
                  <a:srgbClr val="002060"/>
                </a:solidFill>
              </a:rPr>
              <a:t>For services or combination of products and services</a:t>
            </a:r>
          </a:p>
        </p:txBody>
      </p:sp>
      <p:sp>
        <p:nvSpPr>
          <p:cNvPr id="28676" name="Slide Number Placeholder 1">
            <a:extLst>
              <a:ext uri="{FF2B5EF4-FFF2-40B4-BE49-F238E27FC236}">
                <a16:creationId xmlns:a16="http://schemas.microsoft.com/office/drawing/2014/main" id="{568C6A40-25B8-4F21-BD0F-C7FC89FA587C}"/>
              </a:ext>
            </a:extLst>
          </p:cNvPr>
          <p:cNvSpPr>
            <a:spLocks noGrp="1"/>
          </p:cNvSpPr>
          <p:nvPr>
            <p:ph type="sldNum" sz="quarter" idx="12"/>
          </p:nvPr>
        </p:nvSpPr>
        <p:spPr>
          <a:xfrm>
            <a:off x="152400" y="6263640"/>
            <a:ext cx="990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D7D601A4-CD8C-4C3D-B019-DED8A4309FB3}" type="slidenum">
              <a:rPr lang="en-US" altLang="en-US" sz="2000">
                <a:solidFill>
                  <a:srgbClr val="002060"/>
                </a:solidFill>
              </a:rPr>
              <a:pPr>
                <a:lnSpc>
                  <a:spcPct val="30000"/>
                </a:lnSpc>
                <a:spcBef>
                  <a:spcPct val="0"/>
                </a:spcBef>
                <a:buFontTx/>
                <a:buNone/>
              </a:pPr>
              <a:t>13</a:t>
            </a:fld>
            <a:endParaRPr lang="en-US" altLang="en-US" sz="2000" dirty="0">
              <a:solidFill>
                <a:srgbClr val="002060"/>
              </a:solidFill>
            </a:endParaRPr>
          </a:p>
        </p:txBody>
      </p:sp>
      <p:sp>
        <p:nvSpPr>
          <p:cNvPr id="5" name="Footer Placeholder 1">
            <a:extLst>
              <a:ext uri="{FF2B5EF4-FFF2-40B4-BE49-F238E27FC236}">
                <a16:creationId xmlns:a16="http://schemas.microsoft.com/office/drawing/2014/main" id="{7D4EAAB5-4CCE-469F-AFFA-DCFE96743FAE}"/>
              </a:ext>
            </a:extLst>
          </p:cNvPr>
          <p:cNvSpPr>
            <a:spLocks noGrp="1"/>
          </p:cNvSpPr>
          <p:nvPr>
            <p:ph type="ftr" sz="quarter" idx="11"/>
          </p:nvPr>
        </p:nvSpPr>
        <p:spPr>
          <a:xfrm>
            <a:off x="914400" y="6136640"/>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6FD830D-4367-47E1-AE90-FEF6A29C1039}"/>
              </a:ext>
            </a:extLst>
          </p:cNvPr>
          <p:cNvSpPr>
            <a:spLocks noGrp="1" noChangeArrowheads="1"/>
          </p:cNvSpPr>
          <p:nvPr>
            <p:ph type="title"/>
          </p:nvPr>
        </p:nvSpPr>
        <p:spPr>
          <a:xfrm>
            <a:off x="914400" y="513688"/>
            <a:ext cx="7924800" cy="609600"/>
          </a:xfrm>
        </p:spPr>
        <p:txBody>
          <a:bodyPr>
            <a:normAutofit fontScale="90000"/>
          </a:bodyPr>
          <a:lstStyle/>
          <a:p>
            <a:pPr eaLnBrk="1" hangingPunct="1"/>
            <a:r>
              <a:rPr lang="en-US" altLang="en-US" sz="3100" dirty="0">
                <a:solidFill>
                  <a:srgbClr val="002060"/>
                </a:solidFill>
              </a:rPr>
              <a:t>Form 1099-NEC - Non-employee Compensation</a:t>
            </a:r>
            <a:br>
              <a:rPr lang="en-US" altLang="en-US" sz="3600" dirty="0">
                <a:solidFill>
                  <a:schemeClr val="tx1"/>
                </a:solidFill>
              </a:rPr>
            </a:br>
            <a:endParaRPr lang="en-US" altLang="en-US" dirty="0">
              <a:solidFill>
                <a:schemeClr val="tx1"/>
              </a:solidFill>
            </a:endParaRPr>
          </a:p>
        </p:txBody>
      </p:sp>
      <p:sp>
        <p:nvSpPr>
          <p:cNvPr id="6147" name="Rectangle 3">
            <a:extLst>
              <a:ext uri="{FF2B5EF4-FFF2-40B4-BE49-F238E27FC236}">
                <a16:creationId xmlns:a16="http://schemas.microsoft.com/office/drawing/2014/main" id="{50662139-FF61-4AF7-9A91-8F353710AC2B}"/>
              </a:ext>
            </a:extLst>
          </p:cNvPr>
          <p:cNvSpPr>
            <a:spLocks noGrp="1" noChangeArrowheads="1"/>
          </p:cNvSpPr>
          <p:nvPr>
            <p:ph sz="half" idx="1"/>
          </p:nvPr>
        </p:nvSpPr>
        <p:spPr>
          <a:xfrm>
            <a:off x="457200" y="1295400"/>
            <a:ext cx="4033838" cy="4830764"/>
          </a:xfrm>
        </p:spPr>
        <p:txBody>
          <a:bodyPr>
            <a:normAutofit lnSpcReduction="10000"/>
          </a:bodyPr>
          <a:lstStyle/>
          <a:p>
            <a:pPr marL="457200" indent="-457200" eaLnBrk="1" hangingPunct="1">
              <a:lnSpc>
                <a:spcPct val="90000"/>
              </a:lnSpc>
              <a:buFont typeface="Arial" panose="020B0604020202020204" pitchFamily="34" charset="0"/>
              <a:buChar char="•"/>
            </a:pPr>
            <a:r>
              <a:rPr lang="en-US" altLang="en-US" b="1" i="1" dirty="0">
                <a:solidFill>
                  <a:srgbClr val="002060"/>
                </a:solidFill>
              </a:rPr>
              <a:t>Reportable Payments of </a:t>
            </a:r>
            <a:r>
              <a:rPr lang="en-US" altLang="en-US" b="1" i="1" u="sng" dirty="0">
                <a:solidFill>
                  <a:srgbClr val="002060"/>
                </a:solidFill>
              </a:rPr>
              <a:t>$600 or more to:</a:t>
            </a:r>
          </a:p>
          <a:p>
            <a:pPr marL="640080" lvl="2" indent="-457200">
              <a:buFont typeface="Arial" panose="020B0604020202020204" pitchFamily="34" charset="0"/>
              <a:buChar char="•"/>
            </a:pPr>
            <a:r>
              <a:rPr lang="en-US" altLang="en-US" sz="2800" dirty="0">
                <a:solidFill>
                  <a:srgbClr val="002060"/>
                </a:solidFill>
              </a:rPr>
              <a:t>Individuals</a:t>
            </a:r>
          </a:p>
          <a:p>
            <a:pPr marL="640080" lvl="2" indent="-457200">
              <a:buFont typeface="Arial" panose="020B0604020202020204" pitchFamily="34" charset="0"/>
              <a:buChar char="•"/>
            </a:pPr>
            <a:r>
              <a:rPr lang="en-US" altLang="en-US" sz="2800" dirty="0">
                <a:solidFill>
                  <a:srgbClr val="002060"/>
                </a:solidFill>
              </a:rPr>
              <a:t>Partnerships</a:t>
            </a:r>
          </a:p>
          <a:p>
            <a:pPr marL="640080" lvl="2" indent="-457200">
              <a:buFont typeface="Arial" panose="020B0604020202020204" pitchFamily="34" charset="0"/>
              <a:buChar char="•"/>
            </a:pPr>
            <a:r>
              <a:rPr lang="en-US" altLang="en-US" sz="2800" dirty="0">
                <a:solidFill>
                  <a:srgbClr val="002060"/>
                </a:solidFill>
              </a:rPr>
              <a:t>Legal &amp; medical corporations</a:t>
            </a:r>
          </a:p>
          <a:p>
            <a:pPr marL="640080" lvl="2" indent="-457200">
              <a:buFont typeface="Arial" panose="020B0604020202020204" pitchFamily="34" charset="0"/>
              <a:buChar char="•"/>
            </a:pPr>
            <a:r>
              <a:rPr lang="en-US" altLang="en-US" sz="2800" dirty="0">
                <a:solidFill>
                  <a:srgbClr val="002060"/>
                </a:solidFill>
              </a:rPr>
              <a:t>LLCs (non-corporations)</a:t>
            </a:r>
          </a:p>
          <a:p>
            <a:pPr marL="640080" lvl="2" indent="-457200">
              <a:buFont typeface="Arial" panose="020B0604020202020204" pitchFamily="34" charset="0"/>
              <a:buChar char="•"/>
            </a:pPr>
            <a:r>
              <a:rPr lang="en-US" altLang="en-US" sz="2800" dirty="0">
                <a:solidFill>
                  <a:srgbClr val="002060"/>
                </a:solidFill>
              </a:rPr>
              <a:t>LLPs</a:t>
            </a:r>
          </a:p>
          <a:p>
            <a:pPr eaLnBrk="1" hangingPunct="1">
              <a:lnSpc>
                <a:spcPct val="90000"/>
              </a:lnSpc>
            </a:pPr>
            <a:endParaRPr lang="en-US" altLang="en-US" sz="3200" dirty="0"/>
          </a:p>
          <a:p>
            <a:pPr lvl="1" eaLnBrk="1" hangingPunct="1">
              <a:lnSpc>
                <a:spcPct val="90000"/>
              </a:lnSpc>
            </a:pPr>
            <a:endParaRPr lang="en-US" altLang="en-US" sz="2800" dirty="0"/>
          </a:p>
        </p:txBody>
      </p:sp>
      <p:sp>
        <p:nvSpPr>
          <p:cNvPr id="6148" name="Rectangle 4">
            <a:extLst>
              <a:ext uri="{FF2B5EF4-FFF2-40B4-BE49-F238E27FC236}">
                <a16:creationId xmlns:a16="http://schemas.microsoft.com/office/drawing/2014/main" id="{9D6D2F9B-C549-4155-90E7-CC91A93650FA}"/>
              </a:ext>
            </a:extLst>
          </p:cNvPr>
          <p:cNvSpPr>
            <a:spLocks noGrp="1" noChangeArrowheads="1"/>
          </p:cNvSpPr>
          <p:nvPr>
            <p:ph sz="half" idx="2"/>
          </p:nvPr>
        </p:nvSpPr>
        <p:spPr>
          <a:xfrm>
            <a:off x="4648200" y="1295400"/>
            <a:ext cx="4038600" cy="4830764"/>
          </a:xfrm>
        </p:spPr>
        <p:txBody>
          <a:bodyPr/>
          <a:lstStyle/>
          <a:p>
            <a:pPr marL="457200" indent="-457200" eaLnBrk="1" hangingPunct="1">
              <a:lnSpc>
                <a:spcPct val="90000"/>
              </a:lnSpc>
              <a:buFont typeface="Arial" panose="020B0604020202020204" pitchFamily="34" charset="0"/>
              <a:buChar char="•"/>
            </a:pPr>
            <a:r>
              <a:rPr lang="en-US" altLang="en-US" b="1" i="1" dirty="0">
                <a:solidFill>
                  <a:srgbClr val="002060"/>
                </a:solidFill>
              </a:rPr>
              <a:t>Reportable </a:t>
            </a:r>
            <a:r>
              <a:rPr lang="en-US" altLang="en-US" b="1" i="1" u="sng" dirty="0">
                <a:solidFill>
                  <a:srgbClr val="002060"/>
                </a:solidFill>
              </a:rPr>
              <a:t>payments include: </a:t>
            </a:r>
            <a:endParaRPr lang="en-US" altLang="en-US" b="1" i="1" dirty="0">
              <a:solidFill>
                <a:srgbClr val="002060"/>
              </a:solidFill>
            </a:endParaRPr>
          </a:p>
          <a:p>
            <a:pPr marL="640080" lvl="2" indent="-457200">
              <a:buFont typeface="Arial" panose="020B0604020202020204" pitchFamily="34" charset="0"/>
              <a:buChar char="•"/>
            </a:pPr>
            <a:r>
              <a:rPr lang="en-US" altLang="en-US" sz="2800" b="0" dirty="0">
                <a:solidFill>
                  <a:srgbClr val="002060"/>
                </a:solidFill>
              </a:rPr>
              <a:t>commissions, </a:t>
            </a:r>
          </a:p>
          <a:p>
            <a:pPr marL="640080" lvl="2" indent="-457200">
              <a:buFont typeface="Arial" panose="020B0604020202020204" pitchFamily="34" charset="0"/>
              <a:buChar char="•"/>
            </a:pPr>
            <a:r>
              <a:rPr lang="en-US" altLang="en-US" sz="2800" b="0" dirty="0">
                <a:solidFill>
                  <a:srgbClr val="002060"/>
                </a:solidFill>
              </a:rPr>
              <a:t>fees for services  </a:t>
            </a:r>
            <a:r>
              <a:rPr lang="en-US" altLang="en-US" sz="2400" b="0" i="1" dirty="0">
                <a:solidFill>
                  <a:srgbClr val="002060"/>
                </a:solidFill>
              </a:rPr>
              <a:t>(may include parts or materials in some instances),</a:t>
            </a:r>
          </a:p>
          <a:p>
            <a:pPr marL="640080" lvl="2" indent="-457200">
              <a:buFont typeface="Arial" panose="020B0604020202020204" pitchFamily="34" charset="0"/>
              <a:buChar char="•"/>
            </a:pPr>
            <a:r>
              <a:rPr lang="en-US" altLang="en-US" sz="2800" b="0" dirty="0">
                <a:solidFill>
                  <a:srgbClr val="002060"/>
                </a:solidFill>
              </a:rPr>
              <a:t>fee splits between professionals</a:t>
            </a:r>
          </a:p>
        </p:txBody>
      </p:sp>
      <p:sp>
        <p:nvSpPr>
          <p:cNvPr id="30725" name="Slide Number Placeholder 1">
            <a:extLst>
              <a:ext uri="{FF2B5EF4-FFF2-40B4-BE49-F238E27FC236}">
                <a16:creationId xmlns:a16="http://schemas.microsoft.com/office/drawing/2014/main" id="{722B8361-2F64-40CC-BFDA-7EB8590D22E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1765B0C7-3C2C-41FF-9205-EC01CF1A9D3D}" type="slidenum">
              <a:rPr lang="en-US" altLang="en-US" sz="2000">
                <a:solidFill>
                  <a:srgbClr val="002060"/>
                </a:solidFill>
              </a:rPr>
              <a:pPr>
                <a:lnSpc>
                  <a:spcPct val="30000"/>
                </a:lnSpc>
                <a:spcBef>
                  <a:spcPct val="0"/>
                </a:spcBef>
                <a:buFontTx/>
                <a:buNone/>
              </a:pPr>
              <a:t>14</a:t>
            </a:fld>
            <a:endParaRPr lang="en-US" altLang="en-US" sz="2000" dirty="0">
              <a:solidFill>
                <a:srgbClr val="002060"/>
              </a:solidFill>
              <a:latin typeface="Times" panose="02020603050405020304" pitchFamily="18" charset="0"/>
            </a:endParaRPr>
          </a:p>
        </p:txBody>
      </p:sp>
      <p:sp>
        <p:nvSpPr>
          <p:cNvPr id="6" name="Footer Placeholder 1">
            <a:extLst>
              <a:ext uri="{FF2B5EF4-FFF2-40B4-BE49-F238E27FC236}">
                <a16:creationId xmlns:a16="http://schemas.microsoft.com/office/drawing/2014/main" id="{F4A43D56-6674-4015-A64D-20BC85EBC2A2}"/>
              </a:ext>
            </a:extLst>
          </p:cNvPr>
          <p:cNvSpPr txBox="1">
            <a:spLocks/>
          </p:cNvSpPr>
          <p:nvPr/>
        </p:nvSpPr>
        <p:spPr>
          <a:xfrm>
            <a:off x="1002632" y="6161749"/>
            <a:ext cx="3657600" cy="365125"/>
          </a:xfrm>
          <a:prstGeom prst="rect">
            <a:avLst/>
          </a:prstGeom>
          <a:ln/>
        </p:spPr>
        <p:txBody>
          <a:bodyPr vert="horz" lIns="91440" tIns="45720" rIns="91440" bIns="45720" rtlCol="0" anchor="ctr"/>
          <a:lstStyle>
            <a:defPPr>
              <a:defRPr lang="en-US"/>
            </a:defPPr>
            <a:lvl1pPr algn="ctr" rtl="0" eaLnBrk="0" fontAlgn="base" hangingPunct="0">
              <a:spcBef>
                <a:spcPct val="0"/>
              </a:spcBef>
              <a:spcAft>
                <a:spcPct val="0"/>
              </a:spcAft>
              <a:defRPr sz="1000" b="1" kern="1200" baseline="30000">
                <a:solidFill>
                  <a:srgbClr val="0A3161"/>
                </a:solidFill>
                <a:latin typeface="Arial" charset="0"/>
                <a:ea typeface="Arial" charset="0"/>
                <a:cs typeface="Arial" charset="0"/>
              </a:defRPr>
            </a:lvl1pPr>
            <a:lvl2pPr marL="457200" algn="l" rtl="0" eaLnBrk="0" fontAlgn="base" hangingPunct="0">
              <a:spcBef>
                <a:spcPct val="0"/>
              </a:spcBef>
              <a:spcAft>
                <a:spcPct val="0"/>
              </a:spcAft>
              <a:defRPr sz="2400" kern="1200" baseline="300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baseline="300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baseline="300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baseline="300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baseline="300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baseline="300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baseline="300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baseline="30000">
                <a:solidFill>
                  <a:schemeClr val="tx1"/>
                </a:solidFill>
                <a:latin typeface="Arial" panose="020B0604020202020204" pitchFamily="34" charset="0"/>
                <a:ea typeface="ＭＳ Ｐゴシック" panose="020B0600070205080204" pitchFamily="34" charset="-128"/>
                <a:cs typeface="+mn-cs"/>
              </a:defRPr>
            </a:lvl9pPr>
          </a:lstStyle>
          <a:p>
            <a:pPr algn="l" eaLnBrk="1" fontAlgn="auto" hangingPunct="1">
              <a:spcBef>
                <a:spcPts val="0"/>
              </a:spcBef>
              <a:spcAft>
                <a:spcPts val="0"/>
              </a:spcAft>
            </a:pPr>
            <a:r>
              <a:rPr lang="en-US" b="0" baseline="0" dirty="0"/>
              <a:t>Forms 1099 and Backup Withholding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1855507-59C9-4D66-A47E-635BE1B16335}"/>
              </a:ext>
            </a:extLst>
          </p:cNvPr>
          <p:cNvSpPr>
            <a:spLocks noGrp="1" noChangeArrowheads="1"/>
          </p:cNvSpPr>
          <p:nvPr>
            <p:ph type="title"/>
          </p:nvPr>
        </p:nvSpPr>
        <p:spPr>
          <a:xfrm>
            <a:off x="914400" y="341337"/>
            <a:ext cx="7391400" cy="610821"/>
          </a:xfrm>
        </p:spPr>
        <p:txBody>
          <a:bodyPr/>
          <a:lstStyle/>
          <a:p>
            <a:pPr eaLnBrk="1" hangingPunct="1"/>
            <a:r>
              <a:rPr lang="en-US" altLang="en-US" sz="2800" dirty="0">
                <a:solidFill>
                  <a:srgbClr val="002060"/>
                </a:solidFill>
              </a:rPr>
              <a:t>Form 1099-NEC – Legal Services </a:t>
            </a:r>
            <a:r>
              <a:rPr lang="en-US" altLang="en-US" sz="3600" dirty="0">
                <a:solidFill>
                  <a:srgbClr val="002060"/>
                </a:solidFill>
              </a:rPr>
              <a:t>  </a:t>
            </a:r>
          </a:p>
        </p:txBody>
      </p:sp>
      <p:sp>
        <p:nvSpPr>
          <p:cNvPr id="21507" name="Rectangle 3">
            <a:extLst>
              <a:ext uri="{FF2B5EF4-FFF2-40B4-BE49-F238E27FC236}">
                <a16:creationId xmlns:a16="http://schemas.microsoft.com/office/drawing/2014/main" id="{CB8AF303-5B9A-4709-B1C2-6BA0599F2246}"/>
              </a:ext>
            </a:extLst>
          </p:cNvPr>
          <p:cNvSpPr>
            <a:spLocks noGrp="1" noChangeArrowheads="1"/>
          </p:cNvSpPr>
          <p:nvPr>
            <p:ph idx="1"/>
          </p:nvPr>
        </p:nvSpPr>
        <p:spPr>
          <a:xfrm>
            <a:off x="3352800" y="1447800"/>
            <a:ext cx="5486400" cy="4419600"/>
          </a:xfrm>
        </p:spPr>
        <p:txBody>
          <a:bodyPr>
            <a:normAutofit/>
          </a:bodyPr>
          <a:lstStyle/>
          <a:p>
            <a:pPr marL="457200" indent="-457200" eaLnBrk="1" hangingPunct="1">
              <a:buFont typeface="Arial" panose="020B0604020202020204" pitchFamily="34" charset="0"/>
              <a:buChar char="•"/>
              <a:defRPr/>
            </a:pPr>
            <a:r>
              <a:rPr lang="en-US" altLang="en-US" sz="2800" b="0" dirty="0">
                <a:solidFill>
                  <a:srgbClr val="002060"/>
                </a:solidFill>
              </a:rPr>
              <a:t>If the amount for attorney fees can be determined, then:</a:t>
            </a:r>
          </a:p>
          <a:p>
            <a:pPr marL="640080" lvl="2" indent="-457200">
              <a:buFont typeface="Arial" panose="020B0604020202020204" pitchFamily="34" charset="0"/>
              <a:buChar char="•"/>
              <a:defRPr/>
            </a:pPr>
            <a:r>
              <a:rPr lang="en-US" altLang="en-US" sz="2800" dirty="0">
                <a:solidFill>
                  <a:srgbClr val="002060"/>
                </a:solidFill>
              </a:rPr>
              <a:t>report the fee* in Box 1 (Form 1099-NEC)</a:t>
            </a:r>
          </a:p>
          <a:p>
            <a:pPr marL="640080" lvl="2" indent="-457200">
              <a:buFont typeface="Arial" panose="020B0604020202020204" pitchFamily="34" charset="0"/>
              <a:buChar char="•"/>
              <a:defRPr/>
            </a:pPr>
            <a:r>
              <a:rPr lang="en-US" altLang="en-US" sz="2800" dirty="0">
                <a:solidFill>
                  <a:srgbClr val="002060"/>
                </a:solidFill>
              </a:rPr>
              <a:t>report </a:t>
            </a:r>
            <a:r>
              <a:rPr lang="en-US" altLang="en-US" sz="2800" u="sng" dirty="0">
                <a:solidFill>
                  <a:srgbClr val="002060"/>
                </a:solidFill>
              </a:rPr>
              <a:t>nothing</a:t>
            </a:r>
            <a:r>
              <a:rPr lang="en-US" altLang="en-US" sz="2800" dirty="0">
                <a:solidFill>
                  <a:srgbClr val="002060"/>
                </a:solidFill>
              </a:rPr>
              <a:t> in Box 10 (Form 1099-MISC)</a:t>
            </a:r>
          </a:p>
          <a:p>
            <a:pPr marL="457200" lvl="1" indent="0" eaLnBrk="1" hangingPunct="1">
              <a:buFontTx/>
              <a:buNone/>
              <a:defRPr/>
            </a:pPr>
            <a:endParaRPr lang="en-US" altLang="en-US" sz="2800" dirty="0">
              <a:solidFill>
                <a:srgbClr val="002060"/>
              </a:solidFill>
            </a:endParaRPr>
          </a:p>
          <a:p>
            <a:pPr lvl="1" eaLnBrk="1" hangingPunct="1">
              <a:buFont typeface="Wingdings" panose="05000000000000000000" pitchFamily="2" charset="2"/>
              <a:buNone/>
              <a:defRPr/>
            </a:pPr>
            <a:r>
              <a:rPr lang="en-US" altLang="en-US" sz="2800" dirty="0">
                <a:solidFill>
                  <a:srgbClr val="002060"/>
                </a:solidFill>
              </a:rPr>
              <a:t>(*Normal billing practices)</a:t>
            </a:r>
          </a:p>
          <a:p>
            <a:pPr lvl="1" eaLnBrk="1" hangingPunct="1">
              <a:buFont typeface="Wingdings" panose="05000000000000000000" pitchFamily="2" charset="2"/>
              <a:buNone/>
              <a:defRPr/>
            </a:pPr>
            <a:endParaRPr lang="en-US" altLang="en-US" sz="2400" dirty="0"/>
          </a:p>
        </p:txBody>
      </p:sp>
      <p:sp>
        <p:nvSpPr>
          <p:cNvPr id="32773" name="Slide Number Placeholder 1">
            <a:extLst>
              <a:ext uri="{FF2B5EF4-FFF2-40B4-BE49-F238E27FC236}">
                <a16:creationId xmlns:a16="http://schemas.microsoft.com/office/drawing/2014/main" id="{8A2A3A12-63C1-4C49-B5E5-5DB7CB73B2C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EB9A7548-3560-4768-84C3-1AD3E2351604}" type="slidenum">
              <a:rPr lang="en-US" altLang="en-US" sz="2000">
                <a:solidFill>
                  <a:srgbClr val="002060"/>
                </a:solidFill>
              </a:rPr>
              <a:pPr>
                <a:lnSpc>
                  <a:spcPct val="30000"/>
                </a:lnSpc>
                <a:spcBef>
                  <a:spcPct val="0"/>
                </a:spcBef>
                <a:buFontTx/>
                <a:buNone/>
              </a:pPr>
              <a:t>15</a:t>
            </a:fld>
            <a:endParaRPr lang="en-US" altLang="en-US" sz="2000" dirty="0">
              <a:solidFill>
                <a:srgbClr val="002060"/>
              </a:solidFill>
              <a:latin typeface="Times" panose="02020603050405020304" pitchFamily="18" charset="0"/>
            </a:endParaRPr>
          </a:p>
        </p:txBody>
      </p:sp>
      <p:graphicFrame>
        <p:nvGraphicFramePr>
          <p:cNvPr id="21508" name="Object 4">
            <a:extLst>
              <a:ext uri="{FF2B5EF4-FFF2-40B4-BE49-F238E27FC236}">
                <a16:creationId xmlns:a16="http://schemas.microsoft.com/office/drawing/2014/main" id="{A0BBC7D0-8798-4C28-B0E1-5A5B31912616}"/>
              </a:ext>
            </a:extLst>
          </p:cNvPr>
          <p:cNvGraphicFramePr>
            <a:graphicFrameLocks noChangeAspect="1"/>
          </p:cNvGraphicFramePr>
          <p:nvPr>
            <p:extLst>
              <p:ext uri="{D42A27DB-BD31-4B8C-83A1-F6EECF244321}">
                <p14:modId xmlns:p14="http://schemas.microsoft.com/office/powerpoint/2010/main" val="2846529736"/>
              </p:ext>
            </p:extLst>
          </p:nvPr>
        </p:nvGraphicFramePr>
        <p:xfrm>
          <a:off x="304800" y="1828800"/>
          <a:ext cx="2949575" cy="3252788"/>
        </p:xfrm>
        <a:graphic>
          <a:graphicData uri="http://schemas.openxmlformats.org/presentationml/2006/ole">
            <mc:AlternateContent xmlns:mc="http://schemas.openxmlformats.org/markup-compatibility/2006">
              <mc:Choice xmlns:v="urn:schemas-microsoft-com:vml" Requires="v">
                <p:oleObj name="Clip" r:id="rId3" imgW="3025775" imgH="3252788" progId="MS_ClipArt_Gallery.2">
                  <p:embed/>
                </p:oleObj>
              </mc:Choice>
              <mc:Fallback>
                <p:oleObj name="Clip" r:id="rId3" imgW="3025775" imgH="3252788"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2949575" cy="3252788"/>
                      </a:xfrm>
                      <a:prstGeom prst="rect">
                        <a:avLst/>
                      </a:prstGeom>
                      <a:noFill/>
                      <a:ln>
                        <a:noFill/>
                      </a:ln>
                      <a:effectLst/>
                    </p:spPr>
                  </p:pic>
                </p:oleObj>
              </mc:Fallback>
            </mc:AlternateContent>
          </a:graphicData>
        </a:graphic>
      </p:graphicFrame>
      <p:sp>
        <p:nvSpPr>
          <p:cNvPr id="6" name="Footer Placeholder 1">
            <a:extLst>
              <a:ext uri="{FF2B5EF4-FFF2-40B4-BE49-F238E27FC236}">
                <a16:creationId xmlns:a16="http://schemas.microsoft.com/office/drawing/2014/main" id="{7E5DA01C-DB13-42BC-9EE9-57E547D1FDF9}"/>
              </a:ext>
            </a:extLst>
          </p:cNvPr>
          <p:cNvSpPr>
            <a:spLocks noGrp="1"/>
          </p:cNvSpPr>
          <p:nvPr>
            <p:ph type="ftr" sz="quarter" idx="11"/>
          </p:nvPr>
        </p:nvSpPr>
        <p:spPr>
          <a:xfrm>
            <a:off x="960521" y="6151538"/>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38E882F-B78B-47EE-9E57-6BD49E8706AE}"/>
              </a:ext>
            </a:extLst>
          </p:cNvPr>
          <p:cNvSpPr>
            <a:spLocks noGrp="1" noChangeArrowheads="1"/>
          </p:cNvSpPr>
          <p:nvPr>
            <p:ph type="title"/>
          </p:nvPr>
        </p:nvSpPr>
        <p:spPr>
          <a:xfrm>
            <a:off x="914400" y="397366"/>
            <a:ext cx="7696200" cy="685800"/>
          </a:xfrm>
        </p:spPr>
        <p:txBody>
          <a:bodyPr/>
          <a:lstStyle/>
          <a:p>
            <a:pPr eaLnBrk="1" hangingPunct="1"/>
            <a:r>
              <a:rPr lang="en-US" altLang="en-US" sz="2800" dirty="0">
                <a:solidFill>
                  <a:srgbClr val="002060"/>
                </a:solidFill>
              </a:rPr>
              <a:t>Form 1099-MISC – Legal Services</a:t>
            </a:r>
          </a:p>
        </p:txBody>
      </p:sp>
      <p:sp>
        <p:nvSpPr>
          <p:cNvPr id="12291" name="Rectangle 3">
            <a:extLst>
              <a:ext uri="{FF2B5EF4-FFF2-40B4-BE49-F238E27FC236}">
                <a16:creationId xmlns:a16="http://schemas.microsoft.com/office/drawing/2014/main" id="{B639BA9E-54E9-47FC-AE5D-E686146073BC}"/>
              </a:ext>
            </a:extLst>
          </p:cNvPr>
          <p:cNvSpPr>
            <a:spLocks noGrp="1" noChangeArrowheads="1"/>
          </p:cNvSpPr>
          <p:nvPr>
            <p:ph idx="1"/>
          </p:nvPr>
        </p:nvSpPr>
        <p:spPr>
          <a:xfrm>
            <a:off x="3657600" y="1524000"/>
            <a:ext cx="5334000" cy="4419600"/>
          </a:xfrm>
        </p:spPr>
        <p:txBody>
          <a:bodyPr/>
          <a:lstStyle/>
          <a:p>
            <a:pPr marL="457200" indent="-457200" eaLnBrk="1" hangingPunct="1">
              <a:buFont typeface="Arial" panose="020B0604020202020204" pitchFamily="34" charset="0"/>
              <a:buChar char="•"/>
            </a:pPr>
            <a:r>
              <a:rPr lang="en-US" altLang="en-US" sz="2800" b="0" dirty="0">
                <a:solidFill>
                  <a:srgbClr val="002060"/>
                </a:solidFill>
              </a:rPr>
              <a:t>If the amount for attorney fees cannot be determined, then report all of gross proceeds* in Box 10</a:t>
            </a:r>
          </a:p>
          <a:p>
            <a:pPr marL="640080" lvl="2" indent="-457200">
              <a:buFont typeface="Arial" panose="020B0604020202020204" pitchFamily="34" charset="0"/>
              <a:buChar char="•"/>
            </a:pPr>
            <a:r>
              <a:rPr lang="en-US" altLang="en-US" sz="2800" dirty="0">
                <a:solidFill>
                  <a:srgbClr val="002060"/>
                </a:solidFill>
              </a:rPr>
              <a:t>report amount paid in this format:  300,000.00  </a:t>
            </a:r>
          </a:p>
          <a:p>
            <a:pPr lvl="2" indent="0">
              <a:buNone/>
            </a:pPr>
            <a:r>
              <a:rPr lang="en-US" altLang="en-US" sz="2800" dirty="0">
                <a:solidFill>
                  <a:srgbClr val="002060"/>
                </a:solidFill>
              </a:rPr>
              <a:t> </a:t>
            </a:r>
          </a:p>
          <a:p>
            <a:pPr lvl="1" eaLnBrk="1" hangingPunct="1">
              <a:buFont typeface="Wingdings" panose="05000000000000000000" pitchFamily="2" charset="2"/>
              <a:buNone/>
            </a:pPr>
            <a:r>
              <a:rPr lang="en-US" altLang="en-US" sz="2800" dirty="0">
                <a:solidFill>
                  <a:srgbClr val="002060"/>
                </a:solidFill>
              </a:rPr>
              <a:t>(*Gross proceeds = Gross settlement)</a:t>
            </a:r>
          </a:p>
          <a:p>
            <a:pPr lvl="1" eaLnBrk="1" hangingPunct="1"/>
            <a:endParaRPr lang="en-US" altLang="en-US" sz="2400" i="1" dirty="0"/>
          </a:p>
        </p:txBody>
      </p:sp>
      <p:sp>
        <p:nvSpPr>
          <p:cNvPr id="34821" name="Slide Number Placeholder 1">
            <a:extLst>
              <a:ext uri="{FF2B5EF4-FFF2-40B4-BE49-F238E27FC236}">
                <a16:creationId xmlns:a16="http://schemas.microsoft.com/office/drawing/2014/main" id="{1D53499C-F4B4-4A91-BFBA-CC065E23BF5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9B316C70-D299-4A96-8755-53D8A053AC84}" type="slidenum">
              <a:rPr lang="en-US" altLang="en-US" sz="2000">
                <a:solidFill>
                  <a:srgbClr val="002060"/>
                </a:solidFill>
              </a:rPr>
              <a:pPr>
                <a:lnSpc>
                  <a:spcPct val="30000"/>
                </a:lnSpc>
                <a:spcBef>
                  <a:spcPct val="0"/>
                </a:spcBef>
                <a:buFontTx/>
                <a:buNone/>
              </a:pPr>
              <a:t>16</a:t>
            </a:fld>
            <a:endParaRPr lang="en-US" altLang="en-US" sz="2000" dirty="0">
              <a:solidFill>
                <a:srgbClr val="002060"/>
              </a:solidFill>
              <a:latin typeface="Times" panose="02020603050405020304" pitchFamily="18" charset="0"/>
            </a:endParaRPr>
          </a:p>
        </p:txBody>
      </p:sp>
      <p:graphicFrame>
        <p:nvGraphicFramePr>
          <p:cNvPr id="12292" name="Object 4">
            <a:extLst>
              <a:ext uri="{FF2B5EF4-FFF2-40B4-BE49-F238E27FC236}">
                <a16:creationId xmlns:a16="http://schemas.microsoft.com/office/drawing/2014/main" id="{D2F66016-949D-4EA2-B7A3-D100E7072CC4}"/>
              </a:ext>
            </a:extLst>
          </p:cNvPr>
          <p:cNvGraphicFramePr>
            <a:graphicFrameLocks noChangeAspect="1"/>
          </p:cNvGraphicFramePr>
          <p:nvPr/>
        </p:nvGraphicFramePr>
        <p:xfrm>
          <a:off x="457200" y="1828800"/>
          <a:ext cx="2813050" cy="3024188"/>
        </p:xfrm>
        <a:graphic>
          <a:graphicData uri="http://schemas.openxmlformats.org/presentationml/2006/ole">
            <mc:AlternateContent xmlns:mc="http://schemas.openxmlformats.org/markup-compatibility/2006">
              <mc:Choice xmlns:v="urn:schemas-microsoft-com:vml" Requires="v">
                <p:oleObj name="Clip" r:id="rId3" imgW="3025775" imgH="3252788" progId="MS_ClipArt_Gallery.2">
                  <p:embed/>
                </p:oleObj>
              </mc:Choice>
              <mc:Fallback>
                <p:oleObj name="Clip" r:id="rId3" imgW="3025775" imgH="3252788"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2813050" cy="302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ooter Placeholder 1">
            <a:extLst>
              <a:ext uri="{FF2B5EF4-FFF2-40B4-BE49-F238E27FC236}">
                <a16:creationId xmlns:a16="http://schemas.microsoft.com/office/drawing/2014/main" id="{0C9BA5AD-AC75-4865-825F-9BB67C772133}"/>
              </a:ext>
            </a:extLst>
          </p:cNvPr>
          <p:cNvSpPr>
            <a:spLocks noGrp="1"/>
          </p:cNvSpPr>
          <p:nvPr>
            <p:ph type="ftr" sz="quarter" idx="11"/>
          </p:nvPr>
        </p:nvSpPr>
        <p:spPr>
          <a:xfrm>
            <a:off x="1076826" y="6136740"/>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59E6D99-70D9-4370-BBEE-1B09380926AF}"/>
              </a:ext>
            </a:extLst>
          </p:cNvPr>
          <p:cNvSpPr>
            <a:spLocks noGrp="1" noChangeArrowheads="1"/>
          </p:cNvSpPr>
          <p:nvPr>
            <p:ph type="title"/>
          </p:nvPr>
        </p:nvSpPr>
        <p:spPr>
          <a:xfrm>
            <a:off x="914400" y="457200"/>
            <a:ext cx="76962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800" dirty="0">
                <a:solidFill>
                  <a:srgbClr val="002060"/>
                </a:solidFill>
              </a:rPr>
              <a:t>Filing Forms 1099</a:t>
            </a:r>
          </a:p>
        </p:txBody>
      </p:sp>
      <p:sp>
        <p:nvSpPr>
          <p:cNvPr id="67587" name="Rectangle 3">
            <a:extLst>
              <a:ext uri="{FF2B5EF4-FFF2-40B4-BE49-F238E27FC236}">
                <a16:creationId xmlns:a16="http://schemas.microsoft.com/office/drawing/2014/main" id="{7A955397-11B9-4239-8B1B-934F2E3CEBEC}"/>
              </a:ext>
            </a:extLst>
          </p:cNvPr>
          <p:cNvSpPr>
            <a:spLocks noGrp="1" noChangeArrowheads="1"/>
          </p:cNvSpPr>
          <p:nvPr>
            <p:ph idx="1"/>
          </p:nvPr>
        </p:nvSpPr>
        <p:spPr>
          <a:xfrm>
            <a:off x="685800" y="1600200"/>
            <a:ext cx="7797800" cy="4267200"/>
          </a:xfrm>
        </p:spPr>
        <p:txBody>
          <a:bodyPr lIns="90488" tIns="44450" rIns="90488" bIns="44450"/>
          <a:lstStyle/>
          <a:p>
            <a:pPr marL="457200" indent="-457200" eaLnBrk="1" hangingPunct="1">
              <a:buClr>
                <a:schemeClr val="tx1"/>
              </a:buClr>
              <a:buFont typeface="Arial" panose="020B0604020202020204" pitchFamily="34" charset="0"/>
              <a:buChar char="•"/>
              <a:defRPr/>
            </a:pPr>
            <a:r>
              <a:rPr lang="en-US" altLang="en-US" sz="2800" b="0" dirty="0">
                <a:solidFill>
                  <a:srgbClr val="002060"/>
                </a:solidFill>
              </a:rPr>
              <a:t>Aggregate and report payments on calendar year basis</a:t>
            </a:r>
          </a:p>
          <a:p>
            <a:pPr marL="0" indent="0" eaLnBrk="1" hangingPunct="1">
              <a:buClr>
                <a:schemeClr val="tx1"/>
              </a:buClr>
              <a:buFontTx/>
              <a:buNone/>
              <a:defRPr/>
            </a:pPr>
            <a:endParaRPr lang="en-US" altLang="en-US" sz="2800" b="0" dirty="0">
              <a:solidFill>
                <a:srgbClr val="002060"/>
              </a:solidFill>
            </a:endParaRPr>
          </a:p>
          <a:p>
            <a:pPr marL="457200" indent="-457200" eaLnBrk="1" hangingPunct="1">
              <a:buClr>
                <a:schemeClr val="tx1"/>
              </a:buClr>
              <a:buFont typeface="Arial" panose="020B0604020202020204" pitchFamily="34" charset="0"/>
              <a:buChar char="•"/>
              <a:defRPr/>
            </a:pPr>
            <a:r>
              <a:rPr lang="en-US" altLang="en-US" sz="2800" b="0" dirty="0">
                <a:solidFill>
                  <a:srgbClr val="002060"/>
                </a:solidFill>
              </a:rPr>
              <a:t>Use </a:t>
            </a:r>
            <a:r>
              <a:rPr lang="en-US" altLang="en-US" sz="2800" b="0" i="1" dirty="0">
                <a:solidFill>
                  <a:srgbClr val="002060"/>
                </a:solidFill>
              </a:rPr>
              <a:t>separate</a:t>
            </a:r>
            <a:r>
              <a:rPr lang="en-US" altLang="en-US" sz="2800" b="0" dirty="0">
                <a:solidFill>
                  <a:srgbClr val="002060"/>
                </a:solidFill>
              </a:rPr>
              <a:t> Form 1096 transmittal form </a:t>
            </a:r>
            <a:r>
              <a:rPr lang="en-US" altLang="en-US" sz="2800" b="0" i="1" dirty="0">
                <a:solidFill>
                  <a:srgbClr val="002060"/>
                </a:solidFill>
              </a:rPr>
              <a:t>for each type</a:t>
            </a:r>
            <a:r>
              <a:rPr lang="en-US" altLang="en-US" sz="2800" b="0" dirty="0">
                <a:solidFill>
                  <a:srgbClr val="002060"/>
                </a:solidFill>
              </a:rPr>
              <a:t> (INT, MISC, NEC, etc.) of Form 1099s submitted to IRS</a:t>
            </a:r>
          </a:p>
        </p:txBody>
      </p:sp>
      <p:sp>
        <p:nvSpPr>
          <p:cNvPr id="38916" name="Slide Number Placeholder 1">
            <a:extLst>
              <a:ext uri="{FF2B5EF4-FFF2-40B4-BE49-F238E27FC236}">
                <a16:creationId xmlns:a16="http://schemas.microsoft.com/office/drawing/2014/main" id="{48F5F10E-58D5-4D7C-82C4-0FE0A45329C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524DC99F-2F80-4DAF-A121-27AD7C2FB9AD}" type="slidenum">
              <a:rPr lang="en-US" altLang="en-US" sz="2000">
                <a:solidFill>
                  <a:srgbClr val="002060"/>
                </a:solidFill>
              </a:rPr>
              <a:pPr>
                <a:lnSpc>
                  <a:spcPct val="30000"/>
                </a:lnSpc>
                <a:spcBef>
                  <a:spcPct val="0"/>
                </a:spcBef>
                <a:buFontTx/>
                <a:buNone/>
              </a:pPr>
              <a:t>17</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9D6E5135-6019-4BD6-8421-0995A8F53494}"/>
              </a:ext>
            </a:extLst>
          </p:cNvPr>
          <p:cNvSpPr>
            <a:spLocks noGrp="1"/>
          </p:cNvSpPr>
          <p:nvPr>
            <p:ph type="ftr" sz="quarter" idx="11"/>
          </p:nvPr>
        </p:nvSpPr>
        <p:spPr>
          <a:xfrm>
            <a:off x="943142" y="6120698"/>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E37C3A5-FCC4-4106-9681-9861F64498FC}"/>
              </a:ext>
            </a:extLst>
          </p:cNvPr>
          <p:cNvSpPr>
            <a:spLocks noGrp="1" noChangeArrowheads="1"/>
          </p:cNvSpPr>
          <p:nvPr>
            <p:ph type="title"/>
          </p:nvPr>
        </p:nvSpPr>
        <p:spPr>
          <a:xfrm>
            <a:off x="838200" y="533400"/>
            <a:ext cx="7721600" cy="58896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800" dirty="0">
                <a:solidFill>
                  <a:srgbClr val="002060"/>
                </a:solidFill>
              </a:rPr>
              <a:t>Form 1099 (-MISC, -NEC) - Furnish and File </a:t>
            </a:r>
          </a:p>
        </p:txBody>
      </p:sp>
      <p:sp>
        <p:nvSpPr>
          <p:cNvPr id="22531" name="Rectangle 3">
            <a:extLst>
              <a:ext uri="{FF2B5EF4-FFF2-40B4-BE49-F238E27FC236}">
                <a16:creationId xmlns:a16="http://schemas.microsoft.com/office/drawing/2014/main" id="{98D55823-CE9A-4D42-9352-D7C01A0D543A}"/>
              </a:ext>
            </a:extLst>
          </p:cNvPr>
          <p:cNvSpPr>
            <a:spLocks noGrp="1" noChangeArrowheads="1"/>
          </p:cNvSpPr>
          <p:nvPr>
            <p:ph idx="1"/>
          </p:nvPr>
        </p:nvSpPr>
        <p:spPr>
          <a:xfrm>
            <a:off x="457200" y="1295400"/>
            <a:ext cx="8102600" cy="4610100"/>
          </a:xfrm>
        </p:spPr>
        <p:txBody>
          <a:bodyPr lIns="90488" tIns="44450" rIns="90488" bIns="44450">
            <a:normAutofit lnSpcReduction="10000"/>
          </a:bodyPr>
          <a:lstStyle/>
          <a:p>
            <a:pPr marL="457200" indent="-457200" eaLnBrk="1" hangingPunct="1">
              <a:lnSpc>
                <a:spcPct val="100000"/>
              </a:lnSpc>
              <a:buClr>
                <a:schemeClr val="tx1"/>
              </a:buClr>
              <a:buFont typeface="Arial" panose="020B0604020202020204" pitchFamily="34" charset="0"/>
              <a:buChar char="•"/>
              <a:defRPr/>
            </a:pPr>
            <a:r>
              <a:rPr lang="en-US" altLang="en-US" sz="2800" b="0" dirty="0">
                <a:solidFill>
                  <a:srgbClr val="002060"/>
                </a:solidFill>
              </a:rPr>
              <a:t>Provide Form 1099-MISC and Form 1099-NEC to recipient by Jan. 31 of the following year</a:t>
            </a:r>
          </a:p>
          <a:p>
            <a:pPr marL="0" indent="0" eaLnBrk="1" hangingPunct="1">
              <a:lnSpc>
                <a:spcPct val="100000"/>
              </a:lnSpc>
              <a:buClr>
                <a:schemeClr val="tx1"/>
              </a:buClr>
              <a:buNone/>
              <a:defRPr/>
            </a:pPr>
            <a:endParaRPr lang="en-US" altLang="en-US" sz="2800" b="0" dirty="0">
              <a:solidFill>
                <a:srgbClr val="002060"/>
              </a:solidFill>
            </a:endParaRPr>
          </a:p>
          <a:p>
            <a:pPr marL="457200" indent="-457200" eaLnBrk="1" hangingPunct="1">
              <a:lnSpc>
                <a:spcPct val="100000"/>
              </a:lnSpc>
              <a:buClr>
                <a:schemeClr val="tx1"/>
              </a:buClr>
              <a:buFont typeface="Arial" panose="020B0604020202020204" pitchFamily="34" charset="0"/>
              <a:buChar char="•"/>
              <a:defRPr/>
            </a:pPr>
            <a:r>
              <a:rPr lang="en-US" altLang="en-US" sz="2800" b="0" dirty="0">
                <a:solidFill>
                  <a:srgbClr val="002060"/>
                </a:solidFill>
              </a:rPr>
              <a:t>File </a:t>
            </a:r>
            <a:r>
              <a:rPr lang="en-US" altLang="en-US" sz="2800" b="0" u="sng" dirty="0">
                <a:solidFill>
                  <a:srgbClr val="002060"/>
                </a:solidFill>
              </a:rPr>
              <a:t>paper and electronic</a:t>
            </a:r>
            <a:r>
              <a:rPr lang="en-US" altLang="en-US" sz="2800" b="0" dirty="0">
                <a:solidFill>
                  <a:srgbClr val="002060"/>
                </a:solidFill>
              </a:rPr>
              <a:t> Form 1099-NEC with IRS by Jan. 31 of the following year</a:t>
            </a:r>
          </a:p>
          <a:p>
            <a:pPr marL="0" indent="0" eaLnBrk="1" hangingPunct="1">
              <a:lnSpc>
                <a:spcPct val="100000"/>
              </a:lnSpc>
              <a:buClr>
                <a:schemeClr val="tx1"/>
              </a:buClr>
              <a:buNone/>
              <a:defRPr/>
            </a:pPr>
            <a:endParaRPr lang="en-US" altLang="en-US" sz="2800" b="0" dirty="0">
              <a:solidFill>
                <a:srgbClr val="002060"/>
              </a:solidFill>
            </a:endParaRPr>
          </a:p>
          <a:p>
            <a:pPr marL="457200" indent="-457200" eaLnBrk="1" hangingPunct="1">
              <a:lnSpc>
                <a:spcPct val="100000"/>
              </a:lnSpc>
              <a:buClr>
                <a:schemeClr val="tx1"/>
              </a:buClr>
              <a:buFont typeface="Arial" panose="020B0604020202020204" pitchFamily="34" charset="0"/>
              <a:buChar char="•"/>
              <a:defRPr/>
            </a:pPr>
            <a:r>
              <a:rPr lang="en-US" altLang="en-US" sz="2800" b="0" dirty="0">
                <a:solidFill>
                  <a:srgbClr val="002060"/>
                </a:solidFill>
              </a:rPr>
              <a:t>File </a:t>
            </a:r>
            <a:r>
              <a:rPr lang="en-US" altLang="en-US" sz="2800" b="0" u="sng" dirty="0">
                <a:solidFill>
                  <a:srgbClr val="002060"/>
                </a:solidFill>
              </a:rPr>
              <a:t>paper</a:t>
            </a:r>
            <a:r>
              <a:rPr lang="en-US" altLang="en-US" sz="2800" b="0" dirty="0">
                <a:solidFill>
                  <a:srgbClr val="002060"/>
                </a:solidFill>
              </a:rPr>
              <a:t> Form 1099-MISC with IRS by Feb. 28 and </a:t>
            </a:r>
            <a:r>
              <a:rPr lang="en-US" altLang="en-US" sz="2800" b="0" u="sng" dirty="0">
                <a:solidFill>
                  <a:srgbClr val="002060"/>
                </a:solidFill>
              </a:rPr>
              <a:t>electronic</a:t>
            </a:r>
            <a:r>
              <a:rPr lang="en-US" altLang="en-US" sz="2800" b="0" dirty="0">
                <a:solidFill>
                  <a:srgbClr val="002060"/>
                </a:solidFill>
              </a:rPr>
              <a:t> returns by Mar. 31 of the following year</a:t>
            </a:r>
          </a:p>
        </p:txBody>
      </p:sp>
      <p:sp>
        <p:nvSpPr>
          <p:cNvPr id="40964" name="Slide Number Placeholder 1">
            <a:extLst>
              <a:ext uri="{FF2B5EF4-FFF2-40B4-BE49-F238E27FC236}">
                <a16:creationId xmlns:a16="http://schemas.microsoft.com/office/drawing/2014/main" id="{DA7941A2-4B15-494B-9BBF-C58C45A3B1D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32E5557B-3158-4B13-A992-DA515326CA7D}" type="slidenum">
              <a:rPr lang="en-US" altLang="en-US" sz="2000">
                <a:solidFill>
                  <a:srgbClr val="002060"/>
                </a:solidFill>
              </a:rPr>
              <a:pPr>
                <a:lnSpc>
                  <a:spcPct val="30000"/>
                </a:lnSpc>
                <a:spcBef>
                  <a:spcPct val="0"/>
                </a:spcBef>
                <a:buFontTx/>
                <a:buNone/>
              </a:pPr>
              <a:t>18</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560B69A6-06B0-42B8-813B-CB37686D8F2A}"/>
              </a:ext>
            </a:extLst>
          </p:cNvPr>
          <p:cNvSpPr>
            <a:spLocks noGrp="1"/>
          </p:cNvSpPr>
          <p:nvPr>
            <p:ph type="ftr" sz="quarter" idx="11"/>
          </p:nvPr>
        </p:nvSpPr>
        <p:spPr>
          <a:xfrm>
            <a:off x="1041400" y="6142037"/>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476538A-2521-4B6B-A6C6-C5199071C738}"/>
              </a:ext>
            </a:extLst>
          </p:cNvPr>
          <p:cNvSpPr>
            <a:spLocks noGrp="1" noChangeArrowheads="1"/>
          </p:cNvSpPr>
          <p:nvPr>
            <p:ph type="title"/>
          </p:nvPr>
        </p:nvSpPr>
        <p:spPr>
          <a:xfrm>
            <a:off x="914400" y="346364"/>
            <a:ext cx="7583488" cy="717261"/>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800" dirty="0">
                <a:solidFill>
                  <a:srgbClr val="002060"/>
                </a:solidFill>
              </a:rPr>
              <a:t>Common Filing Questions</a:t>
            </a:r>
          </a:p>
        </p:txBody>
      </p:sp>
      <p:sp>
        <p:nvSpPr>
          <p:cNvPr id="32771" name="Rectangle 3">
            <a:extLst>
              <a:ext uri="{FF2B5EF4-FFF2-40B4-BE49-F238E27FC236}">
                <a16:creationId xmlns:a16="http://schemas.microsoft.com/office/drawing/2014/main" id="{80196C9F-D9FE-46DD-8961-BBE4072359C9}"/>
              </a:ext>
            </a:extLst>
          </p:cNvPr>
          <p:cNvSpPr>
            <a:spLocks noGrp="1" noChangeArrowheads="1"/>
          </p:cNvSpPr>
          <p:nvPr>
            <p:ph idx="1"/>
          </p:nvPr>
        </p:nvSpPr>
        <p:spPr>
          <a:xfrm>
            <a:off x="685800" y="1447800"/>
            <a:ext cx="7924800" cy="426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457200" indent="-457200" eaLnBrk="1" hangingPunct="1">
              <a:buClr>
                <a:schemeClr val="tx1"/>
              </a:buClr>
              <a:buFont typeface="Arial" panose="020B0604020202020204" pitchFamily="34" charset="0"/>
              <a:buChar char="•"/>
            </a:pPr>
            <a:r>
              <a:rPr lang="en-US" altLang="en-US" sz="2800" b="0" dirty="0">
                <a:solidFill>
                  <a:srgbClr val="002060"/>
                </a:solidFill>
              </a:rPr>
              <a:t>Can I file an extension to file Form 1099?</a:t>
            </a:r>
          </a:p>
          <a:p>
            <a:pPr marL="640080" lvl="2" indent="-457200">
              <a:buFont typeface="Arial" panose="020B0604020202020204" pitchFamily="34" charset="0"/>
              <a:buChar char="•"/>
            </a:pPr>
            <a:r>
              <a:rPr lang="en-US" altLang="en-US" sz="2800" dirty="0">
                <a:solidFill>
                  <a:srgbClr val="002060"/>
                </a:solidFill>
              </a:rPr>
              <a:t>Yes! Send Form 8809 to the address shown by Jan. 31 for a 30-day extension.</a:t>
            </a:r>
          </a:p>
          <a:p>
            <a:pPr marL="1143000" lvl="3" indent="-457200">
              <a:buFont typeface="Arial" panose="020B0604020202020204" pitchFamily="34" charset="0"/>
              <a:buChar char="•"/>
            </a:pPr>
            <a:r>
              <a:rPr lang="en-US" altLang="en-US" sz="2400" dirty="0">
                <a:solidFill>
                  <a:srgbClr val="002060"/>
                </a:solidFill>
              </a:rPr>
              <a:t>Certain requirements must be met for an extension to file Forms W-2 and 1099-NEC</a:t>
            </a:r>
          </a:p>
          <a:p>
            <a:pPr marL="457200" indent="-457200" eaLnBrk="1" hangingPunct="1">
              <a:buClr>
                <a:schemeClr val="tx1"/>
              </a:buClr>
              <a:buFont typeface="Arial" panose="020B0604020202020204" pitchFamily="34" charset="0"/>
              <a:buChar char="•"/>
            </a:pPr>
            <a:r>
              <a:rPr lang="en-US" altLang="en-US" sz="2800" b="0" dirty="0">
                <a:solidFill>
                  <a:srgbClr val="002060"/>
                </a:solidFill>
              </a:rPr>
              <a:t>What if I file the information returns late?</a:t>
            </a:r>
          </a:p>
          <a:p>
            <a:pPr marL="640080" lvl="2" indent="-457200">
              <a:buFont typeface="Arial" panose="020B0604020202020204" pitchFamily="34" charset="0"/>
              <a:buChar char="•"/>
            </a:pPr>
            <a:r>
              <a:rPr lang="en-US" altLang="en-US" sz="2800" dirty="0">
                <a:solidFill>
                  <a:srgbClr val="002060"/>
                </a:solidFill>
              </a:rPr>
              <a:t>Unless reasonable cause applies, penalties may be imposed under IRC Section 6721.</a:t>
            </a:r>
          </a:p>
          <a:p>
            <a:pPr eaLnBrk="1" hangingPunct="1">
              <a:buClr>
                <a:schemeClr val="tx1"/>
              </a:buClr>
            </a:pPr>
            <a:endParaRPr lang="en-US" altLang="en-US" dirty="0"/>
          </a:p>
        </p:txBody>
      </p:sp>
      <p:sp>
        <p:nvSpPr>
          <p:cNvPr id="43012" name="Slide Number Placeholder 1">
            <a:extLst>
              <a:ext uri="{FF2B5EF4-FFF2-40B4-BE49-F238E27FC236}">
                <a16:creationId xmlns:a16="http://schemas.microsoft.com/office/drawing/2014/main" id="{8CE95A33-02B6-41B5-91C8-88018DE61B4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6B0AD0E6-F279-45D2-BDB1-474E952028F2}" type="slidenum">
              <a:rPr lang="en-US" altLang="en-US" sz="2000">
                <a:solidFill>
                  <a:srgbClr val="002060"/>
                </a:solidFill>
              </a:rPr>
              <a:pPr>
                <a:lnSpc>
                  <a:spcPct val="30000"/>
                </a:lnSpc>
                <a:spcBef>
                  <a:spcPct val="0"/>
                </a:spcBef>
                <a:buFontTx/>
                <a:buNone/>
              </a:pPr>
              <a:t>19</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7257ADF4-9EBC-4797-9A73-480FDC7B5C7D}"/>
              </a:ext>
            </a:extLst>
          </p:cNvPr>
          <p:cNvSpPr>
            <a:spLocks noGrp="1"/>
          </p:cNvSpPr>
          <p:nvPr>
            <p:ph type="ftr" sz="quarter" idx="11"/>
          </p:nvPr>
        </p:nvSpPr>
        <p:spPr>
          <a:xfrm>
            <a:off x="1014663" y="6146511"/>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7EAB-40DD-4BA5-99BF-165C3CADA4D4}"/>
              </a:ext>
            </a:extLst>
          </p:cNvPr>
          <p:cNvSpPr>
            <a:spLocks noGrp="1"/>
          </p:cNvSpPr>
          <p:nvPr>
            <p:ph type="ctrTitle"/>
          </p:nvPr>
        </p:nvSpPr>
        <p:spPr>
          <a:xfrm>
            <a:off x="942788" y="2057401"/>
            <a:ext cx="7439212" cy="1939381"/>
          </a:xfrm>
        </p:spPr>
        <p:txBody>
          <a:bodyPr>
            <a:normAutofit fontScale="90000"/>
          </a:bodyPr>
          <a:lstStyle/>
          <a:p>
            <a:pPr algn="ctr">
              <a:lnSpc>
                <a:spcPct val="150000"/>
              </a:lnSpc>
            </a:pPr>
            <a:r>
              <a:rPr lang="en-US" sz="3600" dirty="0">
                <a:solidFill>
                  <a:srgbClr val="002060"/>
                </a:solidFill>
              </a:rPr>
              <a:t>James Driver</a:t>
            </a:r>
            <a:br>
              <a:rPr lang="en-US" dirty="0">
                <a:solidFill>
                  <a:srgbClr val="002060"/>
                </a:solidFill>
              </a:rPr>
            </a:br>
            <a:r>
              <a:rPr lang="en-US" sz="3100" dirty="0">
                <a:solidFill>
                  <a:srgbClr val="002060"/>
                </a:solidFill>
              </a:rPr>
              <a:t>Federal, State, and Local Government Specialist</a:t>
            </a:r>
            <a:br>
              <a:rPr lang="en-US" sz="3100" dirty="0">
                <a:solidFill>
                  <a:srgbClr val="002060"/>
                </a:solidFill>
              </a:rPr>
            </a:br>
            <a:r>
              <a:rPr lang="en-US" sz="3100" dirty="0">
                <a:solidFill>
                  <a:srgbClr val="002060"/>
                </a:solidFill>
              </a:rPr>
              <a:t>Federal, State &amp; Local / Employment Tax</a:t>
            </a:r>
          </a:p>
        </p:txBody>
      </p:sp>
      <p:sp>
        <p:nvSpPr>
          <p:cNvPr id="3" name="Subtitle 2">
            <a:extLst>
              <a:ext uri="{FF2B5EF4-FFF2-40B4-BE49-F238E27FC236}">
                <a16:creationId xmlns:a16="http://schemas.microsoft.com/office/drawing/2014/main" id="{EBA2C0CB-8AA0-42B4-A2BA-F13DD029A919}"/>
              </a:ext>
            </a:extLst>
          </p:cNvPr>
          <p:cNvSpPr>
            <a:spLocks noGrp="1"/>
          </p:cNvSpPr>
          <p:nvPr>
            <p:ph type="subTitle" idx="1"/>
          </p:nvPr>
        </p:nvSpPr>
        <p:spPr/>
        <p:txBody>
          <a:bodyPr/>
          <a:lstStyle/>
          <a:p>
            <a:r>
              <a:rPr lang="en-US" dirty="0"/>
              <a:t> </a:t>
            </a:r>
          </a:p>
        </p:txBody>
      </p:sp>
      <p:sp>
        <p:nvSpPr>
          <p:cNvPr id="4" name="Text Placeholder 3">
            <a:extLst>
              <a:ext uri="{FF2B5EF4-FFF2-40B4-BE49-F238E27FC236}">
                <a16:creationId xmlns:a16="http://schemas.microsoft.com/office/drawing/2014/main" id="{A9D0ACE8-2912-4222-8DFE-42DC90B6A163}"/>
              </a:ext>
            </a:extLst>
          </p:cNvPr>
          <p:cNvSpPr>
            <a:spLocks noGrp="1"/>
          </p:cNvSpPr>
          <p:nvPr>
            <p:ph type="body" sz="quarter" idx="12"/>
          </p:nvPr>
        </p:nvSpPr>
        <p:spPr/>
        <p:txBody>
          <a:bodyPr/>
          <a:lstStyle/>
          <a:p>
            <a:r>
              <a:rPr lang="en-US" dirty="0"/>
              <a:t> </a:t>
            </a:r>
          </a:p>
        </p:txBody>
      </p:sp>
      <p:sp>
        <p:nvSpPr>
          <p:cNvPr id="5" name="Text Placeholder 4">
            <a:extLst>
              <a:ext uri="{FF2B5EF4-FFF2-40B4-BE49-F238E27FC236}">
                <a16:creationId xmlns:a16="http://schemas.microsoft.com/office/drawing/2014/main" id="{0E53796A-A128-4DE3-8678-3DA44A95474B}"/>
              </a:ext>
            </a:extLst>
          </p:cNvPr>
          <p:cNvSpPr>
            <a:spLocks noGrp="1"/>
          </p:cNvSpPr>
          <p:nvPr>
            <p:ph type="body" sz="quarter" idx="13"/>
          </p:nvPr>
        </p:nvSpPr>
        <p:spPr>
          <a:xfrm>
            <a:off x="1022776" y="609600"/>
            <a:ext cx="2446338" cy="587832"/>
          </a:xfrm>
        </p:spPr>
        <p:txBody>
          <a:bodyPr/>
          <a:lstStyle/>
          <a:p>
            <a:r>
              <a:rPr lang="en-US" sz="3600" dirty="0">
                <a:solidFill>
                  <a:srgbClr val="002060"/>
                </a:solidFill>
              </a:rPr>
              <a:t> </a:t>
            </a:r>
            <a:r>
              <a:rPr lang="en-US" sz="2800" b="1" dirty="0">
                <a:solidFill>
                  <a:srgbClr val="002060"/>
                </a:solidFill>
              </a:rPr>
              <a:t>Presenter:</a:t>
            </a:r>
          </a:p>
          <a:p>
            <a:endParaRPr lang="en-US" dirty="0"/>
          </a:p>
        </p:txBody>
      </p:sp>
    </p:spTree>
    <p:extLst>
      <p:ext uri="{BB962C8B-B14F-4D97-AF65-F5344CB8AC3E}">
        <p14:creationId xmlns:p14="http://schemas.microsoft.com/office/powerpoint/2010/main" val="3169975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229F12-DAA5-4DB6-BA8A-D77DC10D23B1}"/>
              </a:ext>
            </a:extLst>
          </p:cNvPr>
          <p:cNvSpPr>
            <a:spLocks noGrp="1" noChangeArrowheads="1"/>
          </p:cNvSpPr>
          <p:nvPr>
            <p:ph type="title"/>
          </p:nvPr>
        </p:nvSpPr>
        <p:spPr>
          <a:xfrm>
            <a:off x="914400" y="228600"/>
            <a:ext cx="7332663" cy="8350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800" dirty="0">
                <a:solidFill>
                  <a:srgbClr val="002060"/>
                </a:solidFill>
              </a:rPr>
              <a:t>Common Questions</a:t>
            </a:r>
          </a:p>
        </p:txBody>
      </p:sp>
      <p:sp>
        <p:nvSpPr>
          <p:cNvPr id="33795" name="Rectangle 3">
            <a:extLst>
              <a:ext uri="{FF2B5EF4-FFF2-40B4-BE49-F238E27FC236}">
                <a16:creationId xmlns:a16="http://schemas.microsoft.com/office/drawing/2014/main" id="{72F766D2-15AB-4734-8DD5-9912171BCB5F}"/>
              </a:ext>
            </a:extLst>
          </p:cNvPr>
          <p:cNvSpPr>
            <a:spLocks noGrp="1" noChangeArrowheads="1"/>
          </p:cNvSpPr>
          <p:nvPr>
            <p:ph idx="1"/>
          </p:nvPr>
        </p:nvSpPr>
        <p:spPr>
          <a:xfrm>
            <a:off x="609600" y="1219200"/>
            <a:ext cx="7848600" cy="457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457200" indent="-457200" eaLnBrk="1" hangingPunct="1">
              <a:buClr>
                <a:schemeClr val="tx1"/>
              </a:buClr>
              <a:buFont typeface="Arial" panose="020B0604020202020204" pitchFamily="34" charset="0"/>
              <a:buChar char="•"/>
            </a:pPr>
            <a:r>
              <a:rPr lang="en-US" altLang="en-US" sz="2800" b="0" dirty="0">
                <a:solidFill>
                  <a:srgbClr val="002060"/>
                </a:solidFill>
              </a:rPr>
              <a:t>What if I cannot obtain a taxpayer identification number, or the Form W-9 information, from the recipient?</a:t>
            </a:r>
          </a:p>
          <a:p>
            <a:pPr marL="640080" lvl="2" indent="-457200">
              <a:buFont typeface="Arial" panose="020B0604020202020204" pitchFamily="34" charset="0"/>
              <a:buChar char="•"/>
            </a:pPr>
            <a:r>
              <a:rPr lang="en-US" altLang="en-US" sz="2800" dirty="0">
                <a:solidFill>
                  <a:srgbClr val="002060"/>
                </a:solidFill>
              </a:rPr>
              <a:t>Backup withholding applies (discussed later).</a:t>
            </a:r>
          </a:p>
          <a:p>
            <a:pPr marL="457200" indent="-457200" eaLnBrk="1" hangingPunct="1">
              <a:buClr>
                <a:schemeClr val="tx1"/>
              </a:buClr>
              <a:buFont typeface="Arial" panose="020B0604020202020204" pitchFamily="34" charset="0"/>
              <a:buChar char="•"/>
            </a:pPr>
            <a:r>
              <a:rPr lang="en-US" altLang="en-US" sz="2800" b="0" dirty="0">
                <a:solidFill>
                  <a:srgbClr val="002060"/>
                </a:solidFill>
              </a:rPr>
              <a:t>How long do I keep copies of information returns?</a:t>
            </a:r>
          </a:p>
          <a:p>
            <a:pPr marL="640080" lvl="2" indent="-457200">
              <a:buFont typeface="Arial" panose="020B0604020202020204" pitchFamily="34" charset="0"/>
              <a:buChar char="•"/>
            </a:pPr>
            <a:r>
              <a:rPr lang="en-US" altLang="en-US" sz="2800" dirty="0">
                <a:solidFill>
                  <a:srgbClr val="002060"/>
                </a:solidFill>
              </a:rPr>
              <a:t>Three years from the filing date, unless backup withholding applies (4 years).</a:t>
            </a:r>
          </a:p>
        </p:txBody>
      </p:sp>
      <p:sp>
        <p:nvSpPr>
          <p:cNvPr id="45060" name="Slide Number Placeholder 1">
            <a:extLst>
              <a:ext uri="{FF2B5EF4-FFF2-40B4-BE49-F238E27FC236}">
                <a16:creationId xmlns:a16="http://schemas.microsoft.com/office/drawing/2014/main" id="{A256B6ED-0227-43E6-8207-89B69194DF7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1440C17D-6476-4386-8FF5-A7826F3AACF8}" type="slidenum">
              <a:rPr lang="en-US" altLang="en-US" sz="2000">
                <a:solidFill>
                  <a:srgbClr val="002060"/>
                </a:solidFill>
              </a:rPr>
              <a:pPr>
                <a:lnSpc>
                  <a:spcPct val="30000"/>
                </a:lnSpc>
                <a:spcBef>
                  <a:spcPct val="0"/>
                </a:spcBef>
                <a:buFontTx/>
                <a:buNone/>
              </a:pPr>
              <a:t>20</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8DC8A2C3-A839-4EAB-B9AC-FC6252B2BA6A}"/>
              </a:ext>
            </a:extLst>
          </p:cNvPr>
          <p:cNvSpPr>
            <a:spLocks noGrp="1"/>
          </p:cNvSpPr>
          <p:nvPr>
            <p:ph type="ftr" sz="quarter" idx="11"/>
          </p:nvPr>
        </p:nvSpPr>
        <p:spPr>
          <a:xfrm>
            <a:off x="951205" y="6136740"/>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3020D87-3326-41BF-8044-7581642F9758}"/>
              </a:ext>
            </a:extLst>
          </p:cNvPr>
          <p:cNvSpPr>
            <a:spLocks noGrp="1" noChangeArrowheads="1"/>
          </p:cNvSpPr>
          <p:nvPr>
            <p:ph type="title"/>
          </p:nvPr>
        </p:nvSpPr>
        <p:spPr>
          <a:xfrm>
            <a:off x="914400" y="457199"/>
            <a:ext cx="7810500" cy="524747"/>
          </a:xfrm>
        </p:spPr>
        <p:txBody>
          <a:bodyPr>
            <a:normAutofit/>
          </a:bodyPr>
          <a:lstStyle/>
          <a:p>
            <a:pPr eaLnBrk="1" hangingPunct="1">
              <a:defRPr/>
            </a:pPr>
            <a:r>
              <a:rPr lang="en-US" altLang="en-US" sz="2700" dirty="0">
                <a:solidFill>
                  <a:srgbClr val="002060"/>
                </a:solidFill>
              </a:rPr>
              <a:t>IRC Sections 6721 / 6722 Penalties</a:t>
            </a:r>
            <a:endParaRPr lang="en-US" altLang="en-US" sz="2800" u="sng" dirty="0">
              <a:solidFill>
                <a:schemeClr val="tx1"/>
              </a:solidFill>
            </a:endParaRPr>
          </a:p>
        </p:txBody>
      </p:sp>
      <p:sp>
        <p:nvSpPr>
          <p:cNvPr id="47107" name="Rectangle 3">
            <a:extLst>
              <a:ext uri="{FF2B5EF4-FFF2-40B4-BE49-F238E27FC236}">
                <a16:creationId xmlns:a16="http://schemas.microsoft.com/office/drawing/2014/main" id="{FE1BEBC6-3A54-476C-8EC3-D8C751C06D14}"/>
              </a:ext>
            </a:extLst>
          </p:cNvPr>
          <p:cNvSpPr>
            <a:spLocks noGrp="1" noChangeArrowheads="1"/>
          </p:cNvSpPr>
          <p:nvPr>
            <p:ph idx="1"/>
          </p:nvPr>
        </p:nvSpPr>
        <p:spPr>
          <a:xfrm>
            <a:off x="533400" y="1140930"/>
            <a:ext cx="8077200" cy="4804107"/>
          </a:xfrm>
        </p:spPr>
        <p:txBody>
          <a:bodyPr>
            <a:normAutofit fontScale="92500" lnSpcReduction="20000"/>
          </a:bodyPr>
          <a:lstStyle/>
          <a:p>
            <a:pPr eaLnBrk="1" hangingPunct="1">
              <a:lnSpc>
                <a:spcPct val="110000"/>
              </a:lnSpc>
            </a:pPr>
            <a:r>
              <a:rPr lang="en-US" altLang="en-US" sz="2800" b="0" u="sng" dirty="0">
                <a:solidFill>
                  <a:srgbClr val="002060"/>
                </a:solidFill>
              </a:rPr>
              <a:t>Failure to File and Failure to Furnish Correct Information Returns</a:t>
            </a:r>
          </a:p>
          <a:p>
            <a:pPr marL="457200" indent="-457200" eaLnBrk="1" hangingPunct="1">
              <a:lnSpc>
                <a:spcPct val="110000"/>
              </a:lnSpc>
              <a:buFont typeface="Arial" panose="020B0604020202020204" pitchFamily="34" charset="0"/>
              <a:buChar char="•"/>
            </a:pPr>
            <a:r>
              <a:rPr lang="en-US" altLang="en-US" sz="2800" b="0" dirty="0">
                <a:solidFill>
                  <a:srgbClr val="002060"/>
                </a:solidFill>
              </a:rPr>
              <a:t>Inflationary increases effective for Information Returns due Jan 1, 2016 forward</a:t>
            </a:r>
          </a:p>
          <a:p>
            <a:pPr marL="457200" indent="-457200" eaLnBrk="1" hangingPunct="1">
              <a:lnSpc>
                <a:spcPct val="110000"/>
              </a:lnSpc>
              <a:buFont typeface="Arial" panose="020B0604020202020204" pitchFamily="34" charset="0"/>
              <a:buChar char="•"/>
            </a:pPr>
            <a:r>
              <a:rPr lang="en-US" altLang="en-US" sz="2800" b="0" dirty="0">
                <a:solidFill>
                  <a:srgbClr val="002060"/>
                </a:solidFill>
              </a:rPr>
              <a:t>Not more than 30 days late = $50/return [capped at $565,000]</a:t>
            </a:r>
          </a:p>
          <a:p>
            <a:pPr marL="457200" indent="-457200" eaLnBrk="1" hangingPunct="1">
              <a:lnSpc>
                <a:spcPct val="110000"/>
              </a:lnSpc>
              <a:buClr>
                <a:schemeClr val="tx1"/>
              </a:buClr>
              <a:buFont typeface="Arial" panose="020B0604020202020204" pitchFamily="34" charset="0"/>
              <a:buChar char="•"/>
            </a:pPr>
            <a:r>
              <a:rPr lang="en-US" altLang="en-US" sz="2800" b="0" dirty="0">
                <a:solidFill>
                  <a:srgbClr val="002060"/>
                </a:solidFill>
              </a:rPr>
              <a:t>31 days late up to August 1st = $110/return [capped at $1,696,000]</a:t>
            </a:r>
          </a:p>
          <a:p>
            <a:pPr marL="457200" indent="-457200" eaLnBrk="1" hangingPunct="1">
              <a:lnSpc>
                <a:spcPct val="110000"/>
              </a:lnSpc>
              <a:buClr>
                <a:schemeClr val="tx1"/>
              </a:buClr>
              <a:buFont typeface="Arial" panose="020B0604020202020204" pitchFamily="34" charset="0"/>
              <a:buChar char="•"/>
            </a:pPr>
            <a:r>
              <a:rPr lang="en-US" altLang="en-US" sz="2800" b="0" dirty="0">
                <a:solidFill>
                  <a:srgbClr val="002060"/>
                </a:solidFill>
              </a:rPr>
              <a:t>Later than August 1st =  $280/return [capped at $3,392,000/calendar year]</a:t>
            </a:r>
          </a:p>
        </p:txBody>
      </p:sp>
      <p:sp>
        <p:nvSpPr>
          <p:cNvPr id="47108" name="Slide Number Placeholder 1">
            <a:extLst>
              <a:ext uri="{FF2B5EF4-FFF2-40B4-BE49-F238E27FC236}">
                <a16:creationId xmlns:a16="http://schemas.microsoft.com/office/drawing/2014/main" id="{1C7DA8C1-8D27-4EB2-B4CC-69A98743D81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87AE2883-7F1A-4EE8-ADA8-4109859272A0}" type="slidenum">
              <a:rPr lang="en-US" altLang="en-US" sz="2000">
                <a:solidFill>
                  <a:srgbClr val="002060"/>
                </a:solidFill>
              </a:rPr>
              <a:pPr>
                <a:lnSpc>
                  <a:spcPct val="30000"/>
                </a:lnSpc>
                <a:spcBef>
                  <a:spcPct val="0"/>
                </a:spcBef>
                <a:buFontTx/>
                <a:buNone/>
              </a:pPr>
              <a:t>21</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EC80CFD7-2DE6-4A69-99E5-147F50F0818B}"/>
              </a:ext>
            </a:extLst>
          </p:cNvPr>
          <p:cNvSpPr>
            <a:spLocks noGrp="1"/>
          </p:cNvSpPr>
          <p:nvPr>
            <p:ph type="ftr" sz="quarter" idx="11"/>
          </p:nvPr>
        </p:nvSpPr>
        <p:spPr>
          <a:xfrm>
            <a:off x="914400" y="6104656"/>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B73AD50-4A50-4D52-A9A3-1315C4CD7169}"/>
              </a:ext>
            </a:extLst>
          </p:cNvPr>
          <p:cNvSpPr>
            <a:spLocks noGrp="1" noChangeArrowheads="1"/>
          </p:cNvSpPr>
          <p:nvPr>
            <p:ph type="title"/>
          </p:nvPr>
        </p:nvSpPr>
        <p:spPr>
          <a:xfrm>
            <a:off x="914400" y="381000"/>
            <a:ext cx="7772400" cy="685800"/>
          </a:xfrm>
        </p:spPr>
        <p:txBody>
          <a:bodyPr>
            <a:normAutofit/>
          </a:bodyPr>
          <a:lstStyle/>
          <a:p>
            <a:pPr eaLnBrk="1" hangingPunct="1"/>
            <a:r>
              <a:rPr lang="en-US" altLang="en-US" sz="2800" dirty="0">
                <a:solidFill>
                  <a:srgbClr val="002060"/>
                </a:solidFill>
              </a:rPr>
              <a:t>IRC Section 6721 Penalty - Failure to File </a:t>
            </a:r>
          </a:p>
        </p:txBody>
      </p:sp>
      <p:sp>
        <p:nvSpPr>
          <p:cNvPr id="49155" name="Rectangle 3">
            <a:extLst>
              <a:ext uri="{FF2B5EF4-FFF2-40B4-BE49-F238E27FC236}">
                <a16:creationId xmlns:a16="http://schemas.microsoft.com/office/drawing/2014/main" id="{5F805D84-638C-4BC4-B200-CD8E0CAD6419}"/>
              </a:ext>
            </a:extLst>
          </p:cNvPr>
          <p:cNvSpPr>
            <a:spLocks noGrp="1" noChangeArrowheads="1"/>
          </p:cNvSpPr>
          <p:nvPr>
            <p:ph idx="1"/>
          </p:nvPr>
        </p:nvSpPr>
        <p:spPr>
          <a:xfrm>
            <a:off x="457200" y="1371600"/>
            <a:ext cx="8229600" cy="4495800"/>
          </a:xfrm>
        </p:spPr>
        <p:txBody>
          <a:bodyPr/>
          <a:lstStyle/>
          <a:p>
            <a:pPr marL="609600" indent="-609600" eaLnBrk="1" hangingPunct="1">
              <a:buFont typeface="Wingdings" panose="05000000000000000000" pitchFamily="2" charset="2"/>
              <a:buNone/>
            </a:pPr>
            <a:r>
              <a:rPr lang="en-US" altLang="en-US" sz="2800" b="0" u="sng" dirty="0">
                <a:solidFill>
                  <a:srgbClr val="002060"/>
                </a:solidFill>
              </a:rPr>
              <a:t>De Minimis Failures</a:t>
            </a:r>
          </a:p>
          <a:p>
            <a:pPr marL="609600" indent="-609600" eaLnBrk="1" hangingPunct="1">
              <a:buFont typeface="Wingdings" panose="05000000000000000000" pitchFamily="2" charset="2"/>
              <a:buNone/>
            </a:pPr>
            <a:r>
              <a:rPr lang="en-US" altLang="en-US" sz="2800" b="0" dirty="0">
                <a:solidFill>
                  <a:srgbClr val="002060"/>
                </a:solidFill>
              </a:rPr>
              <a:t>If corrected and filed by August 1</a:t>
            </a:r>
            <a:r>
              <a:rPr lang="en-US" altLang="en-US" sz="2800" b="0" baseline="30000" dirty="0">
                <a:solidFill>
                  <a:srgbClr val="002060"/>
                </a:solidFill>
              </a:rPr>
              <a:t>st</a:t>
            </a:r>
            <a:r>
              <a:rPr lang="en-US" altLang="en-US" sz="2800" b="0" dirty="0">
                <a:solidFill>
                  <a:srgbClr val="002060"/>
                </a:solidFill>
              </a:rPr>
              <a:t> –</a:t>
            </a:r>
          </a:p>
          <a:p>
            <a:pPr marL="609600" indent="-609600" eaLnBrk="1" hangingPunct="1">
              <a:buFont typeface="Wingdings" panose="05000000000000000000" pitchFamily="2" charset="2"/>
              <a:buNone/>
            </a:pPr>
            <a:r>
              <a:rPr lang="en-US" altLang="en-US" sz="2800" b="0" dirty="0">
                <a:solidFill>
                  <a:srgbClr val="002060"/>
                </a:solidFill>
              </a:rPr>
              <a:t>Then, the failures may not exceed the greater of:</a:t>
            </a:r>
          </a:p>
          <a:p>
            <a:pPr marL="609600" indent="-609600" eaLnBrk="1" hangingPunct="1">
              <a:buFont typeface="Wingdings" panose="05000000000000000000" pitchFamily="2" charset="2"/>
              <a:buAutoNum type="arabicPeriod"/>
            </a:pPr>
            <a:r>
              <a:rPr lang="en-US" altLang="en-US" sz="2800" b="0" dirty="0">
                <a:solidFill>
                  <a:srgbClr val="002060"/>
                </a:solidFill>
              </a:rPr>
              <a:t>10; or</a:t>
            </a:r>
          </a:p>
          <a:p>
            <a:pPr marL="609600" indent="-609600" eaLnBrk="1" hangingPunct="1">
              <a:buFont typeface="Wingdings" panose="05000000000000000000" pitchFamily="2" charset="2"/>
              <a:buAutoNum type="arabicPeriod"/>
            </a:pPr>
            <a:r>
              <a:rPr lang="en-US" altLang="en-US" sz="2800" b="0" dirty="0">
                <a:solidFill>
                  <a:srgbClr val="002060"/>
                </a:solidFill>
              </a:rPr>
              <a:t>One-half of one percent (.005) of the information returns required to be filed</a:t>
            </a:r>
          </a:p>
          <a:p>
            <a:pPr marL="609600" indent="-609600" eaLnBrk="1" hangingPunct="1">
              <a:buFont typeface="Wingdings" panose="05000000000000000000" pitchFamily="2" charset="2"/>
              <a:buNone/>
            </a:pPr>
            <a:r>
              <a:rPr lang="en-US" altLang="en-US" sz="3200" b="0" dirty="0"/>
              <a:t> </a:t>
            </a:r>
          </a:p>
        </p:txBody>
      </p:sp>
      <p:sp>
        <p:nvSpPr>
          <p:cNvPr id="49156" name="Slide Number Placeholder 1">
            <a:extLst>
              <a:ext uri="{FF2B5EF4-FFF2-40B4-BE49-F238E27FC236}">
                <a16:creationId xmlns:a16="http://schemas.microsoft.com/office/drawing/2014/main" id="{7E712227-1A54-4893-AD95-709C07FC028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9752E5F8-B30C-4E58-A47A-7C4482DF7BB8}" type="slidenum">
              <a:rPr lang="en-US" altLang="en-US" sz="2000">
                <a:solidFill>
                  <a:srgbClr val="002060"/>
                </a:solidFill>
              </a:rPr>
              <a:pPr>
                <a:lnSpc>
                  <a:spcPct val="30000"/>
                </a:lnSpc>
                <a:spcBef>
                  <a:spcPct val="0"/>
                </a:spcBef>
                <a:buFontTx/>
                <a:buNone/>
              </a:pPr>
              <a:t>22</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B66CB92A-F995-48BF-AC29-4E3768DA7114}"/>
              </a:ext>
            </a:extLst>
          </p:cNvPr>
          <p:cNvSpPr>
            <a:spLocks noGrp="1"/>
          </p:cNvSpPr>
          <p:nvPr>
            <p:ph type="ftr" sz="quarter" idx="11"/>
          </p:nvPr>
        </p:nvSpPr>
        <p:spPr>
          <a:xfrm>
            <a:off x="942474" y="6152782"/>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DC77FF9-4946-46B4-8A62-FCFA70589B5D}"/>
              </a:ext>
            </a:extLst>
          </p:cNvPr>
          <p:cNvSpPr>
            <a:spLocks noGrp="1" noChangeArrowheads="1"/>
          </p:cNvSpPr>
          <p:nvPr>
            <p:ph type="title"/>
          </p:nvPr>
        </p:nvSpPr>
        <p:spPr>
          <a:xfrm>
            <a:off x="914400" y="304800"/>
            <a:ext cx="7696200" cy="677144"/>
          </a:xfrm>
        </p:spPr>
        <p:txBody>
          <a:bodyPr>
            <a:noAutofit/>
          </a:bodyPr>
          <a:lstStyle/>
          <a:p>
            <a:pPr eaLnBrk="1" hangingPunct="1">
              <a:defRPr/>
            </a:pPr>
            <a:r>
              <a:rPr lang="en-US" altLang="en-US" sz="2800" dirty="0">
                <a:solidFill>
                  <a:srgbClr val="002060"/>
                </a:solidFill>
              </a:rPr>
              <a:t>IRC Sections 6721 / 6722 Penalties</a:t>
            </a:r>
          </a:p>
        </p:txBody>
      </p:sp>
      <p:sp>
        <p:nvSpPr>
          <p:cNvPr id="51203" name="Rectangle 3">
            <a:extLst>
              <a:ext uri="{FF2B5EF4-FFF2-40B4-BE49-F238E27FC236}">
                <a16:creationId xmlns:a16="http://schemas.microsoft.com/office/drawing/2014/main" id="{961EC3DF-9FA3-4B15-B2A0-6A8D32E834B2}"/>
              </a:ext>
            </a:extLst>
          </p:cNvPr>
          <p:cNvSpPr>
            <a:spLocks noGrp="1" noChangeArrowheads="1"/>
          </p:cNvSpPr>
          <p:nvPr>
            <p:ph idx="1"/>
          </p:nvPr>
        </p:nvSpPr>
        <p:spPr>
          <a:xfrm>
            <a:off x="526473" y="1371600"/>
            <a:ext cx="8229600" cy="4343400"/>
          </a:xfrm>
        </p:spPr>
        <p:txBody>
          <a:bodyPr/>
          <a:lstStyle/>
          <a:p>
            <a:pPr marL="609600" indent="-609600" eaLnBrk="1" hangingPunct="1">
              <a:buFont typeface="Wingdings" panose="05000000000000000000" pitchFamily="2" charset="2"/>
              <a:buNone/>
            </a:pPr>
            <a:r>
              <a:rPr lang="en-US" altLang="en-US" sz="2800" b="0" u="sng" dirty="0">
                <a:solidFill>
                  <a:srgbClr val="002060"/>
                </a:solidFill>
              </a:rPr>
              <a:t>Intentional Disregard </a:t>
            </a:r>
          </a:p>
          <a:p>
            <a:pPr marL="457200" indent="-457200" eaLnBrk="1" hangingPunct="1">
              <a:buFont typeface="Arial" panose="020B0604020202020204" pitchFamily="34" charset="0"/>
              <a:buChar char="•"/>
            </a:pPr>
            <a:r>
              <a:rPr lang="en-US" altLang="en-US" sz="2800" b="0" dirty="0">
                <a:solidFill>
                  <a:srgbClr val="002060"/>
                </a:solidFill>
              </a:rPr>
              <a:t>Penalty amount = $560 per return</a:t>
            </a:r>
          </a:p>
          <a:p>
            <a:pPr marL="457200" indent="-457200" eaLnBrk="1" hangingPunct="1">
              <a:buFont typeface="Arial" panose="020B0604020202020204" pitchFamily="34" charset="0"/>
              <a:buChar char="•"/>
            </a:pPr>
            <a:r>
              <a:rPr lang="en-US" altLang="en-US" sz="2800" b="0" dirty="0">
                <a:solidFill>
                  <a:srgbClr val="002060"/>
                </a:solidFill>
              </a:rPr>
              <a:t>No maximum penalty</a:t>
            </a:r>
          </a:p>
        </p:txBody>
      </p:sp>
      <p:sp>
        <p:nvSpPr>
          <p:cNvPr id="51204" name="Slide Number Placeholder 1">
            <a:extLst>
              <a:ext uri="{FF2B5EF4-FFF2-40B4-BE49-F238E27FC236}">
                <a16:creationId xmlns:a16="http://schemas.microsoft.com/office/drawing/2014/main" id="{077AAF1D-2EA0-44B6-A3A1-E87B1BFE9EC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6B63BC15-1FD4-4B63-B96B-378B7E7788F6}" type="slidenum">
              <a:rPr lang="en-US" altLang="en-US" sz="2000">
                <a:solidFill>
                  <a:srgbClr val="002060"/>
                </a:solidFill>
              </a:rPr>
              <a:pPr>
                <a:lnSpc>
                  <a:spcPct val="30000"/>
                </a:lnSpc>
                <a:spcBef>
                  <a:spcPct val="0"/>
                </a:spcBef>
                <a:buFontTx/>
                <a:buNone/>
              </a:pPr>
              <a:t>23</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A492145F-991A-4A0A-8BE0-326040DF2A2F}"/>
              </a:ext>
            </a:extLst>
          </p:cNvPr>
          <p:cNvSpPr>
            <a:spLocks noGrp="1"/>
          </p:cNvSpPr>
          <p:nvPr>
            <p:ph type="ftr" sz="quarter" idx="11"/>
          </p:nvPr>
        </p:nvSpPr>
        <p:spPr>
          <a:xfrm>
            <a:off x="983673" y="6104656"/>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4AFB8BA-FDB9-4892-9EDC-186FFA24F8D6}"/>
              </a:ext>
            </a:extLst>
          </p:cNvPr>
          <p:cNvSpPr>
            <a:spLocks noGrp="1" noChangeArrowheads="1"/>
          </p:cNvSpPr>
          <p:nvPr>
            <p:ph type="title"/>
          </p:nvPr>
        </p:nvSpPr>
        <p:spPr>
          <a:xfrm>
            <a:off x="882316" y="329515"/>
            <a:ext cx="76962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800" dirty="0">
                <a:solidFill>
                  <a:srgbClr val="002060"/>
                </a:solidFill>
              </a:rPr>
              <a:t>IRC Section 6723 Penalty</a:t>
            </a:r>
            <a:endParaRPr lang="en-US" altLang="en-US" sz="2800" b="1" dirty="0">
              <a:solidFill>
                <a:srgbClr val="002060"/>
              </a:solidFill>
            </a:endParaRPr>
          </a:p>
        </p:txBody>
      </p:sp>
      <p:sp>
        <p:nvSpPr>
          <p:cNvPr id="53251" name="Rectangle 3">
            <a:extLst>
              <a:ext uri="{FF2B5EF4-FFF2-40B4-BE49-F238E27FC236}">
                <a16:creationId xmlns:a16="http://schemas.microsoft.com/office/drawing/2014/main" id="{5F96355E-DACB-4D26-887B-804399044382}"/>
              </a:ext>
            </a:extLst>
          </p:cNvPr>
          <p:cNvSpPr>
            <a:spLocks noGrp="1" noChangeArrowheads="1"/>
          </p:cNvSpPr>
          <p:nvPr>
            <p:ph idx="1"/>
          </p:nvPr>
        </p:nvSpPr>
        <p:spPr>
          <a:xfrm>
            <a:off x="457200" y="1295400"/>
            <a:ext cx="8229600" cy="437356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800" b="0" u="sng" dirty="0">
                <a:solidFill>
                  <a:srgbClr val="002060"/>
                </a:solidFill>
              </a:rPr>
              <a:t>Failure to Comply with Other Reporting Requirements</a:t>
            </a:r>
            <a:endParaRPr lang="en-US" altLang="en-US" sz="2800" b="0" u="sng" dirty="0">
              <a:solidFill>
                <a:schemeClr val="accent1"/>
              </a:solidFill>
            </a:endParaRPr>
          </a:p>
          <a:p>
            <a:pPr marL="457200" indent="-457200" eaLnBrk="1" hangingPunct="1">
              <a:buClr>
                <a:schemeClr val="tx1"/>
              </a:buClr>
              <a:buFont typeface="Arial" panose="020B0604020202020204" pitchFamily="34" charset="0"/>
              <a:buChar char="•"/>
            </a:pPr>
            <a:r>
              <a:rPr lang="en-US" altLang="en-US" sz="2800" b="0" dirty="0">
                <a:solidFill>
                  <a:srgbClr val="002060"/>
                </a:solidFill>
              </a:rPr>
              <a:t>Penalty amount = $50 per Information Return</a:t>
            </a:r>
          </a:p>
          <a:p>
            <a:pPr marL="457200" indent="-457200" eaLnBrk="1" hangingPunct="1">
              <a:buClr>
                <a:schemeClr val="tx1"/>
              </a:buClr>
              <a:buFont typeface="Arial" panose="020B0604020202020204" pitchFamily="34" charset="0"/>
              <a:buChar char="•"/>
            </a:pPr>
            <a:r>
              <a:rPr lang="en-US" altLang="en-US" sz="2800" b="0" dirty="0">
                <a:solidFill>
                  <a:srgbClr val="002060"/>
                </a:solidFill>
              </a:rPr>
              <a:t>Capped at $100,000/calendar year</a:t>
            </a:r>
          </a:p>
          <a:p>
            <a:pPr eaLnBrk="1" hangingPunct="1">
              <a:buClr>
                <a:schemeClr val="tx1"/>
              </a:buClr>
              <a:buFont typeface="Wingdings" panose="05000000000000000000" pitchFamily="2" charset="2"/>
              <a:buNone/>
            </a:pPr>
            <a:endParaRPr lang="en-US" altLang="en-US" sz="4000" dirty="0"/>
          </a:p>
        </p:txBody>
      </p:sp>
      <p:sp>
        <p:nvSpPr>
          <p:cNvPr id="53252" name="Slide Number Placeholder 1">
            <a:extLst>
              <a:ext uri="{FF2B5EF4-FFF2-40B4-BE49-F238E27FC236}">
                <a16:creationId xmlns:a16="http://schemas.microsoft.com/office/drawing/2014/main" id="{10F05E36-D099-4DD8-AAF5-9C1DD05E51B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A5120335-A491-48A8-BCAA-93ABD338BDE8}" type="slidenum">
              <a:rPr lang="en-US" altLang="en-US" sz="2000">
                <a:solidFill>
                  <a:srgbClr val="002060"/>
                </a:solidFill>
              </a:rPr>
              <a:pPr>
                <a:lnSpc>
                  <a:spcPct val="30000"/>
                </a:lnSpc>
                <a:spcBef>
                  <a:spcPct val="0"/>
                </a:spcBef>
                <a:buFontTx/>
                <a:buNone/>
              </a:pPr>
              <a:t>24</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A4174AFC-C212-4E2E-B483-460255A2D996}"/>
              </a:ext>
            </a:extLst>
          </p:cNvPr>
          <p:cNvSpPr>
            <a:spLocks noGrp="1"/>
          </p:cNvSpPr>
          <p:nvPr>
            <p:ph type="ftr" sz="quarter" idx="11"/>
          </p:nvPr>
        </p:nvSpPr>
        <p:spPr>
          <a:xfrm>
            <a:off x="926432" y="6088614"/>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B775FCF-AC90-45F2-90C0-5FD3EFA49105}"/>
              </a:ext>
            </a:extLst>
          </p:cNvPr>
          <p:cNvSpPr>
            <a:spLocks noGrp="1" noChangeArrowheads="1"/>
          </p:cNvSpPr>
          <p:nvPr>
            <p:ph type="title"/>
          </p:nvPr>
        </p:nvSpPr>
        <p:spPr>
          <a:xfrm>
            <a:off x="838200" y="381000"/>
            <a:ext cx="7848600" cy="911225"/>
          </a:xfrm>
        </p:spPr>
        <p:txBody>
          <a:bodyPr/>
          <a:lstStyle/>
          <a:p>
            <a:pPr eaLnBrk="1" hangingPunct="1"/>
            <a:r>
              <a:rPr lang="en-US" altLang="en-US" sz="2800" dirty="0">
                <a:solidFill>
                  <a:srgbClr val="002060"/>
                </a:solidFill>
              </a:rPr>
              <a:t>Are you required to do Backup Withholding?</a:t>
            </a:r>
          </a:p>
        </p:txBody>
      </p:sp>
      <p:sp>
        <p:nvSpPr>
          <p:cNvPr id="35843" name="Rectangle 3">
            <a:extLst>
              <a:ext uri="{FF2B5EF4-FFF2-40B4-BE49-F238E27FC236}">
                <a16:creationId xmlns:a16="http://schemas.microsoft.com/office/drawing/2014/main" id="{175D974E-63BC-46B1-9328-868D656D6AB5}"/>
              </a:ext>
            </a:extLst>
          </p:cNvPr>
          <p:cNvSpPr>
            <a:spLocks noGrp="1" noChangeArrowheads="1"/>
          </p:cNvSpPr>
          <p:nvPr>
            <p:ph type="body" sz="half" idx="1"/>
          </p:nvPr>
        </p:nvSpPr>
        <p:spPr>
          <a:xfrm>
            <a:off x="457200" y="1447800"/>
            <a:ext cx="5486400" cy="4495800"/>
          </a:xfrm>
        </p:spPr>
        <p:txBody>
          <a:bodyPr>
            <a:normAutofit/>
          </a:bodyPr>
          <a:lstStyle/>
          <a:p>
            <a:pPr marL="457200" indent="-457200" eaLnBrk="1" hangingPunct="1">
              <a:lnSpc>
                <a:spcPct val="100000"/>
              </a:lnSpc>
              <a:buFont typeface="Arial" panose="020B0604020202020204" pitchFamily="34" charset="0"/>
              <a:buChar char="•"/>
            </a:pPr>
            <a:r>
              <a:rPr lang="en-US" altLang="en-US" sz="2800" b="0" dirty="0">
                <a:solidFill>
                  <a:srgbClr val="002060"/>
                </a:solidFill>
              </a:rPr>
              <a:t>If you make reportable payments to payees who have not furnished their valid TIN, the </a:t>
            </a:r>
            <a:r>
              <a:rPr lang="en-US" altLang="en-US" sz="2800" b="0" u="sng" dirty="0">
                <a:solidFill>
                  <a:srgbClr val="002060"/>
                </a:solidFill>
              </a:rPr>
              <a:t>withholding rate is 24%</a:t>
            </a:r>
            <a:r>
              <a:rPr lang="en-US" altLang="en-US" sz="2800" b="0" dirty="0">
                <a:solidFill>
                  <a:srgbClr val="002060"/>
                </a:solidFill>
              </a:rPr>
              <a:t>; and </a:t>
            </a:r>
          </a:p>
          <a:p>
            <a:pPr marL="457200" indent="-457200" eaLnBrk="1" hangingPunct="1">
              <a:lnSpc>
                <a:spcPct val="100000"/>
              </a:lnSpc>
              <a:buFont typeface="Arial" panose="020B0604020202020204" pitchFamily="34" charset="0"/>
              <a:buChar char="•"/>
            </a:pPr>
            <a:r>
              <a:rPr lang="en-US" altLang="en-US" sz="2800" b="0" dirty="0">
                <a:solidFill>
                  <a:srgbClr val="002060"/>
                </a:solidFill>
              </a:rPr>
              <a:t>Backup withholding applies to many payments reported on Forms 1099-G, 1099-INT, 1099-MISC, 1099-NEC, etc.</a:t>
            </a:r>
          </a:p>
        </p:txBody>
      </p:sp>
      <p:graphicFrame>
        <p:nvGraphicFramePr>
          <p:cNvPr id="35844" name="Object 4">
            <a:extLst>
              <a:ext uri="{FF2B5EF4-FFF2-40B4-BE49-F238E27FC236}">
                <a16:creationId xmlns:a16="http://schemas.microsoft.com/office/drawing/2014/main" id="{FFDEF438-3F11-4C62-96D8-9FBDD3C0D277}"/>
              </a:ext>
            </a:extLst>
          </p:cNvPr>
          <p:cNvGraphicFramePr>
            <a:graphicFrameLocks noGrp="1" noChangeAspect="1"/>
          </p:cNvGraphicFramePr>
          <p:nvPr>
            <p:ph type="clipArt" sz="half" idx="2"/>
          </p:nvPr>
        </p:nvGraphicFramePr>
        <p:xfrm>
          <a:off x="6427788" y="1668463"/>
          <a:ext cx="1943100" cy="3467100"/>
        </p:xfrm>
        <a:graphic>
          <a:graphicData uri="http://schemas.openxmlformats.org/presentationml/2006/ole">
            <mc:AlternateContent xmlns:mc="http://schemas.openxmlformats.org/markup-compatibility/2006">
              <mc:Choice xmlns:v="urn:schemas-microsoft-com:vml" Requires="v">
                <p:oleObj name="Clip" r:id="rId3" imgW="1776413" imgH="3170238" progId="MS_ClipArt_Gallery.2">
                  <p:embed/>
                </p:oleObj>
              </mc:Choice>
              <mc:Fallback>
                <p:oleObj name="Clip" r:id="rId3" imgW="1776413" imgH="3170238"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788" y="1668463"/>
                        <a:ext cx="19431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5301" name="Slide Number Placeholder 1">
            <a:extLst>
              <a:ext uri="{FF2B5EF4-FFF2-40B4-BE49-F238E27FC236}">
                <a16:creationId xmlns:a16="http://schemas.microsoft.com/office/drawing/2014/main" id="{1679B67D-5201-4865-BEA8-D0340CA4268A}"/>
              </a:ext>
            </a:extLst>
          </p:cNvPr>
          <p:cNvSpPr>
            <a:spLocks noGrp="1"/>
          </p:cNvSpPr>
          <p:nvPr>
            <p:ph type="sldNum" sz="quarter" idx="12"/>
          </p:nvPr>
        </p:nvSpPr>
        <p:spPr>
          <a:xfrm>
            <a:off x="228600" y="6248400"/>
            <a:ext cx="914400" cy="45864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D10A653F-E06E-4CC4-92E3-AE9EDF88B353}" type="slidenum">
              <a:rPr lang="en-US" altLang="en-US" sz="2000">
                <a:solidFill>
                  <a:srgbClr val="002060"/>
                </a:solidFill>
              </a:rPr>
              <a:pPr>
                <a:lnSpc>
                  <a:spcPct val="30000"/>
                </a:lnSpc>
                <a:spcBef>
                  <a:spcPct val="0"/>
                </a:spcBef>
                <a:buFontTx/>
                <a:buNone/>
              </a:pPr>
              <a:t>25</a:t>
            </a:fld>
            <a:endParaRPr lang="en-US" altLang="en-US" sz="2000" dirty="0">
              <a:solidFill>
                <a:srgbClr val="002060"/>
              </a:solidFill>
            </a:endParaRPr>
          </a:p>
        </p:txBody>
      </p:sp>
      <p:sp>
        <p:nvSpPr>
          <p:cNvPr id="6" name="Footer Placeholder 1">
            <a:extLst>
              <a:ext uri="{FF2B5EF4-FFF2-40B4-BE49-F238E27FC236}">
                <a16:creationId xmlns:a16="http://schemas.microsoft.com/office/drawing/2014/main" id="{19F47191-DBD6-4FF5-A835-D02DE0ECC1E3}"/>
              </a:ext>
            </a:extLst>
          </p:cNvPr>
          <p:cNvSpPr>
            <a:spLocks noGrp="1"/>
          </p:cNvSpPr>
          <p:nvPr>
            <p:ph type="ftr" sz="quarter" idx="11"/>
          </p:nvPr>
        </p:nvSpPr>
        <p:spPr>
          <a:xfrm>
            <a:off x="930442" y="6151980"/>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B5DC461-AB80-4A77-AECA-2A852A25F58F}"/>
              </a:ext>
            </a:extLst>
          </p:cNvPr>
          <p:cNvSpPr>
            <a:spLocks noGrp="1" noChangeArrowheads="1"/>
          </p:cNvSpPr>
          <p:nvPr>
            <p:ph type="title"/>
          </p:nvPr>
        </p:nvSpPr>
        <p:spPr>
          <a:xfrm>
            <a:off x="838200" y="152400"/>
            <a:ext cx="7772400" cy="1139825"/>
          </a:xfrm>
        </p:spPr>
        <p:txBody>
          <a:bodyPr/>
          <a:lstStyle/>
          <a:p>
            <a:pPr eaLnBrk="1" hangingPunct="1"/>
            <a:r>
              <a:rPr lang="en-US" altLang="en-US" sz="2800" dirty="0">
                <a:solidFill>
                  <a:srgbClr val="002060"/>
                </a:solidFill>
              </a:rPr>
              <a:t>When to begin Backup Withholding</a:t>
            </a:r>
          </a:p>
        </p:txBody>
      </p:sp>
      <p:sp>
        <p:nvSpPr>
          <p:cNvPr id="36867" name="Rectangle 3">
            <a:extLst>
              <a:ext uri="{FF2B5EF4-FFF2-40B4-BE49-F238E27FC236}">
                <a16:creationId xmlns:a16="http://schemas.microsoft.com/office/drawing/2014/main" id="{59DEBF57-F120-4223-8441-28B4A511AD0C}"/>
              </a:ext>
            </a:extLst>
          </p:cNvPr>
          <p:cNvSpPr>
            <a:spLocks noGrp="1" noChangeArrowheads="1"/>
          </p:cNvSpPr>
          <p:nvPr>
            <p:ph type="body" sz="half" idx="1"/>
          </p:nvPr>
        </p:nvSpPr>
        <p:spPr>
          <a:xfrm>
            <a:off x="457200" y="1292225"/>
            <a:ext cx="5562600" cy="4538663"/>
          </a:xfrm>
        </p:spPr>
        <p:txBody>
          <a:bodyPr/>
          <a:lstStyle/>
          <a:p>
            <a:pPr marL="533400" indent="-533400" eaLnBrk="1" hangingPunct="1">
              <a:buFont typeface="Wingdings" panose="05000000000000000000" pitchFamily="2" charset="2"/>
              <a:buAutoNum type="arabicPeriod"/>
            </a:pPr>
            <a:r>
              <a:rPr lang="en-US" altLang="en-US" sz="2800" b="0" dirty="0">
                <a:solidFill>
                  <a:srgbClr val="002060"/>
                </a:solidFill>
              </a:rPr>
              <a:t>If the payer has requested, and the payee has refused to provide, a valid TIN;</a:t>
            </a:r>
          </a:p>
          <a:p>
            <a:pPr marL="533400" indent="-533400" eaLnBrk="1" hangingPunct="1">
              <a:buFont typeface="Wingdings" panose="05000000000000000000" pitchFamily="2" charset="2"/>
              <a:buAutoNum type="arabicPeriod"/>
            </a:pPr>
            <a:r>
              <a:rPr lang="en-US" altLang="en-US" sz="2800" b="0" dirty="0">
                <a:solidFill>
                  <a:srgbClr val="002060"/>
                </a:solidFill>
              </a:rPr>
              <a:t>If the payee is present on the Bad/Missing/No TIN (CP2100/2100A) Notice for 2 of 3 prior years; or</a:t>
            </a:r>
          </a:p>
          <a:p>
            <a:pPr marL="533400" indent="-533400" eaLnBrk="1" hangingPunct="1">
              <a:buFont typeface="Wingdings" panose="05000000000000000000" pitchFamily="2" charset="2"/>
              <a:buAutoNum type="arabicPeriod"/>
            </a:pPr>
            <a:r>
              <a:rPr lang="en-US" altLang="en-US" sz="2800" b="0" dirty="0">
                <a:solidFill>
                  <a:srgbClr val="002060"/>
                </a:solidFill>
              </a:rPr>
              <a:t>If directed to do so by the Internal Revenue Service (“Lock-in Letters”).</a:t>
            </a:r>
            <a:endParaRPr lang="en-US" altLang="en-US" b="0" i="1" dirty="0">
              <a:solidFill>
                <a:srgbClr val="002060"/>
              </a:solidFill>
            </a:endParaRPr>
          </a:p>
        </p:txBody>
      </p:sp>
      <p:graphicFrame>
        <p:nvGraphicFramePr>
          <p:cNvPr id="57348" name="Object 4">
            <a:extLst>
              <a:ext uri="{FF2B5EF4-FFF2-40B4-BE49-F238E27FC236}">
                <a16:creationId xmlns:a16="http://schemas.microsoft.com/office/drawing/2014/main" id="{B51E6785-6E68-472F-A8E3-2FA5D7522680}"/>
              </a:ext>
            </a:extLst>
          </p:cNvPr>
          <p:cNvGraphicFramePr>
            <a:graphicFrameLocks noGrp="1" noChangeAspect="1"/>
          </p:cNvGraphicFramePr>
          <p:nvPr>
            <p:ph type="clipArt" sz="half" idx="2"/>
            <p:extLst>
              <p:ext uri="{D42A27DB-BD31-4B8C-83A1-F6EECF244321}">
                <p14:modId xmlns:p14="http://schemas.microsoft.com/office/powerpoint/2010/main" val="4220957845"/>
              </p:ext>
            </p:extLst>
          </p:nvPr>
        </p:nvGraphicFramePr>
        <p:xfrm>
          <a:off x="6781800" y="1897063"/>
          <a:ext cx="1295400" cy="3933825"/>
        </p:xfrm>
        <a:graphic>
          <a:graphicData uri="http://schemas.openxmlformats.org/presentationml/2006/ole">
            <mc:AlternateContent xmlns:mc="http://schemas.openxmlformats.org/markup-compatibility/2006">
              <mc:Choice xmlns:v="urn:schemas-microsoft-com:vml" Requires="v">
                <p:oleObj name="Clip" r:id="rId3" imgW="1296063" imgH="3934305" progId="MS_ClipArt_Gallery.2">
                  <p:embed/>
                </p:oleObj>
              </mc:Choice>
              <mc:Fallback>
                <p:oleObj name="Clip" r:id="rId3" imgW="1296063" imgH="393430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897063"/>
                        <a:ext cx="12954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7349" name="Slide Number Placeholder 1">
            <a:extLst>
              <a:ext uri="{FF2B5EF4-FFF2-40B4-BE49-F238E27FC236}">
                <a16:creationId xmlns:a16="http://schemas.microsoft.com/office/drawing/2014/main" id="{1E5DD145-35E6-4B16-BEBE-36B3922949C4}"/>
              </a:ext>
            </a:extLst>
          </p:cNvPr>
          <p:cNvSpPr>
            <a:spLocks noGrp="1"/>
          </p:cNvSpPr>
          <p:nvPr>
            <p:ph type="sldNum" sz="quarter" idx="12"/>
          </p:nvPr>
        </p:nvSpPr>
        <p:spPr>
          <a:xfrm>
            <a:off x="304800" y="6324600"/>
            <a:ext cx="762000" cy="247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219CA68E-6D98-4AFB-AB10-93893A1670CE}" type="slidenum">
              <a:rPr lang="en-US" altLang="en-US" sz="2000">
                <a:solidFill>
                  <a:srgbClr val="009FDA"/>
                </a:solidFill>
              </a:rPr>
              <a:pPr>
                <a:lnSpc>
                  <a:spcPct val="30000"/>
                </a:lnSpc>
                <a:spcBef>
                  <a:spcPct val="0"/>
                </a:spcBef>
                <a:buFontTx/>
                <a:buNone/>
              </a:pPr>
              <a:t>26</a:t>
            </a:fld>
            <a:endParaRPr lang="en-US" altLang="en-US" sz="2000" dirty="0">
              <a:solidFill>
                <a:srgbClr val="009FDA"/>
              </a:solidFill>
            </a:endParaRPr>
          </a:p>
        </p:txBody>
      </p:sp>
      <p:sp>
        <p:nvSpPr>
          <p:cNvPr id="6" name="Footer Placeholder 1">
            <a:extLst>
              <a:ext uri="{FF2B5EF4-FFF2-40B4-BE49-F238E27FC236}">
                <a16:creationId xmlns:a16="http://schemas.microsoft.com/office/drawing/2014/main" id="{A53AC271-1C55-4720-BB48-50601D4CC055}"/>
              </a:ext>
            </a:extLst>
          </p:cNvPr>
          <p:cNvSpPr>
            <a:spLocks noGrp="1"/>
          </p:cNvSpPr>
          <p:nvPr>
            <p:ph type="ftr" sz="quarter" idx="11"/>
          </p:nvPr>
        </p:nvSpPr>
        <p:spPr>
          <a:xfrm>
            <a:off x="1005840" y="6263640"/>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4A10A26-54A1-414F-97FE-322AB557A776}"/>
              </a:ext>
            </a:extLst>
          </p:cNvPr>
          <p:cNvSpPr>
            <a:spLocks noGrp="1" noChangeArrowheads="1"/>
          </p:cNvSpPr>
          <p:nvPr>
            <p:ph type="title"/>
          </p:nvPr>
        </p:nvSpPr>
        <p:spPr>
          <a:xfrm>
            <a:off x="838200" y="381000"/>
            <a:ext cx="8305800" cy="685800"/>
          </a:xfrm>
        </p:spPr>
        <p:txBody>
          <a:bodyPr/>
          <a:lstStyle/>
          <a:p>
            <a:pPr eaLnBrk="1" hangingPunct="1"/>
            <a:r>
              <a:rPr lang="en-US" altLang="en-US" sz="2800" dirty="0">
                <a:solidFill>
                  <a:srgbClr val="002060"/>
                </a:solidFill>
              </a:rPr>
              <a:t>When to begin Backup Withholding</a:t>
            </a:r>
          </a:p>
        </p:txBody>
      </p:sp>
      <p:sp>
        <p:nvSpPr>
          <p:cNvPr id="59395" name="Rectangle 3">
            <a:extLst>
              <a:ext uri="{FF2B5EF4-FFF2-40B4-BE49-F238E27FC236}">
                <a16:creationId xmlns:a16="http://schemas.microsoft.com/office/drawing/2014/main" id="{4A670221-F6BC-491B-BD54-BC5A73F387E6}"/>
              </a:ext>
            </a:extLst>
          </p:cNvPr>
          <p:cNvSpPr>
            <a:spLocks noGrp="1" noChangeArrowheads="1"/>
          </p:cNvSpPr>
          <p:nvPr>
            <p:ph idx="1"/>
          </p:nvPr>
        </p:nvSpPr>
        <p:spPr>
          <a:xfrm>
            <a:off x="457200" y="1295400"/>
            <a:ext cx="8229600" cy="4739640"/>
          </a:xfrm>
        </p:spPr>
        <p:txBody>
          <a:bodyPr>
            <a:noAutofit/>
          </a:bodyPr>
          <a:lstStyle/>
          <a:p>
            <a:pPr marL="640080" indent="-457200" eaLnBrk="1" hangingPunct="1">
              <a:lnSpc>
                <a:spcPct val="120000"/>
              </a:lnSpc>
              <a:buFont typeface="Arial" panose="020B0604020202020204" pitchFamily="34" charset="0"/>
              <a:buChar char="•"/>
            </a:pPr>
            <a:r>
              <a:rPr lang="en-US" altLang="en-US" sz="2800" b="0" dirty="0">
                <a:solidFill>
                  <a:srgbClr val="002060"/>
                </a:solidFill>
              </a:rPr>
              <a:t>The payer is required to secure reporting information for Forms 1099 (-MISC, -NEC) from the payees.  </a:t>
            </a:r>
          </a:p>
          <a:p>
            <a:pPr marL="640080" indent="-457200">
              <a:lnSpc>
                <a:spcPct val="120000"/>
              </a:lnSpc>
              <a:buFont typeface="Arial" panose="020B0604020202020204" pitchFamily="34" charset="0"/>
              <a:buChar char="•"/>
            </a:pPr>
            <a:r>
              <a:rPr lang="en-US" altLang="en-US" sz="2800" b="0" dirty="0">
                <a:solidFill>
                  <a:srgbClr val="002060"/>
                </a:solidFill>
              </a:rPr>
              <a:t>The obligation to initiate backup withholding commences when the payees are asked for their TINs.</a:t>
            </a:r>
          </a:p>
          <a:p>
            <a:pPr eaLnBrk="1" hangingPunct="1">
              <a:lnSpc>
                <a:spcPct val="120000"/>
              </a:lnSpc>
              <a:buFont typeface="Wingdings" panose="05000000000000000000" pitchFamily="2" charset="2"/>
              <a:buNone/>
            </a:pPr>
            <a:r>
              <a:rPr lang="en-US" altLang="en-US" sz="2600" b="0" dirty="0">
                <a:solidFill>
                  <a:srgbClr val="002060"/>
                </a:solidFill>
              </a:rPr>
              <a:t>NOTE: it is the failure to secure a TIN that subjects the </a:t>
            </a:r>
            <a:r>
              <a:rPr lang="en-US" altLang="en-US" sz="2600" b="0" u="sng" dirty="0">
                <a:solidFill>
                  <a:srgbClr val="002060"/>
                </a:solidFill>
              </a:rPr>
              <a:t>payee and payer</a:t>
            </a:r>
            <a:r>
              <a:rPr lang="en-US" altLang="en-US" sz="2600" b="0" dirty="0">
                <a:solidFill>
                  <a:srgbClr val="002060"/>
                </a:solidFill>
              </a:rPr>
              <a:t> to backup withholding</a:t>
            </a:r>
          </a:p>
        </p:txBody>
      </p:sp>
      <p:sp>
        <p:nvSpPr>
          <p:cNvPr id="59396" name="Slide Number Placeholder 1">
            <a:extLst>
              <a:ext uri="{FF2B5EF4-FFF2-40B4-BE49-F238E27FC236}">
                <a16:creationId xmlns:a16="http://schemas.microsoft.com/office/drawing/2014/main" id="{7FE0FB6C-35AC-4567-A6AF-4487C9CD359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060E3E1B-65A8-4F81-BE1A-65C138ADA4C8}" type="slidenum">
              <a:rPr lang="en-US" altLang="en-US" sz="2000">
                <a:solidFill>
                  <a:srgbClr val="002060"/>
                </a:solidFill>
              </a:rPr>
              <a:pPr>
                <a:lnSpc>
                  <a:spcPct val="30000"/>
                </a:lnSpc>
                <a:spcBef>
                  <a:spcPct val="0"/>
                </a:spcBef>
                <a:buFontTx/>
                <a:buNone/>
              </a:pPr>
              <a:t>27</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5ECAD9C8-2534-4CED-BA66-55CC5EA172F1}"/>
              </a:ext>
            </a:extLst>
          </p:cNvPr>
          <p:cNvSpPr>
            <a:spLocks noGrp="1"/>
          </p:cNvSpPr>
          <p:nvPr>
            <p:ph type="ftr" sz="quarter" idx="11"/>
          </p:nvPr>
        </p:nvSpPr>
        <p:spPr>
          <a:xfrm>
            <a:off x="942474" y="6120698"/>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E6B847C-9C53-45BC-81B0-3B3B5EB39357}"/>
              </a:ext>
            </a:extLst>
          </p:cNvPr>
          <p:cNvSpPr>
            <a:spLocks noGrp="1" noChangeArrowheads="1"/>
          </p:cNvSpPr>
          <p:nvPr>
            <p:ph type="title"/>
          </p:nvPr>
        </p:nvSpPr>
        <p:spPr>
          <a:xfrm>
            <a:off x="914400" y="381000"/>
            <a:ext cx="7315200" cy="579120"/>
          </a:xfrm>
        </p:spPr>
        <p:txBody>
          <a:bodyPr/>
          <a:lstStyle/>
          <a:p>
            <a:pPr eaLnBrk="1" hangingPunct="1"/>
            <a:r>
              <a:rPr lang="en-US" altLang="en-US" sz="2800" dirty="0">
                <a:solidFill>
                  <a:srgbClr val="002060"/>
                </a:solidFill>
              </a:rPr>
              <a:t>Backup Withholding – Form W-9</a:t>
            </a:r>
          </a:p>
        </p:txBody>
      </p:sp>
      <p:sp>
        <p:nvSpPr>
          <p:cNvPr id="61443" name="Rectangle 3">
            <a:extLst>
              <a:ext uri="{FF2B5EF4-FFF2-40B4-BE49-F238E27FC236}">
                <a16:creationId xmlns:a16="http://schemas.microsoft.com/office/drawing/2014/main" id="{7BEEB8A2-CF1C-48BA-80B6-E3D2DAC9DC23}"/>
              </a:ext>
            </a:extLst>
          </p:cNvPr>
          <p:cNvSpPr>
            <a:spLocks noGrp="1" noChangeArrowheads="1"/>
          </p:cNvSpPr>
          <p:nvPr>
            <p:ph idx="1"/>
          </p:nvPr>
        </p:nvSpPr>
        <p:spPr>
          <a:xfrm>
            <a:off x="457200" y="1371600"/>
            <a:ext cx="8229600" cy="4572000"/>
          </a:xfrm>
        </p:spPr>
        <p:txBody>
          <a:bodyPr/>
          <a:lstStyle/>
          <a:p>
            <a:pPr marL="640080" indent="-457200" eaLnBrk="1" hangingPunct="1">
              <a:lnSpc>
                <a:spcPct val="100000"/>
              </a:lnSpc>
              <a:buFont typeface="Arial" panose="020B0604020202020204" pitchFamily="34" charset="0"/>
              <a:buChar char="•"/>
            </a:pPr>
            <a:r>
              <a:rPr lang="en-US" altLang="en-US" sz="2800" b="0" dirty="0">
                <a:solidFill>
                  <a:srgbClr val="002060"/>
                </a:solidFill>
              </a:rPr>
              <a:t>Form W-9 is not required (but recommended) when a payee is </a:t>
            </a:r>
            <a:r>
              <a:rPr lang="en-US" altLang="en-US" sz="2800" b="0" u="sng" dirty="0">
                <a:solidFill>
                  <a:srgbClr val="002060"/>
                </a:solidFill>
              </a:rPr>
              <a:t>initially</a:t>
            </a:r>
            <a:r>
              <a:rPr lang="en-US" altLang="en-US" sz="2800" b="0" dirty="0">
                <a:solidFill>
                  <a:srgbClr val="002060"/>
                </a:solidFill>
              </a:rPr>
              <a:t> asked for a TIN.</a:t>
            </a:r>
          </a:p>
          <a:p>
            <a:pPr marL="640080" indent="-457200">
              <a:lnSpc>
                <a:spcPct val="100000"/>
              </a:lnSpc>
              <a:buFont typeface="Arial" panose="020B0604020202020204" pitchFamily="34" charset="0"/>
              <a:buChar char="•"/>
            </a:pPr>
            <a:r>
              <a:rPr lang="en-US" altLang="en-US" sz="2800" b="0" dirty="0">
                <a:solidFill>
                  <a:srgbClr val="002060"/>
                </a:solidFill>
              </a:rPr>
              <a:t>Form W-9 is required when the payee has been identified by the IRS as a provider of erroneous information reported on Forms 1099 (CP 2100/2100A Notices)</a:t>
            </a:r>
          </a:p>
        </p:txBody>
      </p:sp>
      <p:sp>
        <p:nvSpPr>
          <p:cNvPr id="61444" name="Slide Number Placeholder 1">
            <a:extLst>
              <a:ext uri="{FF2B5EF4-FFF2-40B4-BE49-F238E27FC236}">
                <a16:creationId xmlns:a16="http://schemas.microsoft.com/office/drawing/2014/main" id="{780E2AE8-E668-484A-8750-6091DB32E47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03505E61-B202-418F-A524-4ED535426C3C}" type="slidenum">
              <a:rPr lang="en-US" altLang="en-US" sz="2000">
                <a:solidFill>
                  <a:srgbClr val="002060"/>
                </a:solidFill>
              </a:rPr>
              <a:pPr>
                <a:lnSpc>
                  <a:spcPct val="30000"/>
                </a:lnSpc>
                <a:spcBef>
                  <a:spcPct val="0"/>
                </a:spcBef>
                <a:buFontTx/>
                <a:buNone/>
              </a:pPr>
              <a:t>28</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6DE1416D-661A-49E0-96E8-72122EA8CB26}"/>
              </a:ext>
            </a:extLst>
          </p:cNvPr>
          <p:cNvSpPr>
            <a:spLocks noGrp="1"/>
          </p:cNvSpPr>
          <p:nvPr>
            <p:ph type="ftr" sz="quarter" idx="11"/>
          </p:nvPr>
        </p:nvSpPr>
        <p:spPr>
          <a:xfrm>
            <a:off x="950495" y="6135136"/>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9120286-EFE9-42D2-B86A-D275AFD143FB}"/>
              </a:ext>
            </a:extLst>
          </p:cNvPr>
          <p:cNvSpPr>
            <a:spLocks noGrp="1" noChangeArrowheads="1"/>
          </p:cNvSpPr>
          <p:nvPr>
            <p:ph type="title"/>
          </p:nvPr>
        </p:nvSpPr>
        <p:spPr>
          <a:xfrm>
            <a:off x="914400" y="304800"/>
            <a:ext cx="7620000" cy="655320"/>
          </a:xfrm>
        </p:spPr>
        <p:txBody>
          <a:bodyPr/>
          <a:lstStyle/>
          <a:p>
            <a:pPr eaLnBrk="1" hangingPunct="1"/>
            <a:r>
              <a:rPr lang="en-US" altLang="en-US" sz="2800" dirty="0">
                <a:solidFill>
                  <a:srgbClr val="002060"/>
                </a:solidFill>
              </a:rPr>
              <a:t>When to begin Backup Withholding</a:t>
            </a:r>
          </a:p>
        </p:txBody>
      </p:sp>
      <p:sp>
        <p:nvSpPr>
          <p:cNvPr id="63491" name="Rectangle 3">
            <a:extLst>
              <a:ext uri="{FF2B5EF4-FFF2-40B4-BE49-F238E27FC236}">
                <a16:creationId xmlns:a16="http://schemas.microsoft.com/office/drawing/2014/main" id="{1B22287F-5418-4CB7-8EA5-4E9C47F83375}"/>
              </a:ext>
            </a:extLst>
          </p:cNvPr>
          <p:cNvSpPr>
            <a:spLocks noGrp="1" noChangeArrowheads="1"/>
          </p:cNvSpPr>
          <p:nvPr>
            <p:ph idx="1"/>
          </p:nvPr>
        </p:nvSpPr>
        <p:spPr/>
        <p:txBody>
          <a:bodyPr>
            <a:normAutofit fontScale="92500" lnSpcReduction="20000"/>
          </a:bodyPr>
          <a:lstStyle/>
          <a:p>
            <a:pPr eaLnBrk="1" hangingPunct="1">
              <a:buFont typeface="Wingdings" panose="05000000000000000000" pitchFamily="2" charset="2"/>
              <a:buNone/>
            </a:pPr>
            <a:r>
              <a:rPr lang="en-US" altLang="en-US" sz="3000" b="0" dirty="0">
                <a:solidFill>
                  <a:srgbClr val="002060"/>
                </a:solidFill>
              </a:rPr>
              <a:t>CP 2100/2100A Notices  </a:t>
            </a:r>
          </a:p>
          <a:p>
            <a:pPr marL="640080" indent="-457200" eaLnBrk="1" hangingPunct="1">
              <a:lnSpc>
                <a:spcPct val="110000"/>
              </a:lnSpc>
              <a:buFont typeface="Arial" panose="020B0604020202020204" pitchFamily="34" charset="0"/>
              <a:buChar char="•"/>
            </a:pPr>
            <a:r>
              <a:rPr lang="en-US" altLang="en-US" sz="3000" b="0" dirty="0">
                <a:solidFill>
                  <a:srgbClr val="002060"/>
                </a:solidFill>
              </a:rPr>
              <a:t>Sent to the payers when erroneous information is identified on the filed Forms 1099.</a:t>
            </a:r>
          </a:p>
          <a:p>
            <a:pPr marL="640080" indent="-457200" eaLnBrk="1" hangingPunct="1">
              <a:lnSpc>
                <a:spcPct val="110000"/>
              </a:lnSpc>
              <a:buFont typeface="Arial" panose="020B0604020202020204" pitchFamily="34" charset="0"/>
              <a:buChar char="•"/>
            </a:pPr>
            <a:r>
              <a:rPr lang="en-US" altLang="en-US" sz="3000" b="0" dirty="0">
                <a:solidFill>
                  <a:srgbClr val="002060"/>
                </a:solidFill>
              </a:rPr>
              <a:t>Direct the payer to take an action, dependent upon various factors.</a:t>
            </a:r>
          </a:p>
          <a:p>
            <a:pPr marL="640080" indent="-457200" eaLnBrk="1" hangingPunct="1">
              <a:lnSpc>
                <a:spcPct val="110000"/>
              </a:lnSpc>
              <a:buFont typeface="Arial" panose="020B0604020202020204" pitchFamily="34" charset="0"/>
              <a:buChar char="•"/>
            </a:pPr>
            <a:r>
              <a:rPr lang="en-US" altLang="en-US" sz="3000" b="0" dirty="0">
                <a:solidFill>
                  <a:srgbClr val="002060"/>
                </a:solidFill>
              </a:rPr>
              <a:t>Payer must identify all vendors who have provided erroneous information in 2 out of 3 years of reporting and initiate </a:t>
            </a:r>
            <a:r>
              <a:rPr lang="en-US" altLang="en-US" sz="3000" b="0" u="sng" dirty="0">
                <a:solidFill>
                  <a:srgbClr val="002060"/>
                </a:solidFill>
              </a:rPr>
              <a:t>mandatory</a:t>
            </a:r>
            <a:r>
              <a:rPr lang="en-US" altLang="en-US" sz="3000" b="0" dirty="0">
                <a:solidFill>
                  <a:srgbClr val="002060"/>
                </a:solidFill>
              </a:rPr>
              <a:t> backup withholding.</a:t>
            </a:r>
          </a:p>
          <a:p>
            <a:pPr eaLnBrk="1" hangingPunct="1">
              <a:buFont typeface="Wingdings" panose="05000000000000000000" pitchFamily="2" charset="2"/>
              <a:buNone/>
            </a:pPr>
            <a:endParaRPr lang="en-US" altLang="en-US" sz="2800" dirty="0"/>
          </a:p>
        </p:txBody>
      </p:sp>
      <p:sp>
        <p:nvSpPr>
          <p:cNvPr id="63492" name="Slide Number Placeholder 1">
            <a:extLst>
              <a:ext uri="{FF2B5EF4-FFF2-40B4-BE49-F238E27FC236}">
                <a16:creationId xmlns:a16="http://schemas.microsoft.com/office/drawing/2014/main" id="{8AB6B2D6-8830-4F48-B4FB-FDC627777A7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3F378ADF-E706-42D7-B0B2-5FC18F0532A8}" type="slidenum">
              <a:rPr lang="en-US" altLang="en-US" sz="2000">
                <a:solidFill>
                  <a:srgbClr val="002060"/>
                </a:solidFill>
              </a:rPr>
              <a:pPr>
                <a:lnSpc>
                  <a:spcPct val="30000"/>
                </a:lnSpc>
                <a:spcBef>
                  <a:spcPct val="0"/>
                </a:spcBef>
                <a:buFontTx/>
                <a:buNone/>
              </a:pPr>
              <a:t>29</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93934F30-79E4-4A0C-A243-AEEC022F9307}"/>
              </a:ext>
            </a:extLst>
          </p:cNvPr>
          <p:cNvSpPr>
            <a:spLocks noGrp="1"/>
          </p:cNvSpPr>
          <p:nvPr>
            <p:ph type="ftr" sz="quarter" idx="11"/>
          </p:nvPr>
        </p:nvSpPr>
        <p:spPr>
          <a:xfrm>
            <a:off x="1066800" y="6104021"/>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E71B4A-FA34-4CA0-B3B2-BF5071478F3C}"/>
              </a:ext>
            </a:extLst>
          </p:cNvPr>
          <p:cNvSpPr>
            <a:spLocks noGrp="1"/>
          </p:cNvSpPr>
          <p:nvPr>
            <p:ph type="title"/>
          </p:nvPr>
        </p:nvSpPr>
        <p:spPr/>
        <p:txBody>
          <a:bodyPr/>
          <a:lstStyle/>
          <a:p>
            <a:r>
              <a:rPr lang="en-US" sz="2800" dirty="0">
                <a:solidFill>
                  <a:srgbClr val="002060"/>
                </a:solidFill>
              </a:rPr>
              <a:t>Before We Begin</a:t>
            </a:r>
          </a:p>
        </p:txBody>
      </p:sp>
      <p:sp>
        <p:nvSpPr>
          <p:cNvPr id="8" name="Content Placeholder 7">
            <a:extLst>
              <a:ext uri="{FF2B5EF4-FFF2-40B4-BE49-F238E27FC236}">
                <a16:creationId xmlns:a16="http://schemas.microsoft.com/office/drawing/2014/main" id="{A5832273-5693-4B2B-86A8-2091BE1773BF}"/>
              </a:ext>
            </a:extLst>
          </p:cNvPr>
          <p:cNvSpPr>
            <a:spLocks noGrp="1"/>
          </p:cNvSpPr>
          <p:nvPr>
            <p:ph idx="1"/>
          </p:nvPr>
        </p:nvSpPr>
        <p:spPr>
          <a:xfrm>
            <a:off x="352269" y="1744855"/>
            <a:ext cx="8229600" cy="3368290"/>
          </a:xfrm>
        </p:spPr>
        <p:txBody>
          <a:bodyPr/>
          <a:lstStyle/>
          <a:p>
            <a:pPr marL="457200" indent="-457200">
              <a:buFont typeface="Arial" panose="020B0604020202020204" pitchFamily="34" charset="0"/>
              <a:buChar char="•"/>
            </a:pPr>
            <a:r>
              <a:rPr lang="en-US" sz="2800" b="0" dirty="0">
                <a:solidFill>
                  <a:srgbClr val="002060"/>
                </a:solidFill>
              </a:rPr>
              <a:t>This presentation is for your information only.  </a:t>
            </a:r>
          </a:p>
          <a:p>
            <a:pPr marL="457200" indent="-457200">
              <a:buFont typeface="Arial" panose="020B0604020202020204" pitchFamily="34" charset="0"/>
              <a:buChar char="•"/>
            </a:pPr>
            <a:r>
              <a:rPr lang="en-US" sz="2800" b="0" dirty="0">
                <a:solidFill>
                  <a:srgbClr val="002060"/>
                </a:solidFill>
              </a:rPr>
              <a:t>The information is current as of the date it was presented. </a:t>
            </a:r>
          </a:p>
          <a:p>
            <a:pPr marL="457200" indent="-457200">
              <a:buFont typeface="Arial" panose="020B0604020202020204" pitchFamily="34" charset="0"/>
              <a:buChar char="•"/>
            </a:pPr>
            <a:r>
              <a:rPr lang="en-US" sz="2800" b="0" dirty="0">
                <a:solidFill>
                  <a:srgbClr val="002060"/>
                </a:solidFill>
              </a:rPr>
              <a:t>This should not be considered official guidance.</a:t>
            </a:r>
          </a:p>
          <a:p>
            <a:endParaRPr lang="en-US" dirty="0"/>
          </a:p>
        </p:txBody>
      </p:sp>
      <p:sp>
        <p:nvSpPr>
          <p:cNvPr id="2" name="Footer Placeholder 1">
            <a:extLst>
              <a:ext uri="{FF2B5EF4-FFF2-40B4-BE49-F238E27FC236}">
                <a16:creationId xmlns:a16="http://schemas.microsoft.com/office/drawing/2014/main" id="{A0955663-2966-46F3-BD4A-2E943693126E}"/>
              </a:ext>
            </a:extLst>
          </p:cNvPr>
          <p:cNvSpPr>
            <a:spLocks noGrp="1"/>
          </p:cNvSpPr>
          <p:nvPr>
            <p:ph type="ftr" sz="quarter" idx="11"/>
          </p:nvPr>
        </p:nvSpPr>
        <p:spPr>
          <a:xfrm>
            <a:off x="1005840" y="6096000"/>
            <a:ext cx="3657600" cy="5327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
        <p:nvSpPr>
          <p:cNvPr id="6" name="Slide Number Placeholder 3">
            <a:extLst>
              <a:ext uri="{FF2B5EF4-FFF2-40B4-BE49-F238E27FC236}">
                <a16:creationId xmlns:a16="http://schemas.microsoft.com/office/drawing/2014/main" id="{02A101B3-CDC9-4C8A-8E0D-9F5EEAAA3F8B}"/>
              </a:ext>
            </a:extLst>
          </p:cNvPr>
          <p:cNvSpPr txBox="1">
            <a:spLocks/>
          </p:cNvSpPr>
          <p:nvPr/>
        </p:nvSpPr>
        <p:spPr>
          <a:xfrm>
            <a:off x="457200" y="6301471"/>
            <a:ext cx="457200" cy="3657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lstStyle>
            <a:defPPr>
              <a:defRPr lang="en-US"/>
            </a:defPPr>
            <a:lvl1pPr algn="ctr" rtl="0" eaLnBrk="0" fontAlgn="base" hangingPunct="0">
              <a:lnSpc>
                <a:spcPct val="120000"/>
              </a:lnSpc>
              <a:spcBef>
                <a:spcPct val="20000"/>
              </a:spcBef>
              <a:spcAft>
                <a:spcPct val="0"/>
              </a:spcAft>
              <a:buChar char="•"/>
              <a:defRPr sz="3200" b="1" kern="1200" baseline="30000">
                <a:solidFill>
                  <a:schemeClr val="tx1"/>
                </a:solidFill>
                <a:latin typeface="Arial" panose="020B0604020202020204" pitchFamily="34" charset="0"/>
                <a:ea typeface="ＭＳ Ｐゴシック" panose="020B0600070205080204" pitchFamily="34" charset="-128"/>
                <a:cs typeface="Arial" charset="0"/>
              </a:defRPr>
            </a:lvl1pPr>
            <a:lvl2pPr marL="742950" indent="-285750" algn="l" rtl="0" eaLnBrk="0" fontAlgn="base" hangingPunct="0">
              <a:lnSpc>
                <a:spcPct val="120000"/>
              </a:lnSpc>
              <a:spcBef>
                <a:spcPct val="20000"/>
              </a:spcBef>
              <a:spcAft>
                <a:spcPct val="0"/>
              </a:spcAft>
              <a:buClr>
                <a:schemeClr val="folHlink"/>
              </a:buClr>
              <a:buChar char="•"/>
              <a:defRPr sz="2800" kern="1200" baseline="300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20000"/>
              </a:spcBef>
              <a:spcAft>
                <a:spcPct val="0"/>
              </a:spcAft>
              <a:buClr>
                <a:schemeClr val="hlink"/>
              </a:buClr>
              <a:buChar char="•"/>
              <a:defRPr sz="2400" kern="1200" baseline="300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20000"/>
              </a:spcBef>
              <a:spcAft>
                <a:spcPct val="0"/>
              </a:spcAft>
              <a:buClr>
                <a:schemeClr val="folHlink"/>
              </a:buClr>
              <a:buChar char="•"/>
              <a:defRPr sz="2000" kern="1200" baseline="300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20000"/>
              </a:spcBef>
              <a:spcAft>
                <a:spcPct val="0"/>
              </a:spcAft>
              <a:buClr>
                <a:schemeClr val="folHlink"/>
              </a:buClr>
              <a:buChar char="•"/>
              <a:defRPr sz="2000" kern="1200" baseline="300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lr>
                <a:schemeClr val="folHlink"/>
              </a:buClr>
              <a:buChar char="•"/>
              <a:defRPr sz="2000" kern="1200" baseline="300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lr>
                <a:schemeClr val="folHlink"/>
              </a:buClr>
              <a:buChar char="•"/>
              <a:defRPr sz="2000" kern="1200" baseline="300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lr>
                <a:schemeClr val="folHlink"/>
              </a:buClr>
              <a:buChar char="•"/>
              <a:defRPr sz="2000" kern="1200" baseline="300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lr>
                <a:schemeClr val="folHlink"/>
              </a:buClr>
              <a:buChar char="•"/>
              <a:defRPr sz="2000" kern="1200" baseline="30000">
                <a:solidFill>
                  <a:schemeClr val="tx1"/>
                </a:solidFill>
                <a:latin typeface="Arial" panose="020B0604020202020204" pitchFamily="34" charset="0"/>
                <a:ea typeface="ＭＳ Ｐゴシック" panose="020B0600070205080204" pitchFamily="34" charset="-128"/>
                <a:cs typeface="+mn-cs"/>
              </a:defRPr>
            </a:lvl9pPr>
          </a:lstStyle>
          <a:p>
            <a:pPr>
              <a:lnSpc>
                <a:spcPct val="30000"/>
              </a:lnSpc>
              <a:spcBef>
                <a:spcPct val="0"/>
              </a:spcBef>
              <a:buFontTx/>
              <a:buNone/>
            </a:pPr>
            <a:fld id="{B9685FAC-2889-415D-9A0A-8878C411FBA4}" type="slidenum">
              <a:rPr lang="en-US" altLang="en-US" sz="2000" smtClean="0">
                <a:solidFill>
                  <a:srgbClr val="002060"/>
                </a:solidFill>
              </a:rPr>
              <a:pPr>
                <a:lnSpc>
                  <a:spcPct val="30000"/>
                </a:lnSpc>
                <a:spcBef>
                  <a:spcPct val="0"/>
                </a:spcBef>
                <a:buFontTx/>
                <a:buNone/>
              </a:pPr>
              <a:t>3</a:t>
            </a:fld>
            <a:endParaRPr lang="en-US" altLang="en-US" sz="2000" dirty="0">
              <a:solidFill>
                <a:srgbClr val="002060"/>
              </a:solidFill>
              <a:latin typeface="Times" panose="02020603050405020304" pitchFamily="18" charset="0"/>
            </a:endParaRPr>
          </a:p>
        </p:txBody>
      </p:sp>
    </p:spTree>
    <p:extLst>
      <p:ext uri="{BB962C8B-B14F-4D97-AF65-F5344CB8AC3E}">
        <p14:creationId xmlns:p14="http://schemas.microsoft.com/office/powerpoint/2010/main" val="4227615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6390C20-67CD-4B15-B446-2708A7FD6AA8}"/>
              </a:ext>
            </a:extLst>
          </p:cNvPr>
          <p:cNvSpPr>
            <a:spLocks noGrp="1" noChangeArrowheads="1"/>
          </p:cNvSpPr>
          <p:nvPr>
            <p:ph type="title"/>
          </p:nvPr>
        </p:nvSpPr>
        <p:spPr>
          <a:xfrm>
            <a:off x="914400" y="304800"/>
            <a:ext cx="7543800" cy="883919"/>
          </a:xfrm>
        </p:spPr>
        <p:txBody>
          <a:bodyPr/>
          <a:lstStyle/>
          <a:p>
            <a:pPr eaLnBrk="1" hangingPunct="1"/>
            <a:r>
              <a:rPr lang="en-US" altLang="en-US" sz="2800" dirty="0">
                <a:solidFill>
                  <a:srgbClr val="002060"/>
                </a:solidFill>
              </a:rPr>
              <a:t>How to report Backup Withholding</a:t>
            </a:r>
          </a:p>
        </p:txBody>
      </p:sp>
      <p:sp>
        <p:nvSpPr>
          <p:cNvPr id="37891" name="Rectangle 3">
            <a:extLst>
              <a:ext uri="{FF2B5EF4-FFF2-40B4-BE49-F238E27FC236}">
                <a16:creationId xmlns:a16="http://schemas.microsoft.com/office/drawing/2014/main" id="{DFB76C25-A5B5-4B3E-87FD-48D4C2557526}"/>
              </a:ext>
            </a:extLst>
          </p:cNvPr>
          <p:cNvSpPr>
            <a:spLocks noGrp="1" noChangeArrowheads="1"/>
          </p:cNvSpPr>
          <p:nvPr>
            <p:ph idx="1"/>
          </p:nvPr>
        </p:nvSpPr>
        <p:spPr>
          <a:xfrm>
            <a:off x="457200" y="1371600"/>
            <a:ext cx="8229600" cy="4648200"/>
          </a:xfrm>
        </p:spPr>
        <p:txBody>
          <a:bodyPr>
            <a:normAutofit fontScale="85000" lnSpcReduction="10000"/>
          </a:bodyPr>
          <a:lstStyle/>
          <a:p>
            <a:pPr marL="457200" indent="-457200" eaLnBrk="1" hangingPunct="1">
              <a:lnSpc>
                <a:spcPct val="110000"/>
              </a:lnSpc>
              <a:buFont typeface="Arial" panose="020B0604020202020204" pitchFamily="34" charset="0"/>
              <a:buChar char="•"/>
            </a:pPr>
            <a:r>
              <a:rPr lang="en-US" altLang="en-US" sz="3200" b="0" dirty="0">
                <a:solidFill>
                  <a:srgbClr val="002060"/>
                </a:solidFill>
              </a:rPr>
              <a:t>Report withholding amounts to payee and to IRS in Box 4 of Form 1099 (-MISC, -NEC)</a:t>
            </a:r>
          </a:p>
          <a:p>
            <a:pPr marL="457200" indent="-457200" eaLnBrk="1" hangingPunct="1">
              <a:lnSpc>
                <a:spcPct val="110000"/>
              </a:lnSpc>
              <a:buFont typeface="Arial" panose="020B0604020202020204" pitchFamily="34" charset="0"/>
              <a:buChar char="•"/>
            </a:pPr>
            <a:r>
              <a:rPr lang="en-US" altLang="en-US" sz="3200" b="0" dirty="0">
                <a:solidFill>
                  <a:srgbClr val="002060"/>
                </a:solidFill>
              </a:rPr>
              <a:t>Form 945 is used to report and pay backup withholding to the IRS </a:t>
            </a:r>
          </a:p>
          <a:p>
            <a:pPr marL="640080" lvl="2" indent="-457200">
              <a:lnSpc>
                <a:spcPct val="110000"/>
              </a:lnSpc>
              <a:buFont typeface="Arial" panose="020B0604020202020204" pitchFamily="34" charset="0"/>
              <a:buChar char="•"/>
            </a:pPr>
            <a:r>
              <a:rPr lang="en-US" altLang="en-US" sz="3200" dirty="0">
                <a:solidFill>
                  <a:srgbClr val="002060"/>
                </a:solidFill>
              </a:rPr>
              <a:t>Annual return - due 1/31 of the following year</a:t>
            </a:r>
          </a:p>
          <a:p>
            <a:pPr marL="640080" lvl="2" indent="-457200">
              <a:lnSpc>
                <a:spcPct val="110000"/>
              </a:lnSpc>
              <a:buFont typeface="Arial" panose="020B0604020202020204" pitchFamily="34" charset="0"/>
              <a:buChar char="•"/>
            </a:pPr>
            <a:r>
              <a:rPr lang="en-US" altLang="en-US" sz="3200" dirty="0">
                <a:solidFill>
                  <a:srgbClr val="002060"/>
                </a:solidFill>
              </a:rPr>
              <a:t>Ordinary deposit rules apply</a:t>
            </a:r>
          </a:p>
          <a:p>
            <a:pPr marL="640080" lvl="2" indent="-457200">
              <a:lnSpc>
                <a:spcPct val="110000"/>
              </a:lnSpc>
              <a:buFont typeface="Arial" panose="020B0604020202020204" pitchFamily="34" charset="0"/>
              <a:buChar char="•"/>
            </a:pPr>
            <a:r>
              <a:rPr lang="en-US" altLang="en-US" sz="3200" dirty="0">
                <a:solidFill>
                  <a:srgbClr val="002060"/>
                </a:solidFill>
              </a:rPr>
              <a:t>Make Form 945 deposits separate from Form 941 deposits</a:t>
            </a:r>
          </a:p>
          <a:p>
            <a:pPr eaLnBrk="1" hangingPunct="1"/>
            <a:endParaRPr lang="en-US" altLang="en-US" dirty="0"/>
          </a:p>
        </p:txBody>
      </p:sp>
      <p:sp>
        <p:nvSpPr>
          <p:cNvPr id="65540" name="Slide Number Placeholder 1">
            <a:extLst>
              <a:ext uri="{FF2B5EF4-FFF2-40B4-BE49-F238E27FC236}">
                <a16:creationId xmlns:a16="http://schemas.microsoft.com/office/drawing/2014/main" id="{AAB5E845-8936-4D98-AC45-B1B91925D8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DE3983D4-D153-4FF4-984E-8E2F7AAEC83D}" type="slidenum">
              <a:rPr lang="en-US" altLang="en-US" sz="2000">
                <a:solidFill>
                  <a:srgbClr val="002060"/>
                </a:solidFill>
              </a:rPr>
              <a:pPr>
                <a:lnSpc>
                  <a:spcPct val="30000"/>
                </a:lnSpc>
                <a:spcBef>
                  <a:spcPct val="0"/>
                </a:spcBef>
                <a:buFontTx/>
                <a:buNone/>
              </a:pPr>
              <a:t>30</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DCE14D70-1FAE-40B2-A99D-3BBBB0E5E277}"/>
              </a:ext>
            </a:extLst>
          </p:cNvPr>
          <p:cNvSpPr>
            <a:spLocks noGrp="1"/>
          </p:cNvSpPr>
          <p:nvPr>
            <p:ph type="ftr" sz="quarter" idx="11"/>
          </p:nvPr>
        </p:nvSpPr>
        <p:spPr>
          <a:xfrm>
            <a:off x="1028700" y="6120698"/>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47FE2F7-8C0F-4ADA-B06A-D9261C808BA6}"/>
              </a:ext>
            </a:extLst>
          </p:cNvPr>
          <p:cNvSpPr>
            <a:spLocks noGrp="1" noChangeArrowheads="1"/>
          </p:cNvSpPr>
          <p:nvPr>
            <p:ph type="title"/>
          </p:nvPr>
        </p:nvSpPr>
        <p:spPr>
          <a:xfrm>
            <a:off x="1066800" y="228600"/>
            <a:ext cx="7315200" cy="762000"/>
          </a:xfrm>
        </p:spPr>
        <p:txBody>
          <a:bodyPr/>
          <a:lstStyle/>
          <a:p>
            <a:pPr eaLnBrk="1" hangingPunct="1"/>
            <a:r>
              <a:rPr lang="en-US" altLang="en-US" sz="2800" dirty="0">
                <a:solidFill>
                  <a:srgbClr val="002060"/>
                </a:solidFill>
              </a:rPr>
              <a:t>Verifying TIN </a:t>
            </a:r>
          </a:p>
        </p:txBody>
      </p:sp>
      <p:graphicFrame>
        <p:nvGraphicFramePr>
          <p:cNvPr id="83971" name="Object 3">
            <a:extLst>
              <a:ext uri="{FF2B5EF4-FFF2-40B4-BE49-F238E27FC236}">
                <a16:creationId xmlns:a16="http://schemas.microsoft.com/office/drawing/2014/main" id="{E274FABD-0E92-4905-8C1F-D690C7B12510}"/>
              </a:ext>
            </a:extLst>
          </p:cNvPr>
          <p:cNvGraphicFramePr>
            <a:graphicFrameLocks noGrp="1" noChangeAspect="1"/>
          </p:cNvGraphicFramePr>
          <p:nvPr>
            <p:ph type="clipArt" sz="half" idx="1"/>
            <p:extLst>
              <p:ext uri="{D42A27DB-BD31-4B8C-83A1-F6EECF244321}">
                <p14:modId xmlns:p14="http://schemas.microsoft.com/office/powerpoint/2010/main" val="3295283774"/>
              </p:ext>
            </p:extLst>
          </p:nvPr>
        </p:nvGraphicFramePr>
        <p:xfrm>
          <a:off x="774032" y="2133600"/>
          <a:ext cx="1501775" cy="2208212"/>
        </p:xfrm>
        <a:graphic>
          <a:graphicData uri="http://schemas.openxmlformats.org/presentationml/2006/ole">
            <mc:AlternateContent xmlns:mc="http://schemas.openxmlformats.org/markup-compatibility/2006">
              <mc:Choice xmlns:v="urn:schemas-microsoft-com:vml" Requires="v">
                <p:oleObj name="Clip" r:id="rId3" imgW="2247900" imgH="3306763" progId="MS_ClipArt_Gallery.2">
                  <p:embed/>
                </p:oleObj>
              </mc:Choice>
              <mc:Fallback>
                <p:oleObj name="Clip" r:id="rId3" imgW="2247900" imgH="3306763"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2" y="2133600"/>
                        <a:ext cx="1501775" cy="220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3972" name="Rectangle 4">
            <a:extLst>
              <a:ext uri="{FF2B5EF4-FFF2-40B4-BE49-F238E27FC236}">
                <a16:creationId xmlns:a16="http://schemas.microsoft.com/office/drawing/2014/main" id="{2633790E-5EEC-4CBE-91AF-C7A95230C7DD}"/>
              </a:ext>
            </a:extLst>
          </p:cNvPr>
          <p:cNvSpPr>
            <a:spLocks noGrp="1" noChangeArrowheads="1"/>
          </p:cNvSpPr>
          <p:nvPr>
            <p:ph type="body" sz="half" idx="2"/>
          </p:nvPr>
        </p:nvSpPr>
        <p:spPr>
          <a:xfrm>
            <a:off x="2667000" y="1143000"/>
            <a:ext cx="6248400" cy="4953000"/>
          </a:xfrm>
        </p:spPr>
        <p:txBody>
          <a:bodyPr>
            <a:normAutofit fontScale="25000" lnSpcReduction="20000"/>
          </a:bodyPr>
          <a:lstStyle/>
          <a:p>
            <a:pPr eaLnBrk="1" hangingPunct="1">
              <a:lnSpc>
                <a:spcPct val="110000"/>
              </a:lnSpc>
            </a:pPr>
            <a:r>
              <a:rPr lang="en-US" altLang="en-US" sz="9600" b="0" dirty="0">
                <a:solidFill>
                  <a:srgbClr val="002060"/>
                </a:solidFill>
              </a:rPr>
              <a:t>You may verify any Taxpayer Identification Number (TIN) by registering with the IRS’s </a:t>
            </a:r>
            <a:r>
              <a:rPr lang="en-US" altLang="en-US" sz="9600" b="0" u="sng" dirty="0">
                <a:solidFill>
                  <a:srgbClr val="002060"/>
                </a:solidFill>
              </a:rPr>
              <a:t>TIN Matching Program</a:t>
            </a:r>
          </a:p>
          <a:p>
            <a:pPr eaLnBrk="1" hangingPunct="1">
              <a:lnSpc>
                <a:spcPct val="110000"/>
              </a:lnSpc>
              <a:buFont typeface="Wingdings" panose="05000000000000000000" pitchFamily="2" charset="2"/>
              <a:buNone/>
            </a:pPr>
            <a:endParaRPr lang="en-US" altLang="en-US" sz="9600" b="0" dirty="0">
              <a:solidFill>
                <a:srgbClr val="002060"/>
              </a:solidFill>
            </a:endParaRPr>
          </a:p>
          <a:p>
            <a:pPr eaLnBrk="1" hangingPunct="1">
              <a:lnSpc>
                <a:spcPct val="110000"/>
              </a:lnSpc>
            </a:pPr>
            <a:r>
              <a:rPr lang="en-US" altLang="en-US" sz="9600" b="0" dirty="0">
                <a:solidFill>
                  <a:srgbClr val="002060"/>
                </a:solidFill>
              </a:rPr>
              <a:t>Use of the TIN Matching program will reduce the number of TIN/Name mismatches and protect the employer from civil penalties </a:t>
            </a:r>
          </a:p>
          <a:p>
            <a:pPr eaLnBrk="1" hangingPunct="1">
              <a:lnSpc>
                <a:spcPct val="110000"/>
              </a:lnSpc>
            </a:pPr>
            <a:endParaRPr lang="en-US" altLang="en-US" sz="9600" b="0" dirty="0">
              <a:solidFill>
                <a:srgbClr val="002060"/>
              </a:solidFill>
            </a:endParaRPr>
          </a:p>
          <a:p>
            <a:pPr eaLnBrk="1" hangingPunct="1">
              <a:lnSpc>
                <a:spcPct val="110000"/>
              </a:lnSpc>
            </a:pPr>
            <a:r>
              <a:rPr lang="en-US" altLang="en-US" sz="9600" b="0" dirty="0">
                <a:solidFill>
                  <a:srgbClr val="002060"/>
                </a:solidFill>
              </a:rPr>
              <a:t>Failure to register and/or use program will not be used to impose civil penalties on non-users  </a:t>
            </a:r>
          </a:p>
          <a:p>
            <a:pPr eaLnBrk="1" hangingPunct="1">
              <a:lnSpc>
                <a:spcPct val="90000"/>
              </a:lnSpc>
              <a:buFont typeface="Wingdings" panose="05000000000000000000" pitchFamily="2" charset="2"/>
              <a:buNone/>
            </a:pPr>
            <a:endParaRPr lang="en-US" altLang="en-US" sz="4500" b="1" dirty="0"/>
          </a:p>
          <a:p>
            <a:pPr eaLnBrk="1" hangingPunct="1">
              <a:lnSpc>
                <a:spcPct val="90000"/>
              </a:lnSpc>
              <a:buFont typeface="Wingdings" panose="05000000000000000000" pitchFamily="2" charset="2"/>
              <a:buNone/>
            </a:pPr>
            <a:endParaRPr lang="en-US" altLang="en-US" sz="2400" b="1" dirty="0"/>
          </a:p>
        </p:txBody>
      </p:sp>
      <p:sp>
        <p:nvSpPr>
          <p:cNvPr id="67589" name="Slide Number Placeholder 1">
            <a:extLst>
              <a:ext uri="{FF2B5EF4-FFF2-40B4-BE49-F238E27FC236}">
                <a16:creationId xmlns:a16="http://schemas.microsoft.com/office/drawing/2014/main" id="{F1E33B86-A384-4C5F-9224-2BB59FA2A4A0}"/>
              </a:ext>
            </a:extLst>
          </p:cNvPr>
          <p:cNvSpPr>
            <a:spLocks noGrp="1"/>
          </p:cNvSpPr>
          <p:nvPr>
            <p:ph type="sldNum" sz="quarter" idx="12"/>
          </p:nvPr>
        </p:nvSpPr>
        <p:spPr>
          <a:xfrm>
            <a:off x="228600" y="6324600"/>
            <a:ext cx="1066800" cy="33250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F4C210FC-A0A2-4E44-A1B9-78E9581ADA05}" type="slidenum">
              <a:rPr lang="en-US" altLang="en-US" sz="2000">
                <a:solidFill>
                  <a:srgbClr val="002060"/>
                </a:solidFill>
              </a:rPr>
              <a:pPr>
                <a:lnSpc>
                  <a:spcPct val="30000"/>
                </a:lnSpc>
                <a:spcBef>
                  <a:spcPct val="0"/>
                </a:spcBef>
                <a:buFontTx/>
                <a:buNone/>
              </a:pPr>
              <a:t>31</a:t>
            </a:fld>
            <a:endParaRPr lang="en-US" altLang="en-US" sz="2000" dirty="0">
              <a:solidFill>
                <a:srgbClr val="002060"/>
              </a:solidFill>
            </a:endParaRPr>
          </a:p>
        </p:txBody>
      </p:sp>
      <p:sp>
        <p:nvSpPr>
          <p:cNvPr id="6" name="Footer Placeholder 1">
            <a:extLst>
              <a:ext uri="{FF2B5EF4-FFF2-40B4-BE49-F238E27FC236}">
                <a16:creationId xmlns:a16="http://schemas.microsoft.com/office/drawing/2014/main" id="{672F26A8-4477-49C8-97C7-F37641BEA0BB}"/>
              </a:ext>
            </a:extLst>
          </p:cNvPr>
          <p:cNvSpPr>
            <a:spLocks noGrp="1"/>
          </p:cNvSpPr>
          <p:nvPr>
            <p:ph type="ftr" sz="quarter" idx="11"/>
          </p:nvPr>
        </p:nvSpPr>
        <p:spPr>
          <a:xfrm>
            <a:off x="1066800" y="6191501"/>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9C6297B-3E5B-4766-8944-5F48B6FD1F16}"/>
              </a:ext>
            </a:extLst>
          </p:cNvPr>
          <p:cNvSpPr>
            <a:spLocks noGrp="1" noChangeArrowheads="1"/>
          </p:cNvSpPr>
          <p:nvPr>
            <p:ph type="title"/>
          </p:nvPr>
        </p:nvSpPr>
        <p:spPr>
          <a:xfrm>
            <a:off x="1066800" y="228600"/>
            <a:ext cx="6934200" cy="762000"/>
          </a:xfrm>
        </p:spPr>
        <p:txBody>
          <a:bodyPr/>
          <a:lstStyle/>
          <a:p>
            <a:pPr eaLnBrk="1" hangingPunct="1"/>
            <a:r>
              <a:rPr lang="en-US" altLang="en-US" sz="2800" dirty="0">
                <a:solidFill>
                  <a:srgbClr val="002060"/>
                </a:solidFill>
              </a:rPr>
              <a:t>Verifying TIN</a:t>
            </a:r>
          </a:p>
        </p:txBody>
      </p:sp>
      <p:graphicFrame>
        <p:nvGraphicFramePr>
          <p:cNvPr id="84995" name="Object 3">
            <a:extLst>
              <a:ext uri="{FF2B5EF4-FFF2-40B4-BE49-F238E27FC236}">
                <a16:creationId xmlns:a16="http://schemas.microsoft.com/office/drawing/2014/main" id="{ECB33F09-A9A4-4D99-9A69-31DF014884AB}"/>
              </a:ext>
            </a:extLst>
          </p:cNvPr>
          <p:cNvGraphicFramePr>
            <a:graphicFrameLocks noGrp="1" noChangeAspect="1"/>
          </p:cNvGraphicFramePr>
          <p:nvPr>
            <p:ph type="clipArt" sz="half" idx="1"/>
            <p:extLst>
              <p:ext uri="{D42A27DB-BD31-4B8C-83A1-F6EECF244321}">
                <p14:modId xmlns:p14="http://schemas.microsoft.com/office/powerpoint/2010/main" val="630133644"/>
              </p:ext>
            </p:extLst>
          </p:nvPr>
        </p:nvGraphicFramePr>
        <p:xfrm>
          <a:off x="723900" y="2057400"/>
          <a:ext cx="1501775" cy="2208212"/>
        </p:xfrm>
        <a:graphic>
          <a:graphicData uri="http://schemas.openxmlformats.org/presentationml/2006/ole">
            <mc:AlternateContent xmlns:mc="http://schemas.openxmlformats.org/markup-compatibility/2006">
              <mc:Choice xmlns:v="urn:schemas-microsoft-com:vml" Requires="v">
                <p:oleObj name="Clip" r:id="rId3" imgW="2247900" imgH="3306763" progId="MS_ClipArt_Gallery.2">
                  <p:embed/>
                </p:oleObj>
              </mc:Choice>
              <mc:Fallback>
                <p:oleObj name="Clip" r:id="rId3" imgW="2247900" imgH="3306763"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2057400"/>
                        <a:ext cx="1501775" cy="220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4996" name="Rectangle 4">
            <a:extLst>
              <a:ext uri="{FF2B5EF4-FFF2-40B4-BE49-F238E27FC236}">
                <a16:creationId xmlns:a16="http://schemas.microsoft.com/office/drawing/2014/main" id="{EA06C1BA-43EE-472D-AB63-3C9AA3F9E0D9}"/>
              </a:ext>
            </a:extLst>
          </p:cNvPr>
          <p:cNvSpPr>
            <a:spLocks noGrp="1" noChangeArrowheads="1"/>
          </p:cNvSpPr>
          <p:nvPr>
            <p:ph type="body" sz="half" idx="2"/>
          </p:nvPr>
        </p:nvSpPr>
        <p:spPr>
          <a:xfrm>
            <a:off x="2667000" y="1143000"/>
            <a:ext cx="6096000" cy="4800600"/>
          </a:xfrm>
        </p:spPr>
        <p:txBody>
          <a:bodyPr>
            <a:normAutofit/>
          </a:bodyPr>
          <a:lstStyle/>
          <a:p>
            <a:pPr marL="457200" indent="-457200" eaLnBrk="1" hangingPunct="1">
              <a:lnSpc>
                <a:spcPct val="100000"/>
              </a:lnSpc>
              <a:buFont typeface="Arial" panose="020B0604020202020204" pitchFamily="34" charset="0"/>
              <a:buChar char="•"/>
              <a:defRPr/>
            </a:pPr>
            <a:r>
              <a:rPr lang="en-US" altLang="en-US" sz="2800" b="0" dirty="0">
                <a:solidFill>
                  <a:srgbClr val="002060"/>
                </a:solidFill>
              </a:rPr>
              <a:t>The TIN Matching Program contains all Social Security Numbers (SSNs), Individual Taxpayer Identification number (ITINs), and Employer Identification Numbers (EINs) issued by SSA and IRS</a:t>
            </a:r>
          </a:p>
          <a:p>
            <a:pPr marL="457200" indent="-457200" eaLnBrk="1" hangingPunct="1">
              <a:lnSpc>
                <a:spcPct val="100000"/>
              </a:lnSpc>
              <a:buFont typeface="Arial" panose="020B0604020202020204" pitchFamily="34" charset="0"/>
              <a:buChar char="•"/>
              <a:defRPr/>
            </a:pPr>
            <a:r>
              <a:rPr lang="en-US" altLang="en-US" sz="2800" b="0" dirty="0">
                <a:solidFill>
                  <a:srgbClr val="002060"/>
                </a:solidFill>
              </a:rPr>
              <a:t>Register with IRS e-services at </a:t>
            </a:r>
            <a:r>
              <a:rPr lang="en-US" altLang="en-US" sz="2800" b="0" dirty="0">
                <a:solidFill>
                  <a:srgbClr val="002060"/>
                </a:solidFill>
                <a:hlinkClick r:id="rId5">
                  <a:extLst>
                    <a:ext uri="{A12FA001-AC4F-418D-AE19-62706E023703}">
                      <ahyp:hlinkClr xmlns:ahyp="http://schemas.microsoft.com/office/drawing/2018/hyperlinkcolor" val="tx"/>
                    </a:ext>
                  </a:extLst>
                </a:hlinkClick>
              </a:rPr>
              <a:t>www.irs.gov/tax-professionals</a:t>
            </a:r>
            <a:endParaRPr lang="en-US" altLang="en-US" sz="2800" b="0" dirty="0">
              <a:solidFill>
                <a:srgbClr val="002060"/>
              </a:solidFill>
            </a:endParaRPr>
          </a:p>
        </p:txBody>
      </p:sp>
      <p:sp>
        <p:nvSpPr>
          <p:cNvPr id="69637" name="Slide Number Placeholder 1">
            <a:extLst>
              <a:ext uri="{FF2B5EF4-FFF2-40B4-BE49-F238E27FC236}">
                <a16:creationId xmlns:a16="http://schemas.microsoft.com/office/drawing/2014/main" id="{A62EEC28-CD3F-4C21-A950-392372EA5473}"/>
              </a:ext>
            </a:extLst>
          </p:cNvPr>
          <p:cNvSpPr>
            <a:spLocks noGrp="1"/>
          </p:cNvSpPr>
          <p:nvPr>
            <p:ph type="sldNum" sz="quarter" idx="12"/>
          </p:nvPr>
        </p:nvSpPr>
        <p:spPr>
          <a:xfrm>
            <a:off x="152400" y="6248400"/>
            <a:ext cx="1143000" cy="400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8ED1415B-19DD-4242-9D21-934EDADEE8B9}" type="slidenum">
              <a:rPr lang="en-US" altLang="en-US" sz="2000">
                <a:solidFill>
                  <a:srgbClr val="002060"/>
                </a:solidFill>
              </a:rPr>
              <a:pPr>
                <a:lnSpc>
                  <a:spcPct val="30000"/>
                </a:lnSpc>
                <a:spcBef>
                  <a:spcPct val="0"/>
                </a:spcBef>
                <a:buFontTx/>
                <a:buNone/>
              </a:pPr>
              <a:t>32</a:t>
            </a:fld>
            <a:endParaRPr lang="en-US" altLang="en-US" sz="2000" dirty="0">
              <a:solidFill>
                <a:srgbClr val="002060"/>
              </a:solidFill>
            </a:endParaRPr>
          </a:p>
        </p:txBody>
      </p:sp>
      <p:sp>
        <p:nvSpPr>
          <p:cNvPr id="6" name="Footer Placeholder 1">
            <a:extLst>
              <a:ext uri="{FF2B5EF4-FFF2-40B4-BE49-F238E27FC236}">
                <a16:creationId xmlns:a16="http://schemas.microsoft.com/office/drawing/2014/main" id="{1964FC80-8C2A-4309-BBF5-0E39588CD738}"/>
              </a:ext>
            </a:extLst>
          </p:cNvPr>
          <p:cNvSpPr>
            <a:spLocks noGrp="1"/>
          </p:cNvSpPr>
          <p:nvPr>
            <p:ph type="ftr" sz="quarter" idx="11"/>
          </p:nvPr>
        </p:nvSpPr>
        <p:spPr>
          <a:xfrm>
            <a:off x="1066800" y="6120063"/>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1ED7D51-B581-47BC-BDDC-068EFD6F0600}"/>
              </a:ext>
            </a:extLst>
          </p:cNvPr>
          <p:cNvSpPr>
            <a:spLocks noGrp="1" noChangeArrowheads="1"/>
          </p:cNvSpPr>
          <p:nvPr>
            <p:ph type="title"/>
          </p:nvPr>
        </p:nvSpPr>
        <p:spPr>
          <a:xfrm>
            <a:off x="1143000" y="304800"/>
            <a:ext cx="5943600" cy="762000"/>
          </a:xfrm>
        </p:spPr>
        <p:txBody>
          <a:bodyPr/>
          <a:lstStyle/>
          <a:p>
            <a:pPr eaLnBrk="1" hangingPunct="1"/>
            <a:r>
              <a:rPr lang="en-US" altLang="en-US" sz="2800" dirty="0">
                <a:solidFill>
                  <a:srgbClr val="002060"/>
                </a:solidFill>
              </a:rPr>
              <a:t>Need Help?</a:t>
            </a:r>
          </a:p>
        </p:txBody>
      </p:sp>
      <p:sp>
        <p:nvSpPr>
          <p:cNvPr id="71683" name="Rectangle 3">
            <a:extLst>
              <a:ext uri="{FF2B5EF4-FFF2-40B4-BE49-F238E27FC236}">
                <a16:creationId xmlns:a16="http://schemas.microsoft.com/office/drawing/2014/main" id="{120082EE-ADD0-4DA7-AA61-1B4677F9FCE1}"/>
              </a:ext>
            </a:extLst>
          </p:cNvPr>
          <p:cNvSpPr>
            <a:spLocks noGrp="1" noChangeArrowheads="1"/>
          </p:cNvSpPr>
          <p:nvPr>
            <p:ph idx="1"/>
          </p:nvPr>
        </p:nvSpPr>
        <p:spPr>
          <a:xfrm>
            <a:off x="685800" y="1295400"/>
            <a:ext cx="7772400" cy="4495800"/>
          </a:xfrm>
        </p:spPr>
        <p:txBody>
          <a:bodyPr/>
          <a:lstStyle/>
          <a:p>
            <a:pPr marL="457200" indent="-457200" eaLnBrk="1" hangingPunct="1">
              <a:lnSpc>
                <a:spcPct val="100000"/>
              </a:lnSpc>
              <a:buFont typeface="Arial" panose="020B0604020202020204" pitchFamily="34" charset="0"/>
              <a:buChar char="•"/>
            </a:pPr>
            <a:r>
              <a:rPr lang="en-US" altLang="en-US" sz="2800" b="0" dirty="0">
                <a:solidFill>
                  <a:srgbClr val="002060"/>
                </a:solidFill>
              </a:rPr>
              <a:t>If you have questions about information reporting, you may call 866-455-7438 (toll-free) or 304-263-8700 (not toll free).</a:t>
            </a:r>
          </a:p>
          <a:p>
            <a:pPr marL="457200" indent="-457200" eaLnBrk="1" hangingPunct="1">
              <a:lnSpc>
                <a:spcPct val="100000"/>
              </a:lnSpc>
              <a:buFont typeface="Arial" panose="020B0604020202020204" pitchFamily="34" charset="0"/>
              <a:buChar char="•"/>
            </a:pPr>
            <a:endParaRPr lang="en-US" altLang="en-US" sz="2800" b="0" dirty="0">
              <a:solidFill>
                <a:srgbClr val="002060"/>
              </a:solidFill>
            </a:endParaRPr>
          </a:p>
          <a:p>
            <a:pPr marL="457200" indent="-457200" eaLnBrk="1" hangingPunct="1">
              <a:lnSpc>
                <a:spcPct val="100000"/>
              </a:lnSpc>
              <a:buFont typeface="Arial" panose="020B0604020202020204" pitchFamily="34" charset="0"/>
              <a:buChar char="•"/>
            </a:pPr>
            <a:r>
              <a:rPr lang="en-US" altLang="en-US" sz="2800" b="0" dirty="0">
                <a:solidFill>
                  <a:srgbClr val="002060"/>
                </a:solidFill>
              </a:rPr>
              <a:t>Persons with a hearing or speech disability with access to TTY/TDD equipment can call 304-579-4827 (not toll free).</a:t>
            </a:r>
          </a:p>
        </p:txBody>
      </p:sp>
      <p:sp>
        <p:nvSpPr>
          <p:cNvPr id="71684" name="Slide Number Placeholder 1">
            <a:extLst>
              <a:ext uri="{FF2B5EF4-FFF2-40B4-BE49-F238E27FC236}">
                <a16:creationId xmlns:a16="http://schemas.microsoft.com/office/drawing/2014/main" id="{69168333-3747-4640-801B-3A0AED6F1C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CA9C8CD2-546D-4554-9111-120BA68B39CE}" type="slidenum">
              <a:rPr lang="en-US" altLang="en-US" sz="2000">
                <a:solidFill>
                  <a:srgbClr val="009FDA"/>
                </a:solidFill>
              </a:rPr>
              <a:pPr>
                <a:lnSpc>
                  <a:spcPct val="30000"/>
                </a:lnSpc>
                <a:spcBef>
                  <a:spcPct val="0"/>
                </a:spcBef>
                <a:buFontTx/>
                <a:buNone/>
              </a:pPr>
              <a:t>33</a:t>
            </a:fld>
            <a:endParaRPr lang="en-US" altLang="en-US" sz="2000" dirty="0">
              <a:solidFill>
                <a:srgbClr val="009FDA"/>
              </a:solidFill>
              <a:latin typeface="Times" panose="02020603050405020304" pitchFamily="18" charset="0"/>
            </a:endParaRPr>
          </a:p>
        </p:txBody>
      </p:sp>
      <p:sp>
        <p:nvSpPr>
          <p:cNvPr id="8" name="Footer Placeholder 1">
            <a:extLst>
              <a:ext uri="{FF2B5EF4-FFF2-40B4-BE49-F238E27FC236}">
                <a16:creationId xmlns:a16="http://schemas.microsoft.com/office/drawing/2014/main" id="{F9CEC17E-DD77-4288-9890-1ABE07C21561}"/>
              </a:ext>
            </a:extLst>
          </p:cNvPr>
          <p:cNvSpPr>
            <a:spLocks noGrp="1"/>
          </p:cNvSpPr>
          <p:nvPr>
            <p:ph type="ftr" sz="quarter" idx="11"/>
          </p:nvPr>
        </p:nvSpPr>
        <p:spPr>
          <a:xfrm>
            <a:off x="1005840" y="6263640"/>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CC3DF99-3997-47F4-B537-86A14AA07DA1}"/>
              </a:ext>
            </a:extLst>
          </p:cNvPr>
          <p:cNvSpPr>
            <a:spLocks noGrp="1" noChangeArrowheads="1"/>
          </p:cNvSpPr>
          <p:nvPr>
            <p:ph type="title"/>
          </p:nvPr>
        </p:nvSpPr>
        <p:spPr>
          <a:xfrm>
            <a:off x="938463" y="304800"/>
            <a:ext cx="5690937" cy="838200"/>
          </a:xfrm>
        </p:spPr>
        <p:txBody>
          <a:bodyPr/>
          <a:lstStyle/>
          <a:p>
            <a:pPr eaLnBrk="1" hangingPunct="1"/>
            <a:r>
              <a:rPr lang="en-US" altLang="en-US" sz="2800" dirty="0">
                <a:solidFill>
                  <a:srgbClr val="002060"/>
                </a:solidFill>
              </a:rPr>
              <a:t>Resources</a:t>
            </a:r>
          </a:p>
        </p:txBody>
      </p:sp>
      <p:sp>
        <p:nvSpPr>
          <p:cNvPr id="73731" name="Rectangle 3">
            <a:extLst>
              <a:ext uri="{FF2B5EF4-FFF2-40B4-BE49-F238E27FC236}">
                <a16:creationId xmlns:a16="http://schemas.microsoft.com/office/drawing/2014/main" id="{E870FAD8-82ED-40C3-8087-4707359AB0ED}"/>
              </a:ext>
            </a:extLst>
          </p:cNvPr>
          <p:cNvSpPr>
            <a:spLocks noGrp="1" noChangeArrowheads="1"/>
          </p:cNvSpPr>
          <p:nvPr>
            <p:ph idx="1"/>
          </p:nvPr>
        </p:nvSpPr>
        <p:spPr>
          <a:xfrm>
            <a:off x="457200" y="1295400"/>
            <a:ext cx="8229600" cy="4724400"/>
          </a:xfrm>
        </p:spPr>
        <p:txBody>
          <a:bodyPr>
            <a:normAutofit/>
          </a:bodyPr>
          <a:lstStyle/>
          <a:p>
            <a:pPr eaLnBrk="1" hangingPunct="1">
              <a:buFont typeface="Wingdings" panose="05000000000000000000" pitchFamily="2" charset="2"/>
              <a:buNone/>
            </a:pPr>
            <a:r>
              <a:rPr lang="en-US" altLang="en-US" sz="2800" b="0" dirty="0">
                <a:solidFill>
                  <a:srgbClr val="002060"/>
                </a:solidFill>
              </a:rPr>
              <a:t>IRS Forms and Publications</a:t>
            </a:r>
          </a:p>
          <a:p>
            <a:pPr marL="457200" lvl="1" indent="-457200" eaLnBrk="1" hangingPunct="1">
              <a:lnSpc>
                <a:spcPct val="100000"/>
              </a:lnSpc>
              <a:buFont typeface="Arial" panose="020B0604020202020204" pitchFamily="34" charset="0"/>
              <a:buChar char="•"/>
            </a:pPr>
            <a:r>
              <a:rPr lang="en-US" altLang="en-US" sz="2800" u="sng" dirty="0">
                <a:solidFill>
                  <a:srgbClr val="002060"/>
                </a:solidFill>
              </a:rPr>
              <a:t>IRS.gov/FormsPubs</a:t>
            </a:r>
            <a:r>
              <a:rPr lang="en-US" altLang="en-US" sz="2800" dirty="0">
                <a:solidFill>
                  <a:srgbClr val="002060"/>
                </a:solidFill>
              </a:rPr>
              <a:t> or </a:t>
            </a:r>
            <a:r>
              <a:rPr lang="en-US" altLang="en-US" sz="2800" u="sng" dirty="0">
                <a:solidFill>
                  <a:srgbClr val="002060"/>
                </a:solidFill>
              </a:rPr>
              <a:t>IRS.gov/</a:t>
            </a:r>
            <a:r>
              <a:rPr lang="en-US" altLang="en-US" sz="2800" u="sng" dirty="0" err="1">
                <a:solidFill>
                  <a:srgbClr val="002060"/>
                </a:solidFill>
              </a:rPr>
              <a:t>OrderForms</a:t>
            </a:r>
            <a:endParaRPr lang="en-US" altLang="en-US" sz="2800" u="sng" dirty="0">
              <a:solidFill>
                <a:srgbClr val="002060"/>
              </a:solidFill>
            </a:endParaRPr>
          </a:p>
          <a:p>
            <a:pPr marL="457200" lvl="1" indent="-457200" eaLnBrk="1" hangingPunct="1">
              <a:lnSpc>
                <a:spcPct val="100000"/>
              </a:lnSpc>
              <a:buFont typeface="Arial" panose="020B0604020202020204" pitchFamily="34" charset="0"/>
              <a:buChar char="•"/>
            </a:pPr>
            <a:r>
              <a:rPr lang="en-US" altLang="en-US" sz="2800" dirty="0">
                <a:solidFill>
                  <a:srgbClr val="002060"/>
                </a:solidFill>
              </a:rPr>
              <a:t>“General Instructions for Certain Information Returns” (Catalog #27976F)</a:t>
            </a:r>
          </a:p>
          <a:p>
            <a:pPr marL="457200" lvl="1" indent="-457200" eaLnBrk="1" hangingPunct="1">
              <a:lnSpc>
                <a:spcPct val="100000"/>
              </a:lnSpc>
              <a:buFont typeface="Arial" panose="020B0604020202020204" pitchFamily="34" charset="0"/>
              <a:buChar char="•"/>
            </a:pPr>
            <a:r>
              <a:rPr lang="en-US" altLang="en-US" sz="2800" dirty="0">
                <a:solidFill>
                  <a:srgbClr val="002060"/>
                </a:solidFill>
              </a:rPr>
              <a:t>“Instructions for Forms 1099-MISC and Form 1099-NEC” (Catalog #27982J)</a:t>
            </a:r>
          </a:p>
          <a:p>
            <a:pPr marL="457200" lvl="1" indent="-457200">
              <a:lnSpc>
                <a:spcPct val="100000"/>
              </a:lnSpc>
              <a:buFont typeface="Arial" panose="020B0604020202020204" pitchFamily="34" charset="0"/>
              <a:buChar char="•"/>
            </a:pPr>
            <a:r>
              <a:rPr lang="en-US" altLang="en-US" sz="2800" dirty="0">
                <a:solidFill>
                  <a:srgbClr val="002060"/>
                </a:solidFill>
              </a:rPr>
              <a:t>Publication 2108-A – e-Services On-Line TIN Matching Program. </a:t>
            </a:r>
          </a:p>
          <a:p>
            <a:pPr marL="457200" lvl="1" indent="-457200" eaLnBrk="1" hangingPunct="1">
              <a:lnSpc>
                <a:spcPct val="100000"/>
              </a:lnSpc>
              <a:buFont typeface="Arial" panose="020B0604020202020204" pitchFamily="34" charset="0"/>
              <a:buChar char="•"/>
            </a:pPr>
            <a:endParaRPr lang="en-US" altLang="en-US" sz="3200" dirty="0">
              <a:solidFill>
                <a:schemeClr val="accent1"/>
              </a:solidFill>
            </a:endParaRPr>
          </a:p>
        </p:txBody>
      </p:sp>
      <p:sp>
        <p:nvSpPr>
          <p:cNvPr id="73732" name="Slide Number Placeholder 1">
            <a:extLst>
              <a:ext uri="{FF2B5EF4-FFF2-40B4-BE49-F238E27FC236}">
                <a16:creationId xmlns:a16="http://schemas.microsoft.com/office/drawing/2014/main" id="{5C8B9148-4E68-4D3F-BFC3-BFF1F4A11D8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8ABC2DAA-DAB7-4772-BDA3-7892534E2FCC}" type="slidenum">
              <a:rPr lang="en-US" altLang="en-US" sz="2000">
                <a:solidFill>
                  <a:srgbClr val="002060"/>
                </a:solidFill>
              </a:rPr>
              <a:pPr>
                <a:lnSpc>
                  <a:spcPct val="30000"/>
                </a:lnSpc>
                <a:spcBef>
                  <a:spcPct val="0"/>
                </a:spcBef>
                <a:buFontTx/>
                <a:buNone/>
              </a:pPr>
              <a:t>34</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BB87D81C-41A9-4FCC-9DDF-976CB2F0D1BE}"/>
              </a:ext>
            </a:extLst>
          </p:cNvPr>
          <p:cNvSpPr>
            <a:spLocks noGrp="1"/>
          </p:cNvSpPr>
          <p:nvPr>
            <p:ph type="ftr" sz="quarter" idx="11"/>
          </p:nvPr>
        </p:nvSpPr>
        <p:spPr>
          <a:xfrm>
            <a:off x="938463" y="6136740"/>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11ED941-9CBD-4274-BFB2-3BD76DBE3269}"/>
              </a:ext>
            </a:extLst>
          </p:cNvPr>
          <p:cNvSpPr>
            <a:spLocks noGrp="1" noChangeArrowheads="1"/>
          </p:cNvSpPr>
          <p:nvPr>
            <p:ph type="title"/>
          </p:nvPr>
        </p:nvSpPr>
        <p:spPr>
          <a:xfrm>
            <a:off x="914400" y="296779"/>
            <a:ext cx="5486400" cy="685800"/>
          </a:xfrm>
        </p:spPr>
        <p:txBody>
          <a:bodyPr/>
          <a:lstStyle/>
          <a:p>
            <a:pPr eaLnBrk="1" hangingPunct="1"/>
            <a:r>
              <a:rPr lang="en-US" altLang="en-US" sz="2800" dirty="0">
                <a:solidFill>
                  <a:srgbClr val="002060"/>
                </a:solidFill>
              </a:rPr>
              <a:t>Resources</a:t>
            </a:r>
          </a:p>
        </p:txBody>
      </p:sp>
      <p:sp>
        <p:nvSpPr>
          <p:cNvPr id="38915" name="Rectangle 3">
            <a:extLst>
              <a:ext uri="{FF2B5EF4-FFF2-40B4-BE49-F238E27FC236}">
                <a16:creationId xmlns:a16="http://schemas.microsoft.com/office/drawing/2014/main" id="{8171DBE1-2F31-4464-A3A1-8329D3E5E817}"/>
              </a:ext>
            </a:extLst>
          </p:cNvPr>
          <p:cNvSpPr>
            <a:spLocks noGrp="1" noChangeArrowheads="1"/>
          </p:cNvSpPr>
          <p:nvPr>
            <p:ph idx="1"/>
          </p:nvPr>
        </p:nvSpPr>
        <p:spPr>
          <a:xfrm>
            <a:off x="457200" y="1371600"/>
            <a:ext cx="8229600" cy="4572000"/>
          </a:xfrm>
        </p:spPr>
        <p:txBody>
          <a:bodyPr/>
          <a:lstStyle/>
          <a:p>
            <a:pPr marL="342900" indent="-342900" eaLnBrk="1" hangingPunct="1">
              <a:buFont typeface="Arial" panose="020B0604020202020204" pitchFamily="34" charset="0"/>
              <a:buChar char="•"/>
              <a:defRPr/>
            </a:pPr>
            <a:r>
              <a:rPr lang="en-US" altLang="en-US" sz="2800" b="0" dirty="0">
                <a:solidFill>
                  <a:srgbClr val="002060"/>
                </a:solidFill>
              </a:rPr>
              <a:t>Tax-Exempt &amp; Government Entities Customer Account Services</a:t>
            </a:r>
          </a:p>
          <a:p>
            <a:pPr marL="525780" lvl="2" indent="-342900">
              <a:buFont typeface="Arial" panose="020B0604020202020204" pitchFamily="34" charset="0"/>
              <a:buChar char="•"/>
              <a:defRPr/>
            </a:pPr>
            <a:r>
              <a:rPr lang="en-US" altLang="en-US" sz="2800" dirty="0">
                <a:solidFill>
                  <a:srgbClr val="002060"/>
                </a:solidFill>
              </a:rPr>
              <a:t>877-829-5500 (8:00 am - 9:30 pm EST)</a:t>
            </a:r>
          </a:p>
          <a:p>
            <a:pPr marL="342900" indent="-342900" eaLnBrk="1" hangingPunct="1">
              <a:buFont typeface="Arial" panose="020B0604020202020204" pitchFamily="34" charset="0"/>
              <a:buChar char="•"/>
              <a:defRPr/>
            </a:pPr>
            <a:r>
              <a:rPr lang="en-US" altLang="en-US" sz="2800" b="0" dirty="0">
                <a:solidFill>
                  <a:srgbClr val="002060"/>
                </a:solidFill>
              </a:rPr>
              <a:t>Federal, State, and Local Governments (FSLG)</a:t>
            </a:r>
          </a:p>
          <a:p>
            <a:pPr marL="525780" lvl="2" indent="-342900">
              <a:buFont typeface="Arial" panose="020B0604020202020204" pitchFamily="34" charset="0"/>
              <a:buChar char="•"/>
              <a:defRPr/>
            </a:pPr>
            <a:r>
              <a:rPr lang="en-US" altLang="en-US" sz="2800" u="sng" dirty="0">
                <a:solidFill>
                  <a:srgbClr val="002060"/>
                </a:solidFill>
                <a:hlinkClick r:id="rId3"/>
              </a:rPr>
              <a:t>https://www.irs.gov/government-entities/federal-state-local-governments</a:t>
            </a:r>
            <a:endParaRPr lang="en-US" altLang="en-US" sz="2800" u="sng" dirty="0">
              <a:solidFill>
                <a:srgbClr val="002060"/>
              </a:solidFill>
            </a:endParaRPr>
          </a:p>
          <a:p>
            <a:pPr marL="525780" lvl="2" indent="-342900">
              <a:buFont typeface="Arial" panose="020B0604020202020204" pitchFamily="34" charset="0"/>
              <a:buChar char="•"/>
              <a:defRPr/>
            </a:pPr>
            <a:r>
              <a:rPr lang="en-US" altLang="en-US" sz="2800" u="sng" dirty="0">
                <a:solidFill>
                  <a:srgbClr val="002060"/>
                </a:solidFill>
                <a:hlinkClick r:id="rId4"/>
              </a:rPr>
              <a:t>https://www.irs.gov/government-entities/federal-state-local-governments/information-returns</a:t>
            </a:r>
            <a:endParaRPr lang="en-US" altLang="en-US" sz="2800" u="sng" dirty="0">
              <a:solidFill>
                <a:srgbClr val="002060"/>
              </a:solidFill>
            </a:endParaRPr>
          </a:p>
          <a:p>
            <a:pPr marL="342900" indent="-342900" eaLnBrk="1" hangingPunct="1">
              <a:buFont typeface="Arial" panose="020B0604020202020204" pitchFamily="34" charset="0"/>
              <a:buChar char="•"/>
              <a:defRPr/>
            </a:pPr>
            <a:endParaRPr lang="en-US" altLang="en-US" sz="2400" u="sng" dirty="0">
              <a:solidFill>
                <a:srgbClr val="002060"/>
              </a:solidFill>
            </a:endParaRPr>
          </a:p>
        </p:txBody>
      </p:sp>
      <p:sp>
        <p:nvSpPr>
          <p:cNvPr id="75780" name="Slide Number Placeholder 1">
            <a:extLst>
              <a:ext uri="{FF2B5EF4-FFF2-40B4-BE49-F238E27FC236}">
                <a16:creationId xmlns:a16="http://schemas.microsoft.com/office/drawing/2014/main" id="{B523F2FF-D5E9-477D-80DF-9BED9526185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CC3930D7-540A-43C8-BEBF-C535359EAB98}" type="slidenum">
              <a:rPr lang="en-US" altLang="en-US" sz="2000">
                <a:solidFill>
                  <a:srgbClr val="002060"/>
                </a:solidFill>
              </a:rPr>
              <a:pPr>
                <a:lnSpc>
                  <a:spcPct val="30000"/>
                </a:lnSpc>
                <a:spcBef>
                  <a:spcPct val="0"/>
                </a:spcBef>
                <a:buFontTx/>
                <a:buNone/>
              </a:pPr>
              <a:t>35</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8D47AB72-13F3-4E88-AB62-A683744C9819}"/>
              </a:ext>
            </a:extLst>
          </p:cNvPr>
          <p:cNvSpPr>
            <a:spLocks noGrp="1"/>
          </p:cNvSpPr>
          <p:nvPr>
            <p:ph type="ftr" sz="quarter" idx="11"/>
          </p:nvPr>
        </p:nvSpPr>
        <p:spPr>
          <a:xfrm>
            <a:off x="914400" y="6097437"/>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7D85470D-9534-435C-8197-E38F4CCCA5EF}"/>
              </a:ext>
            </a:extLst>
          </p:cNvPr>
          <p:cNvSpPr>
            <a:spLocks noGrp="1" noChangeArrowheads="1"/>
          </p:cNvSpPr>
          <p:nvPr>
            <p:ph type="title"/>
          </p:nvPr>
        </p:nvSpPr>
        <p:spPr>
          <a:xfrm>
            <a:off x="990600" y="381000"/>
            <a:ext cx="7467599" cy="807720"/>
          </a:xfrm>
        </p:spPr>
        <p:txBody>
          <a:bodyPr/>
          <a:lstStyle/>
          <a:p>
            <a:r>
              <a:rPr lang="en-US" altLang="en-US" sz="2800" dirty="0">
                <a:solidFill>
                  <a:srgbClr val="002060"/>
                </a:solidFill>
              </a:rPr>
              <a:t>Forms 1099 and Backup Withholding</a:t>
            </a:r>
          </a:p>
        </p:txBody>
      </p:sp>
      <p:sp>
        <p:nvSpPr>
          <p:cNvPr id="75779" name="Content Placeholder 2">
            <a:extLst>
              <a:ext uri="{FF2B5EF4-FFF2-40B4-BE49-F238E27FC236}">
                <a16:creationId xmlns:a16="http://schemas.microsoft.com/office/drawing/2014/main" id="{A59A94D4-E5D8-48D0-9021-D47D84F25F67}"/>
              </a:ext>
            </a:extLst>
          </p:cNvPr>
          <p:cNvSpPr>
            <a:spLocks noGrp="1"/>
          </p:cNvSpPr>
          <p:nvPr>
            <p:ph idx="1"/>
          </p:nvPr>
        </p:nvSpPr>
        <p:spPr/>
        <p:txBody>
          <a:bodyPr/>
          <a:lstStyle/>
          <a:p>
            <a:pPr>
              <a:defRPr/>
            </a:pPr>
            <a:endParaRPr lang="en-US" altLang="en-US" dirty="0"/>
          </a:p>
          <a:p>
            <a:pPr marL="0" indent="0" algn="ctr">
              <a:buFontTx/>
              <a:buNone/>
              <a:defRPr/>
            </a:pPr>
            <a:endParaRPr lang="en-US" altLang="en-US" sz="1800" dirty="0">
              <a:solidFill>
                <a:schemeClr val="accent1"/>
              </a:solidFill>
            </a:endParaRPr>
          </a:p>
          <a:p>
            <a:pPr marL="0" indent="0" algn="ctr">
              <a:buFontTx/>
              <a:buNone/>
              <a:defRPr/>
            </a:pPr>
            <a:r>
              <a:rPr lang="en-US" altLang="en-US" sz="5400" dirty="0">
                <a:solidFill>
                  <a:schemeClr val="accent1"/>
                </a:solidFill>
              </a:rPr>
              <a:t>Questions</a:t>
            </a:r>
          </a:p>
          <a:p>
            <a:pPr>
              <a:defRPr/>
            </a:pPr>
            <a:endParaRPr lang="en-US" altLang="en-US" sz="1400" dirty="0">
              <a:solidFill>
                <a:schemeClr val="accent1"/>
              </a:solidFill>
            </a:endParaRPr>
          </a:p>
          <a:p>
            <a:pPr marL="0" indent="0" algn="ctr">
              <a:buFontTx/>
              <a:buNone/>
              <a:defRPr/>
            </a:pPr>
            <a:endParaRPr lang="en-US" altLang="en-US" sz="3600" dirty="0">
              <a:solidFill>
                <a:schemeClr val="accent1"/>
              </a:solidFill>
            </a:endParaRPr>
          </a:p>
        </p:txBody>
      </p:sp>
      <p:sp>
        <p:nvSpPr>
          <p:cNvPr id="77828" name="Slide Number Placeholder 3">
            <a:extLst>
              <a:ext uri="{FF2B5EF4-FFF2-40B4-BE49-F238E27FC236}">
                <a16:creationId xmlns:a16="http://schemas.microsoft.com/office/drawing/2014/main" id="{D468D224-FFCA-45C0-8FF1-CDF5D9AA8CF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039E54F4-314E-4230-8BB4-76AF1B5277AA}" type="slidenum">
              <a:rPr lang="en-US" altLang="en-US" sz="2000">
                <a:solidFill>
                  <a:srgbClr val="002060"/>
                </a:solidFill>
              </a:rPr>
              <a:pPr>
                <a:lnSpc>
                  <a:spcPct val="30000"/>
                </a:lnSpc>
                <a:spcBef>
                  <a:spcPct val="0"/>
                </a:spcBef>
                <a:buFontTx/>
                <a:buNone/>
              </a:pPr>
              <a:t>36</a:t>
            </a:fld>
            <a:endParaRPr lang="en-US" altLang="en-US" sz="2000" dirty="0">
              <a:solidFill>
                <a:srgbClr val="002060"/>
              </a:solidFill>
              <a:latin typeface="Times" panose="02020603050405020304" pitchFamily="18" charset="0"/>
            </a:endParaRPr>
          </a:p>
        </p:txBody>
      </p:sp>
      <p:pic>
        <p:nvPicPr>
          <p:cNvPr id="3" name="Graphic 2" descr="Question mark">
            <a:extLst>
              <a:ext uri="{FF2B5EF4-FFF2-40B4-BE49-F238E27FC236}">
                <a16:creationId xmlns:a16="http://schemas.microsoft.com/office/drawing/2014/main" id="{AA85A9E0-BA82-46BA-A353-F55D64AEE7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0" y="3429000"/>
            <a:ext cx="2743200" cy="1440873"/>
          </a:xfrm>
          <a:prstGeom prst="rect">
            <a:avLst/>
          </a:prstGeom>
        </p:spPr>
      </p:pic>
      <p:sp>
        <p:nvSpPr>
          <p:cNvPr id="6" name="Footer Placeholder 1">
            <a:extLst>
              <a:ext uri="{FF2B5EF4-FFF2-40B4-BE49-F238E27FC236}">
                <a16:creationId xmlns:a16="http://schemas.microsoft.com/office/drawing/2014/main" id="{7FE54A37-DB13-40FF-A61E-FA2C82E6ECEA}"/>
              </a:ext>
            </a:extLst>
          </p:cNvPr>
          <p:cNvSpPr>
            <a:spLocks noGrp="1"/>
          </p:cNvSpPr>
          <p:nvPr>
            <p:ph type="ftr" sz="quarter" idx="11"/>
          </p:nvPr>
        </p:nvSpPr>
        <p:spPr>
          <a:xfrm>
            <a:off x="982579" y="6111875"/>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1B8C0C2-C2C6-4435-9FD2-7CB1E3B90445}"/>
              </a:ext>
            </a:extLst>
          </p:cNvPr>
          <p:cNvSpPr>
            <a:spLocks noGrp="1" noChangeArrowheads="1"/>
          </p:cNvSpPr>
          <p:nvPr>
            <p:ph type="title"/>
          </p:nvPr>
        </p:nvSpPr>
        <p:spPr>
          <a:xfrm>
            <a:off x="914400" y="274320"/>
            <a:ext cx="7010400" cy="685800"/>
          </a:xfrm>
        </p:spPr>
        <p:txBody>
          <a:bodyPr/>
          <a:lstStyle/>
          <a:p>
            <a:r>
              <a:rPr lang="en-US" altLang="en-US" sz="2800" dirty="0">
                <a:solidFill>
                  <a:srgbClr val="002060"/>
                </a:solidFill>
              </a:rPr>
              <a:t>Information Returns Updates &amp; Reminders</a:t>
            </a:r>
          </a:p>
        </p:txBody>
      </p:sp>
      <p:sp>
        <p:nvSpPr>
          <p:cNvPr id="12291" name="Content Placeholder 2">
            <a:extLst>
              <a:ext uri="{FF2B5EF4-FFF2-40B4-BE49-F238E27FC236}">
                <a16:creationId xmlns:a16="http://schemas.microsoft.com/office/drawing/2014/main" id="{CE007EEB-9547-4058-9519-369348140839}"/>
              </a:ext>
            </a:extLst>
          </p:cNvPr>
          <p:cNvSpPr>
            <a:spLocks noGrp="1" noChangeArrowheads="1"/>
          </p:cNvSpPr>
          <p:nvPr>
            <p:ph idx="1"/>
          </p:nvPr>
        </p:nvSpPr>
        <p:spPr/>
        <p:txBody>
          <a:bodyPr>
            <a:normAutofit/>
          </a:bodyPr>
          <a:lstStyle/>
          <a:p>
            <a:pPr marL="342900" indent="-342900">
              <a:buFont typeface="Arial" panose="020B0604020202020204" pitchFamily="34" charset="0"/>
              <a:buChar char="•"/>
            </a:pPr>
            <a:r>
              <a:rPr lang="en-US" altLang="en-US" sz="2400" b="0" u="sng" dirty="0">
                <a:solidFill>
                  <a:srgbClr val="002060"/>
                </a:solidFill>
              </a:rPr>
              <a:t>Filing Due Dates: </a:t>
            </a:r>
          </a:p>
          <a:p>
            <a:pPr marL="525780" lvl="2" indent="-342900">
              <a:lnSpc>
                <a:spcPct val="120000"/>
              </a:lnSpc>
              <a:buFont typeface="Arial" panose="020B0604020202020204" pitchFamily="34" charset="0"/>
              <a:buChar char="•"/>
            </a:pPr>
            <a:r>
              <a:rPr lang="en-US" altLang="en-US" sz="2400" b="0" dirty="0">
                <a:solidFill>
                  <a:srgbClr val="002060"/>
                </a:solidFill>
              </a:rPr>
              <a:t>February 1, 2021*</a:t>
            </a:r>
          </a:p>
          <a:p>
            <a:pPr lvl="3">
              <a:lnSpc>
                <a:spcPct val="120000"/>
              </a:lnSpc>
              <a:buFont typeface="Arial" panose="020B0604020202020204" pitchFamily="34" charset="0"/>
              <a:buChar char="•"/>
            </a:pPr>
            <a:r>
              <a:rPr lang="en-US" altLang="en-US" sz="2400" dirty="0">
                <a:solidFill>
                  <a:srgbClr val="002060"/>
                </a:solidFill>
              </a:rPr>
              <a:t>Form W-2/W-3 to SSA</a:t>
            </a:r>
          </a:p>
          <a:p>
            <a:pPr lvl="3">
              <a:lnSpc>
                <a:spcPct val="120000"/>
              </a:lnSpc>
            </a:pPr>
            <a:r>
              <a:rPr lang="en-US" altLang="en-US" sz="2400" dirty="0">
                <a:solidFill>
                  <a:srgbClr val="002060"/>
                </a:solidFill>
              </a:rPr>
              <a:t>Form 1099-NEC to IRS</a:t>
            </a:r>
          </a:p>
          <a:p>
            <a:pPr marL="525780" lvl="2" indent="-342900">
              <a:lnSpc>
                <a:spcPct val="120000"/>
              </a:lnSpc>
              <a:buFont typeface="Arial" panose="020B0604020202020204" pitchFamily="34" charset="0"/>
              <a:buChar char="•"/>
            </a:pPr>
            <a:r>
              <a:rPr lang="en-US" altLang="en-US" sz="2400" dirty="0">
                <a:solidFill>
                  <a:srgbClr val="002060"/>
                </a:solidFill>
              </a:rPr>
              <a:t>March 1, 2021* = Form 1099-MISC to IRS (paper)</a:t>
            </a:r>
          </a:p>
          <a:p>
            <a:pPr marL="525780" lvl="2" indent="-342900">
              <a:lnSpc>
                <a:spcPct val="120000"/>
              </a:lnSpc>
              <a:buFont typeface="Arial" panose="020B0604020202020204" pitchFamily="34" charset="0"/>
              <a:buChar char="•"/>
            </a:pPr>
            <a:r>
              <a:rPr lang="en-US" altLang="en-US" sz="2400" dirty="0">
                <a:solidFill>
                  <a:srgbClr val="002060"/>
                </a:solidFill>
              </a:rPr>
              <a:t>March 31, 2021 = Form 1099-MISC to IRS (electronic)</a:t>
            </a:r>
          </a:p>
          <a:p>
            <a:pPr marL="457200" indent="-457200">
              <a:buFont typeface="Arial" panose="020B0604020202020204" pitchFamily="34" charset="0"/>
              <a:buChar char="•"/>
            </a:pPr>
            <a:r>
              <a:rPr lang="en-US" altLang="en-US" sz="2400" b="0" u="sng" dirty="0">
                <a:solidFill>
                  <a:srgbClr val="002060"/>
                </a:solidFill>
              </a:rPr>
              <a:t>Truncation of SSN on employee copy (Form W-2)</a:t>
            </a:r>
          </a:p>
          <a:p>
            <a:pPr marL="0" indent="0">
              <a:buFontTx/>
              <a:buNone/>
            </a:pPr>
            <a:r>
              <a:rPr lang="en-US" altLang="en-US" sz="2400" b="0" dirty="0">
                <a:solidFill>
                  <a:srgbClr val="002060"/>
                </a:solidFill>
              </a:rPr>
              <a:t>*January 31 and February 28 fall on a Sunday</a:t>
            </a:r>
          </a:p>
        </p:txBody>
      </p:sp>
      <p:sp>
        <p:nvSpPr>
          <p:cNvPr id="12292" name="Slide Number Placeholder 3">
            <a:extLst>
              <a:ext uri="{FF2B5EF4-FFF2-40B4-BE49-F238E27FC236}">
                <a16:creationId xmlns:a16="http://schemas.microsoft.com/office/drawing/2014/main" id="{5E8AE4FB-8EE3-47C7-90C6-3C5DAD33555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B9685FAC-2889-415D-9A0A-8878C411FBA4}" type="slidenum">
              <a:rPr lang="en-US" altLang="en-US" sz="2000">
                <a:solidFill>
                  <a:srgbClr val="002060"/>
                </a:solidFill>
              </a:rPr>
              <a:pPr>
                <a:lnSpc>
                  <a:spcPct val="30000"/>
                </a:lnSpc>
                <a:spcBef>
                  <a:spcPct val="0"/>
                </a:spcBef>
                <a:buFontTx/>
                <a:buNone/>
              </a:pPr>
              <a:t>4</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BAA663CD-5283-453D-BA91-83469FAF5E39}"/>
              </a:ext>
            </a:extLst>
          </p:cNvPr>
          <p:cNvSpPr>
            <a:spLocks noGrp="1"/>
          </p:cNvSpPr>
          <p:nvPr>
            <p:ph type="ftr" sz="quarter" idx="11"/>
          </p:nvPr>
        </p:nvSpPr>
        <p:spPr>
          <a:xfrm>
            <a:off x="1005840" y="6035040"/>
            <a:ext cx="3657600" cy="5937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A1051FB-042F-4956-92F2-5C1702CC8587}"/>
              </a:ext>
            </a:extLst>
          </p:cNvPr>
          <p:cNvSpPr>
            <a:spLocks noGrp="1" noChangeArrowheads="1"/>
          </p:cNvSpPr>
          <p:nvPr>
            <p:ph type="title"/>
          </p:nvPr>
        </p:nvSpPr>
        <p:spPr>
          <a:xfrm>
            <a:off x="1066800" y="304800"/>
            <a:ext cx="6781800" cy="609600"/>
          </a:xfrm>
        </p:spPr>
        <p:txBody>
          <a:bodyPr/>
          <a:lstStyle/>
          <a:p>
            <a:pPr eaLnBrk="1" hangingPunct="1"/>
            <a:r>
              <a:rPr lang="en-US" altLang="en-US" sz="2800" dirty="0">
                <a:solidFill>
                  <a:srgbClr val="002060"/>
                </a:solidFill>
              </a:rPr>
              <a:t>Most Common Forms 1099</a:t>
            </a:r>
          </a:p>
        </p:txBody>
      </p:sp>
      <p:sp>
        <p:nvSpPr>
          <p:cNvPr id="14339" name="Rectangle 3">
            <a:extLst>
              <a:ext uri="{FF2B5EF4-FFF2-40B4-BE49-F238E27FC236}">
                <a16:creationId xmlns:a16="http://schemas.microsoft.com/office/drawing/2014/main" id="{95EFECEB-466C-4EAA-B6EA-B14A559A7A54}"/>
              </a:ext>
            </a:extLst>
          </p:cNvPr>
          <p:cNvSpPr>
            <a:spLocks noGrp="1" noChangeArrowheads="1"/>
          </p:cNvSpPr>
          <p:nvPr>
            <p:ph idx="1"/>
          </p:nvPr>
        </p:nvSpPr>
        <p:spPr>
          <a:xfrm>
            <a:off x="533400" y="1066800"/>
            <a:ext cx="8077200" cy="4876800"/>
          </a:xfrm>
        </p:spPr>
        <p:txBody>
          <a:bodyPr/>
          <a:lstStyle/>
          <a:p>
            <a:pPr marL="457200" indent="-457200" eaLnBrk="1" hangingPunct="1">
              <a:lnSpc>
                <a:spcPct val="150000"/>
              </a:lnSpc>
              <a:buFont typeface="Arial" panose="020B0604020202020204" pitchFamily="34" charset="0"/>
              <a:buChar char="•"/>
            </a:pPr>
            <a:r>
              <a:rPr lang="en-US" altLang="en-US" sz="2800" b="0" dirty="0">
                <a:solidFill>
                  <a:srgbClr val="002060"/>
                </a:solidFill>
              </a:rPr>
              <a:t>Form 1099-MISC (Miscellaneous Income)</a:t>
            </a:r>
          </a:p>
          <a:p>
            <a:pPr marL="457200" indent="-457200" eaLnBrk="1" hangingPunct="1">
              <a:lnSpc>
                <a:spcPct val="150000"/>
              </a:lnSpc>
              <a:buFont typeface="Arial" panose="020B0604020202020204" pitchFamily="34" charset="0"/>
              <a:buChar char="•"/>
            </a:pPr>
            <a:r>
              <a:rPr lang="en-US" altLang="en-US" sz="2800" b="0" dirty="0">
                <a:solidFill>
                  <a:srgbClr val="002060"/>
                </a:solidFill>
              </a:rPr>
              <a:t>Form 1099-NEC (Nonemployee Compensation) – beginning TY 2020</a:t>
            </a:r>
          </a:p>
          <a:p>
            <a:pPr marL="457200" indent="-457200" eaLnBrk="1" hangingPunct="1">
              <a:lnSpc>
                <a:spcPct val="150000"/>
              </a:lnSpc>
              <a:buFont typeface="Arial" panose="020B0604020202020204" pitchFamily="34" charset="0"/>
              <a:buChar char="•"/>
            </a:pPr>
            <a:r>
              <a:rPr lang="en-US" altLang="en-US" sz="2800" b="0" dirty="0">
                <a:solidFill>
                  <a:srgbClr val="002060"/>
                </a:solidFill>
              </a:rPr>
              <a:t>Form 1099-INT (Interest)</a:t>
            </a:r>
          </a:p>
          <a:p>
            <a:pPr marL="457200" indent="-457200" eaLnBrk="1" hangingPunct="1">
              <a:lnSpc>
                <a:spcPct val="150000"/>
              </a:lnSpc>
              <a:buFont typeface="Arial" panose="020B0604020202020204" pitchFamily="34" charset="0"/>
              <a:buChar char="•"/>
            </a:pPr>
            <a:r>
              <a:rPr lang="en-US" altLang="en-US" sz="2800" b="0" dirty="0">
                <a:solidFill>
                  <a:srgbClr val="002060"/>
                </a:solidFill>
              </a:rPr>
              <a:t>Form 1099-G (Certain Government Payments)</a:t>
            </a:r>
          </a:p>
        </p:txBody>
      </p:sp>
      <p:sp>
        <p:nvSpPr>
          <p:cNvPr id="14340" name="Slide Number Placeholder 1">
            <a:extLst>
              <a:ext uri="{FF2B5EF4-FFF2-40B4-BE49-F238E27FC236}">
                <a16:creationId xmlns:a16="http://schemas.microsoft.com/office/drawing/2014/main" id="{E6C4E19E-A233-4098-95BF-9AC892F5D7B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8C07C209-7027-4247-88BE-3504D4C10552}" type="slidenum">
              <a:rPr lang="en-US" altLang="en-US" sz="2000">
                <a:solidFill>
                  <a:srgbClr val="002060"/>
                </a:solidFill>
              </a:rPr>
              <a:pPr>
                <a:lnSpc>
                  <a:spcPct val="30000"/>
                </a:lnSpc>
                <a:spcBef>
                  <a:spcPct val="0"/>
                </a:spcBef>
                <a:buFontTx/>
                <a:buNone/>
              </a:pPr>
              <a:t>5</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AB797180-5DE4-4A96-86D1-64A643DD71B1}"/>
              </a:ext>
            </a:extLst>
          </p:cNvPr>
          <p:cNvSpPr>
            <a:spLocks noGrp="1"/>
          </p:cNvSpPr>
          <p:nvPr>
            <p:ph type="ftr" sz="quarter" idx="11"/>
          </p:nvPr>
        </p:nvSpPr>
        <p:spPr>
          <a:xfrm>
            <a:off x="1005840" y="5943600"/>
            <a:ext cx="3657600" cy="6851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04BCD1B-CCB7-4153-A7BD-31B0B6A36BA9}"/>
              </a:ext>
            </a:extLst>
          </p:cNvPr>
          <p:cNvSpPr>
            <a:spLocks noGrp="1" noChangeArrowheads="1"/>
          </p:cNvSpPr>
          <p:nvPr>
            <p:ph type="title"/>
          </p:nvPr>
        </p:nvSpPr>
        <p:spPr>
          <a:xfrm>
            <a:off x="914400" y="443345"/>
            <a:ext cx="7848600" cy="609600"/>
          </a:xfrm>
        </p:spPr>
        <p:txBody>
          <a:bodyPr>
            <a:normAutofit/>
          </a:bodyPr>
          <a:lstStyle/>
          <a:p>
            <a:pPr eaLnBrk="1" hangingPunct="1"/>
            <a:r>
              <a:rPr lang="en-US" altLang="en-US" sz="2800" dirty="0">
                <a:solidFill>
                  <a:srgbClr val="002060"/>
                </a:solidFill>
              </a:rPr>
              <a:t>Form 1099 (-G, -INT, -MISC, -NEC) </a:t>
            </a:r>
          </a:p>
        </p:txBody>
      </p:sp>
      <p:sp>
        <p:nvSpPr>
          <p:cNvPr id="16387" name="Rectangle 3">
            <a:extLst>
              <a:ext uri="{FF2B5EF4-FFF2-40B4-BE49-F238E27FC236}">
                <a16:creationId xmlns:a16="http://schemas.microsoft.com/office/drawing/2014/main" id="{D07349BD-604F-4ECF-8BB9-3BEF4A1B16AB}"/>
              </a:ext>
            </a:extLst>
          </p:cNvPr>
          <p:cNvSpPr>
            <a:spLocks noGrp="1" noChangeArrowheads="1"/>
          </p:cNvSpPr>
          <p:nvPr>
            <p:ph idx="1"/>
          </p:nvPr>
        </p:nvSpPr>
        <p:spPr/>
        <p:txBody>
          <a:bodyPr/>
          <a:lstStyle/>
          <a:p>
            <a:pPr algn="ctr" eaLnBrk="1" hangingPunct="1">
              <a:lnSpc>
                <a:spcPct val="80000"/>
              </a:lnSpc>
              <a:buFont typeface="Wingdings" panose="05000000000000000000" pitchFamily="2" charset="2"/>
              <a:buNone/>
            </a:pPr>
            <a:endParaRPr lang="en-US" altLang="en-US" sz="2800" dirty="0"/>
          </a:p>
          <a:p>
            <a:pPr algn="ctr" eaLnBrk="1" hangingPunct="1">
              <a:lnSpc>
                <a:spcPct val="80000"/>
              </a:lnSpc>
              <a:buFont typeface="Wingdings" panose="05000000000000000000" pitchFamily="2" charset="2"/>
              <a:buNone/>
            </a:pPr>
            <a:r>
              <a:rPr lang="en-US" altLang="en-US" sz="3200" b="0" u="sng" dirty="0">
                <a:solidFill>
                  <a:srgbClr val="002060"/>
                </a:solidFill>
              </a:rPr>
              <a:t>Generally Exempt Payees</a:t>
            </a:r>
            <a:endParaRPr lang="en-US" altLang="en-US" sz="3200" b="0" dirty="0">
              <a:solidFill>
                <a:srgbClr val="002060"/>
              </a:solidFill>
            </a:endParaRPr>
          </a:p>
          <a:p>
            <a:pPr algn="ctr" eaLnBrk="1" hangingPunct="1">
              <a:lnSpc>
                <a:spcPct val="80000"/>
              </a:lnSpc>
            </a:pPr>
            <a:r>
              <a:rPr lang="en-US" altLang="en-US" sz="2800" b="0" dirty="0">
                <a:solidFill>
                  <a:srgbClr val="002060"/>
                </a:solidFill>
              </a:rPr>
              <a:t>Governmental entities</a:t>
            </a:r>
          </a:p>
          <a:p>
            <a:pPr algn="ctr" eaLnBrk="1" hangingPunct="1">
              <a:lnSpc>
                <a:spcPct val="80000"/>
              </a:lnSpc>
            </a:pPr>
            <a:r>
              <a:rPr lang="en-US" altLang="en-US" sz="2800" b="0" dirty="0">
                <a:solidFill>
                  <a:srgbClr val="002060"/>
                </a:solidFill>
              </a:rPr>
              <a:t>Indian tribes</a:t>
            </a:r>
          </a:p>
          <a:p>
            <a:pPr algn="ctr" eaLnBrk="1" hangingPunct="1">
              <a:lnSpc>
                <a:spcPct val="80000"/>
              </a:lnSpc>
            </a:pPr>
            <a:r>
              <a:rPr lang="en-US" altLang="en-US" sz="2800" b="0" dirty="0">
                <a:solidFill>
                  <a:srgbClr val="002060"/>
                </a:solidFill>
              </a:rPr>
              <a:t>Corporations*</a:t>
            </a:r>
          </a:p>
          <a:p>
            <a:pPr eaLnBrk="1" hangingPunct="1">
              <a:lnSpc>
                <a:spcPct val="80000"/>
              </a:lnSpc>
              <a:buFont typeface="Wingdings" panose="05000000000000000000" pitchFamily="2" charset="2"/>
              <a:buNone/>
            </a:pPr>
            <a:endParaRPr lang="en-US" altLang="en-US" b="0" dirty="0">
              <a:solidFill>
                <a:srgbClr val="002060"/>
              </a:solidFill>
            </a:endParaRPr>
          </a:p>
          <a:p>
            <a:pPr algn="ctr" eaLnBrk="1" hangingPunct="1">
              <a:lnSpc>
                <a:spcPct val="80000"/>
              </a:lnSpc>
              <a:buFont typeface="Wingdings" panose="05000000000000000000" pitchFamily="2" charset="2"/>
              <a:buNone/>
            </a:pPr>
            <a:r>
              <a:rPr lang="en-US" altLang="en-US" sz="2600" b="0" dirty="0">
                <a:solidFill>
                  <a:srgbClr val="002060"/>
                </a:solidFill>
              </a:rPr>
              <a:t>(* Includes LLC designated as a corporation)</a:t>
            </a:r>
          </a:p>
        </p:txBody>
      </p:sp>
      <p:sp>
        <p:nvSpPr>
          <p:cNvPr id="16388" name="Slide Number Placeholder 1">
            <a:extLst>
              <a:ext uri="{FF2B5EF4-FFF2-40B4-BE49-F238E27FC236}">
                <a16:creationId xmlns:a16="http://schemas.microsoft.com/office/drawing/2014/main" id="{D773D683-573B-434A-8FE7-C2E4D456C49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80AF82F8-D68A-41B9-BEBE-BE2A6D93609D}" type="slidenum">
              <a:rPr lang="en-US" altLang="en-US" sz="2000">
                <a:solidFill>
                  <a:srgbClr val="002060"/>
                </a:solidFill>
              </a:rPr>
              <a:pPr>
                <a:lnSpc>
                  <a:spcPct val="30000"/>
                </a:lnSpc>
                <a:spcBef>
                  <a:spcPct val="0"/>
                </a:spcBef>
                <a:buFontTx/>
                <a:buNone/>
              </a:pPr>
              <a:t>6</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65C62452-3C81-4C18-B1DF-356717A605AF}"/>
              </a:ext>
            </a:extLst>
          </p:cNvPr>
          <p:cNvSpPr>
            <a:spLocks noGrp="1"/>
          </p:cNvSpPr>
          <p:nvPr>
            <p:ph type="ftr" sz="quarter" idx="11"/>
          </p:nvPr>
        </p:nvSpPr>
        <p:spPr>
          <a:xfrm>
            <a:off x="914400" y="6088614"/>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3C1B797-DC94-4300-A932-E838D4022680}"/>
              </a:ext>
            </a:extLst>
          </p:cNvPr>
          <p:cNvSpPr>
            <a:spLocks noGrp="1" noChangeArrowheads="1"/>
          </p:cNvSpPr>
          <p:nvPr>
            <p:ph type="title"/>
          </p:nvPr>
        </p:nvSpPr>
        <p:spPr>
          <a:xfrm>
            <a:off x="914400" y="304800"/>
            <a:ext cx="7620000" cy="609600"/>
          </a:xfrm>
        </p:spPr>
        <p:txBody>
          <a:bodyPr>
            <a:normAutofit/>
          </a:bodyPr>
          <a:lstStyle/>
          <a:p>
            <a:pPr eaLnBrk="1" hangingPunct="1"/>
            <a:r>
              <a:rPr lang="en-US" altLang="en-US" sz="2800" dirty="0">
                <a:solidFill>
                  <a:srgbClr val="002060"/>
                </a:solidFill>
              </a:rPr>
              <a:t>Form 1099 (-G, -INT, -MISC, -NEC) </a:t>
            </a:r>
          </a:p>
        </p:txBody>
      </p:sp>
      <p:sp>
        <p:nvSpPr>
          <p:cNvPr id="18435" name="Rectangle 3">
            <a:extLst>
              <a:ext uri="{FF2B5EF4-FFF2-40B4-BE49-F238E27FC236}">
                <a16:creationId xmlns:a16="http://schemas.microsoft.com/office/drawing/2014/main" id="{1D79B763-F39F-4ADD-8BE8-D4AA8F6E457E}"/>
              </a:ext>
            </a:extLst>
          </p:cNvPr>
          <p:cNvSpPr>
            <a:spLocks noGrp="1" noChangeArrowheads="1"/>
          </p:cNvSpPr>
          <p:nvPr>
            <p:ph idx="1"/>
          </p:nvPr>
        </p:nvSpPr>
        <p:spPr>
          <a:xfrm>
            <a:off x="495300" y="1143000"/>
            <a:ext cx="8153400" cy="4978255"/>
          </a:xfrm>
        </p:spPr>
        <p:txBody>
          <a:bodyPr>
            <a:normAutofit fontScale="92500" lnSpcReduction="10000"/>
          </a:bodyPr>
          <a:lstStyle/>
          <a:p>
            <a:pPr eaLnBrk="1" hangingPunct="1">
              <a:lnSpc>
                <a:spcPct val="90000"/>
              </a:lnSpc>
              <a:buFont typeface="Wingdings" panose="05000000000000000000" pitchFamily="2" charset="2"/>
              <a:buNone/>
            </a:pPr>
            <a:r>
              <a:rPr lang="en-US" altLang="en-US" sz="2800" b="0" u="sng" dirty="0">
                <a:solidFill>
                  <a:srgbClr val="002060"/>
                </a:solidFill>
              </a:rPr>
              <a:t>GENERAL REPORTING RULE</a:t>
            </a:r>
            <a:r>
              <a:rPr lang="en-US" altLang="en-US" sz="2800" b="0" dirty="0">
                <a:solidFill>
                  <a:srgbClr val="002060"/>
                </a:solidFill>
              </a:rPr>
              <a:t> </a:t>
            </a:r>
          </a:p>
          <a:p>
            <a:pPr marL="457200" indent="-457200" eaLnBrk="1" hangingPunct="1">
              <a:lnSpc>
                <a:spcPct val="90000"/>
              </a:lnSpc>
              <a:buFont typeface="Arial" panose="020B0604020202020204" pitchFamily="34" charset="0"/>
              <a:buChar char="•"/>
            </a:pPr>
            <a:r>
              <a:rPr lang="en-US" altLang="en-US" sz="2800" b="0" dirty="0">
                <a:solidFill>
                  <a:srgbClr val="002060"/>
                </a:solidFill>
              </a:rPr>
              <a:t>Six hundred dollars ($600.00) minimum threshold</a:t>
            </a:r>
          </a:p>
          <a:p>
            <a:pPr algn="ctr" eaLnBrk="1" hangingPunct="1">
              <a:lnSpc>
                <a:spcPct val="90000"/>
              </a:lnSpc>
              <a:buFont typeface="Wingdings" panose="05000000000000000000" pitchFamily="2" charset="2"/>
              <a:buNone/>
            </a:pPr>
            <a:endParaRPr lang="en-US" altLang="en-US" sz="2800" b="0" u="sng" dirty="0">
              <a:solidFill>
                <a:srgbClr val="002060"/>
              </a:solidFill>
            </a:endParaRPr>
          </a:p>
          <a:p>
            <a:pPr eaLnBrk="1" hangingPunct="1">
              <a:lnSpc>
                <a:spcPct val="90000"/>
              </a:lnSpc>
              <a:buFont typeface="Wingdings" panose="05000000000000000000" pitchFamily="2" charset="2"/>
              <a:buNone/>
            </a:pPr>
            <a:r>
              <a:rPr lang="en-US" altLang="en-US" sz="2800" b="0" u="sng" dirty="0">
                <a:solidFill>
                  <a:srgbClr val="002060"/>
                </a:solidFill>
              </a:rPr>
              <a:t>SPECIAL REPORTING RULES</a:t>
            </a:r>
          </a:p>
          <a:p>
            <a:pPr marL="457200" indent="-457200" eaLnBrk="1" hangingPunct="1">
              <a:lnSpc>
                <a:spcPct val="90000"/>
              </a:lnSpc>
              <a:buFont typeface="Arial" panose="020B0604020202020204" pitchFamily="34" charset="0"/>
              <a:buChar char="•"/>
            </a:pPr>
            <a:r>
              <a:rPr lang="en-US" altLang="en-US" sz="2800" b="0" dirty="0">
                <a:solidFill>
                  <a:srgbClr val="002060"/>
                </a:solidFill>
              </a:rPr>
              <a:t>Withheld federal income taxes – </a:t>
            </a:r>
            <a:r>
              <a:rPr lang="en-US" altLang="en-US" sz="2800" b="0" u="sng" dirty="0">
                <a:solidFill>
                  <a:srgbClr val="002060"/>
                </a:solidFill>
              </a:rPr>
              <a:t>any amount</a:t>
            </a:r>
          </a:p>
          <a:p>
            <a:pPr marL="457200" indent="-457200" eaLnBrk="1" hangingPunct="1">
              <a:lnSpc>
                <a:spcPct val="90000"/>
              </a:lnSpc>
              <a:buFont typeface="Arial" panose="020B0604020202020204" pitchFamily="34" charset="0"/>
              <a:buChar char="•"/>
            </a:pPr>
            <a:r>
              <a:rPr lang="en-US" altLang="en-US" sz="2800" b="0" dirty="0">
                <a:solidFill>
                  <a:srgbClr val="002060"/>
                </a:solidFill>
              </a:rPr>
              <a:t>Form 1099-MISC: Royalties </a:t>
            </a:r>
            <a:r>
              <a:rPr lang="en-US" altLang="en-US" sz="2800" b="0" u="sng" dirty="0">
                <a:solidFill>
                  <a:srgbClr val="002060"/>
                </a:solidFill>
              </a:rPr>
              <a:t>&gt;</a:t>
            </a:r>
            <a:r>
              <a:rPr lang="en-US" altLang="en-US" sz="2800" b="0" dirty="0">
                <a:solidFill>
                  <a:srgbClr val="002060"/>
                </a:solidFill>
              </a:rPr>
              <a:t> $10.00</a:t>
            </a:r>
          </a:p>
          <a:p>
            <a:pPr marL="457200" indent="-457200" eaLnBrk="1" hangingPunct="1">
              <a:lnSpc>
                <a:spcPct val="90000"/>
              </a:lnSpc>
              <a:buFont typeface="Arial" panose="020B0604020202020204" pitchFamily="34" charset="0"/>
              <a:buChar char="•"/>
            </a:pPr>
            <a:r>
              <a:rPr lang="en-US" altLang="en-US" sz="2800" b="0" dirty="0">
                <a:solidFill>
                  <a:srgbClr val="002060"/>
                </a:solidFill>
              </a:rPr>
              <a:t>Form 1099-G:  </a:t>
            </a:r>
          </a:p>
          <a:p>
            <a:pPr marL="640080" lvl="2" indent="-457200">
              <a:buFont typeface="Arial" panose="020B0604020202020204" pitchFamily="34" charset="0"/>
              <a:buChar char="•"/>
            </a:pPr>
            <a:r>
              <a:rPr lang="en-US" altLang="en-US" sz="2800" dirty="0">
                <a:solidFill>
                  <a:srgbClr val="002060"/>
                </a:solidFill>
              </a:rPr>
              <a:t>Unemployment Compensation and Local Income Tax Refunds </a:t>
            </a:r>
            <a:r>
              <a:rPr lang="en-US" altLang="en-US" sz="2800" u="sng" dirty="0">
                <a:solidFill>
                  <a:srgbClr val="002060"/>
                </a:solidFill>
              </a:rPr>
              <a:t>&gt;</a:t>
            </a:r>
            <a:r>
              <a:rPr lang="en-US" altLang="en-US" sz="2800" dirty="0">
                <a:solidFill>
                  <a:srgbClr val="002060"/>
                </a:solidFill>
              </a:rPr>
              <a:t> $10.00</a:t>
            </a:r>
          </a:p>
          <a:p>
            <a:pPr marL="640080" lvl="2" indent="-457200">
              <a:buFont typeface="Arial" panose="020B0604020202020204" pitchFamily="34" charset="0"/>
              <a:buChar char="•"/>
            </a:pPr>
            <a:r>
              <a:rPr lang="en-US" altLang="en-US" sz="2800" dirty="0">
                <a:solidFill>
                  <a:srgbClr val="002060"/>
                </a:solidFill>
              </a:rPr>
              <a:t>USDA Agricultural Payments – </a:t>
            </a:r>
            <a:r>
              <a:rPr lang="en-US" altLang="en-US" sz="2800" u="sng" dirty="0">
                <a:solidFill>
                  <a:srgbClr val="002060"/>
                </a:solidFill>
              </a:rPr>
              <a:t>any amount</a:t>
            </a:r>
          </a:p>
          <a:p>
            <a:pPr eaLnBrk="1" hangingPunct="1">
              <a:lnSpc>
                <a:spcPct val="90000"/>
              </a:lnSpc>
              <a:buFont typeface="Wingdings" panose="05000000000000000000" pitchFamily="2" charset="2"/>
              <a:buNone/>
            </a:pPr>
            <a:endParaRPr lang="en-US" altLang="en-US" sz="2800" dirty="0"/>
          </a:p>
        </p:txBody>
      </p:sp>
      <p:sp>
        <p:nvSpPr>
          <p:cNvPr id="18436" name="Slide Number Placeholder 1">
            <a:extLst>
              <a:ext uri="{FF2B5EF4-FFF2-40B4-BE49-F238E27FC236}">
                <a16:creationId xmlns:a16="http://schemas.microsoft.com/office/drawing/2014/main" id="{E610182C-BE64-47C7-B6FB-2FE287C43A4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C9755E5D-68EF-41FF-8F72-D6CEC53A02BF}" type="slidenum">
              <a:rPr lang="en-US" altLang="en-US" sz="2000">
                <a:solidFill>
                  <a:srgbClr val="002060"/>
                </a:solidFill>
              </a:rPr>
              <a:pPr>
                <a:lnSpc>
                  <a:spcPct val="30000"/>
                </a:lnSpc>
                <a:spcBef>
                  <a:spcPct val="0"/>
                </a:spcBef>
                <a:buFontTx/>
                <a:buNone/>
              </a:pPr>
              <a:t>7</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C4B1E896-401E-44F8-A4A8-D30EEE04DD01}"/>
              </a:ext>
            </a:extLst>
          </p:cNvPr>
          <p:cNvSpPr>
            <a:spLocks noGrp="1"/>
          </p:cNvSpPr>
          <p:nvPr>
            <p:ph type="ftr" sz="quarter" idx="11"/>
          </p:nvPr>
        </p:nvSpPr>
        <p:spPr>
          <a:xfrm>
            <a:off x="952500" y="6121255"/>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84AD504-82CF-409B-9FE7-7BEFB8C35E99}"/>
              </a:ext>
            </a:extLst>
          </p:cNvPr>
          <p:cNvSpPr>
            <a:spLocks noGrp="1" noChangeArrowheads="1"/>
          </p:cNvSpPr>
          <p:nvPr>
            <p:ph type="title"/>
          </p:nvPr>
        </p:nvSpPr>
        <p:spPr>
          <a:xfrm>
            <a:off x="914400" y="381000"/>
            <a:ext cx="76962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solidFill>
                  <a:srgbClr val="002060"/>
                </a:solidFill>
              </a:rPr>
              <a:t>What is a Form 1099-MISC information return?</a:t>
            </a:r>
          </a:p>
        </p:txBody>
      </p:sp>
      <p:sp>
        <p:nvSpPr>
          <p:cNvPr id="3075" name="Rectangle 3">
            <a:extLst>
              <a:ext uri="{FF2B5EF4-FFF2-40B4-BE49-F238E27FC236}">
                <a16:creationId xmlns:a16="http://schemas.microsoft.com/office/drawing/2014/main" id="{3A303F09-6E4F-47D5-BA08-3798D398ABFB}"/>
              </a:ext>
            </a:extLst>
          </p:cNvPr>
          <p:cNvSpPr>
            <a:spLocks noGrp="1" noChangeArrowheads="1"/>
          </p:cNvSpPr>
          <p:nvPr>
            <p:ph idx="1"/>
          </p:nvPr>
        </p:nvSpPr>
        <p:spPr>
          <a:xfrm>
            <a:off x="457200" y="1295400"/>
            <a:ext cx="8148638" cy="5029200"/>
          </a:xfrm>
        </p:spPr>
        <p:txBody>
          <a:bodyPr lIns="90488" tIns="44450" rIns="90488" bIns="44450">
            <a:normAutofit lnSpcReduction="10000"/>
          </a:bodyPr>
          <a:lstStyle/>
          <a:p>
            <a:pPr marL="342900" indent="-342900" eaLnBrk="1" hangingPunct="1">
              <a:lnSpc>
                <a:spcPct val="90000"/>
              </a:lnSpc>
              <a:buClr>
                <a:schemeClr val="tx1"/>
              </a:buClr>
              <a:buFont typeface="Arial" panose="020B0604020202020204" pitchFamily="34" charset="0"/>
              <a:buChar char="•"/>
              <a:defRPr/>
            </a:pPr>
            <a:r>
              <a:rPr lang="en-US" altLang="en-US" sz="2400" b="0" dirty="0">
                <a:solidFill>
                  <a:srgbClr val="002060"/>
                </a:solidFill>
              </a:rPr>
              <a:t>Form required to report payments for:</a:t>
            </a:r>
          </a:p>
          <a:p>
            <a:pPr lvl="3">
              <a:defRPr/>
            </a:pPr>
            <a:r>
              <a:rPr lang="en-US" altLang="en-US" sz="2400" dirty="0">
                <a:solidFill>
                  <a:srgbClr val="002060"/>
                </a:solidFill>
              </a:rPr>
              <a:t>Rents  (Box 1) – real and personal property</a:t>
            </a:r>
          </a:p>
          <a:p>
            <a:pPr lvl="3">
              <a:defRPr/>
            </a:pPr>
            <a:r>
              <a:rPr lang="en-US" altLang="en-US" sz="2400" dirty="0">
                <a:solidFill>
                  <a:srgbClr val="002060"/>
                </a:solidFill>
              </a:rPr>
              <a:t>Royalties (Box 2) – intangible property </a:t>
            </a:r>
          </a:p>
          <a:p>
            <a:pPr lvl="3">
              <a:defRPr/>
            </a:pPr>
            <a:r>
              <a:rPr lang="en-US" altLang="en-US" sz="2400" dirty="0">
                <a:solidFill>
                  <a:srgbClr val="002060"/>
                </a:solidFill>
              </a:rPr>
              <a:t>Other Income (Box 3) – prizes, awards, and settlements </a:t>
            </a:r>
          </a:p>
          <a:p>
            <a:pPr lvl="3">
              <a:defRPr/>
            </a:pPr>
            <a:r>
              <a:rPr lang="en-US" altLang="en-US" sz="2400" dirty="0">
                <a:solidFill>
                  <a:srgbClr val="002060"/>
                </a:solidFill>
              </a:rPr>
              <a:t>Federal Income tax withheld (Box 4) </a:t>
            </a:r>
          </a:p>
          <a:p>
            <a:pPr lvl="3">
              <a:defRPr/>
            </a:pPr>
            <a:r>
              <a:rPr lang="en-US" altLang="en-US" sz="2400" dirty="0">
                <a:solidFill>
                  <a:srgbClr val="002060"/>
                </a:solidFill>
              </a:rPr>
              <a:t>Fishing boat proceeds (Box 5)</a:t>
            </a:r>
          </a:p>
          <a:p>
            <a:pPr lvl="3">
              <a:defRPr/>
            </a:pPr>
            <a:r>
              <a:rPr lang="en-US" altLang="en-US" sz="2400" dirty="0">
                <a:solidFill>
                  <a:srgbClr val="002060"/>
                </a:solidFill>
              </a:rPr>
              <a:t>Medical and health care payments (Box 6) – service-providers</a:t>
            </a:r>
          </a:p>
          <a:p>
            <a:pPr lvl="3">
              <a:defRPr/>
            </a:pPr>
            <a:r>
              <a:rPr lang="en-US" altLang="en-US" sz="2400" dirty="0">
                <a:solidFill>
                  <a:srgbClr val="002060"/>
                </a:solidFill>
              </a:rPr>
              <a:t>Gross proceeds paid to attorney (Box 10) – legal service providers</a:t>
            </a:r>
          </a:p>
          <a:p>
            <a:pPr marL="57150" indent="0" eaLnBrk="1" hangingPunct="1">
              <a:lnSpc>
                <a:spcPct val="90000"/>
              </a:lnSpc>
              <a:buFontTx/>
              <a:buNone/>
              <a:defRPr/>
            </a:pPr>
            <a:r>
              <a:rPr lang="en-US" altLang="en-US" sz="2400" b="0" dirty="0">
                <a:solidFill>
                  <a:srgbClr val="002060"/>
                </a:solidFill>
              </a:rPr>
              <a:t>*Self-employment income (Box 7) – service-providers (prior to TY 2020)</a:t>
            </a:r>
          </a:p>
          <a:p>
            <a:pPr lvl="1" eaLnBrk="1" hangingPunct="1">
              <a:lnSpc>
                <a:spcPct val="90000"/>
              </a:lnSpc>
              <a:defRPr/>
            </a:pPr>
            <a:endParaRPr lang="en-US" altLang="en-US" sz="2400" b="1" dirty="0"/>
          </a:p>
        </p:txBody>
      </p:sp>
      <p:sp>
        <p:nvSpPr>
          <p:cNvPr id="20484" name="Slide Number Placeholder 1">
            <a:extLst>
              <a:ext uri="{FF2B5EF4-FFF2-40B4-BE49-F238E27FC236}">
                <a16:creationId xmlns:a16="http://schemas.microsoft.com/office/drawing/2014/main" id="{42DEEB38-DFBA-4985-A970-AE4E210217B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80C954AD-B387-423F-8907-4FED8F5FBDFD}" type="slidenum">
              <a:rPr lang="en-US" altLang="en-US" sz="2000">
                <a:solidFill>
                  <a:srgbClr val="002060"/>
                </a:solidFill>
              </a:rPr>
              <a:pPr>
                <a:lnSpc>
                  <a:spcPct val="30000"/>
                </a:lnSpc>
                <a:spcBef>
                  <a:spcPct val="0"/>
                </a:spcBef>
                <a:buFontTx/>
                <a:buNone/>
              </a:pPr>
              <a:t>8</a:t>
            </a:fld>
            <a:endParaRPr lang="en-US" altLang="en-US" sz="2000" dirty="0">
              <a:solidFill>
                <a:srgbClr val="002060"/>
              </a:solidFill>
              <a:latin typeface="Times" panose="02020603050405020304" pitchFamily="18" charset="0"/>
            </a:endParaRPr>
          </a:p>
        </p:txBody>
      </p:sp>
      <p:sp>
        <p:nvSpPr>
          <p:cNvPr id="5" name="Footer Placeholder 1">
            <a:extLst>
              <a:ext uri="{FF2B5EF4-FFF2-40B4-BE49-F238E27FC236}">
                <a16:creationId xmlns:a16="http://schemas.microsoft.com/office/drawing/2014/main" id="{D3416E7C-D25F-492C-99F4-8B53FFEC905A}"/>
              </a:ext>
            </a:extLst>
          </p:cNvPr>
          <p:cNvSpPr>
            <a:spLocks noGrp="1"/>
          </p:cNvSpPr>
          <p:nvPr>
            <p:ph type="ftr" sz="quarter" idx="11"/>
          </p:nvPr>
        </p:nvSpPr>
        <p:spPr>
          <a:xfrm>
            <a:off x="942474" y="6111875"/>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DF9A7D6-8ED5-4EC1-BAD8-99D02E453C7F}"/>
              </a:ext>
            </a:extLst>
          </p:cNvPr>
          <p:cNvSpPr>
            <a:spLocks noGrp="1" noChangeArrowheads="1"/>
          </p:cNvSpPr>
          <p:nvPr>
            <p:ph type="title"/>
          </p:nvPr>
        </p:nvSpPr>
        <p:spPr>
          <a:xfrm>
            <a:off x="812800" y="455098"/>
            <a:ext cx="8001000" cy="609600"/>
          </a:xfrm>
        </p:spPr>
        <p:txBody>
          <a:bodyPr>
            <a:normAutofit/>
          </a:bodyPr>
          <a:lstStyle/>
          <a:p>
            <a:pPr eaLnBrk="1" hangingPunct="1">
              <a:defRPr/>
            </a:pPr>
            <a:r>
              <a:rPr lang="en-US" altLang="en-US" dirty="0">
                <a:solidFill>
                  <a:srgbClr val="002060"/>
                </a:solidFill>
              </a:rPr>
              <a:t>Form 1099-MISC – Form Changes beginning TY 2020</a:t>
            </a:r>
          </a:p>
        </p:txBody>
      </p:sp>
      <p:sp>
        <p:nvSpPr>
          <p:cNvPr id="36867" name="Rectangle 3">
            <a:extLst>
              <a:ext uri="{FF2B5EF4-FFF2-40B4-BE49-F238E27FC236}">
                <a16:creationId xmlns:a16="http://schemas.microsoft.com/office/drawing/2014/main" id="{3AB39AE0-61FF-49BC-889B-B32D637E5BF1}"/>
              </a:ext>
            </a:extLst>
          </p:cNvPr>
          <p:cNvSpPr>
            <a:spLocks noGrp="1" noChangeArrowheads="1"/>
          </p:cNvSpPr>
          <p:nvPr>
            <p:ph idx="1"/>
          </p:nvPr>
        </p:nvSpPr>
        <p:spPr>
          <a:xfrm>
            <a:off x="533400" y="1295400"/>
            <a:ext cx="8229600" cy="4648200"/>
          </a:xfrm>
        </p:spPr>
        <p:txBody>
          <a:bodyPr/>
          <a:lstStyle/>
          <a:p>
            <a:pPr marL="457200" lvl="1" indent="0" eaLnBrk="1" hangingPunct="1">
              <a:buFontTx/>
              <a:buNone/>
            </a:pPr>
            <a:endParaRPr lang="en-US" altLang="en-US" sz="2400" i="1" dirty="0"/>
          </a:p>
        </p:txBody>
      </p:sp>
      <p:sp>
        <p:nvSpPr>
          <p:cNvPr id="36868" name="Slide Number Placeholder 1">
            <a:extLst>
              <a:ext uri="{FF2B5EF4-FFF2-40B4-BE49-F238E27FC236}">
                <a16:creationId xmlns:a16="http://schemas.microsoft.com/office/drawing/2014/main" id="{22DCE311-07D2-4809-9CD1-6AE01CBDE282}"/>
              </a:ext>
            </a:extLst>
          </p:cNvPr>
          <p:cNvSpPr>
            <a:spLocks noGrp="1"/>
          </p:cNvSpPr>
          <p:nvPr>
            <p:ph type="sldNum" sz="quarter" idx="12"/>
          </p:nvPr>
        </p:nvSpPr>
        <p:spPr>
          <a:xfrm>
            <a:off x="533400" y="6372662"/>
            <a:ext cx="473242" cy="2567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FontTx/>
              <a:buNone/>
            </a:pPr>
            <a:fld id="{B14A2603-2CF0-40E5-AFCC-3C2E710E3CFE}" type="slidenum">
              <a:rPr lang="en-US" altLang="en-US" sz="2000">
                <a:solidFill>
                  <a:srgbClr val="002060"/>
                </a:solidFill>
              </a:rPr>
              <a:pPr>
                <a:lnSpc>
                  <a:spcPct val="30000"/>
                </a:lnSpc>
                <a:spcBef>
                  <a:spcPct val="0"/>
                </a:spcBef>
                <a:buFontTx/>
                <a:buNone/>
              </a:pPr>
              <a:t>9</a:t>
            </a:fld>
            <a:endParaRPr lang="en-US" altLang="en-US" sz="2000" dirty="0">
              <a:solidFill>
                <a:srgbClr val="002060"/>
              </a:solidFill>
              <a:latin typeface="Times" panose="02020603050405020304" pitchFamily="18" charset="0"/>
            </a:endParaRPr>
          </a:p>
        </p:txBody>
      </p:sp>
      <p:graphicFrame>
        <p:nvGraphicFramePr>
          <p:cNvPr id="6" name="Table 6">
            <a:extLst>
              <a:ext uri="{FF2B5EF4-FFF2-40B4-BE49-F238E27FC236}">
                <a16:creationId xmlns:a16="http://schemas.microsoft.com/office/drawing/2014/main" id="{2AF870CA-CEE4-43CD-878A-B324C05FFA11}"/>
              </a:ext>
            </a:extLst>
          </p:cNvPr>
          <p:cNvGraphicFramePr>
            <a:graphicFrameLocks noGrp="1"/>
          </p:cNvGraphicFramePr>
          <p:nvPr>
            <p:extLst>
              <p:ext uri="{D42A27DB-BD31-4B8C-83A1-F6EECF244321}">
                <p14:modId xmlns:p14="http://schemas.microsoft.com/office/powerpoint/2010/main" val="2256108686"/>
              </p:ext>
            </p:extLst>
          </p:nvPr>
        </p:nvGraphicFramePr>
        <p:xfrm>
          <a:off x="533400" y="1125538"/>
          <a:ext cx="8229600" cy="5077262"/>
        </p:xfrm>
        <a:graphic>
          <a:graphicData uri="http://schemas.openxmlformats.org/drawingml/2006/table">
            <a:tbl>
              <a:tblPr firstRow="1" bandRow="1">
                <a:tableStyleId>{5C22544A-7EE6-4342-B048-85BDC9FD1C3A}</a:tableStyleId>
              </a:tblPr>
              <a:tblGrid>
                <a:gridCol w="798990">
                  <a:extLst>
                    <a:ext uri="{9D8B030D-6E8A-4147-A177-3AD203B41FA5}">
                      <a16:colId xmlns:a16="http://schemas.microsoft.com/office/drawing/2014/main" val="20000"/>
                    </a:ext>
                  </a:extLst>
                </a:gridCol>
                <a:gridCol w="354441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365782">
                <a:tc>
                  <a:txBody>
                    <a:bodyPr/>
                    <a:lstStyle/>
                    <a:p>
                      <a:r>
                        <a:rPr lang="en-US" sz="1800" dirty="0"/>
                        <a:t>Box</a:t>
                      </a:r>
                    </a:p>
                  </a:txBody>
                  <a:tcPr marT="45723" marB="45723"/>
                </a:tc>
                <a:tc>
                  <a:txBody>
                    <a:bodyPr/>
                    <a:lstStyle/>
                    <a:p>
                      <a:r>
                        <a:rPr lang="en-US" sz="1800" dirty="0"/>
                        <a:t>2019 &amp; prior</a:t>
                      </a:r>
                    </a:p>
                  </a:txBody>
                  <a:tcPr marT="45723" marB="45723"/>
                </a:tc>
                <a:tc>
                  <a:txBody>
                    <a:bodyPr/>
                    <a:lstStyle/>
                    <a:p>
                      <a:r>
                        <a:rPr lang="en-US" sz="1800" dirty="0"/>
                        <a:t>2020</a:t>
                      </a:r>
                    </a:p>
                  </a:txBody>
                  <a:tcPr marT="45723" marB="45723"/>
                </a:tc>
                <a:extLst>
                  <a:ext uri="{0D108BD9-81ED-4DB2-BD59-A6C34878D82A}">
                    <a16:rowId xmlns:a16="http://schemas.microsoft.com/office/drawing/2014/main" val="10000"/>
                  </a:ext>
                </a:extLst>
              </a:tr>
              <a:tr h="823010">
                <a:tc>
                  <a:txBody>
                    <a:bodyPr/>
                    <a:lstStyle/>
                    <a:p>
                      <a:pPr algn="ctr"/>
                      <a:r>
                        <a:rPr lang="en-US" sz="1600" dirty="0"/>
                        <a:t>7</a:t>
                      </a:r>
                    </a:p>
                  </a:txBody>
                  <a:tcPr marT="45723" marB="45723"/>
                </a:tc>
                <a:tc>
                  <a:txBody>
                    <a:bodyPr/>
                    <a:lstStyle/>
                    <a:p>
                      <a:r>
                        <a:rPr lang="en-US" sz="1600" dirty="0"/>
                        <a:t>Nonemployee compensation</a:t>
                      </a:r>
                    </a:p>
                  </a:txBody>
                  <a:tcPr marT="45723" marB="45723"/>
                </a:tc>
                <a:tc>
                  <a:txBody>
                    <a:bodyPr/>
                    <a:lstStyle/>
                    <a:p>
                      <a:r>
                        <a:rPr lang="en-US" sz="1600" dirty="0"/>
                        <a:t>Payer made direct sales of $5,000 or more of consumer products to a buyer for resale</a:t>
                      </a:r>
                    </a:p>
                  </a:txBody>
                  <a:tcPr marT="45723" marB="45723"/>
                </a:tc>
                <a:extLst>
                  <a:ext uri="{0D108BD9-81ED-4DB2-BD59-A6C34878D82A}">
                    <a16:rowId xmlns:a16="http://schemas.microsoft.com/office/drawing/2014/main" val="10001"/>
                  </a:ext>
                </a:extLst>
              </a:tr>
              <a:tr h="823010">
                <a:tc>
                  <a:txBody>
                    <a:bodyPr/>
                    <a:lstStyle/>
                    <a:p>
                      <a:pPr algn="ctr"/>
                      <a:r>
                        <a:rPr lang="en-US" sz="1600" dirty="0"/>
                        <a:t>9</a:t>
                      </a:r>
                    </a:p>
                  </a:txBody>
                  <a:tcPr marT="45723" marB="45723"/>
                </a:tc>
                <a:tc>
                  <a:txBody>
                    <a:bodyPr/>
                    <a:lstStyle/>
                    <a:p>
                      <a:r>
                        <a:rPr lang="en-US" sz="1600" dirty="0"/>
                        <a:t>Payer made direct sales of $5,000 or more of consumer products to a buyer for resale</a:t>
                      </a:r>
                    </a:p>
                  </a:txBody>
                  <a:tcPr marT="45723" marB="45723"/>
                </a:tc>
                <a:tc>
                  <a:txBody>
                    <a:bodyPr/>
                    <a:lstStyle/>
                    <a:p>
                      <a:r>
                        <a:rPr lang="en-US" sz="1600" dirty="0"/>
                        <a:t>Crop insurance proceeds</a:t>
                      </a:r>
                    </a:p>
                  </a:txBody>
                  <a:tcPr marT="45723" marB="45723"/>
                </a:tc>
                <a:extLst>
                  <a:ext uri="{0D108BD9-81ED-4DB2-BD59-A6C34878D82A}">
                    <a16:rowId xmlns:a16="http://schemas.microsoft.com/office/drawing/2014/main" val="10002"/>
                  </a:ext>
                </a:extLst>
              </a:tr>
              <a:tr h="335300">
                <a:tc>
                  <a:txBody>
                    <a:bodyPr/>
                    <a:lstStyle/>
                    <a:p>
                      <a:pPr algn="ctr"/>
                      <a:r>
                        <a:rPr lang="en-US" sz="1600" dirty="0"/>
                        <a:t>10</a:t>
                      </a:r>
                    </a:p>
                  </a:txBody>
                  <a:tcPr marT="45723" marB="45723"/>
                </a:tc>
                <a:tc>
                  <a:txBody>
                    <a:bodyPr/>
                    <a:lstStyle/>
                    <a:p>
                      <a:r>
                        <a:rPr lang="en-US" sz="1600" dirty="0"/>
                        <a:t>Crop insurance proceeds</a:t>
                      </a:r>
                    </a:p>
                  </a:txBody>
                  <a:tcPr marT="45723" marB="45723"/>
                </a:tc>
                <a:tc>
                  <a:txBody>
                    <a:bodyPr/>
                    <a:lstStyle/>
                    <a:p>
                      <a:r>
                        <a:rPr lang="en-US" sz="1600" dirty="0"/>
                        <a:t>Gross proceeds paid to an attorney</a:t>
                      </a:r>
                    </a:p>
                  </a:txBody>
                  <a:tcPr marT="45723" marB="45723"/>
                </a:tc>
                <a:extLst>
                  <a:ext uri="{0D108BD9-81ED-4DB2-BD59-A6C34878D82A}">
                    <a16:rowId xmlns:a16="http://schemas.microsoft.com/office/drawing/2014/main" val="10003"/>
                  </a:ext>
                </a:extLst>
              </a:tr>
              <a:tr h="335300">
                <a:tc>
                  <a:txBody>
                    <a:bodyPr/>
                    <a:lstStyle/>
                    <a:p>
                      <a:pPr algn="ctr"/>
                      <a:r>
                        <a:rPr lang="en-US" sz="1600" dirty="0"/>
                        <a:t>12</a:t>
                      </a:r>
                    </a:p>
                  </a:txBody>
                  <a:tcPr marT="45723" marB="45723"/>
                </a:tc>
                <a:tc>
                  <a:txBody>
                    <a:bodyPr/>
                    <a:lstStyle/>
                    <a:p>
                      <a:r>
                        <a:rPr lang="en-US" sz="1600" dirty="0"/>
                        <a:t>not used</a:t>
                      </a:r>
                    </a:p>
                  </a:txBody>
                  <a:tcPr marT="45723" marB="45723"/>
                </a:tc>
                <a:tc>
                  <a:txBody>
                    <a:bodyPr/>
                    <a:lstStyle/>
                    <a:p>
                      <a:r>
                        <a:rPr lang="en-US" sz="1600" dirty="0"/>
                        <a:t>Section 409A deferrals</a:t>
                      </a:r>
                    </a:p>
                  </a:txBody>
                  <a:tcPr marT="45723" marB="45723"/>
                </a:tc>
                <a:extLst>
                  <a:ext uri="{0D108BD9-81ED-4DB2-BD59-A6C34878D82A}">
                    <a16:rowId xmlns:a16="http://schemas.microsoft.com/office/drawing/2014/main" val="10004"/>
                  </a:ext>
                </a:extLst>
              </a:tr>
              <a:tr h="383060">
                <a:tc>
                  <a:txBody>
                    <a:bodyPr/>
                    <a:lstStyle/>
                    <a:p>
                      <a:pPr algn="ctr"/>
                      <a:r>
                        <a:rPr lang="en-US" sz="1600" dirty="0"/>
                        <a:t>14</a:t>
                      </a:r>
                    </a:p>
                  </a:txBody>
                  <a:tcPr marT="45723" marB="45723"/>
                </a:tc>
                <a:tc>
                  <a:txBody>
                    <a:bodyPr/>
                    <a:lstStyle/>
                    <a:p>
                      <a:r>
                        <a:rPr lang="en-US" sz="1600" dirty="0"/>
                        <a:t>Gross proceeds paid to an attorney</a:t>
                      </a:r>
                    </a:p>
                  </a:txBody>
                  <a:tcPr marT="45723" marB="45723"/>
                </a:tc>
                <a:tc>
                  <a:txBody>
                    <a:bodyPr/>
                    <a:lstStyle/>
                    <a:p>
                      <a:r>
                        <a:rPr lang="en-US" sz="1600" dirty="0"/>
                        <a:t>Nonqualified deferred compensation</a:t>
                      </a:r>
                    </a:p>
                  </a:txBody>
                  <a:tcPr marT="45723" marB="45723"/>
                </a:tc>
                <a:extLst>
                  <a:ext uri="{0D108BD9-81ED-4DB2-BD59-A6C34878D82A}">
                    <a16:rowId xmlns:a16="http://schemas.microsoft.com/office/drawing/2014/main" val="10005"/>
                  </a:ext>
                </a:extLst>
              </a:tr>
              <a:tr h="335300">
                <a:tc>
                  <a:txBody>
                    <a:bodyPr/>
                    <a:lstStyle/>
                    <a:p>
                      <a:pPr algn="ctr"/>
                      <a:r>
                        <a:rPr lang="en-US" sz="1600" dirty="0"/>
                        <a:t>15a</a:t>
                      </a:r>
                    </a:p>
                  </a:txBody>
                  <a:tcPr marT="45723" marB="45723"/>
                </a:tc>
                <a:tc>
                  <a:txBody>
                    <a:bodyPr/>
                    <a:lstStyle/>
                    <a:p>
                      <a:r>
                        <a:rPr lang="en-US" sz="1600" dirty="0"/>
                        <a:t>Section 409A deferrals</a:t>
                      </a:r>
                    </a:p>
                  </a:txBody>
                  <a:tcPr marT="45723" marB="45723"/>
                </a:tc>
                <a:tc>
                  <a:txBody>
                    <a:bodyPr/>
                    <a:lstStyle/>
                    <a:p>
                      <a:r>
                        <a:rPr lang="en-US" sz="1600" dirty="0"/>
                        <a:t>moved to box 12</a:t>
                      </a:r>
                    </a:p>
                  </a:txBody>
                  <a:tcPr marT="45723" marB="45723"/>
                </a:tc>
                <a:extLst>
                  <a:ext uri="{0D108BD9-81ED-4DB2-BD59-A6C34878D82A}">
                    <a16:rowId xmlns:a16="http://schemas.microsoft.com/office/drawing/2014/main" val="10006"/>
                  </a:ext>
                </a:extLst>
              </a:tr>
              <a:tr h="335300">
                <a:tc>
                  <a:txBody>
                    <a:bodyPr/>
                    <a:lstStyle/>
                    <a:p>
                      <a:pPr algn="ctr"/>
                      <a:r>
                        <a:rPr lang="en-US" sz="1600" dirty="0"/>
                        <a:t>15b</a:t>
                      </a:r>
                    </a:p>
                  </a:txBody>
                  <a:tcPr marT="45723" marB="45723"/>
                </a:tc>
                <a:tc>
                  <a:txBody>
                    <a:bodyPr/>
                    <a:lstStyle/>
                    <a:p>
                      <a:r>
                        <a:rPr lang="en-US" sz="1600" dirty="0"/>
                        <a:t>Section 409A income</a:t>
                      </a:r>
                    </a:p>
                  </a:txBody>
                  <a:tcPr marT="45723" marB="45723"/>
                </a:tc>
                <a:tc>
                  <a:txBody>
                    <a:bodyPr/>
                    <a:lstStyle/>
                    <a:p>
                      <a:r>
                        <a:rPr lang="en-US" sz="1600" dirty="0"/>
                        <a:t>omitted</a:t>
                      </a:r>
                    </a:p>
                  </a:txBody>
                  <a:tcPr marT="45723" marB="45723"/>
                </a:tc>
                <a:extLst>
                  <a:ext uri="{0D108BD9-81ED-4DB2-BD59-A6C34878D82A}">
                    <a16:rowId xmlns:a16="http://schemas.microsoft.com/office/drawing/2014/main" val="10007"/>
                  </a:ext>
                </a:extLst>
              </a:tr>
              <a:tr h="335300">
                <a:tc>
                  <a:txBody>
                    <a:bodyPr/>
                    <a:lstStyle/>
                    <a:p>
                      <a:pPr algn="ctr"/>
                      <a:r>
                        <a:rPr lang="en-US" sz="1600" dirty="0"/>
                        <a:t>16</a:t>
                      </a:r>
                    </a:p>
                  </a:txBody>
                  <a:tcPr marT="45723" marB="45723"/>
                </a:tc>
                <a:tc>
                  <a:txBody>
                    <a:bodyPr/>
                    <a:lstStyle/>
                    <a:p>
                      <a:r>
                        <a:rPr lang="en-US" sz="1600" dirty="0"/>
                        <a:t>State tax withheld</a:t>
                      </a:r>
                    </a:p>
                  </a:txBody>
                  <a:tcPr marT="45723" marB="45723"/>
                </a:tc>
                <a:tc>
                  <a:txBody>
                    <a:bodyPr/>
                    <a:lstStyle/>
                    <a:p>
                      <a:r>
                        <a:rPr lang="en-US" sz="1600" dirty="0"/>
                        <a:t>moved to box 15</a:t>
                      </a:r>
                    </a:p>
                  </a:txBody>
                  <a:tcPr marT="45723" marB="45723"/>
                </a:tc>
                <a:extLst>
                  <a:ext uri="{0D108BD9-81ED-4DB2-BD59-A6C34878D82A}">
                    <a16:rowId xmlns:a16="http://schemas.microsoft.com/office/drawing/2014/main" val="10008"/>
                  </a:ext>
                </a:extLst>
              </a:tr>
              <a:tr h="335300">
                <a:tc>
                  <a:txBody>
                    <a:bodyPr/>
                    <a:lstStyle/>
                    <a:p>
                      <a:pPr algn="ctr"/>
                      <a:r>
                        <a:rPr lang="en-US" sz="1600" dirty="0"/>
                        <a:t>17</a:t>
                      </a:r>
                    </a:p>
                  </a:txBody>
                  <a:tcPr marT="45723" marB="45723"/>
                </a:tc>
                <a:tc>
                  <a:txBody>
                    <a:bodyPr/>
                    <a:lstStyle/>
                    <a:p>
                      <a:r>
                        <a:rPr lang="en-US" sz="1600" dirty="0"/>
                        <a:t>State/payer’s state no.</a:t>
                      </a:r>
                    </a:p>
                  </a:txBody>
                  <a:tcPr marT="45723" marB="45723"/>
                </a:tc>
                <a:tc>
                  <a:txBody>
                    <a:bodyPr/>
                    <a:lstStyle/>
                    <a:p>
                      <a:r>
                        <a:rPr lang="en-US" sz="1600" dirty="0"/>
                        <a:t>moved to box 16</a:t>
                      </a:r>
                    </a:p>
                  </a:txBody>
                  <a:tcPr marT="45723" marB="45723"/>
                </a:tc>
                <a:extLst>
                  <a:ext uri="{0D108BD9-81ED-4DB2-BD59-A6C34878D82A}">
                    <a16:rowId xmlns:a16="http://schemas.microsoft.com/office/drawing/2014/main" val="10009"/>
                  </a:ext>
                </a:extLst>
              </a:tr>
              <a:tr h="335300">
                <a:tc>
                  <a:txBody>
                    <a:bodyPr/>
                    <a:lstStyle/>
                    <a:p>
                      <a:pPr algn="ctr"/>
                      <a:r>
                        <a:rPr lang="en-US" sz="1600" dirty="0"/>
                        <a:t>18</a:t>
                      </a:r>
                    </a:p>
                  </a:txBody>
                  <a:tcPr marT="45723" marB="45723"/>
                </a:tc>
                <a:tc>
                  <a:txBody>
                    <a:bodyPr/>
                    <a:lstStyle/>
                    <a:p>
                      <a:r>
                        <a:rPr lang="en-US" sz="1600" dirty="0"/>
                        <a:t>State income</a:t>
                      </a:r>
                    </a:p>
                  </a:txBody>
                  <a:tcPr marT="45723" marB="45723"/>
                </a:tc>
                <a:tc>
                  <a:txBody>
                    <a:bodyPr/>
                    <a:lstStyle/>
                    <a:p>
                      <a:r>
                        <a:rPr lang="en-US" sz="1600" dirty="0"/>
                        <a:t>moved to box 17</a:t>
                      </a:r>
                    </a:p>
                  </a:txBody>
                  <a:tcPr marT="45723" marB="45723"/>
                </a:tc>
                <a:extLst>
                  <a:ext uri="{0D108BD9-81ED-4DB2-BD59-A6C34878D82A}">
                    <a16:rowId xmlns:a16="http://schemas.microsoft.com/office/drawing/2014/main" val="10010"/>
                  </a:ext>
                </a:extLst>
              </a:tr>
              <a:tr h="335300">
                <a:tc>
                  <a:txBody>
                    <a:bodyPr/>
                    <a:lstStyle/>
                    <a:p>
                      <a:endParaRPr lang="en-US" sz="1600" dirty="0"/>
                    </a:p>
                  </a:txBody>
                  <a:tcPr marT="45723" marB="45723"/>
                </a:tc>
                <a:tc>
                  <a:txBody>
                    <a:bodyPr/>
                    <a:lstStyle/>
                    <a:p>
                      <a:endParaRPr lang="en-US" sz="1600" dirty="0"/>
                    </a:p>
                  </a:txBody>
                  <a:tcPr marT="45723" marB="45723"/>
                </a:tc>
                <a:tc>
                  <a:txBody>
                    <a:bodyPr/>
                    <a:lstStyle/>
                    <a:p>
                      <a:r>
                        <a:rPr lang="en-US" sz="1600" dirty="0"/>
                        <a:t>omitted box 18 </a:t>
                      </a:r>
                    </a:p>
                  </a:txBody>
                  <a:tcPr marT="45723" marB="45723"/>
                </a:tc>
                <a:extLst>
                  <a:ext uri="{0D108BD9-81ED-4DB2-BD59-A6C34878D82A}">
                    <a16:rowId xmlns:a16="http://schemas.microsoft.com/office/drawing/2014/main" val="10011"/>
                  </a:ext>
                </a:extLst>
              </a:tr>
            </a:tbl>
          </a:graphicData>
        </a:graphic>
      </p:graphicFrame>
      <p:sp>
        <p:nvSpPr>
          <p:cNvPr id="7" name="Footer Placeholder 1">
            <a:extLst>
              <a:ext uri="{FF2B5EF4-FFF2-40B4-BE49-F238E27FC236}">
                <a16:creationId xmlns:a16="http://schemas.microsoft.com/office/drawing/2014/main" id="{E45B36BC-1439-4332-9835-9876095BD73B}"/>
              </a:ext>
            </a:extLst>
          </p:cNvPr>
          <p:cNvSpPr>
            <a:spLocks noGrp="1"/>
          </p:cNvSpPr>
          <p:nvPr>
            <p:ph type="ftr" sz="quarter" idx="11"/>
          </p:nvPr>
        </p:nvSpPr>
        <p:spPr>
          <a:xfrm>
            <a:off x="1006642" y="6220339"/>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161"/>
                </a:solidFill>
                <a:effectLst/>
                <a:uLnTx/>
                <a:uFillTx/>
                <a:latin typeface="Arial" charset="0"/>
                <a:cs typeface="Arial" charset="0"/>
              </a:rPr>
              <a:t>Forms 1099 and Backup Withholding</a:t>
            </a:r>
          </a:p>
        </p:txBody>
      </p:sp>
    </p:spTree>
  </p:cSld>
  <p:clrMapOvr>
    <a:masterClrMapping/>
  </p:clrMapOvr>
</p:sld>
</file>

<file path=ppt/theme/theme1.xml><?xml version="1.0" encoding="utf-8"?>
<a:theme xmlns:a="http://schemas.openxmlformats.org/drawingml/2006/main" name="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B3A05FD-5BEE-4CA9-8FC1-5AB67730C989}" vid="{D42CF6D4-9857-4CD3-B2EF-2AA0C1A95CC6}"/>
    </a:ext>
  </a:extLst>
</a:theme>
</file>

<file path=ppt/theme/theme2.xml><?xml version="1.0" encoding="utf-8"?>
<a:theme xmlns:a="http://schemas.openxmlformats.org/drawingml/2006/main" name="2_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pp10.potx" id="{8FF0593D-B6C6-4028-8922-33726808162E}" vid="{25552715-E8FA-45B1-82EA-A7895183E3E6}"/>
    </a:ext>
  </a:extLst>
</a:theme>
</file>

<file path=ppt/theme/theme3.xml><?xml version="1.0" encoding="utf-8"?>
<a:theme xmlns:a="http://schemas.openxmlformats.org/drawingml/2006/main" name="1_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B3A05FD-5BEE-4CA9-8FC1-5AB67730C989}" vid="{D42CF6D4-9857-4CD3-B2EF-2AA0C1A95CC6}"/>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7725</TotalTime>
  <Words>5929</Words>
  <Application>Microsoft Office PowerPoint</Application>
  <PresentationFormat>On-screen Show (4:3)</PresentationFormat>
  <Paragraphs>527</Paragraphs>
  <Slides>36</Slides>
  <Notes>36</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5" baseType="lpstr">
      <vt:lpstr>Arial</vt:lpstr>
      <vt:lpstr>Arial Black</vt:lpstr>
      <vt:lpstr>Calibri</vt:lpstr>
      <vt:lpstr>Times</vt:lpstr>
      <vt:lpstr>Wingdings</vt:lpstr>
      <vt:lpstr>DS17-003_PPT Temp_Classic_032519Final</vt:lpstr>
      <vt:lpstr>2_DS17-003_PPT Temp_Classic_032519Final</vt:lpstr>
      <vt:lpstr>1_DS17-003_PPT Temp_Classic_032519Final</vt:lpstr>
      <vt:lpstr>Clip</vt:lpstr>
      <vt:lpstr>Forms 1099 and Backup Withholding</vt:lpstr>
      <vt:lpstr>James Driver Federal, State, and Local Government Specialist Federal, State &amp; Local / Employment Tax</vt:lpstr>
      <vt:lpstr>Before We Begin</vt:lpstr>
      <vt:lpstr>Information Returns Updates &amp; Reminders</vt:lpstr>
      <vt:lpstr>Most Common Forms 1099</vt:lpstr>
      <vt:lpstr>Form 1099 (-G, -INT, -MISC, -NEC) </vt:lpstr>
      <vt:lpstr>Form 1099 (-G, -INT, -MISC, -NEC) </vt:lpstr>
      <vt:lpstr>What is a Form 1099-MISC information return?</vt:lpstr>
      <vt:lpstr>Form 1099-MISC – Form Changes beginning TY 2020</vt:lpstr>
      <vt:lpstr>Form 1099-MISC General Requirements </vt:lpstr>
      <vt:lpstr>Form 1099-MISC General Exemptions</vt:lpstr>
      <vt:lpstr>Form 1099-MISC  Boxes 6 &amp; 10 Special Rules</vt:lpstr>
      <vt:lpstr>Form 1099-NEC - Nonemployee Compensation</vt:lpstr>
      <vt:lpstr>Form 1099-NEC - Non-employee Compensation </vt:lpstr>
      <vt:lpstr>Form 1099-NEC – Legal Services   </vt:lpstr>
      <vt:lpstr>Form 1099-MISC – Legal Services</vt:lpstr>
      <vt:lpstr>Filing Forms 1099</vt:lpstr>
      <vt:lpstr>Form 1099 (-MISC, -NEC) - Furnish and File </vt:lpstr>
      <vt:lpstr>Common Filing Questions</vt:lpstr>
      <vt:lpstr>Common Questions</vt:lpstr>
      <vt:lpstr>IRC Sections 6721 / 6722 Penalties</vt:lpstr>
      <vt:lpstr>IRC Section 6721 Penalty - Failure to File </vt:lpstr>
      <vt:lpstr>IRC Sections 6721 / 6722 Penalties</vt:lpstr>
      <vt:lpstr>IRC Section 6723 Penalty</vt:lpstr>
      <vt:lpstr>Are you required to do Backup Withholding?</vt:lpstr>
      <vt:lpstr>When to begin Backup Withholding</vt:lpstr>
      <vt:lpstr>When to begin Backup Withholding</vt:lpstr>
      <vt:lpstr>Backup Withholding – Form W-9</vt:lpstr>
      <vt:lpstr>When to begin Backup Withholding</vt:lpstr>
      <vt:lpstr>How to report Backup Withholding</vt:lpstr>
      <vt:lpstr>Verifying TIN </vt:lpstr>
      <vt:lpstr>Verifying TIN</vt:lpstr>
      <vt:lpstr>Need Help?</vt:lpstr>
      <vt:lpstr>Resources</vt:lpstr>
      <vt:lpstr>Resources</vt:lpstr>
      <vt:lpstr>Forms 1099 and Backup Withholding</vt:lpstr>
    </vt:vector>
  </TitlesOfParts>
  <Company>Department of the Treasury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dc:title>
  <dc:creator>81dcb</dc:creator>
  <cp:lastModifiedBy>Katrina Kerstetter</cp:lastModifiedBy>
  <cp:revision>252</cp:revision>
  <cp:lastPrinted>2017-09-06T21:03:14Z</cp:lastPrinted>
  <dcterms:created xsi:type="dcterms:W3CDTF">2012-05-14T12:44:47Z</dcterms:created>
  <dcterms:modified xsi:type="dcterms:W3CDTF">2023-04-18T14:31:16Z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0f4a70-4b6c-4bd4-a002-31edb9c00abe_Enabled">
    <vt:lpwstr>true</vt:lpwstr>
  </property>
  <property fmtid="{D5CDD505-2E9C-101B-9397-08002B2CF9AE}" pid="3" name="MSIP_Label_460f4a70-4b6c-4bd4-a002-31edb9c00abe_SetDate">
    <vt:lpwstr>2023-04-18T14:31:15Z</vt:lpwstr>
  </property>
  <property fmtid="{D5CDD505-2E9C-101B-9397-08002B2CF9AE}" pid="4" name="MSIP_Label_460f4a70-4b6c-4bd4-a002-31edb9c00abe_Method">
    <vt:lpwstr>Standard</vt:lpwstr>
  </property>
  <property fmtid="{D5CDD505-2E9C-101B-9397-08002B2CF9AE}" pid="5" name="MSIP_Label_460f4a70-4b6c-4bd4-a002-31edb9c00abe_Name">
    <vt:lpwstr>General</vt:lpwstr>
  </property>
  <property fmtid="{D5CDD505-2E9C-101B-9397-08002B2CF9AE}" pid="6" name="MSIP_Label_460f4a70-4b6c-4bd4-a002-31edb9c00abe_SiteId">
    <vt:lpwstr>e019b04b-330c-467a-8bae-09fb17374d6a</vt:lpwstr>
  </property>
  <property fmtid="{D5CDD505-2E9C-101B-9397-08002B2CF9AE}" pid="7" name="MSIP_Label_460f4a70-4b6c-4bd4-a002-31edb9c00abe_ActionId">
    <vt:lpwstr>7e6d4195-b92d-4df5-910d-cbe264fbe2fc</vt:lpwstr>
  </property>
  <property fmtid="{D5CDD505-2E9C-101B-9397-08002B2CF9AE}" pid="8" name="MSIP_Label_460f4a70-4b6c-4bd4-a002-31edb9c00abe_ContentBits">
    <vt:lpwstr>0</vt:lpwstr>
  </property>
</Properties>
</file>