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9"/>
  </p:notesMasterIdLst>
  <p:handoutMasterIdLst>
    <p:handoutMasterId r:id="rId20"/>
  </p:handoutMasterIdLst>
  <p:sldIdLst>
    <p:sldId id="257" r:id="rId4"/>
    <p:sldId id="258" r:id="rId5"/>
    <p:sldId id="261" r:id="rId6"/>
    <p:sldId id="260" r:id="rId7"/>
    <p:sldId id="262" r:id="rId8"/>
    <p:sldId id="263" r:id="rId9"/>
    <p:sldId id="267" r:id="rId10"/>
    <p:sldId id="276" r:id="rId11"/>
    <p:sldId id="279" r:id="rId12"/>
    <p:sldId id="280" r:id="rId13"/>
    <p:sldId id="278" r:id="rId14"/>
    <p:sldId id="277" r:id="rId15"/>
    <p:sldId id="272" r:id="rId16"/>
    <p:sldId id="274" r:id="rId17"/>
    <p:sldId id="27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354405D-F790-65C5-59D9-6E4E843FE662}" name="Woollard, Tina" initials="WT" userId="S::sto8716@wvsto.com::3a3ce37a-aa55-4731-b4a4-e73771f4c9ce" providerId="AD"/>
  <p188:author id="{331072F8-0A93-B4E2-371D-375D3CA5D524}" name="Hefner-Ferrell, Julie" initials="HFJ" userId="S::sto4619@wvsto.com::1a2dea36-73fb-4e90-b64b-eeab450051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D31"/>
    <a:srgbClr val="F0F0F0"/>
    <a:srgbClr val="E4E4E4"/>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DB0BED-01CA-4C77-9C05-3BAC48703DE3}" v="19" dt="2023-04-28T17:09:24.221"/>
    <p1510:client id="{F7DF8537-B1FF-4BE6-B504-659F6D04E4A4}" v="9" dt="2023-04-28T16:19:55.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402"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8/10/relationships/authors" Target="authors.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9A8E443-8971-4185-9528-AAAF5185425B}" type="datetimeFigureOut">
              <a:rPr lang="en-US" smtClean="0"/>
              <a:pPr/>
              <a:t>4/28/2023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691EED6-864C-4C1C-9AF6-DA7BA6C945D4}"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A2CAEA4-A6D7-4BDE-8ED0-1CB609A5CBA5}" type="datetimeFigureOut">
              <a:rPr lang="en-US" smtClean="0"/>
              <a:pPr/>
              <a:t>4/28/2023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9F6C922-9FA5-4BCF-B921-6E60C5E28DD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9F6C922-9FA5-4BCF-B921-6E60C5E28DD9}" type="slidenum">
              <a:rPr lang="en-US" smtClean="0"/>
              <a:pPr/>
              <a:t>1</a:t>
            </a:fld>
            <a:endParaRPr lang="en-US"/>
          </a:p>
        </p:txBody>
      </p:sp>
    </p:spTree>
    <p:extLst>
      <p:ext uri="{BB962C8B-B14F-4D97-AF65-F5344CB8AC3E}">
        <p14:creationId xmlns:p14="http://schemas.microsoft.com/office/powerpoint/2010/main" val="3546740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fld id="{49F6C922-9FA5-4BCF-B921-6E60C5E28DD9}" type="slidenum">
              <a:rPr lang="en-US" smtClean="0"/>
              <a:pPr/>
              <a:t>7</a:t>
            </a:fld>
            <a:endParaRPr lang="en-US"/>
          </a:p>
        </p:txBody>
      </p:sp>
    </p:spTree>
    <p:extLst>
      <p:ext uri="{BB962C8B-B14F-4D97-AF65-F5344CB8AC3E}">
        <p14:creationId xmlns:p14="http://schemas.microsoft.com/office/powerpoint/2010/main" val="1273649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a:t>You can find a list of all current Designated State Depositories on our website at the bottom of the Banking Services tab.</a:t>
            </a:r>
          </a:p>
          <a:p>
            <a:pPr marL="171450" indent="-171450">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fld id="{49F6C922-9FA5-4BCF-B921-6E60C5E28DD9}" type="slidenum">
              <a:rPr lang="en-US" smtClean="0"/>
              <a:pPr/>
              <a:t>8</a:t>
            </a:fld>
            <a:endParaRPr lang="en-US"/>
          </a:p>
        </p:txBody>
      </p:sp>
    </p:spTree>
    <p:extLst>
      <p:ext uri="{BB962C8B-B14F-4D97-AF65-F5344CB8AC3E}">
        <p14:creationId xmlns:p14="http://schemas.microsoft.com/office/powerpoint/2010/main" val="3098680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9F6C922-9FA5-4BCF-B921-6E60C5E28DD9}" type="slidenum">
              <a:rPr lang="en-US" smtClean="0"/>
              <a:pPr/>
              <a:t>10</a:t>
            </a:fld>
            <a:endParaRPr lang="en-US"/>
          </a:p>
        </p:txBody>
      </p:sp>
    </p:spTree>
    <p:extLst>
      <p:ext uri="{BB962C8B-B14F-4D97-AF65-F5344CB8AC3E}">
        <p14:creationId xmlns:p14="http://schemas.microsoft.com/office/powerpoint/2010/main" val="2251306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are currently working on Rules with the banking community.  Our intention is to be transparent throughout the process and work towards accommodating a new structure for all parties involved.  The Rules will go to the legislature during the next regular legislative session.  </a:t>
            </a:r>
          </a:p>
        </p:txBody>
      </p:sp>
      <p:sp>
        <p:nvSpPr>
          <p:cNvPr id="4" name="Slide Number Placeholder 3"/>
          <p:cNvSpPr>
            <a:spLocks noGrp="1"/>
          </p:cNvSpPr>
          <p:nvPr>
            <p:ph type="sldNum" sz="quarter" idx="5"/>
          </p:nvPr>
        </p:nvSpPr>
        <p:spPr/>
        <p:txBody>
          <a:bodyPr/>
          <a:lstStyle/>
          <a:p>
            <a:fld id="{49F6C922-9FA5-4BCF-B921-6E60C5E28DD9}" type="slidenum">
              <a:rPr lang="en-US" smtClean="0"/>
              <a:pPr/>
              <a:t>13</a:t>
            </a:fld>
            <a:endParaRPr lang="en-US"/>
          </a:p>
        </p:txBody>
      </p:sp>
    </p:spTree>
    <p:extLst>
      <p:ext uri="{BB962C8B-B14F-4D97-AF65-F5344CB8AC3E}">
        <p14:creationId xmlns:p14="http://schemas.microsoft.com/office/powerpoint/2010/main" val="10219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amp; Body">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228600"/>
            <a:ext cx="6934200" cy="1470025"/>
          </a:xfrm>
        </p:spPr>
        <p:txBody>
          <a:bodyPr/>
          <a:lstStyle/>
          <a:p>
            <a:r>
              <a:rPr lang="en-US"/>
              <a:t>Click to edit Master title style</a:t>
            </a:r>
          </a:p>
        </p:txBody>
      </p:sp>
      <p:sp>
        <p:nvSpPr>
          <p:cNvPr id="3" name="Subtitle 2"/>
          <p:cNvSpPr>
            <a:spLocks noGrp="1"/>
          </p:cNvSpPr>
          <p:nvPr>
            <p:ph type="subTitle" idx="1"/>
          </p:nvPr>
        </p:nvSpPr>
        <p:spPr>
          <a:xfrm>
            <a:off x="2057400" y="1828800"/>
            <a:ext cx="6934200" cy="358140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a:xfrm>
            <a:off x="3124200" y="6356350"/>
            <a:ext cx="4419600"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a:off x="152400" y="6356350"/>
            <a:ext cx="2133600" cy="365125"/>
          </a:xfrm>
        </p:spPr>
        <p:txBody>
          <a:bodyPr/>
          <a:lstStyle>
            <a:lvl1pPr algn="l">
              <a:defRPr baseline="0">
                <a:solidFill>
                  <a:schemeClr val="bg1">
                    <a:lumMod val="85000"/>
                  </a:schemeClr>
                </a:solidFill>
              </a:defRPr>
            </a:lvl1pPr>
          </a:lstStyle>
          <a:p>
            <a:fld id="{DA04C9A6-7049-4B9A-BBF5-8A6B75E18FB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934200" cy="1143000"/>
          </a:xfrm>
        </p:spPr>
        <p:txBody>
          <a:bodyPr/>
          <a:lstStyle/>
          <a:p>
            <a:r>
              <a:rPr lang="en-US"/>
              <a:t>Click to edit Master title style</a:t>
            </a:r>
          </a:p>
        </p:txBody>
      </p:sp>
      <p:sp>
        <p:nvSpPr>
          <p:cNvPr id="3" name="Content Placeholder 2"/>
          <p:cNvSpPr>
            <a:spLocks noGrp="1"/>
          </p:cNvSpPr>
          <p:nvPr>
            <p:ph idx="1"/>
          </p:nvPr>
        </p:nvSpPr>
        <p:spPr>
          <a:xfrm>
            <a:off x="2133600" y="1600200"/>
            <a:ext cx="68580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p:cNvSpPr>
            <a:spLocks noGrp="1"/>
          </p:cNvSpPr>
          <p:nvPr>
            <p:ph type="ftr" sz="quarter" idx="11"/>
          </p:nvPr>
        </p:nvSpPr>
        <p:spPr>
          <a:xfrm>
            <a:off x="3124200" y="6356350"/>
            <a:ext cx="4419600" cy="365125"/>
          </a:xfrm>
        </p:spPr>
        <p:txBody>
          <a:bodyPr/>
          <a:lstStyle>
            <a:lvl1pPr>
              <a:defRPr>
                <a:solidFill>
                  <a:schemeClr val="tx1"/>
                </a:solidFill>
              </a:defRPr>
            </a:lvl1pPr>
          </a:lstStyle>
          <a:p>
            <a:endParaRPr lang="en-US"/>
          </a:p>
        </p:txBody>
      </p:sp>
      <p:sp>
        <p:nvSpPr>
          <p:cNvPr id="10" name="Slide Number Placeholder 5"/>
          <p:cNvSpPr>
            <a:spLocks noGrp="1"/>
          </p:cNvSpPr>
          <p:nvPr>
            <p:ph type="sldNum" sz="quarter" idx="12"/>
          </p:nvPr>
        </p:nvSpPr>
        <p:spPr>
          <a:xfrm>
            <a:off x="152400" y="6356350"/>
            <a:ext cx="2133600" cy="365125"/>
          </a:xfrm>
        </p:spPr>
        <p:txBody>
          <a:bodyPr/>
          <a:lstStyle>
            <a:lvl1pPr algn="l">
              <a:defRPr baseline="0">
                <a:solidFill>
                  <a:schemeClr val="bg1">
                    <a:lumMod val="85000"/>
                  </a:schemeClr>
                </a:solidFill>
              </a:defRPr>
            </a:lvl1pPr>
          </a:lstStyle>
          <a:p>
            <a:fld id="{DA04C9A6-7049-4B9A-BBF5-8A6B75E18FB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010400" cy="1143000"/>
          </a:xfrm>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5486400" y="1535113"/>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486400" y="2174875"/>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4"/>
          <p:cNvSpPr>
            <a:spLocks noGrp="1"/>
          </p:cNvSpPr>
          <p:nvPr>
            <p:ph type="body" sz="quarter" idx="13"/>
          </p:nvPr>
        </p:nvSpPr>
        <p:spPr>
          <a:xfrm>
            <a:off x="1828800" y="1524000"/>
            <a:ext cx="3505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1828800" y="2163762"/>
            <a:ext cx="3505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4"/>
          <p:cNvSpPr>
            <a:spLocks noGrp="1"/>
          </p:cNvSpPr>
          <p:nvPr>
            <p:ph type="ftr" sz="quarter" idx="11"/>
          </p:nvPr>
        </p:nvSpPr>
        <p:spPr>
          <a:xfrm>
            <a:off x="3124200" y="6356350"/>
            <a:ext cx="4419600" cy="365125"/>
          </a:xfrm>
        </p:spPr>
        <p:txBody>
          <a:bodyPr/>
          <a:lstStyle>
            <a:lvl1pPr>
              <a:defRPr>
                <a:solidFill>
                  <a:schemeClr val="tx1"/>
                </a:solidFill>
              </a:defRPr>
            </a:lvl1pPr>
          </a:lstStyle>
          <a:p>
            <a:endParaRPr lang="en-US"/>
          </a:p>
        </p:txBody>
      </p:sp>
      <p:sp>
        <p:nvSpPr>
          <p:cNvPr id="15" name="Slide Number Placeholder 5"/>
          <p:cNvSpPr>
            <a:spLocks noGrp="1"/>
          </p:cNvSpPr>
          <p:nvPr>
            <p:ph type="sldNum" sz="quarter" idx="12"/>
          </p:nvPr>
        </p:nvSpPr>
        <p:spPr>
          <a:xfrm>
            <a:off x="152400" y="6356350"/>
            <a:ext cx="2133600" cy="365125"/>
          </a:xfrm>
        </p:spPr>
        <p:txBody>
          <a:bodyPr/>
          <a:lstStyle>
            <a:lvl1pPr algn="l">
              <a:defRPr baseline="0">
                <a:solidFill>
                  <a:schemeClr val="bg1">
                    <a:lumMod val="85000"/>
                  </a:schemeClr>
                </a:solidFill>
              </a:defRPr>
            </a:lvl1pPr>
          </a:lstStyle>
          <a:p>
            <a:fld id="{DA04C9A6-7049-4B9A-BBF5-8A6B75E18FB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934200" cy="1143000"/>
          </a:xfrm>
        </p:spPr>
        <p:txBody>
          <a:bodyPr/>
          <a:lstStyle/>
          <a:p>
            <a:r>
              <a:rPr lang="en-US"/>
              <a:t>Click to edit Master title style</a:t>
            </a:r>
          </a:p>
        </p:txBody>
      </p:sp>
      <p:sp>
        <p:nvSpPr>
          <p:cNvPr id="8" name="Footer Placeholder 4"/>
          <p:cNvSpPr>
            <a:spLocks noGrp="1"/>
          </p:cNvSpPr>
          <p:nvPr>
            <p:ph type="ftr" sz="quarter" idx="11"/>
          </p:nvPr>
        </p:nvSpPr>
        <p:spPr>
          <a:xfrm>
            <a:off x="3124200" y="6356350"/>
            <a:ext cx="4419600" cy="365125"/>
          </a:xfrm>
        </p:spPr>
        <p:txBody>
          <a:bodyPr/>
          <a:lstStyle>
            <a:lvl1pPr>
              <a:defRPr>
                <a:solidFill>
                  <a:schemeClr val="tx1"/>
                </a:solidFill>
              </a:defRPr>
            </a:lvl1pPr>
          </a:lstStyle>
          <a:p>
            <a:endParaRPr lang="en-US"/>
          </a:p>
        </p:txBody>
      </p:sp>
      <p:sp>
        <p:nvSpPr>
          <p:cNvPr id="9" name="Slide Number Placeholder 5"/>
          <p:cNvSpPr>
            <a:spLocks noGrp="1"/>
          </p:cNvSpPr>
          <p:nvPr>
            <p:ph type="sldNum" sz="quarter" idx="12"/>
          </p:nvPr>
        </p:nvSpPr>
        <p:spPr>
          <a:xfrm>
            <a:off x="152400" y="6356350"/>
            <a:ext cx="2133600" cy="365125"/>
          </a:xfrm>
        </p:spPr>
        <p:txBody>
          <a:bodyPr/>
          <a:lstStyle>
            <a:lvl1pPr algn="l">
              <a:defRPr baseline="0">
                <a:solidFill>
                  <a:schemeClr val="bg1">
                    <a:lumMod val="85000"/>
                  </a:schemeClr>
                </a:solidFill>
              </a:defRPr>
            </a:lvl1pPr>
          </a:lstStyle>
          <a:p>
            <a:fld id="{DA04C9A6-7049-4B9A-BBF5-8A6B75E18F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3124200" y="6356350"/>
            <a:ext cx="4419600" cy="365125"/>
          </a:xfrm>
        </p:spPr>
        <p:txBody>
          <a:bodyPr/>
          <a:lstStyle>
            <a:lvl1pPr>
              <a:defRPr>
                <a:solidFill>
                  <a:schemeClr val="tx1"/>
                </a:solidFill>
              </a:defRPr>
            </a:lvl1pPr>
          </a:lstStyle>
          <a:p>
            <a:endParaRPr lang="en-US"/>
          </a:p>
        </p:txBody>
      </p:sp>
      <p:sp>
        <p:nvSpPr>
          <p:cNvPr id="8" name="Slide Number Placeholder 5"/>
          <p:cNvSpPr>
            <a:spLocks noGrp="1"/>
          </p:cNvSpPr>
          <p:nvPr>
            <p:ph type="sldNum" sz="quarter" idx="12"/>
          </p:nvPr>
        </p:nvSpPr>
        <p:spPr>
          <a:xfrm>
            <a:off x="152400" y="6356350"/>
            <a:ext cx="2133600" cy="365125"/>
          </a:xfrm>
        </p:spPr>
        <p:txBody>
          <a:bodyPr/>
          <a:lstStyle>
            <a:lvl1pPr algn="l">
              <a:defRPr baseline="0">
                <a:solidFill>
                  <a:schemeClr val="bg1">
                    <a:lumMod val="85000"/>
                  </a:schemeClr>
                </a:solidFill>
              </a:defRPr>
            </a:lvl1pPr>
          </a:lstStyle>
          <a:p>
            <a:fld id="{DA04C9A6-7049-4B9A-BBF5-8A6B75E18FB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7000"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6670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6670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Footer Placeholder 4"/>
          <p:cNvSpPr>
            <a:spLocks noGrp="1"/>
          </p:cNvSpPr>
          <p:nvPr>
            <p:ph type="ftr" sz="quarter" idx="11"/>
          </p:nvPr>
        </p:nvSpPr>
        <p:spPr>
          <a:xfrm>
            <a:off x="3124200" y="6356350"/>
            <a:ext cx="4419600" cy="365125"/>
          </a:xfrm>
        </p:spPr>
        <p:txBody>
          <a:bodyPr/>
          <a:lstStyle>
            <a:lvl1pPr>
              <a:defRPr>
                <a:solidFill>
                  <a:schemeClr val="tx1"/>
                </a:solidFill>
              </a:defRPr>
            </a:lvl1pPr>
          </a:lstStyle>
          <a:p>
            <a:endParaRPr lang="en-US"/>
          </a:p>
        </p:txBody>
      </p:sp>
      <p:sp>
        <p:nvSpPr>
          <p:cNvPr id="11" name="Slide Number Placeholder 5"/>
          <p:cNvSpPr>
            <a:spLocks noGrp="1"/>
          </p:cNvSpPr>
          <p:nvPr>
            <p:ph type="sldNum" sz="quarter" idx="12"/>
          </p:nvPr>
        </p:nvSpPr>
        <p:spPr>
          <a:xfrm>
            <a:off x="152400" y="6356350"/>
            <a:ext cx="2133600" cy="365125"/>
          </a:xfrm>
        </p:spPr>
        <p:txBody>
          <a:bodyPr/>
          <a:lstStyle>
            <a:lvl1pPr algn="l">
              <a:defRPr baseline="0">
                <a:solidFill>
                  <a:schemeClr val="bg1">
                    <a:lumMod val="85000"/>
                  </a:schemeClr>
                </a:solidFill>
              </a:defRPr>
            </a:lvl1pPr>
          </a:lstStyle>
          <a:p>
            <a:fld id="{DA04C9A6-7049-4B9A-BBF5-8A6B75E18FB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B6D3D1-33D5-41C3-BDC8-6468F705F97D}" type="datetimeFigureOut">
              <a:rPr lang="en-US" smtClean="0"/>
              <a:pPr/>
              <a:t>4/28/2023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04C9A6-7049-4B9A-BBF5-8A6B75E18FBD}" type="slidenum">
              <a:rPr lang="en-US" smtClean="0"/>
              <a:pPr/>
              <a:t>‹#›</a:t>
            </a:fld>
            <a:endParaRPr lang="en-US"/>
          </a:p>
        </p:txBody>
      </p:sp>
      <p:sp>
        <p:nvSpPr>
          <p:cNvPr id="7" name="Rectangle 6"/>
          <p:cNvSpPr/>
          <p:nvPr userDrawn="1"/>
        </p:nvSpPr>
        <p:spPr>
          <a:xfrm>
            <a:off x="0" y="0"/>
            <a:ext cx="9144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9144000" cy="6858000"/>
          </a:xfrm>
          <a:prstGeom prst="rect">
            <a:avLst/>
          </a:prstGeom>
          <a:gradFill>
            <a:gsLst>
              <a:gs pos="0">
                <a:schemeClr val="tx2">
                  <a:lumMod val="50000"/>
                </a:schemeClr>
              </a:gs>
              <a:gs pos="100000">
                <a:schemeClr val="tx2">
                  <a:lumMod val="50000"/>
                  <a:tint val="23500"/>
                  <a:satMod val="160000"/>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userDrawn="1"/>
        </p:nvGrpSpPr>
        <p:grpSpPr>
          <a:xfrm>
            <a:off x="1066800" y="0"/>
            <a:ext cx="8077200" cy="6858000"/>
            <a:chOff x="1066800" y="0"/>
            <a:chExt cx="8077200" cy="6858000"/>
          </a:xfrm>
          <a:solidFill>
            <a:srgbClr val="F0F0F0"/>
          </a:solidFill>
          <a:effectLst>
            <a:outerShdw dist="1371600" dir="12180000" sx="108000" sy="108000" algn="ctr" rotWithShape="0">
              <a:srgbClr val="000000">
                <a:alpha val="0"/>
              </a:srgbClr>
            </a:outerShdw>
          </a:effectLst>
        </p:grpSpPr>
        <p:sp>
          <p:nvSpPr>
            <p:cNvPr id="11" name="Flowchart: Delay 10"/>
            <p:cNvSpPr/>
            <p:nvPr userDrawn="1"/>
          </p:nvSpPr>
          <p:spPr>
            <a:xfrm flipH="1">
              <a:off x="1066800" y="0"/>
              <a:ext cx="1524000" cy="6858000"/>
            </a:xfrm>
            <a:prstGeom prst="flowChartDelay">
              <a:avLst/>
            </a:prstGeom>
            <a:grpFill/>
            <a:ln>
              <a:noFill/>
            </a:ln>
            <a:effectLst>
              <a:outerShdw blurRad="406400" dist="177800" dir="10800000" algn="ctr" rotWithShape="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2286000" y="0"/>
              <a:ext cx="68580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userDrawn="1"/>
        </p:nvGrpSpPr>
        <p:grpSpPr>
          <a:xfrm>
            <a:off x="381000" y="152400"/>
            <a:ext cx="1600200" cy="1600200"/>
            <a:chOff x="-4648200" y="-2514600"/>
            <a:chExt cx="4343400" cy="4343400"/>
          </a:xfrm>
        </p:grpSpPr>
        <p:sp>
          <p:nvSpPr>
            <p:cNvPr id="17" name="Oval 16"/>
            <p:cNvSpPr/>
            <p:nvPr userDrawn="1"/>
          </p:nvSpPr>
          <p:spPr>
            <a:xfrm>
              <a:off x="-4648200" y="-2514600"/>
              <a:ext cx="4343400" cy="4343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Wvsto-sanv\print shop\Resources\Images\WVSTO Logos\WVSTO SEAL(color).jpg"/>
            <p:cNvPicPr>
              <a:picLocks noChangeAspect="1" noChangeArrowheads="1"/>
            </p:cNvPicPr>
            <p:nvPr userDrawn="1"/>
          </p:nvPicPr>
          <p:blipFill>
            <a:blip r:embed="rId8" cstate="print">
              <a:clrChange>
                <a:clrFrom>
                  <a:srgbClr val="FFFFFF"/>
                </a:clrFrom>
                <a:clrTo>
                  <a:srgbClr val="FFFFFF">
                    <a:alpha val="0"/>
                  </a:srgbClr>
                </a:clrTo>
              </a:clrChange>
            </a:blip>
            <a:srcRect/>
            <a:stretch>
              <a:fillRect/>
            </a:stretch>
          </p:blipFill>
          <p:spPr bwMode="auto">
            <a:xfrm>
              <a:off x="-4648200" y="-2514600"/>
              <a:ext cx="4343400" cy="4343400"/>
            </a:xfrm>
            <a:prstGeom prst="rect">
              <a:avLst/>
            </a:prstGeom>
            <a:noFill/>
          </p:spPr>
        </p:pic>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7"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wvtreasury.com/Restricted-Financial-Institution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cid:image006.png@01D9782C.B33465B0"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ulie.hefner-Ferrell@wvsto.com" TargetMode="External"/><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hyperlink" Target="mailto:katie.Gibson@wvsto.com" TargetMode="External"/><Relationship Id="rId4" Type="http://schemas.openxmlformats.org/officeDocument/2006/relationships/hyperlink" Target="mailto:heather.fowler@wvst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0518" y="1431636"/>
            <a:ext cx="6934200" cy="2078182"/>
          </a:xfrm>
        </p:spPr>
        <p:txBody>
          <a:bodyPr>
            <a:normAutofit fontScale="90000"/>
          </a:bodyPr>
          <a:lstStyle/>
          <a:p>
            <a:r>
              <a:rPr lang="en-US" sz="4400" dirty="0"/>
              <a:t>West Virginia Security for Public Deposits Act  </a:t>
            </a:r>
            <a:br>
              <a:rPr lang="en-US" sz="4400" dirty="0"/>
            </a:br>
            <a:endParaRPr lang="en-US" dirty="0"/>
          </a:p>
        </p:txBody>
      </p:sp>
      <p:sp>
        <p:nvSpPr>
          <p:cNvPr id="3" name="Subtitle 2"/>
          <p:cNvSpPr>
            <a:spLocks noGrp="1"/>
          </p:cNvSpPr>
          <p:nvPr>
            <p:ph type="subTitle" idx="1"/>
          </p:nvPr>
        </p:nvSpPr>
        <p:spPr>
          <a:xfrm>
            <a:off x="1062181" y="3853873"/>
            <a:ext cx="7864764" cy="838200"/>
          </a:xfrm>
        </p:spPr>
        <p:txBody>
          <a:bodyPr>
            <a:normAutofit fontScale="70000" lnSpcReduction="20000"/>
          </a:bodyPr>
          <a:lstStyle/>
          <a:p>
            <a:r>
              <a:rPr lang="en-US" sz="3800" dirty="0"/>
              <a:t>Presented by:  </a:t>
            </a:r>
          </a:p>
          <a:p>
            <a:r>
              <a:rPr lang="en-US" sz="3800" dirty="0"/>
              <a:t>West Virginia State Treasurer’s Office</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B2480-C843-5D0D-8B62-0F9D5184C1B2}"/>
              </a:ext>
            </a:extLst>
          </p:cNvPr>
          <p:cNvSpPr>
            <a:spLocks noGrp="1"/>
          </p:cNvSpPr>
          <p:nvPr>
            <p:ph type="title"/>
          </p:nvPr>
        </p:nvSpPr>
        <p:spPr>
          <a:xfrm>
            <a:off x="1524001" y="256165"/>
            <a:ext cx="6856885" cy="1143000"/>
          </a:xfrm>
        </p:spPr>
        <p:txBody>
          <a:bodyPr>
            <a:noAutofit/>
          </a:bodyPr>
          <a:lstStyle/>
          <a:p>
            <a:r>
              <a:rPr lang="en-US" dirty="0"/>
              <a:t>Restricted Financial Institution List</a:t>
            </a:r>
          </a:p>
        </p:txBody>
      </p:sp>
      <p:sp>
        <p:nvSpPr>
          <p:cNvPr id="3" name="Content Placeholder 2">
            <a:extLst>
              <a:ext uri="{FF2B5EF4-FFF2-40B4-BE49-F238E27FC236}">
                <a16:creationId xmlns:a16="http://schemas.microsoft.com/office/drawing/2014/main" id="{8AD39AFB-8043-DB78-AE34-7AA893B03AF4}"/>
              </a:ext>
            </a:extLst>
          </p:cNvPr>
          <p:cNvSpPr>
            <a:spLocks noGrp="1"/>
          </p:cNvSpPr>
          <p:nvPr>
            <p:ph idx="1"/>
          </p:nvPr>
        </p:nvSpPr>
        <p:spPr>
          <a:xfrm>
            <a:off x="1524001" y="2026271"/>
            <a:ext cx="7361381" cy="3887460"/>
          </a:xfrm>
        </p:spPr>
        <p:txBody>
          <a:bodyPr>
            <a:normAutofit lnSpcReduction="10000"/>
          </a:bodyPr>
          <a:lstStyle/>
          <a:p>
            <a:pPr marL="0" indent="0">
              <a:buNone/>
            </a:pPr>
            <a:r>
              <a:rPr lang="en-US" sz="2400" i="0" dirty="0">
                <a:effectLst/>
              </a:rPr>
              <a:t>Pursuant to W. Va. Code §12-1C-1 et seq., the State Treasurer is authorized to prepare and maintain a list of financial institutions engaged in a boycott of energy companies. Inclusion on the restricted financial institution list is not an indication of unsafe or unsound operating conditions at any financial institution nor any risk to consumer deposits.</a:t>
            </a:r>
          </a:p>
          <a:p>
            <a:pPr marL="0" indent="0">
              <a:buNone/>
            </a:pPr>
            <a:endParaRPr lang="en-US" sz="2400" dirty="0">
              <a:solidFill>
                <a:srgbClr val="FF0000"/>
              </a:solidFill>
            </a:endParaRPr>
          </a:p>
          <a:p>
            <a:pPr marL="0" indent="0">
              <a:buNone/>
            </a:pPr>
            <a:r>
              <a:rPr lang="en-US" sz="2400" dirty="0"/>
              <a:t>For additional information on the Restricted Financial Institution List, visit </a:t>
            </a:r>
            <a:r>
              <a:rPr lang="en-US" sz="2400" dirty="0">
                <a:solidFill>
                  <a:srgbClr val="FF0000"/>
                </a:solidFill>
                <a:hlinkClick r:id="rId3"/>
              </a:rPr>
              <a:t>www.wvtreasury.com/Restricted-Financial-Institutions</a:t>
            </a:r>
            <a:r>
              <a:rPr lang="en-US" sz="2400" dirty="0">
                <a:solidFill>
                  <a:srgbClr val="FF0000"/>
                </a:solidFill>
              </a:rPr>
              <a:t> </a:t>
            </a:r>
          </a:p>
        </p:txBody>
      </p:sp>
    </p:spTree>
    <p:extLst>
      <p:ext uri="{BB962C8B-B14F-4D97-AF65-F5344CB8AC3E}">
        <p14:creationId xmlns:p14="http://schemas.microsoft.com/office/powerpoint/2010/main" val="138262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B9A6-C017-DEA0-B308-B8909DCDA262}"/>
              </a:ext>
            </a:extLst>
          </p:cNvPr>
          <p:cNvSpPr>
            <a:spLocks noGrp="1"/>
          </p:cNvSpPr>
          <p:nvPr>
            <p:ph type="title"/>
          </p:nvPr>
        </p:nvSpPr>
        <p:spPr>
          <a:xfrm>
            <a:off x="1076036" y="188046"/>
            <a:ext cx="7656945" cy="1143000"/>
          </a:xfrm>
        </p:spPr>
        <p:txBody>
          <a:bodyPr>
            <a:noAutofit/>
          </a:bodyPr>
          <a:lstStyle/>
          <a:p>
            <a:r>
              <a:rPr lang="en-US" dirty="0"/>
              <a:t>Treasurer’s Online </a:t>
            </a:r>
            <a:br>
              <a:rPr lang="en-US" dirty="0"/>
            </a:br>
            <a:r>
              <a:rPr lang="en-US" dirty="0"/>
              <a:t>Collateral System</a:t>
            </a:r>
          </a:p>
        </p:txBody>
      </p:sp>
      <p:sp>
        <p:nvSpPr>
          <p:cNvPr id="3" name="Content Placeholder 2">
            <a:extLst>
              <a:ext uri="{FF2B5EF4-FFF2-40B4-BE49-F238E27FC236}">
                <a16:creationId xmlns:a16="http://schemas.microsoft.com/office/drawing/2014/main" id="{00195F86-52FA-2DA7-8DA3-99CB55B6FC58}"/>
              </a:ext>
            </a:extLst>
          </p:cNvPr>
          <p:cNvSpPr>
            <a:spLocks noGrp="1"/>
          </p:cNvSpPr>
          <p:nvPr>
            <p:ph idx="1"/>
          </p:nvPr>
        </p:nvSpPr>
        <p:spPr>
          <a:xfrm>
            <a:off x="1371559" y="2253673"/>
            <a:ext cx="7578436" cy="3844781"/>
          </a:xfrm>
        </p:spPr>
        <p:txBody>
          <a:bodyPr>
            <a:normAutofit/>
          </a:bodyPr>
          <a:lstStyle/>
          <a:p>
            <a:r>
              <a:rPr lang="en-US" sz="2400" dirty="0"/>
              <a:t>All public depositors will have access to see their accounts at their designated state depository and qualified escrow agent.</a:t>
            </a:r>
          </a:p>
          <a:p>
            <a:endParaRPr lang="en-US" sz="2400" dirty="0"/>
          </a:p>
          <a:p>
            <a:r>
              <a:rPr lang="en-US" sz="2400" dirty="0"/>
              <a:t>Depositors will not have visibility to specific collateral held for their deposits.  All collateral will be held in the name of the State Treasurer. </a:t>
            </a:r>
          </a:p>
          <a:p>
            <a:pPr marL="0" indent="0">
              <a:buNone/>
            </a:pPr>
            <a:endParaRPr lang="en-US" dirty="0"/>
          </a:p>
        </p:txBody>
      </p:sp>
    </p:spTree>
    <p:extLst>
      <p:ext uri="{BB962C8B-B14F-4D97-AF65-F5344CB8AC3E}">
        <p14:creationId xmlns:p14="http://schemas.microsoft.com/office/powerpoint/2010/main" val="297959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8548C-3DC4-6030-15E3-C18D548875D8}"/>
              </a:ext>
            </a:extLst>
          </p:cNvPr>
          <p:cNvSpPr>
            <a:spLocks noGrp="1"/>
          </p:cNvSpPr>
          <p:nvPr>
            <p:ph type="title"/>
          </p:nvPr>
        </p:nvSpPr>
        <p:spPr>
          <a:xfrm>
            <a:off x="1682172" y="293111"/>
            <a:ext cx="6934200" cy="1143000"/>
          </a:xfrm>
        </p:spPr>
        <p:txBody>
          <a:bodyPr/>
          <a:lstStyle/>
          <a:p>
            <a:r>
              <a:rPr lang="en-US" dirty="0"/>
              <a:t>Annual Confirmation</a:t>
            </a:r>
          </a:p>
        </p:txBody>
      </p:sp>
      <p:sp>
        <p:nvSpPr>
          <p:cNvPr id="3" name="Content Placeholder 2">
            <a:extLst>
              <a:ext uri="{FF2B5EF4-FFF2-40B4-BE49-F238E27FC236}">
                <a16:creationId xmlns:a16="http://schemas.microsoft.com/office/drawing/2014/main" id="{D36BE259-019E-1AE4-6626-F4408024222A}"/>
              </a:ext>
            </a:extLst>
          </p:cNvPr>
          <p:cNvSpPr>
            <a:spLocks noGrp="1"/>
          </p:cNvSpPr>
          <p:nvPr>
            <p:ph idx="1"/>
          </p:nvPr>
        </p:nvSpPr>
        <p:spPr>
          <a:xfrm>
            <a:off x="1450109" y="1722474"/>
            <a:ext cx="7398327" cy="4403689"/>
          </a:xfrm>
        </p:spPr>
        <p:txBody>
          <a:bodyPr>
            <a:normAutofit lnSpcReduction="10000"/>
          </a:bodyPr>
          <a:lstStyle/>
          <a:p>
            <a:r>
              <a:rPr lang="en-US" sz="2300" dirty="0"/>
              <a:t>All public depositors will provide an annual confirmation for the accuracy of the public fund deposits reported. </a:t>
            </a:r>
          </a:p>
          <a:p>
            <a:endParaRPr lang="en-US" sz="2300" dirty="0"/>
          </a:p>
          <a:p>
            <a:r>
              <a:rPr lang="en-US" sz="2300" dirty="0">
                <a:effectLst/>
                <a:ea typeface="Times New Roman" panose="02020603050405020304" pitchFamily="18" charset="0"/>
              </a:rPr>
              <a:t>The Treasurer’s Office will provide a list of accounts on file.</a:t>
            </a:r>
          </a:p>
          <a:p>
            <a:endParaRPr lang="en-US" sz="2300" dirty="0">
              <a:effectLst/>
              <a:ea typeface="Times New Roman" panose="02020603050405020304" pitchFamily="18" charset="0"/>
            </a:endParaRPr>
          </a:p>
          <a:p>
            <a:r>
              <a:rPr lang="en-US" sz="2300" dirty="0">
                <a:effectLst/>
                <a:ea typeface="Times New Roman" panose="02020603050405020304" pitchFamily="18" charset="0"/>
              </a:rPr>
              <a:t>The public depositor should compare the list to their records and with their financial institution. </a:t>
            </a:r>
          </a:p>
          <a:p>
            <a:endParaRPr lang="en-US" sz="2300" dirty="0">
              <a:effectLst/>
              <a:ea typeface="Times New Roman" panose="02020603050405020304" pitchFamily="18" charset="0"/>
            </a:endParaRPr>
          </a:p>
          <a:p>
            <a:r>
              <a:rPr lang="en-US" sz="2300" dirty="0">
                <a:effectLst/>
                <a:ea typeface="Times New Roman" panose="02020603050405020304" pitchFamily="18" charset="0"/>
              </a:rPr>
              <a:t>Any discrepancies should be reported to the Treasurer’s Office. </a:t>
            </a:r>
            <a:endParaRPr lang="en-US" sz="2300" dirty="0"/>
          </a:p>
        </p:txBody>
      </p:sp>
    </p:spTree>
    <p:extLst>
      <p:ext uri="{BB962C8B-B14F-4D97-AF65-F5344CB8AC3E}">
        <p14:creationId xmlns:p14="http://schemas.microsoft.com/office/powerpoint/2010/main" val="672355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C3E41-817D-9CA1-D2BA-1A170E5D3C08}"/>
              </a:ext>
            </a:extLst>
          </p:cNvPr>
          <p:cNvSpPr>
            <a:spLocks noGrp="1"/>
          </p:cNvSpPr>
          <p:nvPr>
            <p:ph type="ctrTitle"/>
          </p:nvPr>
        </p:nvSpPr>
        <p:spPr>
          <a:xfrm>
            <a:off x="1493982" y="228600"/>
            <a:ext cx="6934200" cy="1470025"/>
          </a:xfrm>
        </p:spPr>
        <p:txBody>
          <a:bodyPr/>
          <a:lstStyle/>
          <a:p>
            <a:r>
              <a:rPr lang="en-US" dirty="0"/>
              <a:t>Timeline</a:t>
            </a:r>
          </a:p>
        </p:txBody>
      </p:sp>
      <p:sp>
        <p:nvSpPr>
          <p:cNvPr id="3" name="Subtitle 2">
            <a:extLst>
              <a:ext uri="{FF2B5EF4-FFF2-40B4-BE49-F238E27FC236}">
                <a16:creationId xmlns:a16="http://schemas.microsoft.com/office/drawing/2014/main" id="{78C177B9-334D-2D08-E992-1EC68829773E}"/>
              </a:ext>
            </a:extLst>
          </p:cNvPr>
          <p:cNvSpPr>
            <a:spLocks noGrp="1"/>
          </p:cNvSpPr>
          <p:nvPr>
            <p:ph type="subTitle" idx="1"/>
          </p:nvPr>
        </p:nvSpPr>
        <p:spPr>
          <a:xfrm>
            <a:off x="1614055" y="1812636"/>
            <a:ext cx="6934200" cy="4267200"/>
          </a:xfrm>
        </p:spPr>
        <p:txBody>
          <a:bodyPr>
            <a:normAutofit fontScale="92500" lnSpcReduction="20000"/>
          </a:bodyPr>
          <a:lstStyle/>
          <a:p>
            <a:pPr marL="457200" indent="-457200" algn="l">
              <a:buFont typeface="Arial" panose="020B0604020202020204" pitchFamily="34" charset="0"/>
              <a:buChar char="•"/>
            </a:pPr>
            <a:r>
              <a:rPr lang="en-US" sz="2800" dirty="0"/>
              <a:t>Legislative process</a:t>
            </a:r>
          </a:p>
          <a:p>
            <a:pPr marL="457200" indent="-457200" algn="l">
              <a:buFont typeface="Arial" panose="020B0604020202020204" pitchFamily="34" charset="0"/>
              <a:buChar char="•"/>
            </a:pPr>
            <a:endParaRPr lang="en-US" sz="2800" dirty="0">
              <a:highlight>
                <a:srgbClr val="FFFF00"/>
              </a:highlight>
            </a:endParaRPr>
          </a:p>
          <a:p>
            <a:pPr marL="457200" indent="-457200" algn="l">
              <a:buFont typeface="Arial" panose="020B0604020202020204" pitchFamily="34" charset="0"/>
              <a:buChar char="•"/>
            </a:pPr>
            <a:r>
              <a:rPr lang="en-US" sz="2800" dirty="0"/>
              <a:t>Education Initiatives</a:t>
            </a:r>
          </a:p>
          <a:p>
            <a:pPr marL="457200" indent="-457200" algn="l">
              <a:buFont typeface="Arial" panose="020B0604020202020204" pitchFamily="34" charset="0"/>
              <a:buChar char="•"/>
            </a:pPr>
            <a:endParaRPr lang="en-US" sz="2800" dirty="0">
              <a:highlight>
                <a:srgbClr val="FFFF00"/>
              </a:highlight>
            </a:endParaRPr>
          </a:p>
          <a:p>
            <a:pPr marL="457200" indent="-457200" algn="l">
              <a:buFont typeface="Arial" panose="020B0604020202020204" pitchFamily="34" charset="0"/>
              <a:buChar char="•"/>
            </a:pPr>
            <a:r>
              <a:rPr lang="en-US" sz="2800" dirty="0"/>
              <a:t>Development and Testing Online Collateral System</a:t>
            </a:r>
          </a:p>
          <a:p>
            <a:pPr marL="457200" indent="-457200" algn="l">
              <a:buFont typeface="Arial" panose="020B0604020202020204" pitchFamily="34" charset="0"/>
              <a:buChar char="•"/>
            </a:pPr>
            <a:endParaRPr lang="en-US" sz="2800" dirty="0"/>
          </a:p>
          <a:p>
            <a:pPr marL="457200" indent="-457200" algn="l">
              <a:buFont typeface="Arial" panose="020B0604020202020204" pitchFamily="34" charset="0"/>
              <a:buChar char="•"/>
            </a:pPr>
            <a:r>
              <a:rPr lang="en-US" sz="2800" dirty="0"/>
              <a:t>Creating user manual &amp; procedures for end users</a:t>
            </a:r>
          </a:p>
          <a:p>
            <a:pPr marL="457200" indent="-457200" algn="l">
              <a:buFont typeface="Arial" panose="020B0604020202020204" pitchFamily="34" charset="0"/>
              <a:buChar char="•"/>
            </a:pPr>
            <a:endParaRPr lang="en-US" sz="2800" dirty="0"/>
          </a:p>
          <a:p>
            <a:pPr marL="457200" indent="-457200" algn="l">
              <a:buFont typeface="Arial" panose="020B0604020202020204" pitchFamily="34" charset="0"/>
              <a:buChar char="•"/>
            </a:pPr>
            <a:r>
              <a:rPr lang="en-US" sz="2800" dirty="0"/>
              <a:t>Onboarding</a:t>
            </a:r>
          </a:p>
        </p:txBody>
      </p:sp>
    </p:spTree>
    <p:extLst>
      <p:ext uri="{BB962C8B-B14F-4D97-AF65-F5344CB8AC3E}">
        <p14:creationId xmlns:p14="http://schemas.microsoft.com/office/powerpoint/2010/main" val="281545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EF0FB6D-C5B0-0BB5-BF6B-67A9F3CC365E}"/>
              </a:ext>
            </a:extLst>
          </p:cNvPr>
          <p:cNvSpPr>
            <a:spLocks noGrp="1"/>
          </p:cNvSpPr>
          <p:nvPr>
            <p:ph type="subTitle" idx="1"/>
          </p:nvPr>
        </p:nvSpPr>
        <p:spPr>
          <a:xfrm>
            <a:off x="1219200" y="1413165"/>
            <a:ext cx="7680036" cy="3315854"/>
          </a:xfrm>
        </p:spPr>
        <p:txBody>
          <a:bodyPr>
            <a:normAutofit/>
          </a:bodyPr>
          <a:lstStyle/>
          <a:p>
            <a:r>
              <a:rPr lang="en-US" sz="5400" dirty="0"/>
              <a:t>Question</a:t>
            </a:r>
          </a:p>
          <a:p>
            <a:r>
              <a:rPr lang="en-US" sz="5400" dirty="0"/>
              <a:t>and </a:t>
            </a:r>
          </a:p>
          <a:p>
            <a:r>
              <a:rPr lang="en-US" sz="5400" dirty="0"/>
              <a:t>Answer</a:t>
            </a:r>
          </a:p>
          <a:p>
            <a:endParaRPr lang="en-US" sz="5400" dirty="0"/>
          </a:p>
        </p:txBody>
      </p:sp>
      <p:pic>
        <p:nvPicPr>
          <p:cNvPr id="2" name="Picture 1" descr="Qr code&#10;&#10;Description automatically generated">
            <a:extLst>
              <a:ext uri="{FF2B5EF4-FFF2-40B4-BE49-F238E27FC236}">
                <a16:creationId xmlns:a16="http://schemas.microsoft.com/office/drawing/2014/main" id="{E3AB9529-4650-0CC2-E990-C86F166BBA52}"/>
              </a:ext>
            </a:extLst>
          </p:cNvPr>
          <p:cNvPicPr>
            <a:picLocks noChangeAspect="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4425805" y="4947660"/>
            <a:ext cx="1266825" cy="1266825"/>
          </a:xfrm>
          <a:prstGeom prst="rect">
            <a:avLst/>
          </a:prstGeom>
          <a:noFill/>
          <a:ln>
            <a:noFill/>
          </a:ln>
        </p:spPr>
      </p:pic>
    </p:spTree>
    <p:extLst>
      <p:ext uri="{BB962C8B-B14F-4D97-AF65-F5344CB8AC3E}">
        <p14:creationId xmlns:p14="http://schemas.microsoft.com/office/powerpoint/2010/main" val="3148193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FA003-6E06-B805-863A-7CA8987D3A46}"/>
              </a:ext>
            </a:extLst>
          </p:cNvPr>
          <p:cNvSpPr>
            <a:spLocks noGrp="1"/>
          </p:cNvSpPr>
          <p:nvPr>
            <p:ph type="ctrTitle"/>
          </p:nvPr>
        </p:nvSpPr>
        <p:spPr>
          <a:xfrm>
            <a:off x="1560945" y="228600"/>
            <a:ext cx="7019637" cy="1470025"/>
          </a:xfrm>
        </p:spPr>
        <p:txBody>
          <a:bodyPr/>
          <a:lstStyle/>
          <a:p>
            <a:r>
              <a:rPr lang="en-US" dirty="0"/>
              <a:t>Thank You</a:t>
            </a:r>
          </a:p>
        </p:txBody>
      </p:sp>
      <p:sp>
        <p:nvSpPr>
          <p:cNvPr id="3" name="Subtitle 2">
            <a:extLst>
              <a:ext uri="{FF2B5EF4-FFF2-40B4-BE49-F238E27FC236}">
                <a16:creationId xmlns:a16="http://schemas.microsoft.com/office/drawing/2014/main" id="{28B40173-D566-C354-B648-E679F6A4A404}"/>
              </a:ext>
            </a:extLst>
          </p:cNvPr>
          <p:cNvSpPr>
            <a:spLocks noGrp="1"/>
          </p:cNvSpPr>
          <p:nvPr>
            <p:ph type="subTitle" idx="1"/>
          </p:nvPr>
        </p:nvSpPr>
        <p:spPr>
          <a:xfrm>
            <a:off x="1607126" y="2182090"/>
            <a:ext cx="6934200" cy="3472986"/>
          </a:xfrm>
        </p:spPr>
        <p:txBody>
          <a:bodyPr/>
          <a:lstStyle/>
          <a:p>
            <a:r>
              <a:rPr lang="en-US" dirty="0"/>
              <a:t>West Virginia State Treasurer’s Office</a:t>
            </a:r>
          </a:p>
          <a:p>
            <a:endParaRPr lang="en-US" dirty="0"/>
          </a:p>
          <a:p>
            <a:r>
              <a:rPr lang="en-US" dirty="0"/>
              <a:t>CollateralGroup@wvsto.com</a:t>
            </a:r>
          </a:p>
          <a:p>
            <a:endParaRPr lang="en-US" dirty="0"/>
          </a:p>
          <a:p>
            <a:r>
              <a:rPr lang="en-US" dirty="0"/>
              <a:t>304-340-5020</a:t>
            </a:r>
          </a:p>
          <a:p>
            <a:endParaRPr lang="en-US" dirty="0"/>
          </a:p>
          <a:p>
            <a:endParaRPr lang="en-US" dirty="0"/>
          </a:p>
          <a:p>
            <a:endParaRPr lang="en-US" dirty="0"/>
          </a:p>
        </p:txBody>
      </p:sp>
    </p:spTree>
    <p:extLst>
      <p:ext uri="{BB962C8B-B14F-4D97-AF65-F5344CB8AC3E}">
        <p14:creationId xmlns:p14="http://schemas.microsoft.com/office/powerpoint/2010/main" val="326687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FD74-402F-B25B-B723-04173D23F60F}"/>
              </a:ext>
            </a:extLst>
          </p:cNvPr>
          <p:cNvSpPr>
            <a:spLocks noGrp="1"/>
          </p:cNvSpPr>
          <p:nvPr>
            <p:ph type="ctrTitle"/>
          </p:nvPr>
        </p:nvSpPr>
        <p:spPr>
          <a:xfrm>
            <a:off x="1343602" y="152689"/>
            <a:ext cx="6844145" cy="1470025"/>
          </a:xfrm>
        </p:spPr>
        <p:txBody>
          <a:bodyPr/>
          <a:lstStyle/>
          <a:p>
            <a:r>
              <a:rPr lang="en-US" dirty="0"/>
              <a:t>Agenda</a:t>
            </a:r>
          </a:p>
        </p:txBody>
      </p:sp>
      <p:sp>
        <p:nvSpPr>
          <p:cNvPr id="3" name="Subtitle 2">
            <a:extLst>
              <a:ext uri="{FF2B5EF4-FFF2-40B4-BE49-F238E27FC236}">
                <a16:creationId xmlns:a16="http://schemas.microsoft.com/office/drawing/2014/main" id="{70FA6CA6-FD54-F438-9E1C-A0A6C3064CCC}"/>
              </a:ext>
            </a:extLst>
          </p:cNvPr>
          <p:cNvSpPr>
            <a:spLocks noGrp="1"/>
          </p:cNvSpPr>
          <p:nvPr>
            <p:ph type="subTitle" idx="1"/>
          </p:nvPr>
        </p:nvSpPr>
        <p:spPr>
          <a:xfrm>
            <a:off x="1595582" y="1930400"/>
            <a:ext cx="6934200" cy="3581400"/>
          </a:xfrm>
        </p:spPr>
        <p:txBody>
          <a:bodyPr/>
          <a:lstStyle/>
          <a:p>
            <a:pPr algn="l"/>
            <a:endParaRPr lang="en-US" dirty="0"/>
          </a:p>
          <a:p>
            <a:pPr algn="l"/>
            <a:r>
              <a:rPr lang="en-US" dirty="0"/>
              <a:t>Introduction</a:t>
            </a:r>
          </a:p>
          <a:p>
            <a:pPr algn="l"/>
            <a:r>
              <a:rPr lang="en-US" dirty="0"/>
              <a:t>Overview of Proposed Rules</a:t>
            </a:r>
          </a:p>
          <a:p>
            <a:pPr algn="l"/>
            <a:r>
              <a:rPr lang="en-US" dirty="0"/>
              <a:t>Timeline</a:t>
            </a:r>
          </a:p>
          <a:p>
            <a:pPr algn="l"/>
            <a:r>
              <a:rPr lang="en-US" dirty="0"/>
              <a:t>Question &amp; Answer</a:t>
            </a:r>
          </a:p>
          <a:p>
            <a:pPr algn="l"/>
            <a:endParaRPr lang="en-US" dirty="0"/>
          </a:p>
        </p:txBody>
      </p:sp>
    </p:spTree>
    <p:extLst>
      <p:ext uri="{BB962C8B-B14F-4D97-AF65-F5344CB8AC3E}">
        <p14:creationId xmlns:p14="http://schemas.microsoft.com/office/powerpoint/2010/main" val="244156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04ED3-9A3A-A374-2805-423632114411}"/>
              </a:ext>
            </a:extLst>
          </p:cNvPr>
          <p:cNvSpPr>
            <a:spLocks noGrp="1"/>
          </p:cNvSpPr>
          <p:nvPr>
            <p:ph type="ctrTitle"/>
          </p:nvPr>
        </p:nvSpPr>
        <p:spPr>
          <a:xfrm>
            <a:off x="1656773" y="0"/>
            <a:ext cx="6934200" cy="1470025"/>
          </a:xfrm>
        </p:spPr>
        <p:txBody>
          <a:bodyPr/>
          <a:lstStyle/>
          <a:p>
            <a:r>
              <a:rPr lang="en-US" dirty="0"/>
              <a:t>WV Security for Public Deposits Act</a:t>
            </a:r>
          </a:p>
        </p:txBody>
      </p:sp>
      <p:sp>
        <p:nvSpPr>
          <p:cNvPr id="3" name="Subtitle 2">
            <a:extLst>
              <a:ext uri="{FF2B5EF4-FFF2-40B4-BE49-F238E27FC236}">
                <a16:creationId xmlns:a16="http://schemas.microsoft.com/office/drawing/2014/main" id="{12A78B22-CEF4-B8D5-D866-20F5B08714F7}"/>
              </a:ext>
            </a:extLst>
          </p:cNvPr>
          <p:cNvSpPr>
            <a:spLocks noGrp="1"/>
          </p:cNvSpPr>
          <p:nvPr>
            <p:ph type="subTitle" idx="1"/>
          </p:nvPr>
        </p:nvSpPr>
        <p:spPr>
          <a:xfrm>
            <a:off x="1366982" y="1808019"/>
            <a:ext cx="7513782" cy="4572000"/>
          </a:xfrm>
        </p:spPr>
        <p:txBody>
          <a:bodyPr>
            <a:normAutofit/>
          </a:bodyPr>
          <a:lstStyle/>
          <a:p>
            <a:pPr marL="457200" indent="-457200" algn="l">
              <a:buFont typeface="Arial" panose="020B0604020202020204" pitchFamily="34" charset="0"/>
              <a:buChar char="•"/>
            </a:pPr>
            <a:r>
              <a:rPr lang="en-US" sz="2200" dirty="0"/>
              <a:t>WV </a:t>
            </a:r>
            <a:r>
              <a:rPr lang="en-US" sz="2200" dirty="0">
                <a:effectLst/>
                <a:ea typeface="Calibri" panose="020F0502020204030204" pitchFamily="34" charset="0"/>
                <a:cs typeface="Arial" panose="020B0604020202020204" pitchFamily="34" charset="0"/>
              </a:rPr>
              <a:t>Code §12-1B-1 et seq</a:t>
            </a:r>
            <a:r>
              <a:rPr lang="en-US" sz="2200" dirty="0">
                <a:ea typeface="Calibri" panose="020F0502020204030204" pitchFamily="34" charset="0"/>
                <a:cs typeface="Arial" panose="020B0604020202020204" pitchFamily="34" charset="0"/>
              </a:rPr>
              <a:t> </a:t>
            </a:r>
            <a:r>
              <a:rPr lang="en-US" sz="2200" dirty="0">
                <a:effectLst/>
                <a:ea typeface="Calibri" panose="020F0502020204030204" pitchFamily="34" charset="0"/>
              </a:rPr>
              <a:t>establishes the methods </a:t>
            </a:r>
            <a:r>
              <a:rPr lang="en-US" sz="2200" dirty="0">
                <a:ea typeface="Calibri" panose="020F0502020204030204" pitchFamily="34" charset="0"/>
              </a:rPr>
              <a:t>o</a:t>
            </a:r>
            <a:r>
              <a:rPr lang="en-US" sz="2200" dirty="0">
                <a:effectLst/>
                <a:ea typeface="Calibri" panose="020F0502020204030204" pitchFamily="34" charset="0"/>
              </a:rPr>
              <a:t>f collateralizing funds.</a:t>
            </a:r>
          </a:p>
          <a:p>
            <a:pPr marL="457200" indent="-457200" algn="l">
              <a:buFont typeface="Arial" panose="020B0604020202020204" pitchFamily="34" charset="0"/>
              <a:buChar char="•"/>
            </a:pPr>
            <a:endParaRPr lang="en-US" sz="2200" dirty="0">
              <a:effectLst/>
              <a:ea typeface="Calibri" panose="020F0502020204030204" pitchFamily="34" charset="0"/>
            </a:endParaRPr>
          </a:p>
          <a:p>
            <a:pPr marL="342900" indent="-342900" algn="l">
              <a:buFont typeface="Arial" panose="020B0604020202020204" pitchFamily="34" charset="0"/>
              <a:buChar char="•"/>
            </a:pPr>
            <a:r>
              <a:rPr lang="en-US" sz="2400" dirty="0"/>
              <a:t>Methods of Collateralizing Public Funds: </a:t>
            </a:r>
          </a:p>
          <a:p>
            <a:endParaRPr lang="en-US" sz="2400" dirty="0"/>
          </a:p>
          <a:p>
            <a:pPr marL="919163" lvl="1" indent="-461963" algn="l">
              <a:lnSpc>
                <a:spcPct val="60000"/>
              </a:lnSpc>
              <a:spcBef>
                <a:spcPts val="0"/>
              </a:spcBef>
              <a:buFont typeface="Arial" panose="020B0604020202020204" pitchFamily="34" charset="0"/>
              <a:buChar char="•"/>
            </a:pPr>
            <a:r>
              <a:rPr lang="en-US" sz="2400" dirty="0">
                <a:solidFill>
                  <a:schemeClr val="tx1"/>
                </a:solidFill>
              </a:rPr>
              <a:t>Dedicated Single Bank Method</a:t>
            </a:r>
          </a:p>
          <a:p>
            <a:pPr marL="461963" indent="-461963" algn="l">
              <a:lnSpc>
                <a:spcPct val="60000"/>
              </a:lnSpc>
              <a:spcBef>
                <a:spcPts val="0"/>
              </a:spcBef>
              <a:buFont typeface="Arial" panose="020B0604020202020204" pitchFamily="34" charset="0"/>
              <a:buChar char="•"/>
            </a:pPr>
            <a:endParaRPr lang="en-US" sz="2400" dirty="0"/>
          </a:p>
          <a:p>
            <a:pPr marL="919163" lvl="1" indent="-461963" algn="l">
              <a:lnSpc>
                <a:spcPct val="60000"/>
              </a:lnSpc>
              <a:spcBef>
                <a:spcPts val="0"/>
              </a:spcBef>
              <a:buFont typeface="Arial" panose="020B0604020202020204" pitchFamily="34" charset="0"/>
              <a:buChar char="•"/>
            </a:pPr>
            <a:r>
              <a:rPr lang="en-US" sz="2400" dirty="0">
                <a:solidFill>
                  <a:schemeClr val="tx1"/>
                </a:solidFill>
              </a:rPr>
              <a:t>Multibank Pooled Method</a:t>
            </a:r>
          </a:p>
          <a:p>
            <a:pPr marL="457200" indent="-457200" algn="l">
              <a:buFont typeface="Arial" panose="020B0604020202020204" pitchFamily="34" charset="0"/>
              <a:buChar char="•"/>
            </a:pPr>
            <a:endParaRPr lang="en-US" sz="2200" dirty="0">
              <a:effectLst/>
              <a:ea typeface="Calibri" panose="020F0502020204030204" pitchFamily="34" charset="0"/>
            </a:endParaRPr>
          </a:p>
          <a:p>
            <a:pPr marL="457200" indent="-457200" algn="l">
              <a:buFont typeface="Arial" panose="020B0604020202020204" pitchFamily="34" charset="0"/>
              <a:buChar char="•"/>
            </a:pPr>
            <a:r>
              <a:rPr lang="en-US" sz="2200" dirty="0">
                <a:ea typeface="Calibri" panose="020F0502020204030204" pitchFamily="34" charset="0"/>
                <a:cs typeface="Arial" panose="020B0604020202020204" pitchFamily="34" charset="0"/>
              </a:rPr>
              <a:t>These methods will apply to all p</a:t>
            </a:r>
            <a:r>
              <a:rPr lang="en-US" sz="2200" dirty="0">
                <a:effectLst/>
                <a:ea typeface="Calibri" panose="020F0502020204030204" pitchFamily="34" charset="0"/>
              </a:rPr>
              <a:t>ublic fund deposits.</a:t>
            </a:r>
          </a:p>
          <a:p>
            <a:pPr algn="l"/>
            <a:endParaRPr lang="en-US" sz="2200" dirty="0">
              <a:effectLst/>
              <a:ea typeface="Calibri" panose="020F0502020204030204" pitchFamily="34" charset="0"/>
            </a:endParaRPr>
          </a:p>
          <a:p>
            <a:pPr marL="457200" indent="-457200" algn="l">
              <a:buFont typeface="Arial" panose="020B0604020202020204" pitchFamily="34" charset="0"/>
              <a:buChar char="•"/>
            </a:pPr>
            <a:r>
              <a:rPr lang="en-US" sz="2200" dirty="0">
                <a:ea typeface="Calibri" panose="020F0502020204030204" pitchFamily="34" charset="0"/>
                <a:cs typeface="Arial" panose="020B0604020202020204" pitchFamily="34" charset="0"/>
              </a:rPr>
              <a:t>Implementation date on or before March 2024.</a:t>
            </a:r>
            <a:endParaRPr lang="en-US" sz="2200" dirty="0">
              <a:effectLst/>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14821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7759D-FB2A-1D76-BA33-C47AABA0B4EE}"/>
              </a:ext>
            </a:extLst>
          </p:cNvPr>
          <p:cNvSpPr>
            <a:spLocks noGrp="1"/>
          </p:cNvSpPr>
          <p:nvPr>
            <p:ph type="ctrTitle"/>
          </p:nvPr>
        </p:nvSpPr>
        <p:spPr>
          <a:xfrm>
            <a:off x="1995055" y="228600"/>
            <a:ext cx="7148945" cy="1470025"/>
          </a:xfrm>
        </p:spPr>
        <p:txBody>
          <a:bodyPr>
            <a:normAutofit/>
          </a:bodyPr>
          <a:lstStyle/>
          <a:p>
            <a:r>
              <a:rPr lang="en-US" dirty="0"/>
              <a:t>Impact on Public Depositors</a:t>
            </a:r>
          </a:p>
        </p:txBody>
      </p:sp>
      <p:sp>
        <p:nvSpPr>
          <p:cNvPr id="3" name="Subtitle 2">
            <a:extLst>
              <a:ext uri="{FF2B5EF4-FFF2-40B4-BE49-F238E27FC236}">
                <a16:creationId xmlns:a16="http://schemas.microsoft.com/office/drawing/2014/main" id="{212C0F86-6743-B4EF-C771-E22D4D5CED70}"/>
              </a:ext>
            </a:extLst>
          </p:cNvPr>
          <p:cNvSpPr>
            <a:spLocks noGrp="1"/>
          </p:cNvSpPr>
          <p:nvPr>
            <p:ph type="subTitle" idx="1"/>
          </p:nvPr>
        </p:nvSpPr>
        <p:spPr>
          <a:xfrm>
            <a:off x="1246909" y="2362200"/>
            <a:ext cx="7744691" cy="3048000"/>
          </a:xfrm>
        </p:spPr>
        <p:txBody>
          <a:bodyPr>
            <a:normAutofit/>
          </a:bodyPr>
          <a:lstStyle/>
          <a:p>
            <a:pPr lvl="1" algn="l"/>
            <a:r>
              <a:rPr lang="en-US" sz="2400" dirty="0">
                <a:solidFill>
                  <a:schemeClr val="tx1"/>
                </a:solidFill>
                <a:effectLst/>
                <a:ea typeface="Calibri" panose="020F0502020204030204" pitchFamily="34" charset="0"/>
              </a:rPr>
              <a:t>The WV Security for Public Deposits Act (</a:t>
            </a:r>
            <a:r>
              <a:rPr lang="en-US" sz="2400" dirty="0">
                <a:solidFill>
                  <a:schemeClr val="tx1"/>
                </a:solidFill>
                <a:effectLst/>
                <a:ea typeface="Calibri" panose="020F0502020204030204" pitchFamily="34" charset="0"/>
                <a:cs typeface="Arial" panose="020B0604020202020204" pitchFamily="34" charset="0"/>
              </a:rPr>
              <a:t>§12-1B-1 et seq)</a:t>
            </a:r>
            <a:r>
              <a:rPr lang="en-US" sz="2400" dirty="0">
                <a:solidFill>
                  <a:schemeClr val="tx1"/>
                </a:solidFill>
                <a:effectLst/>
                <a:ea typeface="Calibri" panose="020F0502020204030204" pitchFamily="34" charset="0"/>
              </a:rPr>
              <a:t> supersedes all existing state and local law related to securing public deposits.</a:t>
            </a:r>
          </a:p>
          <a:p>
            <a:pPr marL="919163" lvl="1" indent="-461963" algn="l">
              <a:buFont typeface="Arial" panose="020B0604020202020204" pitchFamily="34" charset="0"/>
              <a:buChar char="•"/>
            </a:pPr>
            <a:endParaRPr lang="en-US" sz="2400" dirty="0">
              <a:solidFill>
                <a:schemeClr val="tx1"/>
              </a:solidFill>
            </a:endParaRPr>
          </a:p>
          <a:p>
            <a:endParaRPr lang="en-US" dirty="0"/>
          </a:p>
        </p:txBody>
      </p:sp>
    </p:spTree>
    <p:extLst>
      <p:ext uri="{BB962C8B-B14F-4D97-AF65-F5344CB8AC3E}">
        <p14:creationId xmlns:p14="http://schemas.microsoft.com/office/powerpoint/2010/main" val="43585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EE109-2C83-C378-D49A-CFD43E7873C4}"/>
              </a:ext>
            </a:extLst>
          </p:cNvPr>
          <p:cNvSpPr>
            <a:spLocks noGrp="1"/>
          </p:cNvSpPr>
          <p:nvPr>
            <p:ph type="ctrTitle"/>
          </p:nvPr>
        </p:nvSpPr>
        <p:spPr>
          <a:xfrm>
            <a:off x="2057400" y="228601"/>
            <a:ext cx="6934200" cy="1143000"/>
          </a:xfrm>
        </p:spPr>
        <p:txBody>
          <a:bodyPr/>
          <a:lstStyle/>
          <a:p>
            <a:r>
              <a:rPr lang="en-US" dirty="0"/>
              <a:t>Participants Defined</a:t>
            </a:r>
          </a:p>
        </p:txBody>
      </p:sp>
      <p:sp>
        <p:nvSpPr>
          <p:cNvPr id="3" name="Subtitle 2">
            <a:extLst>
              <a:ext uri="{FF2B5EF4-FFF2-40B4-BE49-F238E27FC236}">
                <a16:creationId xmlns:a16="http://schemas.microsoft.com/office/drawing/2014/main" id="{925F28DB-6F7F-E1A3-D19C-BF828679132B}"/>
              </a:ext>
            </a:extLst>
          </p:cNvPr>
          <p:cNvSpPr>
            <a:spLocks noGrp="1"/>
          </p:cNvSpPr>
          <p:nvPr>
            <p:ph type="subTitle" idx="1"/>
          </p:nvPr>
        </p:nvSpPr>
        <p:spPr>
          <a:xfrm>
            <a:off x="1579418" y="1828800"/>
            <a:ext cx="7222837" cy="4038600"/>
          </a:xfrm>
        </p:spPr>
        <p:txBody>
          <a:bodyPr>
            <a:normAutofit fontScale="85000" lnSpcReduction="20000"/>
          </a:bodyPr>
          <a:lstStyle/>
          <a:p>
            <a:pPr marL="230188" indent="-230188" algn="l">
              <a:buFont typeface="Arial" panose="020B0604020202020204" pitchFamily="34" charset="0"/>
              <a:buChar char="•"/>
            </a:pPr>
            <a:r>
              <a:rPr lang="en-US" sz="3100" b="1" dirty="0">
                <a:effectLst/>
                <a:ea typeface="Calibri" panose="020F0502020204030204" pitchFamily="34" charset="0"/>
              </a:rPr>
              <a:t>Designated State Depository </a:t>
            </a:r>
            <a:r>
              <a:rPr lang="en-US" sz="2600" dirty="0">
                <a:effectLst/>
                <a:ea typeface="Calibri" panose="020F0502020204030204" pitchFamily="34" charset="0"/>
              </a:rPr>
              <a:t>means any state or national bank or any state or federal savings and loan association in this state meeting the requirements of this act.</a:t>
            </a:r>
          </a:p>
          <a:p>
            <a:pPr marL="230188" indent="-230188" algn="l">
              <a:buFont typeface="Arial" panose="020B0604020202020204" pitchFamily="34" charset="0"/>
              <a:buChar char="•"/>
            </a:pPr>
            <a:endParaRPr lang="en-US" sz="2600" dirty="0"/>
          </a:p>
          <a:p>
            <a:pPr marL="230188" indent="-230188" algn="l">
              <a:buFont typeface="Arial" panose="020B0604020202020204" pitchFamily="34" charset="0"/>
              <a:buChar char="•"/>
            </a:pPr>
            <a:r>
              <a:rPr lang="en-US" sz="3100" b="1" dirty="0">
                <a:effectLst/>
                <a:ea typeface="Calibri" panose="020F0502020204030204" pitchFamily="34" charset="0"/>
                <a:cs typeface="Arial" panose="020B0604020202020204" pitchFamily="34" charset="0"/>
              </a:rPr>
              <a:t>Qualified Escrow Agent </a:t>
            </a:r>
            <a:r>
              <a:rPr lang="en-US" sz="2600" dirty="0">
                <a:effectLst/>
                <a:ea typeface="Calibri" panose="020F0502020204030204" pitchFamily="34" charset="0"/>
                <a:cs typeface="Arial" panose="020B0604020202020204" pitchFamily="34" charset="0"/>
              </a:rPr>
              <a:t>means any bank or trust company approved by the State Treasurer to hold collateral pledged to secure public funds.</a:t>
            </a:r>
            <a:r>
              <a:rPr lang="en-US" sz="2600" dirty="0">
                <a:solidFill>
                  <a:srgbClr val="000000"/>
                </a:solidFill>
                <a:effectLst/>
                <a:ea typeface="Calibri" panose="020F0502020204030204" pitchFamily="34" charset="0"/>
                <a:cs typeface="Arial" panose="020B0604020202020204" pitchFamily="34" charset="0"/>
              </a:rPr>
              <a:t> </a:t>
            </a:r>
          </a:p>
          <a:p>
            <a:pPr marL="230188" indent="-230188" algn="l">
              <a:buFont typeface="Arial" panose="020B0604020202020204" pitchFamily="34" charset="0"/>
              <a:buChar char="•"/>
            </a:pPr>
            <a:endParaRPr lang="en-US" sz="2600" dirty="0">
              <a:solidFill>
                <a:srgbClr val="000000"/>
              </a:solidFill>
              <a:cs typeface="Arial" panose="020B0604020202020204" pitchFamily="34" charset="0"/>
            </a:endParaRPr>
          </a:p>
          <a:p>
            <a:pPr marL="230188" indent="-230188" algn="l">
              <a:buFont typeface="Arial" panose="020B0604020202020204" pitchFamily="34" charset="0"/>
              <a:buChar char="•"/>
            </a:pPr>
            <a:r>
              <a:rPr lang="en-US" sz="3100" b="1" dirty="0">
                <a:effectLst/>
                <a:ea typeface="Calibri" panose="020F0502020204030204" pitchFamily="34" charset="0"/>
                <a:cs typeface="Arial" panose="020B0604020202020204" pitchFamily="34" charset="0"/>
              </a:rPr>
              <a:t>Public Depositor </a:t>
            </a:r>
            <a:r>
              <a:rPr lang="en-US" sz="2600" dirty="0">
                <a:effectLst/>
                <a:ea typeface="Calibri" panose="020F0502020204030204" pitchFamily="34" charset="0"/>
                <a:cs typeface="Arial" panose="020B0604020202020204" pitchFamily="34" charset="0"/>
              </a:rPr>
              <a:t>means the state or any county, municipality, spending unit, or other political subdivision of the state.</a:t>
            </a:r>
            <a:endParaRPr lang="en-US" sz="2600" dirty="0"/>
          </a:p>
          <a:p>
            <a:endParaRPr lang="en-US" dirty="0"/>
          </a:p>
        </p:txBody>
      </p:sp>
    </p:spTree>
    <p:extLst>
      <p:ext uri="{BB962C8B-B14F-4D97-AF65-F5344CB8AC3E}">
        <p14:creationId xmlns:p14="http://schemas.microsoft.com/office/powerpoint/2010/main" val="284951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E30E9-D85A-0980-C7AF-568A1F09EBEA}"/>
              </a:ext>
            </a:extLst>
          </p:cNvPr>
          <p:cNvSpPr>
            <a:spLocks noGrp="1"/>
          </p:cNvSpPr>
          <p:nvPr>
            <p:ph type="ctrTitle"/>
          </p:nvPr>
        </p:nvSpPr>
        <p:spPr>
          <a:xfrm>
            <a:off x="1595581" y="228601"/>
            <a:ext cx="6934200" cy="914400"/>
          </a:xfrm>
        </p:spPr>
        <p:txBody>
          <a:bodyPr/>
          <a:lstStyle/>
          <a:p>
            <a:r>
              <a:rPr lang="en-US" dirty="0"/>
              <a:t>How does it work	</a:t>
            </a:r>
          </a:p>
        </p:txBody>
      </p:sp>
      <p:sp>
        <p:nvSpPr>
          <p:cNvPr id="3" name="Subtitle 2">
            <a:extLst>
              <a:ext uri="{FF2B5EF4-FFF2-40B4-BE49-F238E27FC236}">
                <a16:creationId xmlns:a16="http://schemas.microsoft.com/office/drawing/2014/main" id="{15AA0B9D-C963-B45F-FBBB-8C1238D29B96}"/>
              </a:ext>
            </a:extLst>
          </p:cNvPr>
          <p:cNvSpPr>
            <a:spLocks noGrp="1"/>
          </p:cNvSpPr>
          <p:nvPr>
            <p:ph type="subTitle" idx="1"/>
          </p:nvPr>
        </p:nvSpPr>
        <p:spPr>
          <a:xfrm>
            <a:off x="1456660" y="1679944"/>
            <a:ext cx="7534940" cy="4568456"/>
          </a:xfrm>
        </p:spPr>
        <p:txBody>
          <a:bodyPr>
            <a:normAutofit fontScale="25000" lnSpcReduction="20000"/>
          </a:bodyPr>
          <a:lstStyle/>
          <a:p>
            <a:pPr marL="285750" indent="-285750" algn="l">
              <a:buFont typeface="Arial" panose="020B0604020202020204" pitchFamily="34" charset="0"/>
              <a:buChar char="•"/>
            </a:pPr>
            <a:r>
              <a:rPr lang="en-US" sz="8000" dirty="0"/>
              <a:t>Public depositors will select a Designated State Depository to hold their public funds.</a:t>
            </a:r>
          </a:p>
          <a:p>
            <a:pPr marL="285750" indent="-285750" algn="l">
              <a:buFont typeface="Arial" panose="020B0604020202020204" pitchFamily="34" charset="0"/>
              <a:buChar char="•"/>
            </a:pPr>
            <a:endParaRPr lang="en-US" sz="8000" dirty="0"/>
          </a:p>
          <a:p>
            <a:pPr marL="285750" indent="-285750" algn="l">
              <a:buFont typeface="Arial" panose="020B0604020202020204" pitchFamily="34" charset="0"/>
              <a:buChar char="•"/>
            </a:pPr>
            <a:r>
              <a:rPr lang="en-US" sz="8000" dirty="0"/>
              <a:t>Designated State Depository will select one of the two collateral methods allowed.</a:t>
            </a:r>
          </a:p>
          <a:p>
            <a:pPr marL="285750" indent="-285750" algn="l">
              <a:buFont typeface="Arial" panose="020B0604020202020204" pitchFamily="34" charset="0"/>
              <a:buChar char="•"/>
            </a:pPr>
            <a:endParaRPr lang="en-US" sz="8000" dirty="0"/>
          </a:p>
          <a:p>
            <a:pPr marL="285750" indent="-285750" algn="l">
              <a:buFont typeface="Arial" panose="020B0604020202020204" pitchFamily="34" charset="0"/>
              <a:buChar char="•"/>
            </a:pPr>
            <a:r>
              <a:rPr lang="en-US" sz="8000" dirty="0"/>
              <a:t>Based on defined criteria, the Designated State Depository will pledge collateral at the required amount.</a:t>
            </a:r>
          </a:p>
          <a:p>
            <a:pPr marL="285750" indent="-285750" algn="l">
              <a:buFont typeface="Arial" panose="020B0604020202020204" pitchFamily="34" charset="0"/>
              <a:buChar char="•"/>
            </a:pPr>
            <a:endParaRPr lang="en-US" sz="8000" dirty="0"/>
          </a:p>
          <a:p>
            <a:pPr marL="285750" indent="-285750" algn="l">
              <a:buFont typeface="Arial" panose="020B0604020202020204" pitchFamily="34" charset="0"/>
              <a:buChar char="•"/>
            </a:pPr>
            <a:r>
              <a:rPr lang="en-US" sz="8000" dirty="0"/>
              <a:t>Designated State Depository will select a Qualified Escrow Agent to hold and safekeep the collateral for the public funds (no RFP process) in the name of the State Treasurer.</a:t>
            </a:r>
          </a:p>
          <a:p>
            <a:pPr marL="285750" indent="-285750" algn="l">
              <a:buFont typeface="Arial" panose="020B0604020202020204" pitchFamily="34" charset="0"/>
              <a:buChar char="•"/>
            </a:pPr>
            <a:endParaRPr lang="en-US" sz="8000" dirty="0"/>
          </a:p>
          <a:p>
            <a:pPr marL="285750" indent="-285750" algn="l">
              <a:buFont typeface="Arial" panose="020B0604020202020204" pitchFamily="34" charset="0"/>
              <a:buChar char="•"/>
            </a:pPr>
            <a:r>
              <a:rPr lang="en-US" sz="8000" dirty="0"/>
              <a:t>Both the Designated State Depository and the Qualified Escrow Agent will report weekly to the Treasurer’s Office via the Treasurer’s Online Collateral System.</a:t>
            </a:r>
          </a:p>
          <a:p>
            <a:pPr marL="285750" indent="-285750" algn="l">
              <a:buFont typeface="Arial" panose="020B0604020202020204" pitchFamily="34" charset="0"/>
              <a:buChar char="•"/>
            </a:pPr>
            <a:endParaRPr lang="en-US" sz="3200" dirty="0"/>
          </a:p>
          <a:p>
            <a:pPr algn="l"/>
            <a:endParaRPr lang="en-US" dirty="0"/>
          </a:p>
        </p:txBody>
      </p:sp>
    </p:spTree>
    <p:extLst>
      <p:ext uri="{BB962C8B-B14F-4D97-AF65-F5344CB8AC3E}">
        <p14:creationId xmlns:p14="http://schemas.microsoft.com/office/powerpoint/2010/main" val="297451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7F3CE-8777-80EA-752C-C99BDE5B29C4}"/>
              </a:ext>
            </a:extLst>
          </p:cNvPr>
          <p:cNvSpPr>
            <a:spLocks noGrp="1"/>
          </p:cNvSpPr>
          <p:nvPr>
            <p:ph type="ctrTitle"/>
          </p:nvPr>
        </p:nvSpPr>
        <p:spPr>
          <a:xfrm>
            <a:off x="1900382" y="219365"/>
            <a:ext cx="6934200" cy="1115290"/>
          </a:xfrm>
        </p:spPr>
        <p:txBody>
          <a:bodyPr>
            <a:normAutofit/>
          </a:bodyPr>
          <a:lstStyle/>
          <a:p>
            <a:r>
              <a:rPr lang="en-US" dirty="0"/>
              <a:t>Responsibilities	</a:t>
            </a:r>
          </a:p>
        </p:txBody>
      </p:sp>
      <p:sp>
        <p:nvSpPr>
          <p:cNvPr id="3" name="Subtitle 2">
            <a:extLst>
              <a:ext uri="{FF2B5EF4-FFF2-40B4-BE49-F238E27FC236}">
                <a16:creationId xmlns:a16="http://schemas.microsoft.com/office/drawing/2014/main" id="{512E400C-6FCC-EEBF-05B4-95449A1553B6}"/>
              </a:ext>
            </a:extLst>
          </p:cNvPr>
          <p:cNvSpPr>
            <a:spLocks noGrp="1"/>
          </p:cNvSpPr>
          <p:nvPr>
            <p:ph type="subTitle" idx="1"/>
          </p:nvPr>
        </p:nvSpPr>
        <p:spPr>
          <a:xfrm>
            <a:off x="1424764" y="1717965"/>
            <a:ext cx="7331310" cy="4256352"/>
          </a:xfrm>
        </p:spPr>
        <p:txBody>
          <a:bodyPr>
            <a:normAutofit fontScale="92500" lnSpcReduction="10000"/>
          </a:bodyPr>
          <a:lstStyle/>
          <a:p>
            <a:pPr marL="285750" indent="-285750" algn="l">
              <a:buFont typeface="Arial" panose="020B0604020202020204" pitchFamily="34" charset="0"/>
              <a:buChar char="•"/>
            </a:pPr>
            <a:r>
              <a:rPr lang="en-US" sz="2400" dirty="0"/>
              <a:t>Public Depositor determines if funds are public funds.  </a:t>
            </a:r>
          </a:p>
          <a:p>
            <a:pPr marL="285750" indent="-285750" algn="l">
              <a:buFont typeface="Arial" panose="020B0604020202020204" pitchFamily="34" charset="0"/>
              <a:buChar char="•"/>
            </a:pPr>
            <a:endParaRPr lang="en-US" sz="2400" dirty="0"/>
          </a:p>
          <a:p>
            <a:pPr marL="285750" indent="-285750" algn="l">
              <a:buFont typeface="Arial" panose="020B0604020202020204" pitchFamily="34" charset="0"/>
              <a:buChar char="•"/>
            </a:pPr>
            <a:r>
              <a:rPr lang="en-US" sz="2400" dirty="0"/>
              <a:t>The Public Depositor must inform the Designated State Depository and the State Treasurer’s Office of such funds/accounts.</a:t>
            </a:r>
          </a:p>
          <a:p>
            <a:pPr marL="285750" indent="-285750" algn="l">
              <a:buFont typeface="Arial" panose="020B0604020202020204" pitchFamily="34" charset="0"/>
              <a:buChar char="•"/>
            </a:pPr>
            <a:endParaRPr lang="en-US" sz="2400" dirty="0"/>
          </a:p>
          <a:p>
            <a:pPr marL="285750" indent="-285750" algn="l">
              <a:buFont typeface="Arial" panose="020B0604020202020204" pitchFamily="34" charset="0"/>
              <a:buChar char="•"/>
            </a:pPr>
            <a:r>
              <a:rPr lang="en-US" sz="2400" dirty="0"/>
              <a:t>There are no exemptions or exceptions to this Act.  All public funds will need to be collateralized through the Treasurer’s Office.</a:t>
            </a:r>
          </a:p>
          <a:p>
            <a:pPr algn="l"/>
            <a:endParaRPr lang="en-US" sz="2400" dirty="0"/>
          </a:p>
          <a:p>
            <a:pPr marL="285750" indent="-285750" algn="l">
              <a:buFont typeface="Arial" panose="020B0604020202020204" pitchFamily="34" charset="0"/>
              <a:buChar char="•"/>
            </a:pPr>
            <a:r>
              <a:rPr lang="en-US" sz="2400" dirty="0"/>
              <a:t>All parties involved will need to sign the appropriate forms provided by the State Treasurer’s Office.</a:t>
            </a:r>
            <a:endParaRPr lang="en-US" sz="3600" dirty="0"/>
          </a:p>
        </p:txBody>
      </p:sp>
    </p:spTree>
    <p:extLst>
      <p:ext uri="{BB962C8B-B14F-4D97-AF65-F5344CB8AC3E}">
        <p14:creationId xmlns:p14="http://schemas.microsoft.com/office/powerpoint/2010/main" val="3092836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DBEBE-D54B-AC44-8ABA-028A8DC3DA40}"/>
              </a:ext>
            </a:extLst>
          </p:cNvPr>
          <p:cNvSpPr>
            <a:spLocks noGrp="1"/>
          </p:cNvSpPr>
          <p:nvPr>
            <p:ph type="title"/>
          </p:nvPr>
        </p:nvSpPr>
        <p:spPr>
          <a:xfrm>
            <a:off x="1209964" y="283874"/>
            <a:ext cx="7213600" cy="1143000"/>
          </a:xfrm>
        </p:spPr>
        <p:txBody>
          <a:bodyPr>
            <a:noAutofit/>
          </a:bodyPr>
          <a:lstStyle/>
          <a:p>
            <a:r>
              <a:rPr lang="en-US" sz="4000" dirty="0"/>
              <a:t>Selecting a Designated </a:t>
            </a:r>
            <a:br>
              <a:rPr lang="en-US" sz="4000" dirty="0"/>
            </a:br>
            <a:r>
              <a:rPr lang="en-US" sz="4000" dirty="0"/>
              <a:t>State Depository (DSD)</a:t>
            </a:r>
          </a:p>
        </p:txBody>
      </p:sp>
      <p:sp>
        <p:nvSpPr>
          <p:cNvPr id="3" name="Content Placeholder 2">
            <a:extLst>
              <a:ext uri="{FF2B5EF4-FFF2-40B4-BE49-F238E27FC236}">
                <a16:creationId xmlns:a16="http://schemas.microsoft.com/office/drawing/2014/main" id="{D90D15D9-30D6-C7E2-EC43-45B451F2CEA4}"/>
              </a:ext>
            </a:extLst>
          </p:cNvPr>
          <p:cNvSpPr>
            <a:spLocks noGrp="1"/>
          </p:cNvSpPr>
          <p:nvPr>
            <p:ph idx="1"/>
          </p:nvPr>
        </p:nvSpPr>
        <p:spPr>
          <a:xfrm>
            <a:off x="1446028" y="2209801"/>
            <a:ext cx="7325832" cy="3957084"/>
          </a:xfrm>
        </p:spPr>
        <p:txBody>
          <a:bodyPr>
            <a:normAutofit/>
          </a:bodyPr>
          <a:lstStyle/>
          <a:p>
            <a:r>
              <a:rPr lang="en-US" sz="2400" dirty="0"/>
              <a:t>Is your depository already an approved DSD?</a:t>
            </a:r>
          </a:p>
          <a:p>
            <a:pPr marL="0" indent="0">
              <a:buNone/>
            </a:pPr>
            <a:endParaRPr lang="en-US" sz="2400" dirty="0"/>
          </a:p>
          <a:p>
            <a:r>
              <a:rPr lang="en-US" sz="2400" dirty="0"/>
              <a:t>If not, what is the process to become an approved DSD?</a:t>
            </a:r>
          </a:p>
          <a:p>
            <a:endParaRPr lang="en-US" sz="2400" dirty="0"/>
          </a:p>
          <a:p>
            <a:r>
              <a:rPr lang="en-US" sz="2400" dirty="0"/>
              <a:t>If your depository is not able to be approved as a DSD, what should you do?</a:t>
            </a:r>
          </a:p>
        </p:txBody>
      </p:sp>
    </p:spTree>
    <p:extLst>
      <p:ext uri="{BB962C8B-B14F-4D97-AF65-F5344CB8AC3E}">
        <p14:creationId xmlns:p14="http://schemas.microsoft.com/office/powerpoint/2010/main" val="214927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06D3D-FFB0-B5B9-BFC9-9E0E47BFB679}"/>
              </a:ext>
            </a:extLst>
          </p:cNvPr>
          <p:cNvSpPr>
            <a:spLocks noGrp="1"/>
          </p:cNvSpPr>
          <p:nvPr>
            <p:ph type="title"/>
          </p:nvPr>
        </p:nvSpPr>
        <p:spPr>
          <a:xfrm>
            <a:off x="1418523" y="274638"/>
            <a:ext cx="6922655" cy="1143000"/>
          </a:xfrm>
        </p:spPr>
        <p:txBody>
          <a:bodyPr>
            <a:noAutofit/>
          </a:bodyPr>
          <a:lstStyle/>
          <a:p>
            <a:r>
              <a:rPr lang="en-US" sz="3600" dirty="0"/>
              <a:t>Becoming an Approved Designated State Depository</a:t>
            </a:r>
          </a:p>
        </p:txBody>
      </p:sp>
      <p:sp>
        <p:nvSpPr>
          <p:cNvPr id="6" name="Content Placeholder 5">
            <a:extLst>
              <a:ext uri="{FF2B5EF4-FFF2-40B4-BE49-F238E27FC236}">
                <a16:creationId xmlns:a16="http://schemas.microsoft.com/office/drawing/2014/main" id="{383D9F59-650F-BD00-B100-286142E92CCC}"/>
              </a:ext>
            </a:extLst>
          </p:cNvPr>
          <p:cNvSpPr>
            <a:spLocks noGrp="1"/>
          </p:cNvSpPr>
          <p:nvPr>
            <p:ph sz="quarter" idx="14"/>
          </p:nvPr>
        </p:nvSpPr>
        <p:spPr>
          <a:xfrm>
            <a:off x="1377174" y="1858683"/>
            <a:ext cx="3738498" cy="3469783"/>
          </a:xfrm>
        </p:spPr>
        <p:txBody>
          <a:bodyPr>
            <a:normAutofit fontScale="92500" lnSpcReduction="20000"/>
          </a:bodyPr>
          <a:lstStyle/>
          <a:p>
            <a:r>
              <a:rPr lang="en-US" dirty="0"/>
              <a:t>Letter requesting to become a Designated State Depository</a:t>
            </a:r>
          </a:p>
          <a:p>
            <a:endParaRPr lang="en-US" dirty="0"/>
          </a:p>
          <a:p>
            <a:r>
              <a:rPr lang="en-US" dirty="0"/>
              <a:t>Copy of bank charter</a:t>
            </a:r>
          </a:p>
          <a:p>
            <a:endParaRPr lang="en-US" dirty="0"/>
          </a:p>
          <a:p>
            <a:r>
              <a:rPr lang="en-US" dirty="0"/>
              <a:t>Treasurer’s banking agreement</a:t>
            </a:r>
          </a:p>
          <a:p>
            <a:endParaRPr lang="en-US" dirty="0"/>
          </a:p>
          <a:p>
            <a:r>
              <a:rPr lang="en-US" dirty="0"/>
              <a:t>Corporate resolution</a:t>
            </a:r>
          </a:p>
        </p:txBody>
      </p:sp>
      <p:pic>
        <p:nvPicPr>
          <p:cNvPr id="1028" name="Picture 4" descr="Credit insurance – Bad Credit Payday Loan Lenders -Puertasdelnoroeste.Com">
            <a:extLst>
              <a:ext uri="{FF2B5EF4-FFF2-40B4-BE49-F238E27FC236}">
                <a16:creationId xmlns:a16="http://schemas.microsoft.com/office/drawing/2014/main" id="{474AE91B-840C-B5B9-ED66-2F4D2DF23867}"/>
              </a:ext>
            </a:extLst>
          </p:cNvPr>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879851" y="2070430"/>
            <a:ext cx="3738498" cy="280752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9CB5F9B-E198-1D31-DDEE-48FB3F61071C}"/>
              </a:ext>
            </a:extLst>
          </p:cNvPr>
          <p:cNvSpPr txBox="1"/>
          <p:nvPr/>
        </p:nvSpPr>
        <p:spPr>
          <a:xfrm>
            <a:off x="1847273" y="5530751"/>
            <a:ext cx="6982691" cy="1231106"/>
          </a:xfrm>
          <a:prstGeom prst="rect">
            <a:avLst/>
          </a:prstGeom>
          <a:noFill/>
        </p:spPr>
        <p:txBody>
          <a:bodyPr wrap="square" rtlCol="0">
            <a:spAutoFit/>
          </a:bodyPr>
          <a:lstStyle/>
          <a:p>
            <a:r>
              <a:rPr lang="en-US" sz="1400" b="1" u="sng" dirty="0"/>
              <a:t>Contacts:  </a:t>
            </a:r>
          </a:p>
          <a:p>
            <a:r>
              <a:rPr lang="en-US" sz="1400" dirty="0"/>
              <a:t>Julie Hefner-Ferrell:  </a:t>
            </a:r>
            <a:r>
              <a:rPr lang="en-US" sz="1400" dirty="0">
                <a:hlinkClick r:id="rId3"/>
              </a:rPr>
              <a:t>Julie.hefner-Ferrell@wvsto.com</a:t>
            </a:r>
            <a:r>
              <a:rPr lang="en-US" sz="1400" dirty="0"/>
              <a:t> or 304-340-2718</a:t>
            </a:r>
          </a:p>
          <a:p>
            <a:r>
              <a:rPr lang="en-US" sz="1400" dirty="0"/>
              <a:t>Heather Fowler:  </a:t>
            </a:r>
            <a:r>
              <a:rPr lang="en-US" sz="1400" dirty="0">
                <a:hlinkClick r:id="rId4"/>
              </a:rPr>
              <a:t>heather.fowler@wvsto.com</a:t>
            </a:r>
            <a:r>
              <a:rPr lang="en-US" sz="1400" dirty="0"/>
              <a:t> or 304-340-1562</a:t>
            </a:r>
          </a:p>
          <a:p>
            <a:r>
              <a:rPr lang="en-US" sz="1400" dirty="0"/>
              <a:t>Katie Gibson:  </a:t>
            </a:r>
            <a:r>
              <a:rPr lang="en-US" sz="1400" dirty="0">
                <a:hlinkClick r:id="rId5"/>
              </a:rPr>
              <a:t>katie.Gibson@wvsto.com</a:t>
            </a:r>
            <a:r>
              <a:rPr lang="en-US" sz="1400" dirty="0"/>
              <a:t> or 304-340-1560</a:t>
            </a:r>
          </a:p>
          <a:p>
            <a:endParaRPr lang="en-US" dirty="0"/>
          </a:p>
        </p:txBody>
      </p:sp>
    </p:spTree>
    <p:extLst>
      <p:ext uri="{BB962C8B-B14F-4D97-AF65-F5344CB8AC3E}">
        <p14:creationId xmlns:p14="http://schemas.microsoft.com/office/powerpoint/2010/main" val="2259171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ranklin">
      <a:majorFont>
        <a:latin typeface="Franklin Gothic Demi"/>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ank Meeting Presentation 3.21.23.potx" id="{9CA987CB-D570-4CAB-A926-FCBFEB66A364}" vid="{99E049C3-6186-4124-8E71-0FEC7B039D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C9408C3CDB85C49BA3571ACA1509E60" ma:contentTypeVersion="10" ma:contentTypeDescription="Create a new document." ma:contentTypeScope="" ma:versionID="a2ae673094f4205c62a6be826a4f7df3">
  <xsd:schema xmlns:xsd="http://www.w3.org/2001/XMLSchema" xmlns:xs="http://www.w3.org/2001/XMLSchema" xmlns:p="http://schemas.microsoft.com/office/2006/metadata/properties" xmlns:ns2="1ffbd527-1eb4-4e5a-8386-0a923b12620a" xmlns:ns3="5f4f5080-9b69-4131-afe6-2b3c648b0cd3" targetNamespace="http://schemas.microsoft.com/office/2006/metadata/properties" ma:root="true" ma:fieldsID="02d1f71d939a602112183c5d71721355" ns2:_="" ns3:_="">
    <xsd:import namespace="1ffbd527-1eb4-4e5a-8386-0a923b12620a"/>
    <xsd:import namespace="5f4f5080-9b69-4131-afe6-2b3c648b0cd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fbd527-1eb4-4e5a-8386-0a923b1262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b4c70aa-bddc-403e-8e67-06046c4e0f4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4f5080-9b69-4131-afe6-2b3c648b0cd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8cd537b8-fc84-495c-bb46-9fabe11df661}" ma:internalName="TaxCatchAll" ma:showField="CatchAllData" ma:web="5f4f5080-9b69-4131-afe6-2b3c648b0cd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E7A956E-B6D5-4BBC-93FE-E64DAD8C4C13}">
  <ds:schemaRefs>
    <ds:schemaRef ds:uri="http://schemas.microsoft.com/sharepoint/v3/contenttype/forms"/>
  </ds:schemaRefs>
</ds:datastoreItem>
</file>

<file path=customXml/itemProps2.xml><?xml version="1.0" encoding="utf-8"?>
<ds:datastoreItem xmlns:ds="http://schemas.openxmlformats.org/officeDocument/2006/customXml" ds:itemID="{EEE17351-0650-4B0C-934F-4AEA85F012CC}">
  <ds:schemaRefs>
    <ds:schemaRef ds:uri="1ffbd527-1eb4-4e5a-8386-0a923b12620a"/>
    <ds:schemaRef ds:uri="5f4f5080-9b69-4131-afe6-2b3c648b0c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Bank Meeting Presentation 3.21.23-STO-LT-5195</Template>
  <TotalTime>139</TotalTime>
  <Words>768</Words>
  <Application>Microsoft Office PowerPoint</Application>
  <PresentationFormat>On-screen Show (4:3)</PresentationFormat>
  <Paragraphs>108</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Demi</vt:lpstr>
      <vt:lpstr>Franklin Gothic Medium</vt:lpstr>
      <vt:lpstr>Office Theme</vt:lpstr>
      <vt:lpstr>West Virginia Security for Public Deposits Act   </vt:lpstr>
      <vt:lpstr>Agenda</vt:lpstr>
      <vt:lpstr>WV Security for Public Deposits Act</vt:lpstr>
      <vt:lpstr>Impact on Public Depositors</vt:lpstr>
      <vt:lpstr>Participants Defined</vt:lpstr>
      <vt:lpstr>How does it work </vt:lpstr>
      <vt:lpstr>Responsibilities </vt:lpstr>
      <vt:lpstr>Selecting a Designated  State Depository (DSD)</vt:lpstr>
      <vt:lpstr>Becoming an Approved Designated State Depository</vt:lpstr>
      <vt:lpstr>Restricted Financial Institution List</vt:lpstr>
      <vt:lpstr>Treasurer’s Online  Collateral System</vt:lpstr>
      <vt:lpstr>Annual Confirmation</vt:lpstr>
      <vt:lpstr>Timeline</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Virginia Security for Public Deposits Act   Proposed Rules</dc:title>
  <dc:creator>Price, Misty</dc:creator>
  <cp:lastModifiedBy>Katrina Kerstetter</cp:lastModifiedBy>
  <cp:revision>18</cp:revision>
  <cp:lastPrinted>2023-03-21T11:57:00Z</cp:lastPrinted>
  <dcterms:created xsi:type="dcterms:W3CDTF">2023-03-10T16:40:38Z</dcterms:created>
  <dcterms:modified xsi:type="dcterms:W3CDTF">2023-04-28T18:35:06Z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2023-04-28T18:35:03Z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36241176-7356-4d93-ae35-f52a91412fb8</vt:lpwstr>
  </property>
  <property fmtid="{D5CDD505-2E9C-101B-9397-08002B2CF9AE}" pid="8" name="MSIP_Label_460f4a70-4b6c-4bd4-a002-31edb9c00abe_ContentBits">
    <vt:lpwstr>0</vt:lpwstr>
  </property>
</Properties>
</file>