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78" r:id="rId13"/>
    <p:sldId id="267" r:id="rId14"/>
    <p:sldId id="287" r:id="rId15"/>
    <p:sldId id="288" r:id="rId16"/>
    <p:sldId id="268" r:id="rId17"/>
    <p:sldId id="269" r:id="rId18"/>
    <p:sldId id="270" r:id="rId19"/>
    <p:sldId id="271" r:id="rId20"/>
    <p:sldId id="272" r:id="rId21"/>
    <p:sldId id="273" r:id="rId22"/>
    <p:sldId id="274" r:id="rId23"/>
    <p:sldId id="275" r:id="rId24"/>
    <p:sldId id="276" r:id="rId25"/>
    <p:sldId id="277" r:id="rId26"/>
    <p:sldId id="289" r:id="rId27"/>
    <p:sldId id="279" r:id="rId28"/>
    <p:sldId id="283" r:id="rId29"/>
    <p:sldId id="282" r:id="rId30"/>
    <p:sldId id="280" r:id="rId31"/>
    <p:sldId id="281" r:id="rId32"/>
    <p:sldId id="284" r:id="rId33"/>
    <p:sldId id="285" r:id="rId34"/>
    <p:sldId id="28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CD718-5C9E-0F41-8F48-4EA387E4022C}" type="datetimeFigureOut">
              <a:rPr lang="en-US" smtClean="0"/>
              <a:t>7/12/2023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EE2DE-F569-CB47-AE41-C8EBB0F45B6F}" type="slidenum">
              <a:rPr lang="en-US" smtClean="0"/>
              <a:t>‹#›</a:t>
            </a:fld>
            <a:endParaRPr lang="en-US"/>
          </a:p>
        </p:txBody>
      </p:sp>
    </p:spTree>
    <p:extLst>
      <p:ext uri="{BB962C8B-B14F-4D97-AF65-F5344CB8AC3E}">
        <p14:creationId xmlns:p14="http://schemas.microsoft.com/office/powerpoint/2010/main" val="204614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four new states that joined the Union in the 1860s, Kansas, WV, Nevada and Nebraska.  All four entered with education clauses in their constitutions.  To be clear, Congress scrutinized the constitutions that states had enacted before admitting them.</a:t>
            </a:r>
          </a:p>
        </p:txBody>
      </p:sp>
      <p:sp>
        <p:nvSpPr>
          <p:cNvPr id="4" name="Slide Number Placeholder 3"/>
          <p:cNvSpPr>
            <a:spLocks noGrp="1"/>
          </p:cNvSpPr>
          <p:nvPr>
            <p:ph type="sldNum" sz="quarter" idx="5"/>
          </p:nvPr>
        </p:nvSpPr>
        <p:spPr/>
        <p:txBody>
          <a:bodyPr/>
          <a:lstStyle/>
          <a:p>
            <a:fld id="{C2AEE2DE-F569-CB47-AE41-C8EBB0F45B6F}" type="slidenum">
              <a:rPr lang="en-US" smtClean="0"/>
              <a:t>6</a:t>
            </a:fld>
            <a:endParaRPr lang="en-US"/>
          </a:p>
        </p:txBody>
      </p:sp>
    </p:spTree>
    <p:extLst>
      <p:ext uri="{BB962C8B-B14F-4D97-AF65-F5344CB8AC3E}">
        <p14:creationId xmlns:p14="http://schemas.microsoft.com/office/powerpoint/2010/main" val="1885836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7</a:t>
            </a:fld>
            <a:endParaRPr lang="en-US"/>
          </a:p>
        </p:txBody>
      </p:sp>
    </p:spTree>
    <p:extLst>
      <p:ext uri="{BB962C8B-B14F-4D97-AF65-F5344CB8AC3E}">
        <p14:creationId xmlns:p14="http://schemas.microsoft.com/office/powerpoint/2010/main" val="1247581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13</a:t>
            </a:fld>
            <a:endParaRPr lang="en-US"/>
          </a:p>
        </p:txBody>
      </p:sp>
    </p:spTree>
    <p:extLst>
      <p:ext uri="{BB962C8B-B14F-4D97-AF65-F5344CB8AC3E}">
        <p14:creationId xmlns:p14="http://schemas.microsoft.com/office/powerpoint/2010/main" val="39289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AEE2DE-F569-CB47-AE41-C8EBB0F45B6F}" type="slidenum">
              <a:rPr lang="en-US" smtClean="0"/>
              <a:t>29</a:t>
            </a:fld>
            <a:endParaRPr lang="en-US"/>
          </a:p>
        </p:txBody>
      </p:sp>
    </p:spTree>
    <p:extLst>
      <p:ext uri="{BB962C8B-B14F-4D97-AF65-F5344CB8AC3E}">
        <p14:creationId xmlns:p14="http://schemas.microsoft.com/office/powerpoint/2010/main" val="657169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446398"/>
            <a:ext cx="8875835" cy="1713781"/>
          </a:xfrm>
        </p:spPr>
        <p:txBody>
          <a:bodyPr anchor="b"/>
          <a:lstStyle>
            <a:lvl1pPr algn="ctr">
              <a:defRPr sz="4500">
                <a:solidFill>
                  <a:schemeClr val="bg1"/>
                </a:solidFill>
                <a:latin typeface="Vollkorn" charset="0"/>
                <a:ea typeface="Vollkorn" charset="0"/>
                <a:cs typeface="Vollkorn" charset="0"/>
              </a:defRPr>
            </a:lvl1pPr>
          </a:lstStyle>
          <a:p>
            <a:r>
              <a:rPr lang="en-US" dirty="0"/>
              <a:t>Click to edit Master title style</a:t>
            </a:r>
          </a:p>
        </p:txBody>
      </p:sp>
      <p:sp>
        <p:nvSpPr>
          <p:cNvPr id="3" name="Subtitle 2"/>
          <p:cNvSpPr>
            <a:spLocks noGrp="1"/>
          </p:cNvSpPr>
          <p:nvPr>
            <p:ph type="subTitle" idx="1"/>
          </p:nvPr>
        </p:nvSpPr>
        <p:spPr>
          <a:xfrm>
            <a:off x="1995852" y="5292662"/>
            <a:ext cx="5156689" cy="416477"/>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3545496" y="5841622"/>
            <a:ext cx="2057400" cy="365125"/>
          </a:xfrm>
          <a:prstGeom prst="rect">
            <a:avLst/>
          </a:prstGeom>
        </p:spPr>
        <p:txBody>
          <a:bodyPr/>
          <a:lstStyle>
            <a:lvl1pPr algn="ctr">
              <a:defRPr sz="1200" i="1">
                <a:solidFill>
                  <a:schemeClr val="bg1"/>
                </a:solidFill>
              </a:defRPr>
            </a:lvl1pPr>
          </a:lstStyle>
          <a:p>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692" y="365126"/>
            <a:ext cx="1971675"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5126"/>
            <a:ext cx="6397492"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353" y="1709741"/>
            <a:ext cx="8545013"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281354" y="4589466"/>
            <a:ext cx="8545013" cy="93210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8939" y="1778734"/>
            <a:ext cx="41148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2677" y="1778734"/>
            <a:ext cx="411368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98939" y="1681163"/>
            <a:ext cx="411452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98939" y="2505075"/>
            <a:ext cx="4114525"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12677" y="1681163"/>
            <a:ext cx="41148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12677" y="2505075"/>
            <a:ext cx="4114802"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a:p>
        </p:txBody>
      </p:sp>
      <p:sp>
        <p:nvSpPr>
          <p:cNvPr id="11" name="Title 1"/>
          <p:cNvSpPr>
            <a:spLocks noGrp="1"/>
          </p:cNvSpPr>
          <p:nvPr>
            <p:ph type="title"/>
          </p:nvPr>
        </p:nvSpPr>
        <p:spPr>
          <a:xfrm>
            <a:off x="298939" y="143747"/>
            <a:ext cx="8527427" cy="1400159"/>
          </a:xfrm>
        </p:spPr>
        <p:txBody>
          <a:bodyPr/>
          <a:lstStyle/>
          <a:p>
            <a:r>
              <a:rPr lang="en-US"/>
              <a:t>Click to edit Master title style</a:t>
            </a:r>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4000500" y="987428"/>
            <a:ext cx="4825866"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00500" y="987430"/>
            <a:ext cx="4825866"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
        <p:nvSpPr>
          <p:cNvPr id="10"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11"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8939" y="143747"/>
            <a:ext cx="8527427" cy="14001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98939" y="1723293"/>
            <a:ext cx="8527427"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7947136" y="6356353"/>
            <a:ext cx="879230" cy="365125"/>
          </a:xfrm>
          <a:prstGeom prst="rect">
            <a:avLst/>
          </a:prstGeom>
        </p:spPr>
        <p:txBody>
          <a:bodyPr vert="horz" lIns="91440" tIns="45720" rIns="91440" bIns="45720" rtlCol="0" anchor="ctr"/>
          <a:lstStyle>
            <a:lvl1pPr algn="ctr">
              <a:defRPr sz="105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685800" rtl="0" eaLnBrk="1" latinLnBrk="0" hangingPunct="1">
        <a:lnSpc>
          <a:spcPct val="90000"/>
        </a:lnSpc>
        <a:spcBef>
          <a:spcPct val="0"/>
        </a:spcBef>
        <a:buNone/>
        <a:defRPr sz="3300" kern="1200">
          <a:solidFill>
            <a:srgbClr val="004071"/>
          </a:solidFill>
          <a:latin typeface="Vollkorn" charset="0"/>
          <a:ea typeface="Vollkorn" charset="0"/>
          <a:cs typeface="Vollkorn" charset="0"/>
        </a:defRPr>
      </a:lvl1pPr>
    </p:titleStyle>
    <p:bodyStyle>
      <a:lvl1pPr marL="171450" indent="-171450" algn="l" defTabSz="685800" rtl="0" eaLnBrk="1" latinLnBrk="0" hangingPunct="1">
        <a:lnSpc>
          <a:spcPct val="90000"/>
        </a:lnSpc>
        <a:spcBef>
          <a:spcPts val="750"/>
        </a:spcBef>
        <a:buFont typeface="Arial"/>
        <a:buChar char="•"/>
        <a:defRPr sz="2100" kern="1200">
          <a:solidFill>
            <a:srgbClr val="60636B"/>
          </a:solidFill>
          <a:latin typeface="Fira Sans" charset="0"/>
          <a:ea typeface="Fira Sans" charset="0"/>
          <a:cs typeface="Fira Sans" charset="0"/>
        </a:defRPr>
      </a:lvl1pPr>
      <a:lvl2pPr marL="514350" indent="-171450" algn="l" defTabSz="685800" rtl="0" eaLnBrk="1" latinLnBrk="0" hangingPunct="1">
        <a:lnSpc>
          <a:spcPct val="90000"/>
        </a:lnSpc>
        <a:spcBef>
          <a:spcPts val="375"/>
        </a:spcBef>
        <a:buFont typeface="Arial"/>
        <a:buChar char="•"/>
        <a:defRPr sz="1800" kern="1200">
          <a:solidFill>
            <a:srgbClr val="60636B"/>
          </a:solidFill>
          <a:latin typeface="Fira Sans" charset="0"/>
          <a:ea typeface="Fira Sans" charset="0"/>
          <a:cs typeface="Fira Sans" charset="0"/>
        </a:defRPr>
      </a:lvl2pPr>
      <a:lvl3pPr marL="857250" indent="-171450" algn="l" defTabSz="685800" rtl="0" eaLnBrk="1" latinLnBrk="0" hangingPunct="1">
        <a:lnSpc>
          <a:spcPct val="90000"/>
        </a:lnSpc>
        <a:spcBef>
          <a:spcPts val="375"/>
        </a:spcBef>
        <a:buFont typeface="Arial"/>
        <a:buChar char="•"/>
        <a:defRPr sz="1500" kern="1200">
          <a:solidFill>
            <a:srgbClr val="60636B"/>
          </a:solidFill>
          <a:latin typeface="Fira Sans" charset="0"/>
          <a:ea typeface="Fira Sans" charset="0"/>
          <a:cs typeface="Fira Sans" charset="0"/>
        </a:defRPr>
      </a:lvl3pPr>
      <a:lvl4pPr marL="12001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4pPr>
      <a:lvl5pPr marL="15430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a:latin typeface="Times New Roman" panose="02020603050405020304" pitchFamily="18" charset="0"/>
                <a:cs typeface="Times New Roman" panose="02020603050405020304" pitchFamily="18" charset="0"/>
              </a:rPr>
              <a:t>THE ORGANIZATIONAL STRUCTURE OF PUBLIC EDUCATION IN WEST VIRGINIA</a:t>
            </a:r>
          </a:p>
        </p:txBody>
      </p:sp>
      <p:sp>
        <p:nvSpPr>
          <p:cNvPr id="3" name="Subtitle 2"/>
          <p:cNvSpPr>
            <a:spLocks noGrp="1"/>
          </p:cNvSpPr>
          <p:nvPr>
            <p:ph type="subTitle" idx="1"/>
          </p:nvPr>
        </p:nvSpPr>
        <p:spPr/>
        <p:txBody>
          <a:bodyPr>
            <a:normAutofit/>
          </a:bodyPr>
          <a:lstStyle/>
          <a:p>
            <a:r>
              <a:rPr lang="en-US" dirty="0">
                <a:latin typeface="Times New Roman" panose="02020603050405020304" pitchFamily="18" charset="0"/>
                <a:cs typeface="Times New Roman" panose="02020603050405020304" pitchFamily="18" charset="0"/>
              </a:rPr>
              <a:t>KELLI D. TALBOTT      GENERAL COUNSEL</a:t>
            </a:r>
          </a:p>
          <a:p>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r>
              <a:rPr lang="en-US" sz="2400" i="0" dirty="0">
                <a:latin typeface="Times New Roman" panose="02020603050405020304" pitchFamily="18" charset="0"/>
                <a:cs typeface="Times New Roman" panose="02020603050405020304" pitchFamily="18" charset="0"/>
              </a:rPr>
              <a:t>July 13, 2023</a:t>
            </a:r>
          </a:p>
        </p:txBody>
      </p:sp>
    </p:spTree>
    <p:extLst>
      <p:ext uri="{BB962C8B-B14F-4D97-AF65-F5344CB8AC3E}">
        <p14:creationId xmlns:p14="http://schemas.microsoft.com/office/powerpoint/2010/main" val="182690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44997-09CD-A2A9-73EE-59E70D3433EF}"/>
              </a:ext>
            </a:extLst>
          </p:cNvPr>
          <p:cNvSpPr>
            <a:spLocks noGrp="1"/>
          </p:cNvSpPr>
          <p:nvPr>
            <p:ph type="title"/>
          </p:nvPr>
        </p:nvSpPr>
        <p:spPr/>
        <p:txBody>
          <a:bodyPr/>
          <a:lstStyle/>
          <a:p>
            <a:pPr algn="ctr"/>
            <a:r>
              <a:rPr kumimoji="0" lang="en-US" altLang="en-US" sz="2800" b="1"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Article XII, Section 2</a:t>
            </a:r>
            <a:r>
              <a:rPr kumimoji="0" lang="en-US" altLang="en-US" sz="2800" b="0"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 </a:t>
            </a:r>
            <a:r>
              <a:rPr kumimoji="0" lang="en-US" altLang="en-US" sz="2800" b="1"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Supervision of Free Schools</a:t>
            </a:r>
            <a:endParaRPr lang="en-US" dirty="0"/>
          </a:p>
        </p:txBody>
      </p:sp>
      <p:sp>
        <p:nvSpPr>
          <p:cNvPr id="3" name="Content Placeholder 2">
            <a:extLst>
              <a:ext uri="{FF2B5EF4-FFF2-40B4-BE49-F238E27FC236}">
                <a16:creationId xmlns:a16="http://schemas.microsoft.com/office/drawing/2014/main" id="{1E78DADD-5011-AD37-41DF-94DD4F6438BF}"/>
              </a:ext>
            </a:extLst>
          </p:cNvPr>
          <p:cNvSpPr>
            <a:spLocks noGrp="1"/>
          </p:cNvSpPr>
          <p:nvPr>
            <p:ph idx="1"/>
          </p:nvPr>
        </p:nvSpPr>
        <p:spPr/>
        <p:txBody>
          <a:bodyPr/>
          <a:lstStyle/>
          <a:p>
            <a:pPr marL="457200" marR="0" lvl="1" indent="0" algn="l" defTabSz="914400" rtl="0" eaLnBrk="1" fontAlgn="base" latinLnBrk="0" hangingPunct="1">
              <a:lnSpc>
                <a:spcPct val="100000"/>
              </a:lnSpc>
              <a:spcBef>
                <a:spcPct val="20000"/>
              </a:spcBef>
              <a:spcAft>
                <a:spcPct val="0"/>
              </a:spcAft>
              <a:buClrTx/>
              <a:buSzTx/>
              <a:buNone/>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West Virginia board of education shall in the manner prescribed by law, select the state superintendent of free schools who shall serve at its will and pleasure.  He shall be the chief school officer of the State and shall have such powers and shall perform such duties as may be prescribed by law.  The state superintendent of free schools shall be a member of the board of public works as provided by subsection B, section fifty-one, article six of this Constitution.”</a:t>
            </a:r>
          </a:p>
          <a:p>
            <a:endParaRPr lang="en-US" dirty="0"/>
          </a:p>
        </p:txBody>
      </p:sp>
      <p:sp>
        <p:nvSpPr>
          <p:cNvPr id="4" name="Slide Number Placeholder 3">
            <a:extLst>
              <a:ext uri="{FF2B5EF4-FFF2-40B4-BE49-F238E27FC236}">
                <a16:creationId xmlns:a16="http://schemas.microsoft.com/office/drawing/2014/main" id="{6B7EB98B-A273-C98C-B161-682D119E53B8}"/>
              </a:ext>
            </a:extLst>
          </p:cNvPr>
          <p:cNvSpPr>
            <a:spLocks noGrp="1"/>
          </p:cNvSpPr>
          <p:nvPr>
            <p:ph type="sldNum" sz="quarter" idx="12"/>
          </p:nvPr>
        </p:nvSpPr>
        <p:spPr/>
        <p:txBody>
          <a:bodyPr/>
          <a:lstStyle/>
          <a:p>
            <a:fld id="{16630861-4318-414B-8E21-CA5F03E7BD41}" type="slidenum">
              <a:rPr lang="en-US" smtClean="0"/>
              <a:t>10</a:t>
            </a:fld>
            <a:endParaRPr lang="en-US"/>
          </a:p>
        </p:txBody>
      </p:sp>
    </p:spTree>
    <p:extLst>
      <p:ext uri="{BB962C8B-B14F-4D97-AF65-F5344CB8AC3E}">
        <p14:creationId xmlns:p14="http://schemas.microsoft.com/office/powerpoint/2010/main" val="3279603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7272C-7892-7A54-1151-661A2069A0DD}"/>
              </a:ext>
            </a:extLst>
          </p:cNvPr>
          <p:cNvSpPr>
            <a:spLocks noGrp="1"/>
          </p:cNvSpPr>
          <p:nvPr>
            <p:ph type="title"/>
          </p:nvPr>
        </p:nvSpPr>
        <p:spPr/>
        <p:txBody>
          <a:bodyPr>
            <a:normAutofit/>
          </a:bodyPr>
          <a:lstStyle/>
          <a:p>
            <a:pPr algn="ctr"/>
            <a:r>
              <a:rPr kumimoji="0" lang="en-US" altLang="en-US" sz="3600" b="0" i="0" u="none" strike="noStrike" kern="1200" cap="none" spc="0" normalizeH="0" baseline="0" noProof="0" dirty="0">
                <a:ln>
                  <a:noFill/>
                </a:ln>
                <a:solidFill>
                  <a:schemeClr val="accent5"/>
                </a:solidFill>
                <a:effectLst/>
                <a:uLnTx/>
                <a:uFillTx/>
                <a:latin typeface="Times New Roman" panose="02020603050405020304" pitchFamily="18" charset="0"/>
                <a:ea typeface="+mj-ea"/>
                <a:cs typeface="Times New Roman" panose="02020603050405020304" pitchFamily="18" charset="0"/>
              </a:rPr>
              <a:t>HISTORICAL PERSPECTIVE ON THE CONSTITUTION</a:t>
            </a:r>
            <a:endParaRPr lang="en-US" sz="3600" dirty="0">
              <a:solidFill>
                <a:schemeClr val="accent5"/>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E5A055-6FCC-FB25-7742-AD875B03587D}"/>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Article XII, Section 2 was amended into the West Virginia Constitution in 1958.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This section of the Constitution establishes the State Board and the State Superintendent as constitutional officers who do not owe their existence to any other body of government.</a:t>
            </a:r>
          </a:p>
          <a:p>
            <a:endParaRPr lang="en-US" dirty="0"/>
          </a:p>
        </p:txBody>
      </p:sp>
      <p:sp>
        <p:nvSpPr>
          <p:cNvPr id="4" name="Slide Number Placeholder 3">
            <a:extLst>
              <a:ext uri="{FF2B5EF4-FFF2-40B4-BE49-F238E27FC236}">
                <a16:creationId xmlns:a16="http://schemas.microsoft.com/office/drawing/2014/main" id="{6D7FA3DA-E16A-A76B-6B7B-258A624885B8}"/>
              </a:ext>
            </a:extLst>
          </p:cNvPr>
          <p:cNvSpPr>
            <a:spLocks noGrp="1"/>
          </p:cNvSpPr>
          <p:nvPr>
            <p:ph type="sldNum" sz="quarter" idx="12"/>
          </p:nvPr>
        </p:nvSpPr>
        <p:spPr/>
        <p:txBody>
          <a:bodyPr/>
          <a:lstStyle/>
          <a:p>
            <a:fld id="{16630861-4318-414B-8E21-CA5F03E7BD41}" type="slidenum">
              <a:rPr lang="en-US" smtClean="0"/>
              <a:t>11</a:t>
            </a:fld>
            <a:endParaRPr lang="en-US"/>
          </a:p>
        </p:txBody>
      </p:sp>
    </p:spTree>
    <p:extLst>
      <p:ext uri="{BB962C8B-B14F-4D97-AF65-F5344CB8AC3E}">
        <p14:creationId xmlns:p14="http://schemas.microsoft.com/office/powerpoint/2010/main" val="233407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90F14-FC21-BF45-82F0-4D072C0C720E}"/>
              </a:ext>
            </a:extLst>
          </p:cNvPr>
          <p:cNvSpPr>
            <a:spLocks noGrp="1"/>
          </p:cNvSpPr>
          <p:nvPr>
            <p:ph type="title"/>
          </p:nvPr>
        </p:nvSpPr>
        <p:spPr/>
        <p:txBody>
          <a:bodyPr/>
          <a:lstStyle/>
          <a:p>
            <a:pPr algn="ctr"/>
            <a:r>
              <a:rPr kumimoji="0" lang="en-US" alt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STATE EXECUTIVE BRANCH ORGANIZATION CHART</a:t>
            </a: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CD7C6DF-676E-298E-33D3-0DC5E5AB18A4}"/>
              </a:ext>
            </a:extLst>
          </p:cNvPr>
          <p:cNvSpPr>
            <a:spLocks noGrp="1"/>
          </p:cNvSpPr>
          <p:nvPr>
            <p:ph type="sldNum" sz="quarter" idx="12"/>
          </p:nvPr>
        </p:nvSpPr>
        <p:spPr/>
        <p:txBody>
          <a:bodyPr/>
          <a:lstStyle/>
          <a:p>
            <a:fld id="{16630861-4318-414B-8E21-CA5F03E7BD41}" type="slidenum">
              <a:rPr lang="en-US" smtClean="0"/>
              <a:t>12</a:t>
            </a:fld>
            <a:endParaRPr lang="en-US"/>
          </a:p>
        </p:txBody>
      </p:sp>
      <p:pic>
        <p:nvPicPr>
          <p:cNvPr id="8" name="Picture 7">
            <a:extLst>
              <a:ext uri="{FF2B5EF4-FFF2-40B4-BE49-F238E27FC236}">
                <a16:creationId xmlns:a16="http://schemas.microsoft.com/office/drawing/2014/main" id="{C6F9B528-9F26-A072-2B7F-7CCC3EB094F2}"/>
              </a:ext>
            </a:extLst>
          </p:cNvPr>
          <p:cNvPicPr>
            <a:picLocks noChangeAspect="1"/>
          </p:cNvPicPr>
          <p:nvPr/>
        </p:nvPicPr>
        <p:blipFill>
          <a:blip r:embed="rId2"/>
          <a:stretch>
            <a:fillRect/>
          </a:stretch>
        </p:blipFill>
        <p:spPr>
          <a:xfrm>
            <a:off x="2697114" y="1543906"/>
            <a:ext cx="3731075" cy="4115157"/>
          </a:xfrm>
          <a:prstGeom prst="rect">
            <a:avLst/>
          </a:prstGeom>
        </p:spPr>
      </p:pic>
    </p:spTree>
    <p:extLst>
      <p:ext uri="{BB962C8B-B14F-4D97-AF65-F5344CB8AC3E}">
        <p14:creationId xmlns:p14="http://schemas.microsoft.com/office/powerpoint/2010/main" val="3615149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3CE17-4ED0-1023-66BD-E08157FF3409}"/>
              </a:ext>
            </a:extLst>
          </p:cNvPr>
          <p:cNvSpPr>
            <a:spLocks noGrp="1"/>
          </p:cNvSpPr>
          <p:nvPr>
            <p:ph type="title"/>
          </p:nvPr>
        </p:nvSpPr>
        <p:spPr/>
        <p:txBody>
          <a:bodyPr/>
          <a:lstStyle/>
          <a:p>
            <a:pPr algn="ctr"/>
            <a:r>
              <a:rPr kumimoji="0" lang="en-US" altLang="en-US" sz="3600" b="0" i="0" u="none" strike="noStrike" kern="1200" cap="none" spc="0" normalizeH="0" baseline="0" noProof="0" dirty="0">
                <a:ln>
                  <a:noFill/>
                </a:ln>
                <a:solidFill>
                  <a:srgbClr val="4472C4"/>
                </a:solidFill>
                <a:effectLst/>
                <a:uLnTx/>
                <a:uFillTx/>
                <a:latin typeface="Times New Roman" panose="02020603050405020304" pitchFamily="18" charset="0"/>
                <a:ea typeface="+mj-ea"/>
                <a:cs typeface="Times New Roman" panose="02020603050405020304" pitchFamily="18" charset="0"/>
              </a:rPr>
              <a:t>HISTORICAL PERSPECTIVE ON THE CONSTITUTION</a:t>
            </a:r>
            <a:endParaRPr lang="en-US" dirty="0"/>
          </a:p>
        </p:txBody>
      </p:sp>
      <p:sp>
        <p:nvSpPr>
          <p:cNvPr id="3" name="Content Placeholder 2">
            <a:extLst>
              <a:ext uri="{FF2B5EF4-FFF2-40B4-BE49-F238E27FC236}">
                <a16:creationId xmlns:a16="http://schemas.microsoft.com/office/drawing/2014/main" id="{50BB3ECE-A2F2-9D6D-DE18-5A888500301F}"/>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Prior to 1958, the State Superintendent was elected to office.</a:t>
            </a:r>
          </a:p>
          <a:p>
            <a:r>
              <a:rPr lang="en-US" sz="2800" dirty="0">
                <a:latin typeface="Times New Roman" panose="02020603050405020304" pitchFamily="18" charset="0"/>
                <a:cs typeface="Times New Roman" panose="02020603050405020304" pitchFamily="18" charset="0"/>
              </a:rPr>
              <a:t>Prior to 1958, the State Board of Education was a creature of statute and its authority was in large part, subordinate to that of the State Superintendent regarding public education.</a:t>
            </a:r>
          </a:p>
          <a:p>
            <a:r>
              <a:rPr lang="en-US" sz="2800" dirty="0">
                <a:latin typeface="Times New Roman" panose="02020603050405020304" pitchFamily="18" charset="0"/>
                <a:cs typeface="Times New Roman" panose="02020603050405020304" pitchFamily="18" charset="0"/>
              </a:rPr>
              <a:t>The 1958 amendment grew out of a study commissioned by the Legislature that recommended the amendment to remove partisan politics from public education, as much as possible.</a:t>
            </a:r>
          </a:p>
        </p:txBody>
      </p:sp>
      <p:sp>
        <p:nvSpPr>
          <p:cNvPr id="4" name="Slide Number Placeholder 3">
            <a:extLst>
              <a:ext uri="{FF2B5EF4-FFF2-40B4-BE49-F238E27FC236}">
                <a16:creationId xmlns:a16="http://schemas.microsoft.com/office/drawing/2014/main" id="{6E7F00D6-B1D9-D44F-6B5C-F992FADC14D0}"/>
              </a:ext>
            </a:extLst>
          </p:cNvPr>
          <p:cNvSpPr>
            <a:spLocks noGrp="1"/>
          </p:cNvSpPr>
          <p:nvPr>
            <p:ph type="sldNum" sz="quarter" idx="12"/>
          </p:nvPr>
        </p:nvSpPr>
        <p:spPr/>
        <p:txBody>
          <a:bodyPr/>
          <a:lstStyle/>
          <a:p>
            <a:fld id="{16630861-4318-414B-8E21-CA5F03E7BD41}" type="slidenum">
              <a:rPr lang="en-US" smtClean="0"/>
              <a:t>13</a:t>
            </a:fld>
            <a:endParaRPr lang="en-US"/>
          </a:p>
        </p:txBody>
      </p:sp>
    </p:spTree>
    <p:extLst>
      <p:ext uri="{BB962C8B-B14F-4D97-AF65-F5344CB8AC3E}">
        <p14:creationId xmlns:p14="http://schemas.microsoft.com/office/powerpoint/2010/main" val="3346918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2ED37-7185-8489-EA0A-3167C33478C0}"/>
              </a:ext>
            </a:extLst>
          </p:cNvPr>
          <p:cNvSpPr>
            <a:spLocks noGrp="1"/>
          </p:cNvSpPr>
          <p:nvPr>
            <p:ph type="title"/>
          </p:nvPr>
        </p:nvSpPr>
        <p:spPr/>
        <p:txBody>
          <a:bodyPr/>
          <a:lstStyle/>
          <a:p>
            <a:pPr algn="ctr"/>
            <a:r>
              <a:rPr kumimoji="0" lang="en-US" altLang="en-US" sz="3600" b="0" i="0" u="none" strike="noStrike" kern="1200" cap="none" spc="0" normalizeH="0" baseline="0" noProof="0" dirty="0">
                <a:ln>
                  <a:noFill/>
                </a:ln>
                <a:solidFill>
                  <a:srgbClr val="4472C4"/>
                </a:solidFill>
                <a:effectLst/>
                <a:uLnTx/>
                <a:uFillTx/>
                <a:latin typeface="Times New Roman" panose="02020603050405020304" pitchFamily="18" charset="0"/>
                <a:ea typeface="+mj-ea"/>
                <a:cs typeface="Times New Roman" panose="02020603050405020304" pitchFamily="18" charset="0"/>
              </a:rPr>
              <a:t>HISTORICAL PERSPECTIVE ON THE CONSTITUTION</a:t>
            </a:r>
            <a:endParaRPr lang="en-US" dirty="0"/>
          </a:p>
        </p:txBody>
      </p:sp>
      <p:sp>
        <p:nvSpPr>
          <p:cNvPr id="3" name="Content Placeholder 2">
            <a:extLst>
              <a:ext uri="{FF2B5EF4-FFF2-40B4-BE49-F238E27FC236}">
                <a16:creationId xmlns:a16="http://schemas.microsoft.com/office/drawing/2014/main" id="{B7CB3757-39C6-6805-56A0-4EFCB54140C7}"/>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In 1989, Governor Gaston Caperton spearheaded a proposal to take the State Board’s and State Superintendent’s constitutional status away.</a:t>
            </a: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altLang="en-US" sz="3200" b="1" i="0" u="none" strike="noStrike" kern="1200" cap="none" spc="0" normalizeH="0" baseline="0" noProof="0" dirty="0">
              <a:ln>
                <a:noFill/>
              </a:ln>
              <a:solidFill>
                <a:srgbClr val="000000"/>
              </a:solidFill>
              <a:effectLst/>
              <a:uLnTx/>
              <a:uFillTx/>
              <a:latin typeface="Arial"/>
              <a:ea typeface="+mn-ea"/>
              <a:cs typeface="Arial"/>
            </a:endParaRPr>
          </a:p>
          <a:p>
            <a:endParaRPr lang="en-US" dirty="0"/>
          </a:p>
        </p:txBody>
      </p:sp>
      <p:sp>
        <p:nvSpPr>
          <p:cNvPr id="4" name="Slide Number Placeholder 3">
            <a:extLst>
              <a:ext uri="{FF2B5EF4-FFF2-40B4-BE49-F238E27FC236}">
                <a16:creationId xmlns:a16="http://schemas.microsoft.com/office/drawing/2014/main" id="{EF1FE0A6-915A-3FA0-182B-C8B48899EA78}"/>
              </a:ext>
            </a:extLst>
          </p:cNvPr>
          <p:cNvSpPr>
            <a:spLocks noGrp="1"/>
          </p:cNvSpPr>
          <p:nvPr>
            <p:ph type="sldNum" sz="quarter" idx="12"/>
          </p:nvPr>
        </p:nvSpPr>
        <p:spPr/>
        <p:txBody>
          <a:bodyPr/>
          <a:lstStyle/>
          <a:p>
            <a:fld id="{16630861-4318-414B-8E21-CA5F03E7BD41}" type="slidenum">
              <a:rPr lang="en-US" smtClean="0"/>
              <a:t>14</a:t>
            </a:fld>
            <a:endParaRPr lang="en-US"/>
          </a:p>
        </p:txBody>
      </p:sp>
    </p:spTree>
    <p:extLst>
      <p:ext uri="{BB962C8B-B14F-4D97-AF65-F5344CB8AC3E}">
        <p14:creationId xmlns:p14="http://schemas.microsoft.com/office/powerpoint/2010/main" val="2033425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BF3B7-BB62-1FFF-079F-3C563D2B3699}"/>
              </a:ext>
            </a:extLst>
          </p:cNvPr>
          <p:cNvSpPr>
            <a:spLocks noGrp="1"/>
          </p:cNvSpPr>
          <p:nvPr>
            <p:ph type="title"/>
          </p:nvPr>
        </p:nvSpPr>
        <p:spPr/>
        <p:txBody>
          <a:bodyPr/>
          <a:lstStyle/>
          <a:p>
            <a:pPr algn="ctr"/>
            <a:r>
              <a:rPr kumimoji="0" lang="en-US" altLang="en-US" sz="3600" b="0" i="0" u="none" strike="noStrike" kern="1200" cap="none" spc="0" normalizeH="0" baseline="0" noProof="0" dirty="0">
                <a:ln>
                  <a:noFill/>
                </a:ln>
                <a:solidFill>
                  <a:srgbClr val="4472C4"/>
                </a:solidFill>
                <a:effectLst/>
                <a:uLnTx/>
                <a:uFillTx/>
                <a:latin typeface="Times New Roman" panose="02020603050405020304" pitchFamily="18" charset="0"/>
                <a:ea typeface="+mj-ea"/>
                <a:cs typeface="Times New Roman" panose="02020603050405020304" pitchFamily="18" charset="0"/>
              </a:rPr>
              <a:t>HISTORICAL PERSPECTIVE ON THE CONSTITUTION</a:t>
            </a:r>
            <a:endParaRPr lang="en-US" dirty="0"/>
          </a:p>
        </p:txBody>
      </p:sp>
      <p:sp>
        <p:nvSpPr>
          <p:cNvPr id="3" name="Content Placeholder 2">
            <a:extLst>
              <a:ext uri="{FF2B5EF4-FFF2-40B4-BE49-F238E27FC236}">
                <a16:creationId xmlns:a16="http://schemas.microsoft.com/office/drawing/2014/main" id="{A3C22578-5D24-D369-A164-828DFBB1313E}"/>
              </a:ext>
            </a:extLst>
          </p:cNvPr>
          <p:cNvSpPr>
            <a:spLocks noGrp="1"/>
          </p:cNvSpPr>
          <p:nvPr>
            <p:ph idx="1"/>
          </p:nvPr>
        </p:nvSpPr>
        <p:spPr/>
        <p:txBody>
          <a:bodyPr>
            <a:normAutofit/>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In 1989, the “Education Reorganization Amendment” was on the ballot for a decision by the voters.  </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“To amend the state Constitution so as to eliminate the office of the state superintendent of free schools as a constitutional office and the West Virginia board of education as a constitutional board, and to vest the responsibility for the exercise and performance of the powers and duties of the state superintendent and state board in such department of state government or person as shall be prescribed by law.”</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proposed amendment was defeated by a vote of 29,776 for to 220,286 against.</a:t>
            </a:r>
          </a:p>
          <a:p>
            <a:endParaRPr lang="en-US" dirty="0"/>
          </a:p>
        </p:txBody>
      </p:sp>
      <p:sp>
        <p:nvSpPr>
          <p:cNvPr id="4" name="Slide Number Placeholder 3">
            <a:extLst>
              <a:ext uri="{FF2B5EF4-FFF2-40B4-BE49-F238E27FC236}">
                <a16:creationId xmlns:a16="http://schemas.microsoft.com/office/drawing/2014/main" id="{2DE05309-0CEE-8DF3-E343-423E8BCADF9A}"/>
              </a:ext>
            </a:extLst>
          </p:cNvPr>
          <p:cNvSpPr>
            <a:spLocks noGrp="1"/>
          </p:cNvSpPr>
          <p:nvPr>
            <p:ph type="sldNum" sz="quarter" idx="12"/>
          </p:nvPr>
        </p:nvSpPr>
        <p:spPr/>
        <p:txBody>
          <a:bodyPr/>
          <a:lstStyle/>
          <a:p>
            <a:fld id="{16630861-4318-414B-8E21-CA5F03E7BD41}" type="slidenum">
              <a:rPr lang="en-US" smtClean="0"/>
              <a:t>15</a:t>
            </a:fld>
            <a:endParaRPr lang="en-US"/>
          </a:p>
        </p:txBody>
      </p:sp>
    </p:spTree>
    <p:extLst>
      <p:ext uri="{BB962C8B-B14F-4D97-AF65-F5344CB8AC3E}">
        <p14:creationId xmlns:p14="http://schemas.microsoft.com/office/powerpoint/2010/main" val="773722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406E5-5B30-943E-9905-516A4493FFD9}"/>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School Districts Under the Constitution</a:t>
            </a:r>
          </a:p>
        </p:txBody>
      </p:sp>
      <p:sp>
        <p:nvSpPr>
          <p:cNvPr id="3" name="Content Placeholder 2">
            <a:extLst>
              <a:ext uri="{FF2B5EF4-FFF2-40B4-BE49-F238E27FC236}">
                <a16:creationId xmlns:a16="http://schemas.microsoft.com/office/drawing/2014/main" id="{055C2FAC-FEBC-E243-D839-A09D914C5DB7}"/>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 the 1863 Constitution, the Legislature had exclusive authority to create school districts, which meant it could carve out a new district from an existing district at any time.</a:t>
            </a:r>
          </a:p>
          <a:p>
            <a:r>
              <a:rPr lang="en-US" sz="2400" dirty="0">
                <a:latin typeface="Times New Roman" panose="02020603050405020304" pitchFamily="18" charset="0"/>
                <a:cs typeface="Times New Roman" panose="02020603050405020304" pitchFamily="18" charset="0"/>
              </a:rPr>
              <a:t>In 1872, the Constitution was amended to require a vote of the affected citizens in any circumstance in which a new school district was proposed to be created out of an existing district or districts.</a:t>
            </a:r>
          </a:p>
          <a:p>
            <a:r>
              <a:rPr lang="en-US" sz="2400" dirty="0">
                <a:latin typeface="Times New Roman" panose="02020603050405020304" pitchFamily="18" charset="0"/>
                <a:cs typeface="Times New Roman" panose="02020603050405020304" pitchFamily="18" charset="0"/>
              </a:rPr>
              <a:t>Under this school district organizational structure, West Virginia had over 450 school districts dominated by very small schools and small districts.</a:t>
            </a:r>
          </a:p>
        </p:txBody>
      </p:sp>
      <p:sp>
        <p:nvSpPr>
          <p:cNvPr id="4" name="Slide Number Placeholder 3">
            <a:extLst>
              <a:ext uri="{FF2B5EF4-FFF2-40B4-BE49-F238E27FC236}">
                <a16:creationId xmlns:a16="http://schemas.microsoft.com/office/drawing/2014/main" id="{C605487B-9B33-9D5E-B056-051DC327649A}"/>
              </a:ext>
            </a:extLst>
          </p:cNvPr>
          <p:cNvSpPr>
            <a:spLocks noGrp="1"/>
          </p:cNvSpPr>
          <p:nvPr>
            <p:ph type="sldNum" sz="quarter" idx="12"/>
          </p:nvPr>
        </p:nvSpPr>
        <p:spPr/>
        <p:txBody>
          <a:bodyPr/>
          <a:lstStyle/>
          <a:p>
            <a:fld id="{16630861-4318-414B-8E21-CA5F03E7BD41}" type="slidenum">
              <a:rPr lang="en-US" smtClean="0"/>
              <a:t>16</a:t>
            </a:fld>
            <a:endParaRPr lang="en-US"/>
          </a:p>
        </p:txBody>
      </p:sp>
    </p:spTree>
    <p:extLst>
      <p:ext uri="{BB962C8B-B14F-4D97-AF65-F5344CB8AC3E}">
        <p14:creationId xmlns:p14="http://schemas.microsoft.com/office/powerpoint/2010/main" val="333237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DEF29-A86F-1B60-4EEE-F64036C87A1D}"/>
              </a:ext>
            </a:extLst>
          </p:cNvPr>
          <p:cNvSpPr>
            <a:spLocks noGrp="1"/>
          </p:cNvSpPr>
          <p:nvPr>
            <p:ph type="title"/>
          </p:nvPr>
        </p:nvSpPr>
        <p:spPr/>
        <p:txBody>
          <a:bodyPr>
            <a:normAutofit/>
          </a:bodyPr>
          <a:lstStyle/>
          <a:p>
            <a:pPr algn="ctr"/>
            <a:r>
              <a:rPr kumimoji="0" lang="en-US" sz="5400" b="0" i="0" u="none" strike="noStrike" kern="1200" cap="none" spc="0" normalizeH="0" baseline="0" noProof="0" dirty="0">
                <a:ln>
                  <a:noFill/>
                </a:ln>
                <a:solidFill>
                  <a:srgbClr val="5B9BD5"/>
                </a:solidFill>
                <a:effectLst/>
                <a:uLnTx/>
                <a:uFillTx/>
                <a:latin typeface="Times New Roman" panose="02020603050405020304" pitchFamily="18" charset="0"/>
                <a:cs typeface="Times New Roman" panose="02020603050405020304" pitchFamily="18" charset="0"/>
              </a:rPr>
              <a:t>School Districts </a:t>
            </a:r>
            <a:endParaRPr lang="en-US" sz="5400" dirty="0"/>
          </a:p>
        </p:txBody>
      </p:sp>
      <p:sp>
        <p:nvSpPr>
          <p:cNvPr id="3" name="Content Placeholder 2">
            <a:extLst>
              <a:ext uri="{FF2B5EF4-FFF2-40B4-BE49-F238E27FC236}">
                <a16:creationId xmlns:a16="http://schemas.microsoft.com/office/drawing/2014/main" id="{D1297E33-477B-88C2-CDD4-AE98FF942628}"/>
              </a:ext>
            </a:extLst>
          </p:cNvPr>
          <p:cNvSpPr>
            <a:spLocks noGrp="1"/>
          </p:cNvSpPr>
          <p:nvPr>
            <p:ph idx="1"/>
          </p:nvPr>
        </p:nvSpPr>
        <p:spPr/>
        <p:txBody>
          <a:bodyPr>
            <a:normAutofit/>
          </a:bodyPr>
          <a:lstStyle/>
          <a:p>
            <a:r>
              <a:rPr lang="en-US" sz="5400" dirty="0">
                <a:latin typeface="Times New Roman" panose="02020603050405020304" pitchFamily="18" charset="0"/>
                <a:cs typeface="Times New Roman" panose="02020603050405020304" pitchFamily="18" charset="0"/>
              </a:rPr>
              <a:t>In 1933, the Legislature passed legislation to make school districts follow county territory lines.   </a:t>
            </a:r>
          </a:p>
        </p:txBody>
      </p:sp>
      <p:sp>
        <p:nvSpPr>
          <p:cNvPr id="4" name="Slide Number Placeholder 3">
            <a:extLst>
              <a:ext uri="{FF2B5EF4-FFF2-40B4-BE49-F238E27FC236}">
                <a16:creationId xmlns:a16="http://schemas.microsoft.com/office/drawing/2014/main" id="{B1553AF0-631C-83AE-5270-8BA03F04D415}"/>
              </a:ext>
            </a:extLst>
          </p:cNvPr>
          <p:cNvSpPr>
            <a:spLocks noGrp="1"/>
          </p:cNvSpPr>
          <p:nvPr>
            <p:ph type="sldNum" sz="quarter" idx="12"/>
          </p:nvPr>
        </p:nvSpPr>
        <p:spPr/>
        <p:txBody>
          <a:bodyPr/>
          <a:lstStyle/>
          <a:p>
            <a:fld id="{16630861-4318-414B-8E21-CA5F03E7BD41}" type="slidenum">
              <a:rPr lang="en-US" smtClean="0"/>
              <a:t>17</a:t>
            </a:fld>
            <a:endParaRPr lang="en-US"/>
          </a:p>
        </p:txBody>
      </p:sp>
    </p:spTree>
    <p:extLst>
      <p:ext uri="{BB962C8B-B14F-4D97-AF65-F5344CB8AC3E}">
        <p14:creationId xmlns:p14="http://schemas.microsoft.com/office/powerpoint/2010/main" val="195551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99090-E84C-C0B6-7E0C-139BBEEE7E30}"/>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COUNTY SUPERINTENDENTS</a:t>
            </a:r>
          </a:p>
        </p:txBody>
      </p:sp>
      <p:sp>
        <p:nvSpPr>
          <p:cNvPr id="3" name="Content Placeholder 2">
            <a:extLst>
              <a:ext uri="{FF2B5EF4-FFF2-40B4-BE49-F238E27FC236}">
                <a16:creationId xmlns:a16="http://schemas.microsoft.com/office/drawing/2014/main" id="{88BF0D73-3CCF-38C1-4CB2-CE339E2744AB}"/>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 the 1863 Constitution, each county was required to have a County Superintendent, who was required to be elected.</a:t>
            </a:r>
          </a:p>
          <a:p>
            <a:r>
              <a:rPr lang="en-US" sz="2400" dirty="0">
                <a:latin typeface="Times New Roman" panose="02020603050405020304" pitchFamily="18" charset="0"/>
                <a:cs typeface="Times New Roman" panose="02020603050405020304" pitchFamily="18" charset="0"/>
              </a:rPr>
              <a:t>This was changed in the 1872 Constitution which stated that the Legislature could provide for the establishment of County Superintendents to be selected as the Legislature saw fit.</a:t>
            </a:r>
          </a:p>
          <a:p>
            <a:r>
              <a:rPr lang="en-US" sz="2400" dirty="0">
                <a:latin typeface="Times New Roman" panose="02020603050405020304" pitchFamily="18" charset="0"/>
                <a:cs typeface="Times New Roman" panose="02020603050405020304" pitchFamily="18" charset="0"/>
              </a:rPr>
              <a:t>However, in the wake of the 1872 amendment to the Constitution, the Legislature did not make County Superintendents appointed until around the early 1940s.</a:t>
            </a:r>
          </a:p>
        </p:txBody>
      </p:sp>
      <p:sp>
        <p:nvSpPr>
          <p:cNvPr id="4" name="Slide Number Placeholder 3">
            <a:extLst>
              <a:ext uri="{FF2B5EF4-FFF2-40B4-BE49-F238E27FC236}">
                <a16:creationId xmlns:a16="http://schemas.microsoft.com/office/drawing/2014/main" id="{1F83B7F9-4B0A-0B80-FDCD-461F20DBFD5F}"/>
              </a:ext>
            </a:extLst>
          </p:cNvPr>
          <p:cNvSpPr>
            <a:spLocks noGrp="1"/>
          </p:cNvSpPr>
          <p:nvPr>
            <p:ph type="sldNum" sz="quarter" idx="12"/>
          </p:nvPr>
        </p:nvSpPr>
        <p:spPr/>
        <p:txBody>
          <a:bodyPr/>
          <a:lstStyle/>
          <a:p>
            <a:fld id="{16630861-4318-414B-8E21-CA5F03E7BD41}" type="slidenum">
              <a:rPr lang="en-US" smtClean="0"/>
              <a:t>18</a:t>
            </a:fld>
            <a:endParaRPr lang="en-US"/>
          </a:p>
        </p:txBody>
      </p:sp>
    </p:spTree>
    <p:extLst>
      <p:ext uri="{BB962C8B-B14F-4D97-AF65-F5344CB8AC3E}">
        <p14:creationId xmlns:p14="http://schemas.microsoft.com/office/powerpoint/2010/main" val="3634240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A1656-265E-4541-26F1-F6E801101E3E}"/>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COUNTY BOARDS OF EDUCATON</a:t>
            </a:r>
          </a:p>
        </p:txBody>
      </p:sp>
      <p:sp>
        <p:nvSpPr>
          <p:cNvPr id="3" name="Content Placeholder 2">
            <a:extLst>
              <a:ext uri="{FF2B5EF4-FFF2-40B4-BE49-F238E27FC236}">
                <a16:creationId xmlns:a16="http://schemas.microsoft.com/office/drawing/2014/main" id="{5312063F-52FD-FAE0-4617-22C988CE54C2}"/>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Before West Virginia had a county school district system, the boards of education for the various school districts within a county were appointed by the County Superintendent.</a:t>
            </a:r>
          </a:p>
          <a:p>
            <a:r>
              <a:rPr lang="en-US" dirty="0">
                <a:latin typeface="Times New Roman" panose="02020603050405020304" pitchFamily="18" charset="0"/>
                <a:cs typeface="Times New Roman" panose="02020603050405020304" pitchFamily="18" charset="0"/>
              </a:rPr>
              <a:t>That system evolved into one in which school district presidents were elected and the remainder of the members of the board were appointed by the County Superintendent.</a:t>
            </a:r>
          </a:p>
          <a:p>
            <a:r>
              <a:rPr lang="en-US" dirty="0">
                <a:latin typeface="Times New Roman" panose="02020603050405020304" pitchFamily="18" charset="0"/>
                <a:cs typeface="Times New Roman" panose="02020603050405020304" pitchFamily="18" charset="0"/>
              </a:rPr>
              <a:t>In 1986, the Legislature passed a resolution to put a measure on the ballot to amend Article XII, § 6 of the West Virginia Constitution – which is the “School Districts” clause of the Constitution.  </a:t>
            </a:r>
          </a:p>
          <a:p>
            <a:r>
              <a:rPr lang="en-US" dirty="0">
                <a:latin typeface="Times New Roman" panose="02020603050405020304" pitchFamily="18" charset="0"/>
                <a:cs typeface="Times New Roman" panose="02020603050405020304" pitchFamily="18" charset="0"/>
              </a:rPr>
              <a:t>The amendment, which passed, enshrined into the West Virginia Constitution that county board members are elected on a non-partisan basis and that no more than two of the members can be residents of the same magisterial district within a school district.</a:t>
            </a:r>
          </a:p>
          <a:p>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85B967D-AD3B-193F-E33D-59255D092FD9}"/>
              </a:ext>
            </a:extLst>
          </p:cNvPr>
          <p:cNvSpPr>
            <a:spLocks noGrp="1"/>
          </p:cNvSpPr>
          <p:nvPr>
            <p:ph type="sldNum" sz="quarter" idx="12"/>
          </p:nvPr>
        </p:nvSpPr>
        <p:spPr/>
        <p:txBody>
          <a:bodyPr/>
          <a:lstStyle/>
          <a:p>
            <a:fld id="{16630861-4318-414B-8E21-CA5F03E7BD41}" type="slidenum">
              <a:rPr lang="en-US" smtClean="0"/>
              <a:t>19</a:t>
            </a:fld>
            <a:endParaRPr lang="en-US"/>
          </a:p>
        </p:txBody>
      </p:sp>
    </p:spTree>
    <p:extLst>
      <p:ext uri="{BB962C8B-B14F-4D97-AF65-F5344CB8AC3E}">
        <p14:creationId xmlns:p14="http://schemas.microsoft.com/office/powerpoint/2010/main" val="23518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pPr algn="ctr"/>
            <a:br>
              <a:rPr lang="en-US" altLang="en-US" dirty="0"/>
            </a:br>
            <a:r>
              <a:rPr lang="en-US" altLang="en-US" sz="4000" dirty="0">
                <a:latin typeface="Times New Roman" panose="02020603050405020304" pitchFamily="18" charset="0"/>
                <a:cs typeface="Times New Roman" panose="02020603050405020304" pitchFamily="18" charset="0"/>
              </a:rPr>
              <a:t>THE WEST VIRGINIA BOARD OF EDUCATION’S STATUS</a:t>
            </a:r>
            <a:br>
              <a:rPr lang="en-US" altLang="en-US" dirty="0"/>
            </a:br>
            <a:br>
              <a:rPr lang="en-US" altLang="en-US" b="1" dirty="0"/>
            </a:br>
            <a:endParaRPr lang="en-US" altLang="en-US" b="1" dirty="0"/>
          </a:p>
        </p:txBody>
      </p:sp>
      <p:sp>
        <p:nvSpPr>
          <p:cNvPr id="63491" name="Rectangle 3"/>
          <p:cNvSpPr>
            <a:spLocks noGrp="1" noChangeArrowheads="1"/>
          </p:cNvSpPr>
          <p:nvPr>
            <p:ph idx="1"/>
          </p:nvPr>
        </p:nvSpPr>
        <p:spPr/>
        <p:txBody>
          <a:bodyPr/>
          <a:lstStyle/>
          <a:p>
            <a:r>
              <a:rPr lang="en-US" altLang="en-US" sz="2800" b="1" dirty="0">
                <a:latin typeface="Times New Roman" panose="02020603050405020304" pitchFamily="18" charset="0"/>
                <a:cs typeface="Times New Roman" panose="02020603050405020304" pitchFamily="18" charset="0"/>
              </a:rPr>
              <a:t>Where does the State Board fit in the organizational scheme of government?</a:t>
            </a:r>
          </a:p>
          <a:p>
            <a:r>
              <a:rPr lang="en-US" altLang="en-US" sz="2800" b="1" dirty="0">
                <a:latin typeface="Times New Roman" panose="02020603050405020304" pitchFamily="18" charset="0"/>
                <a:cs typeface="Times New Roman" panose="02020603050405020304" pitchFamily="18" charset="0"/>
              </a:rPr>
              <a:t>What are the State Board’s legal powers under the West Virginia Constitution and other West Virginia law?</a:t>
            </a:r>
          </a:p>
          <a:p>
            <a:r>
              <a:rPr lang="en-US" altLang="en-US" sz="2800" b="1" dirty="0">
                <a:latin typeface="Times New Roman" panose="02020603050405020304" pitchFamily="18" charset="0"/>
                <a:cs typeface="Times New Roman" panose="02020603050405020304" pitchFamily="18" charset="0"/>
              </a:rPr>
              <a:t>What are the legal relationships between the State Board and other public entities including the county boards of education?</a:t>
            </a:r>
          </a:p>
        </p:txBody>
      </p:sp>
      <p:sp>
        <p:nvSpPr>
          <p:cNvPr id="63492" name="Rectangle 4"/>
          <p:cNvSpPr>
            <a:spLocks noChangeArrowheads="1"/>
          </p:cNvSpPr>
          <p:nvPr/>
        </p:nvSpPr>
        <p:spPr bwMode="ltGray">
          <a:xfrm>
            <a:off x="3581400" y="1981200"/>
            <a:ext cx="1905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n-US" altLang="en-US" sz="4400">
              <a:solidFill>
                <a:schemeClr val="tx2"/>
              </a:solidFill>
              <a:latin typeface="Times New Roman" panose="02020603050405020304" pitchFamily="18" charset="0"/>
            </a:endParaRPr>
          </a:p>
          <a:p>
            <a:pPr algn="ctr"/>
            <a:endParaRPr lang="en-US" altLang="en-US" sz="2000">
              <a:solidFill>
                <a:schemeClr val="tx2"/>
              </a:solidFill>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61F9-33B9-F2D0-6764-8C17CDACE7F5}"/>
              </a:ext>
            </a:extLst>
          </p:cNvPr>
          <p:cNvSpPr>
            <a:spLocks noGrp="1"/>
          </p:cNvSpPr>
          <p:nvPr>
            <p:ph type="title"/>
          </p:nvPr>
        </p:nvSpPr>
        <p:spPr/>
        <p:txBody>
          <a:bodyPr>
            <a:noAutofit/>
          </a:bodyPr>
          <a:lstStyle/>
          <a:p>
            <a:pPr algn="ctr"/>
            <a:r>
              <a:rPr kumimoji="0" lang="en-US" altLang="en-US" sz="3200" b="0" i="0" u="none" strike="noStrike" kern="1200" cap="none" spc="0" normalizeH="0" baseline="0" noProof="0" dirty="0">
                <a:ln>
                  <a:noFill/>
                </a:ln>
                <a:solidFill>
                  <a:schemeClr val="accent1"/>
                </a:solidFill>
                <a:effectLst/>
                <a:uLnTx/>
                <a:uFillTx/>
                <a:latin typeface="Times New Roman" panose="02020603050405020304" pitchFamily="18" charset="0"/>
                <a:ea typeface="+mj-ea"/>
                <a:cs typeface="Times New Roman" panose="02020603050405020304" pitchFamily="18" charset="0"/>
              </a:rPr>
              <a:t>HOW HAVE THE COURTS DEFINED THE STATE BOARD’S CONSTITUTIONAL AUTHORITY?</a:t>
            </a:r>
            <a:endParaRPr lang="en-US" sz="3200"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8DB1AD1-6E9B-344A-9DA8-89B5B71A5F29}"/>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Generally speaking, the courts have rendered an expansive interpretation to the State Board’s constitutional authority to generally supervise the public schools.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6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State Board has broad supervisory authority over county school systems.</a:t>
            </a:r>
          </a:p>
          <a:p>
            <a:endParaRPr lang="en-US" dirty="0"/>
          </a:p>
        </p:txBody>
      </p:sp>
      <p:sp>
        <p:nvSpPr>
          <p:cNvPr id="4" name="Slide Number Placeholder 3">
            <a:extLst>
              <a:ext uri="{FF2B5EF4-FFF2-40B4-BE49-F238E27FC236}">
                <a16:creationId xmlns:a16="http://schemas.microsoft.com/office/drawing/2014/main" id="{516E366C-2651-576C-2E9D-FEEEBDDCFEAD}"/>
              </a:ext>
            </a:extLst>
          </p:cNvPr>
          <p:cNvSpPr>
            <a:spLocks noGrp="1"/>
          </p:cNvSpPr>
          <p:nvPr>
            <p:ph type="sldNum" sz="quarter" idx="12"/>
          </p:nvPr>
        </p:nvSpPr>
        <p:spPr/>
        <p:txBody>
          <a:bodyPr/>
          <a:lstStyle/>
          <a:p>
            <a:fld id="{16630861-4318-414B-8E21-CA5F03E7BD41}" type="slidenum">
              <a:rPr lang="en-US" smtClean="0"/>
              <a:t>20</a:t>
            </a:fld>
            <a:endParaRPr lang="en-US"/>
          </a:p>
        </p:txBody>
      </p:sp>
    </p:spTree>
    <p:extLst>
      <p:ext uri="{BB962C8B-B14F-4D97-AF65-F5344CB8AC3E}">
        <p14:creationId xmlns:p14="http://schemas.microsoft.com/office/powerpoint/2010/main" val="1863567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AA60-F010-E950-0517-2F26FA4C618B}"/>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PUBLIC EDUCATION IS A FUNDAMENTAL CONSTITUTIONAL RIGHT</a:t>
            </a:r>
          </a:p>
        </p:txBody>
      </p:sp>
      <p:sp>
        <p:nvSpPr>
          <p:cNvPr id="3" name="Content Placeholder 2">
            <a:extLst>
              <a:ext uri="{FF2B5EF4-FFF2-40B4-BE49-F238E27FC236}">
                <a16:creationId xmlns:a16="http://schemas.microsoft.com/office/drawing/2014/main" id="{05DFCFD6-3BC1-9916-E36B-E68E8A63537E}"/>
              </a:ext>
            </a:extLst>
          </p:cNvPr>
          <p:cNvSpPr>
            <a:spLocks noGrp="1"/>
          </p:cNvSpPr>
          <p:nvPr>
            <p:ph idx="1"/>
          </p:nvPr>
        </p:nvSpPr>
        <p:spPr/>
        <p:txBody>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20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Pauley v. Kelly </a:t>
            </a: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(1979) and </a:t>
            </a:r>
            <a:r>
              <a:rPr kumimoji="0" lang="en-US" altLang="en-US" sz="20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Pauley v. Bailey </a:t>
            </a: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(1984) (West Virginia Supreme Court)</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Lincoln County parents brought class action alleging that school children were being denied a thorough and efficient education as a result of discriminatory mechanism for financing State’s education system.</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Supreme Court held that education is a fundamental constitutional right in West Virginia.</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Supreme Court held that the State Board and State Superintendent have a duty to ensure the delivery and maintenance of a “thorough and efficient system of free schools.”</a:t>
            </a:r>
          </a:p>
          <a:p>
            <a:endParaRPr lang="en-US" dirty="0"/>
          </a:p>
        </p:txBody>
      </p:sp>
      <p:sp>
        <p:nvSpPr>
          <p:cNvPr id="4" name="Slide Number Placeholder 3">
            <a:extLst>
              <a:ext uri="{FF2B5EF4-FFF2-40B4-BE49-F238E27FC236}">
                <a16:creationId xmlns:a16="http://schemas.microsoft.com/office/drawing/2014/main" id="{6F736D79-96D6-A775-D25C-E0BA068B0CDD}"/>
              </a:ext>
            </a:extLst>
          </p:cNvPr>
          <p:cNvSpPr>
            <a:spLocks noGrp="1"/>
          </p:cNvSpPr>
          <p:nvPr>
            <p:ph type="sldNum" sz="quarter" idx="12"/>
          </p:nvPr>
        </p:nvSpPr>
        <p:spPr/>
        <p:txBody>
          <a:bodyPr/>
          <a:lstStyle/>
          <a:p>
            <a:fld id="{16630861-4318-414B-8E21-CA5F03E7BD41}" type="slidenum">
              <a:rPr lang="en-US" smtClean="0"/>
              <a:t>21</a:t>
            </a:fld>
            <a:endParaRPr lang="en-US"/>
          </a:p>
        </p:txBody>
      </p:sp>
    </p:spTree>
    <p:extLst>
      <p:ext uri="{BB962C8B-B14F-4D97-AF65-F5344CB8AC3E}">
        <p14:creationId xmlns:p14="http://schemas.microsoft.com/office/powerpoint/2010/main" val="3065905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05711-6D2A-F878-2300-4B41E01C3EBD}"/>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WHY IS PAULEY IMPORTANT?</a:t>
            </a:r>
          </a:p>
        </p:txBody>
      </p:sp>
      <p:sp>
        <p:nvSpPr>
          <p:cNvPr id="3" name="Content Placeholder 2">
            <a:extLst>
              <a:ext uri="{FF2B5EF4-FFF2-40B4-BE49-F238E27FC236}">
                <a16:creationId xmlns:a16="http://schemas.microsoft.com/office/drawing/2014/main" id="{D8E6BD1E-A2A3-D829-BC50-546851B1F770}"/>
              </a:ext>
            </a:extLst>
          </p:cNvPr>
          <p:cNvSpPr>
            <a:spLocks noGrp="1"/>
          </p:cNvSpPr>
          <p:nvPr>
            <p:ph idx="1"/>
          </p:nvPr>
        </p:nvSpPr>
        <p:spPr/>
        <p:txBody>
          <a:bodyPr/>
          <a:lstStyle/>
          <a:p>
            <a:r>
              <a:rPr lang="en-US" sz="2800" i="1" dirty="0">
                <a:latin typeface="Times New Roman" panose="02020603050405020304" pitchFamily="18" charset="0"/>
                <a:cs typeface="Times New Roman" panose="02020603050405020304" pitchFamily="18" charset="0"/>
              </a:rPr>
              <a:t>Pauley </a:t>
            </a:r>
            <a:r>
              <a:rPr lang="en-US" sz="2800" dirty="0">
                <a:latin typeface="Times New Roman" panose="02020603050405020304" pitchFamily="18" charset="0"/>
                <a:cs typeface="Times New Roman" panose="02020603050405020304" pitchFamily="18" charset="0"/>
              </a:rPr>
              <a:t>established that the delivery of a thorough and efficient education is ultimately the responsibility of the State.</a:t>
            </a:r>
            <a:endParaRPr lang="en-US" sz="2800" i="1" dirty="0">
              <a:latin typeface="Times New Roman" panose="02020603050405020304" pitchFamily="18" charset="0"/>
              <a:cs typeface="Times New Roman" panose="02020603050405020304" pitchFamily="18" charset="0"/>
            </a:endParaRPr>
          </a:p>
          <a:p>
            <a:r>
              <a:rPr lang="en-US" sz="2800" i="1" dirty="0">
                <a:latin typeface="Times New Roman" panose="02020603050405020304" pitchFamily="18" charset="0"/>
                <a:cs typeface="Times New Roman" panose="02020603050405020304" pitchFamily="18" charset="0"/>
              </a:rPr>
              <a:t>Pauley</a:t>
            </a:r>
            <a:r>
              <a:rPr lang="en-US" sz="2800" dirty="0">
                <a:latin typeface="Times New Roman" panose="02020603050405020304" pitchFamily="18" charset="0"/>
                <a:cs typeface="Times New Roman" panose="02020603050405020304" pitchFamily="18" charset="0"/>
              </a:rPr>
              <a:t> led to the “school funding formula” or “Public School Support Plan” that is contained in statute, West Virginia Code § 18-9A-1 </a:t>
            </a:r>
            <a:r>
              <a:rPr lang="en-US" sz="2800" i="1" dirty="0">
                <a:latin typeface="Times New Roman" panose="02020603050405020304" pitchFamily="18" charset="0"/>
                <a:cs typeface="Times New Roman" panose="02020603050405020304" pitchFamily="18" charset="0"/>
              </a:rPr>
              <a:t>et seq</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purpose of the Public School Support Plan is to provide a basic foundation financial support plan to ensure a more equitable educational opportunity for all children regardless of where they may live.</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9B7ADCA-9194-92D6-EB0C-E36ED794DE90}"/>
              </a:ext>
            </a:extLst>
          </p:cNvPr>
          <p:cNvSpPr>
            <a:spLocks noGrp="1"/>
          </p:cNvSpPr>
          <p:nvPr>
            <p:ph type="sldNum" sz="quarter" idx="12"/>
          </p:nvPr>
        </p:nvSpPr>
        <p:spPr/>
        <p:txBody>
          <a:bodyPr/>
          <a:lstStyle/>
          <a:p>
            <a:fld id="{16630861-4318-414B-8E21-CA5F03E7BD41}" type="slidenum">
              <a:rPr lang="en-US" smtClean="0"/>
              <a:t>22</a:t>
            </a:fld>
            <a:endParaRPr lang="en-US"/>
          </a:p>
        </p:txBody>
      </p:sp>
    </p:spTree>
    <p:extLst>
      <p:ext uri="{BB962C8B-B14F-4D97-AF65-F5344CB8AC3E}">
        <p14:creationId xmlns:p14="http://schemas.microsoft.com/office/powerpoint/2010/main" val="4006638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6517B-5871-D4AC-58BB-CD320376E34A}"/>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The Public School Support Plan (PSSP)</a:t>
            </a:r>
          </a:p>
        </p:txBody>
      </p:sp>
      <p:sp>
        <p:nvSpPr>
          <p:cNvPr id="3" name="Content Placeholder 2">
            <a:extLst>
              <a:ext uri="{FF2B5EF4-FFF2-40B4-BE49-F238E27FC236}">
                <a16:creationId xmlns:a16="http://schemas.microsoft.com/office/drawing/2014/main" id="{5C8181FA-F95F-2838-713E-4F936752BD21}"/>
              </a:ext>
            </a:extLst>
          </p:cNvPr>
          <p:cNvSpPr>
            <a:spLocks noGrp="1"/>
          </p:cNvSpPr>
          <p:nvPr>
            <p:ph idx="1"/>
          </p:nvPr>
        </p:nvSpPr>
        <p:spPr/>
        <p:txBody>
          <a:bodyPr>
            <a:normAutofit/>
          </a:bodyPr>
          <a:lstStyle/>
          <a:p>
            <a:pPr marL="342900" marR="0" lvl="0" indent="-342900" algn="just">
              <a:spcBef>
                <a:spcPts val="1400"/>
              </a:spcBef>
              <a:spcAft>
                <a:spcPts val="0"/>
              </a:spcAft>
              <a:buFont typeface="Symbol" panose="05050102010706020507" pitchFamily="18"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In </a:t>
            </a:r>
            <a:r>
              <a:rPr kumimoji="0" lang="en-US" sz="2400" b="0" i="1" u="none" strike="noStrike" kern="1200" cap="none" spc="0" normalizeH="0" baseline="0" noProof="0" dirty="0">
                <a:ln>
                  <a:noFill/>
                </a:ln>
                <a:solidFill>
                  <a:srgbClr val="60636B"/>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West Virginia Education </a:t>
            </a:r>
            <a:r>
              <a:rPr kumimoji="0" lang="en-US" sz="2400" b="0" i="1" u="none" strike="noStrike" kern="1200" cap="none" spc="0" normalizeH="0" baseline="0" noProof="0" dirty="0" err="1">
                <a:ln>
                  <a:noFill/>
                </a:ln>
                <a:solidFill>
                  <a:srgbClr val="60636B"/>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Ass’n</a:t>
            </a:r>
            <a:r>
              <a:rPr kumimoji="0" lang="en-US" sz="2400" b="0" i="1" u="none" strike="noStrike" kern="1200" cap="none" spc="0" normalizeH="0" baseline="0" noProof="0" dirty="0">
                <a:ln>
                  <a:noFill/>
                </a:ln>
                <a:solidFill>
                  <a:srgbClr val="60636B"/>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v. Legislature of West Virginia</a:t>
            </a:r>
            <a:r>
              <a:rPr kumimoji="0" lang="en-US" sz="2400" b="0" i="0" u="none" strike="noStrike" kern="1200" cap="none" spc="0" normalizeH="0" baseline="0" noProof="0" dirty="0">
                <a:ln>
                  <a:noFill/>
                </a:ln>
                <a:solidFill>
                  <a:srgbClr val="60636B"/>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(1988), the Supreme Court held that the PSSP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“is an integral part of the fundamental constitutional command that the Legislature provide for a thorough and efficient system of public education.  The Legislature in specifying the basic foundation program contained in article nine A has established public policy which is presumed to vindicate the constitution.  That body has made a determination that presumes this basic foundation program is a necessary part of fulfilling that constitutional obligation.”  Accordingly, a budget that does not include appropriations necessary to meet the mandates of the Public School Support Plan is unconstitutional.  </a:t>
            </a:r>
          </a:p>
          <a:p>
            <a:endParaRPr lang="en-US" dirty="0"/>
          </a:p>
        </p:txBody>
      </p:sp>
      <p:sp>
        <p:nvSpPr>
          <p:cNvPr id="4" name="Slide Number Placeholder 3">
            <a:extLst>
              <a:ext uri="{FF2B5EF4-FFF2-40B4-BE49-F238E27FC236}">
                <a16:creationId xmlns:a16="http://schemas.microsoft.com/office/drawing/2014/main" id="{69F1735B-3E30-17E6-5E7F-02E6932E3319}"/>
              </a:ext>
            </a:extLst>
          </p:cNvPr>
          <p:cNvSpPr>
            <a:spLocks noGrp="1"/>
          </p:cNvSpPr>
          <p:nvPr>
            <p:ph type="sldNum" sz="quarter" idx="12"/>
          </p:nvPr>
        </p:nvSpPr>
        <p:spPr/>
        <p:txBody>
          <a:bodyPr/>
          <a:lstStyle/>
          <a:p>
            <a:fld id="{16630861-4318-414B-8E21-CA5F03E7BD41}" type="slidenum">
              <a:rPr lang="en-US" smtClean="0"/>
              <a:t>23</a:t>
            </a:fld>
            <a:endParaRPr lang="en-US"/>
          </a:p>
        </p:txBody>
      </p:sp>
    </p:spTree>
    <p:extLst>
      <p:ext uri="{BB962C8B-B14F-4D97-AF65-F5344CB8AC3E}">
        <p14:creationId xmlns:p14="http://schemas.microsoft.com/office/powerpoint/2010/main" val="797782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4D33B-9FF8-52D3-A982-B43896CE1FF5}"/>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D728228B-CA59-D73F-9E3C-53DD267AEDE6}"/>
              </a:ext>
            </a:extLst>
          </p:cNvPr>
          <p:cNvSpPr>
            <a:spLocks noGrp="1"/>
          </p:cNvSpPr>
          <p:nvPr>
            <p:ph idx="1"/>
          </p:nvPr>
        </p:nvSpPr>
        <p:spPr/>
        <p:txBody>
          <a:bodyPr/>
          <a:lstStyle/>
          <a:p>
            <a:r>
              <a:rPr lang="en-US" sz="2800" dirty="0">
                <a:latin typeface="Times New Roman" panose="02020603050405020304" pitchFamily="18" charset="0"/>
                <a:cs typeface="Times New Roman" panose="02020603050405020304" pitchFamily="18" charset="0"/>
              </a:rPr>
              <a:t>When the State Board was made a constitutional body in 1958, part of the design was to enable the State Board to make educational policy, independent of the Legislature that would have the force of law.</a:t>
            </a:r>
          </a:p>
          <a:p>
            <a:r>
              <a:rPr lang="en-US" sz="2800" dirty="0">
                <a:latin typeface="Times New Roman" panose="02020603050405020304" pitchFamily="18" charset="0"/>
                <a:cs typeface="Times New Roman" panose="02020603050405020304" pitchFamily="18" charset="0"/>
              </a:rPr>
              <a:t>In 1988, the Legislature passed a statute that purported to require the State Board to get legislative approval to enact policy/rules</a:t>
            </a:r>
          </a:p>
          <a:p>
            <a:r>
              <a:rPr lang="en-US" sz="2800" dirty="0">
                <a:latin typeface="Times New Roman" panose="02020603050405020304" pitchFamily="18" charset="0"/>
                <a:cs typeface="Times New Roman" panose="02020603050405020304" pitchFamily="18" charset="0"/>
              </a:rPr>
              <a:t>The State Board challenged the statute as an unconstitutional usurpation of its authority to generally supervise the public schools.</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B435F1D-1D76-B8B1-D98A-822ACCF0D83E}"/>
              </a:ext>
            </a:extLst>
          </p:cNvPr>
          <p:cNvSpPr>
            <a:spLocks noGrp="1"/>
          </p:cNvSpPr>
          <p:nvPr>
            <p:ph type="sldNum" sz="quarter" idx="12"/>
          </p:nvPr>
        </p:nvSpPr>
        <p:spPr/>
        <p:txBody>
          <a:bodyPr/>
          <a:lstStyle/>
          <a:p>
            <a:fld id="{16630861-4318-414B-8E21-CA5F03E7BD41}" type="slidenum">
              <a:rPr lang="en-US" smtClean="0"/>
              <a:t>24</a:t>
            </a:fld>
            <a:endParaRPr lang="en-US"/>
          </a:p>
        </p:txBody>
      </p:sp>
    </p:spTree>
    <p:extLst>
      <p:ext uri="{BB962C8B-B14F-4D97-AF65-F5344CB8AC3E}">
        <p14:creationId xmlns:p14="http://schemas.microsoft.com/office/powerpoint/2010/main" val="1221422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B6A3E-217A-49F4-25FF-86A064D7C7D8}"/>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BA8FDC99-68DB-0245-E4E4-54D20E556F4A}"/>
              </a:ext>
            </a:extLst>
          </p:cNvPr>
          <p:cNvSpPr>
            <a:spLocks noGrp="1"/>
          </p:cNvSpPr>
          <p:nvPr>
            <p:ph idx="1"/>
          </p:nvPr>
        </p:nvSpPr>
        <p:spPr/>
        <p:txBody>
          <a:bodyPr>
            <a:normAutofit lnSpcReduction="10000"/>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West Virginia Board of Education v. </a:t>
            </a:r>
            <a:r>
              <a:rPr kumimoji="0" lang="en-US" altLang="en-US" sz="2400" b="1"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Hechler</a:t>
            </a:r>
            <a:r>
              <a:rPr kumimoji="0" lang="en-US" altLang="en-US" sz="2400" b="1"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(1988)</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Supreme Court held that rule-making by the State Board is within the meaning of “general supervision” of state schools, vested in the Board under the State Constitution.</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Supreme Court held that the statute which purported to require Legislative approval of the State Board’s rules was unconstitutional inasmuch as it interfered with the State Board’s constitutional authority.</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Supreme Court held that the statute’s attempt to allow the Legislature to undertake the State Board’s general supervisory powers violated the separation of powers doctrine.</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84A2FF-5E8E-6BEE-14BD-E6E938D207C7}"/>
              </a:ext>
            </a:extLst>
          </p:cNvPr>
          <p:cNvSpPr>
            <a:spLocks noGrp="1"/>
          </p:cNvSpPr>
          <p:nvPr>
            <p:ph type="sldNum" sz="quarter" idx="12"/>
          </p:nvPr>
        </p:nvSpPr>
        <p:spPr/>
        <p:txBody>
          <a:bodyPr/>
          <a:lstStyle/>
          <a:p>
            <a:fld id="{16630861-4318-414B-8E21-CA5F03E7BD41}" type="slidenum">
              <a:rPr lang="en-US" smtClean="0"/>
              <a:t>25</a:t>
            </a:fld>
            <a:endParaRPr lang="en-US"/>
          </a:p>
        </p:txBody>
      </p:sp>
    </p:spTree>
    <p:extLst>
      <p:ext uri="{BB962C8B-B14F-4D97-AF65-F5344CB8AC3E}">
        <p14:creationId xmlns:p14="http://schemas.microsoft.com/office/powerpoint/2010/main" val="1921526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E9B4-48E3-34E2-0B1D-96B3D4A529DB}"/>
              </a:ext>
            </a:extLst>
          </p:cNvPr>
          <p:cNvSpPr>
            <a:spLocks noGrp="1"/>
          </p:cNvSpPr>
          <p:nvPr>
            <p:ph type="title"/>
          </p:nvPr>
        </p:nvSpPr>
        <p:spPr/>
        <p:txBody>
          <a:bodyPr/>
          <a:lstStyle/>
          <a:p>
            <a:pPr algn="ctr"/>
            <a:r>
              <a:rPr kumimoji="0" lang="en-US" sz="3300" b="0" i="0" u="none" strike="noStrike" kern="1200" cap="none" spc="0" normalizeH="0" baseline="0" noProof="0" dirty="0">
                <a:ln>
                  <a:noFill/>
                </a:ln>
                <a:solidFill>
                  <a:srgbClr val="5B9BD5"/>
                </a:solidFill>
                <a:effectLst/>
                <a:uLnTx/>
                <a:uFillTx/>
                <a:latin typeface="Times New Roman" panose="02020603050405020304" pitchFamily="18" charset="0"/>
                <a:cs typeface="Times New Roman" panose="02020603050405020304" pitchFamily="18" charset="0"/>
              </a:rPr>
              <a:t>STATE BOARD POLICY</a:t>
            </a:r>
            <a:endParaRPr lang="en-US" dirty="0"/>
          </a:p>
        </p:txBody>
      </p:sp>
      <p:sp>
        <p:nvSpPr>
          <p:cNvPr id="3" name="Content Placeholder 2">
            <a:extLst>
              <a:ext uri="{FF2B5EF4-FFF2-40B4-BE49-F238E27FC236}">
                <a16:creationId xmlns:a16="http://schemas.microsoft.com/office/drawing/2014/main" id="{358E2852-01F2-ABF6-60B0-C0381B691483}"/>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In 2022, the Legislature passed a Resolution to put a measure on the ballot to amend Article XII, § 2 of the West Virginia – the clause giving general supervision of the public schools to the State Board – to require the State Board to submit its rules/policies to the Legislature for review, approval, rejection, or modification.</a:t>
            </a:r>
          </a:p>
          <a:p>
            <a:r>
              <a:rPr lang="en-US" sz="2800" dirty="0">
                <a:latin typeface="Times New Roman" panose="02020603050405020304" pitchFamily="18" charset="0"/>
                <a:cs typeface="Times New Roman" panose="02020603050405020304" pitchFamily="18" charset="0"/>
              </a:rPr>
              <a:t>The measure was on the November 8, 2022 ballot and was defeated by a vote of 275,683 to 200,791 – 57.86% against, 42.14% for.</a:t>
            </a:r>
          </a:p>
        </p:txBody>
      </p:sp>
      <p:sp>
        <p:nvSpPr>
          <p:cNvPr id="4" name="Slide Number Placeholder 3">
            <a:extLst>
              <a:ext uri="{FF2B5EF4-FFF2-40B4-BE49-F238E27FC236}">
                <a16:creationId xmlns:a16="http://schemas.microsoft.com/office/drawing/2014/main" id="{805D3531-755F-F47F-4722-5390660209AB}"/>
              </a:ext>
            </a:extLst>
          </p:cNvPr>
          <p:cNvSpPr>
            <a:spLocks noGrp="1"/>
          </p:cNvSpPr>
          <p:nvPr>
            <p:ph type="sldNum" sz="quarter" idx="12"/>
          </p:nvPr>
        </p:nvSpPr>
        <p:spPr/>
        <p:txBody>
          <a:bodyPr/>
          <a:lstStyle/>
          <a:p>
            <a:fld id="{16630861-4318-414B-8E21-CA5F03E7BD41}" type="slidenum">
              <a:rPr lang="en-US" smtClean="0"/>
              <a:t>26</a:t>
            </a:fld>
            <a:endParaRPr lang="en-US"/>
          </a:p>
        </p:txBody>
      </p:sp>
    </p:spTree>
    <p:extLst>
      <p:ext uri="{BB962C8B-B14F-4D97-AF65-F5344CB8AC3E}">
        <p14:creationId xmlns:p14="http://schemas.microsoft.com/office/powerpoint/2010/main" val="1785145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3E953-2DAE-67D6-0625-80E844AEAD09}"/>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7" name="Content Placeholder 6">
            <a:extLst>
              <a:ext uri="{FF2B5EF4-FFF2-40B4-BE49-F238E27FC236}">
                <a16:creationId xmlns:a16="http://schemas.microsoft.com/office/drawing/2014/main" id="{3178EA2B-E49E-B433-E5CC-5C476A14A715}"/>
              </a:ext>
            </a:extLst>
          </p:cNvPr>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Because State Board Policy is an exercise of the State Board’s constitutional authority, county boards of education are required to adhere to it.</a:t>
            </a:r>
          </a:p>
        </p:txBody>
      </p:sp>
      <p:sp>
        <p:nvSpPr>
          <p:cNvPr id="4" name="Slide Number Placeholder 3">
            <a:extLst>
              <a:ext uri="{FF2B5EF4-FFF2-40B4-BE49-F238E27FC236}">
                <a16:creationId xmlns:a16="http://schemas.microsoft.com/office/drawing/2014/main" id="{65882226-63F2-37C3-F085-7675AA459AD1}"/>
              </a:ext>
            </a:extLst>
          </p:cNvPr>
          <p:cNvSpPr>
            <a:spLocks noGrp="1"/>
          </p:cNvSpPr>
          <p:nvPr>
            <p:ph type="sldNum" sz="quarter" idx="12"/>
          </p:nvPr>
        </p:nvSpPr>
        <p:spPr/>
        <p:txBody>
          <a:bodyPr/>
          <a:lstStyle/>
          <a:p>
            <a:fld id="{16630861-4318-414B-8E21-CA5F03E7BD41}" type="slidenum">
              <a:rPr lang="en-US" smtClean="0"/>
              <a:pPr/>
              <a:t>27</a:t>
            </a:fld>
            <a:endParaRPr lang="en-US"/>
          </a:p>
        </p:txBody>
      </p:sp>
      <p:pic>
        <p:nvPicPr>
          <p:cNvPr id="9" name="Graphic 8" descr="Gavel with solid fill">
            <a:extLst>
              <a:ext uri="{FF2B5EF4-FFF2-40B4-BE49-F238E27FC236}">
                <a16:creationId xmlns:a16="http://schemas.microsoft.com/office/drawing/2014/main" id="{D4C476DE-8137-FE64-3764-42F1DB6D0CF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66744" y="4197096"/>
            <a:ext cx="914400" cy="914400"/>
          </a:xfrm>
          <a:prstGeom prst="rect">
            <a:avLst/>
          </a:prstGeom>
        </p:spPr>
      </p:pic>
    </p:spTree>
    <p:extLst>
      <p:ext uri="{BB962C8B-B14F-4D97-AF65-F5344CB8AC3E}">
        <p14:creationId xmlns:p14="http://schemas.microsoft.com/office/powerpoint/2010/main" val="3976380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E0FB2-9764-8F54-CE99-3B7554B9CF57}"/>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A7CCF2AC-3F44-3796-1E16-FD7B75CF073E}"/>
              </a:ext>
            </a:extLst>
          </p:cNvPr>
          <p:cNvSpPr>
            <a:spLocks noGrp="1"/>
          </p:cNvSpPr>
          <p:nvPr>
            <p:ph idx="1"/>
          </p:nvPr>
        </p:nvSpPr>
        <p:spPr/>
        <p:txBody>
          <a:bodyPr/>
          <a:lstStyle/>
          <a:p>
            <a:pPr marL="0" marR="0" lvl="0" indent="0" algn="ctr" defTabSz="685800" rtl="0" eaLnBrk="1" fontAlgn="auto" latinLnBrk="0" hangingPunct="1">
              <a:lnSpc>
                <a:spcPct val="90000"/>
              </a:lnSpc>
              <a:spcBef>
                <a:spcPts val="750"/>
              </a:spcBef>
              <a:spcAft>
                <a:spcPts val="0"/>
              </a:spcAft>
              <a:buClrTx/>
              <a:buSzTx/>
              <a:buNone/>
              <a:tabLst/>
              <a:defRPr/>
            </a:pPr>
            <a:r>
              <a:rPr kumimoji="0" lang="en-US" sz="3600" b="0" i="0" u="none" strike="noStrike" kern="1200" cap="none" spc="0" normalizeH="0" baseline="0" noProof="0" dirty="0">
                <a:ln>
                  <a:noFill/>
                </a:ln>
                <a:solidFill>
                  <a:srgbClr val="60636B"/>
                </a:solidFill>
                <a:effectLst/>
                <a:uLnTx/>
                <a:uFillTx/>
                <a:latin typeface="Times New Roman" panose="02020603050405020304" pitchFamily="18" charset="0"/>
                <a:cs typeface="Times New Roman" panose="02020603050405020304" pitchFamily="18" charset="0"/>
              </a:rPr>
              <a:t>The West Virginia Supreme Court has upheld the State Board’s policymaking authority in several cases.</a:t>
            </a:r>
          </a:p>
          <a:p>
            <a:pPr marL="0" indent="0">
              <a:buNone/>
            </a:pPr>
            <a:endParaRPr lang="en-US" dirty="0"/>
          </a:p>
        </p:txBody>
      </p:sp>
      <p:sp>
        <p:nvSpPr>
          <p:cNvPr id="4" name="Slide Number Placeholder 3">
            <a:extLst>
              <a:ext uri="{FF2B5EF4-FFF2-40B4-BE49-F238E27FC236}">
                <a16:creationId xmlns:a16="http://schemas.microsoft.com/office/drawing/2014/main" id="{6C5DC32D-26AB-DF10-431D-CE35418CD613}"/>
              </a:ext>
            </a:extLst>
          </p:cNvPr>
          <p:cNvSpPr>
            <a:spLocks noGrp="1"/>
          </p:cNvSpPr>
          <p:nvPr>
            <p:ph type="sldNum" sz="quarter" idx="12"/>
          </p:nvPr>
        </p:nvSpPr>
        <p:spPr/>
        <p:txBody>
          <a:bodyPr/>
          <a:lstStyle/>
          <a:p>
            <a:fld id="{16630861-4318-414B-8E21-CA5F03E7BD41}" type="slidenum">
              <a:rPr lang="en-US" smtClean="0"/>
              <a:t>28</a:t>
            </a:fld>
            <a:endParaRPr lang="en-US"/>
          </a:p>
        </p:txBody>
      </p:sp>
      <p:pic>
        <p:nvPicPr>
          <p:cNvPr id="6" name="Graphic 5" descr="Scales of justice with solid fill">
            <a:extLst>
              <a:ext uri="{FF2B5EF4-FFF2-40B4-BE49-F238E27FC236}">
                <a16:creationId xmlns:a16="http://schemas.microsoft.com/office/drawing/2014/main" id="{3E8861CE-AEC4-60E8-0C5F-AEFD1EDE6B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05072" y="3789133"/>
            <a:ext cx="914400" cy="914400"/>
          </a:xfrm>
          <a:prstGeom prst="rect">
            <a:avLst/>
          </a:prstGeom>
        </p:spPr>
      </p:pic>
    </p:spTree>
    <p:extLst>
      <p:ext uri="{BB962C8B-B14F-4D97-AF65-F5344CB8AC3E}">
        <p14:creationId xmlns:p14="http://schemas.microsoft.com/office/powerpoint/2010/main" val="1493297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3CF0A-AD98-1470-B30D-D6CCE8C0C6ED}"/>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4221A1F4-F429-9564-52AE-E17744A11A7A}"/>
              </a:ext>
            </a:extLst>
          </p:cNvPr>
          <p:cNvSpPr>
            <a:spLocks noGrp="1"/>
          </p:cNvSpPr>
          <p:nvPr>
            <p:ph idx="1"/>
          </p:nvPr>
        </p:nvSpPr>
        <p:spPr/>
        <p:txBody>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320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Bailey v. </a:t>
            </a:r>
            <a:r>
              <a:rPr kumimoji="0" lang="en-US" altLang="en-US" sz="3200" i="1"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Truby</a:t>
            </a:r>
            <a:r>
              <a:rPr kumimoji="0" lang="en-US" altLang="en-US" sz="3200" i="1"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t>
            </a:r>
            <a:r>
              <a:rPr kumimoji="0" lang="en-US" altLang="en-US" sz="32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(1984)</a:t>
            </a:r>
          </a:p>
          <a:p>
            <a:pPr marL="0" marR="0" lvl="0" indent="0" algn="l" defTabSz="914400" rtl="0" eaLnBrk="1" fontAlgn="base" latinLnBrk="0" hangingPunct="1">
              <a:lnSpc>
                <a:spcPct val="90000"/>
              </a:lnSpc>
              <a:spcBef>
                <a:spcPct val="20000"/>
              </a:spcBef>
              <a:spcAft>
                <a:spcPct val="0"/>
              </a:spcAft>
              <a:buClrTx/>
              <a:buSzTx/>
              <a:buNone/>
              <a:tabLst/>
              <a:defRPr/>
            </a:pPr>
            <a:endParaRPr kumimoji="0" lang="en-US" altLang="en-US" sz="32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State Board adopted a rule that required students to maintain a 2.0 GPA to participate in nonacademic extracurricular activities.</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2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Supreme Court held that the rule was a legitimate exercise of the State Board’s “general supervision” authority under the State Constitution.</a:t>
            </a:r>
          </a:p>
          <a:p>
            <a:endParaRPr lang="en-US" dirty="0"/>
          </a:p>
        </p:txBody>
      </p:sp>
      <p:sp>
        <p:nvSpPr>
          <p:cNvPr id="4" name="Slide Number Placeholder 3">
            <a:extLst>
              <a:ext uri="{FF2B5EF4-FFF2-40B4-BE49-F238E27FC236}">
                <a16:creationId xmlns:a16="http://schemas.microsoft.com/office/drawing/2014/main" id="{9DC538C4-7DE6-930B-1426-198C5BF6D63B}"/>
              </a:ext>
            </a:extLst>
          </p:cNvPr>
          <p:cNvSpPr>
            <a:spLocks noGrp="1"/>
          </p:cNvSpPr>
          <p:nvPr>
            <p:ph type="sldNum" sz="quarter" idx="12"/>
          </p:nvPr>
        </p:nvSpPr>
        <p:spPr/>
        <p:txBody>
          <a:bodyPr/>
          <a:lstStyle/>
          <a:p>
            <a:fld id="{16630861-4318-414B-8E21-CA5F03E7BD41}" type="slidenum">
              <a:rPr lang="en-US" smtClean="0"/>
              <a:t>29</a:t>
            </a:fld>
            <a:endParaRPr lang="en-US"/>
          </a:p>
        </p:txBody>
      </p:sp>
    </p:spTree>
    <p:extLst>
      <p:ext uri="{BB962C8B-B14F-4D97-AF65-F5344CB8AC3E}">
        <p14:creationId xmlns:p14="http://schemas.microsoft.com/office/powerpoint/2010/main" val="362872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3BE648-7653-BAF8-498A-8BEFCC07B18C}"/>
              </a:ext>
            </a:extLst>
          </p:cNvPr>
          <p:cNvSpPr>
            <a:spLocks noGrp="1"/>
          </p:cNvSpPr>
          <p:nvPr>
            <p:ph type="sldNum" sz="quarter" idx="12"/>
          </p:nvPr>
        </p:nvSpPr>
        <p:spPr/>
        <p:txBody>
          <a:bodyPr/>
          <a:lstStyle/>
          <a:p>
            <a:fld id="{16630861-4318-414B-8E21-CA5F03E7BD41}" type="slidenum">
              <a:rPr lang="en-US" smtClean="0"/>
              <a:t>3</a:t>
            </a:fld>
            <a:endParaRPr lang="en-US"/>
          </a:p>
        </p:txBody>
      </p:sp>
      <p:sp>
        <p:nvSpPr>
          <p:cNvPr id="6" name="TextBox 5">
            <a:extLst>
              <a:ext uri="{FF2B5EF4-FFF2-40B4-BE49-F238E27FC236}">
                <a16:creationId xmlns:a16="http://schemas.microsoft.com/office/drawing/2014/main" id="{79AF904C-8A5C-0129-A952-AAAC904CEF5A}"/>
              </a:ext>
            </a:extLst>
          </p:cNvPr>
          <p:cNvSpPr txBox="1"/>
          <p:nvPr/>
        </p:nvSpPr>
        <p:spPr>
          <a:xfrm>
            <a:off x="1755648" y="1205431"/>
            <a:ext cx="4572000" cy="2554545"/>
          </a:xfrm>
          <a:prstGeom prst="rect">
            <a:avLst/>
          </a:prstGeom>
          <a:noFill/>
        </p:spPr>
        <p:txBody>
          <a:bodyPr wrap="square">
            <a:spAutoFit/>
          </a:bodyPr>
          <a:lstStyle/>
          <a:p>
            <a:pPr algn="ctr"/>
            <a:r>
              <a:rPr kumimoji="0" lang="en-US" alt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At the core of these questions is the </a:t>
            </a:r>
          </a:p>
          <a:p>
            <a:pPr algn="ctr"/>
            <a:r>
              <a:rPr kumimoji="0" lang="en-US" alt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West Virginia</a:t>
            </a:r>
          </a:p>
          <a:p>
            <a:pPr algn="ctr"/>
            <a:r>
              <a:rPr kumimoji="0" lang="en-US" altLang="en-US" sz="4000" b="0" i="0" u="none" strike="noStrike" kern="1200" cap="none" spc="0" normalizeH="0" baseline="0" noProof="0" dirty="0">
                <a:ln>
                  <a:noFill/>
                </a:ln>
                <a:solidFill>
                  <a:srgbClr val="000000"/>
                </a:solidFill>
                <a:effectLst/>
                <a:uLnTx/>
                <a:uFillTx/>
                <a:latin typeface="Times New Roman" panose="02020603050405020304" pitchFamily="18" charset="0"/>
                <a:ea typeface="+mj-ea"/>
                <a:cs typeface="Times New Roman" panose="02020603050405020304" pitchFamily="18" charset="0"/>
              </a:rPr>
              <a:t>Constitution.</a:t>
            </a:r>
            <a:endParaRPr lang="en-US" sz="4000" dirty="0">
              <a:latin typeface="Times New Roman" panose="02020603050405020304" pitchFamily="18" charset="0"/>
              <a:cs typeface="Times New Roman" panose="02020603050405020304" pitchFamily="18" charset="0"/>
            </a:endParaRPr>
          </a:p>
        </p:txBody>
      </p:sp>
      <p:pic>
        <p:nvPicPr>
          <p:cNvPr id="8" name="Graphic 7" descr="Books with solid fill">
            <a:extLst>
              <a:ext uri="{FF2B5EF4-FFF2-40B4-BE49-F238E27FC236}">
                <a16:creationId xmlns:a16="http://schemas.microsoft.com/office/drawing/2014/main" id="{8D5CC3AD-0277-BFCE-38E7-017EF0F7954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57600" y="4032504"/>
            <a:ext cx="914400" cy="914400"/>
          </a:xfrm>
          <a:prstGeom prst="rect">
            <a:avLst/>
          </a:prstGeom>
        </p:spPr>
      </p:pic>
    </p:spTree>
    <p:extLst>
      <p:ext uri="{BB962C8B-B14F-4D97-AF65-F5344CB8AC3E}">
        <p14:creationId xmlns:p14="http://schemas.microsoft.com/office/powerpoint/2010/main" val="4086813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CE10-FF18-11C1-90B1-018EEB712B7D}"/>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7F7E529A-794E-A78B-0F7E-D5498318825C}"/>
              </a:ext>
            </a:extLst>
          </p:cNvPr>
          <p:cNvSpPr>
            <a:spLocks noGrp="1"/>
          </p:cNvSpPr>
          <p:nvPr>
            <p:ph idx="1"/>
          </p:nvPr>
        </p:nvSpPr>
        <p:spPr/>
        <p:txBody>
          <a:bodyPr>
            <a:normAutofit/>
          </a:bodyPr>
          <a:lstStyle/>
          <a:p>
            <a:pPr marL="685800" lvl="1" indent="-342900" defTabSz="914400" fontAlgn="base">
              <a:spcBef>
                <a:spcPct val="20000"/>
              </a:spcBef>
              <a:spcAft>
                <a:spcPct val="0"/>
              </a:spcAft>
              <a:buFontTx/>
              <a:buChar char="•"/>
              <a:defRPr/>
            </a:pPr>
            <a:r>
              <a:rPr kumimoji="0" lang="en-US" altLang="en-US" sz="2000" i="1"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Board of Education of County of Kanawha v. West Virginia Board of Education </a:t>
            </a:r>
            <a:r>
              <a:rPr kumimoji="0" lang="en-US" altLang="en-US" sz="2000" i="0"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(1990)</a:t>
            </a:r>
          </a:p>
          <a:p>
            <a:pPr marL="342900" lvl="1" indent="0" defTabSz="914400" fontAlgn="base">
              <a:spcBef>
                <a:spcPct val="20000"/>
              </a:spcBef>
              <a:spcAft>
                <a:spcPct val="0"/>
              </a:spcAft>
              <a:buNone/>
              <a:defRPr/>
            </a:pPr>
            <a:endParaRPr kumimoji="0" lang="en-US" alt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1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Kanawha County Board of Education sued State Board when it rejected the county’s school closure/consolidation plan involving South Charleston Junior High School.</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1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Supreme Court held that the State Board had the power and authority to reject the county’s plan because it is authorized to take the steps necessary to fulfill its obligation to achieve the constitutionally mandated educational goals of quality and equality.</a:t>
            </a:r>
          </a:p>
          <a:p>
            <a:pPr marL="742950" marR="0" lvl="1" indent="-285750" algn="l" defTabSz="914400" rtl="0" eaLnBrk="1" fontAlgn="base" latinLnBrk="0" hangingPunct="1">
              <a:lnSpc>
                <a:spcPct val="90000"/>
              </a:lnSpc>
              <a:spcBef>
                <a:spcPct val="20000"/>
              </a:spcBef>
              <a:spcAft>
                <a:spcPct val="0"/>
              </a:spcAft>
              <a:buClrTx/>
              <a:buSzTx/>
              <a:buFontTx/>
              <a:buChar char="–"/>
              <a:tabLst/>
              <a:defRPr/>
            </a:pPr>
            <a:r>
              <a:rPr kumimoji="0" lang="en-US" altLang="en-US" sz="18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Supreme Court held that county boards of education do not have unlimited power to make final decisions on school closings and consolidation.</a:t>
            </a:r>
          </a:p>
          <a:p>
            <a:pPr marL="685800" lvl="1" indent="-342900" defTabSz="914400" fontAlgn="base">
              <a:spcBef>
                <a:spcPct val="20000"/>
              </a:spcBef>
              <a:spcAft>
                <a:spcPct val="0"/>
              </a:spcAft>
              <a:buFontTx/>
              <a:buChar char="•"/>
              <a:defRPr/>
            </a:pPr>
            <a:endParaRPr kumimoji="0" lang="en-US" altLang="en-US" sz="20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lvl="2"/>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455A927-846D-433D-1C2B-654ACD06C169}"/>
              </a:ext>
            </a:extLst>
          </p:cNvPr>
          <p:cNvSpPr>
            <a:spLocks noGrp="1"/>
          </p:cNvSpPr>
          <p:nvPr>
            <p:ph type="sldNum" sz="quarter" idx="12"/>
          </p:nvPr>
        </p:nvSpPr>
        <p:spPr/>
        <p:txBody>
          <a:bodyPr/>
          <a:lstStyle/>
          <a:p>
            <a:fld id="{16630861-4318-414B-8E21-CA5F03E7BD41}" type="slidenum">
              <a:rPr lang="en-US" smtClean="0"/>
              <a:t>30</a:t>
            </a:fld>
            <a:endParaRPr lang="en-US"/>
          </a:p>
        </p:txBody>
      </p:sp>
    </p:spTree>
    <p:extLst>
      <p:ext uri="{BB962C8B-B14F-4D97-AF65-F5344CB8AC3E}">
        <p14:creationId xmlns:p14="http://schemas.microsoft.com/office/powerpoint/2010/main" val="4178446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07C3-995D-7DE3-FF7D-F2E1EC974EA2}"/>
              </a:ext>
            </a:extLst>
          </p:cNvPr>
          <p:cNvSpPr>
            <a:spLocks noGrp="1"/>
          </p:cNvSpPr>
          <p:nvPr>
            <p:ph type="title"/>
          </p:nvPr>
        </p:nvSpPr>
        <p:spPr/>
        <p:txBody>
          <a:bodyPr/>
          <a:lstStyle/>
          <a:p>
            <a:pPr algn="ctr"/>
            <a:r>
              <a:rPr kumimoji="0" lang="en-US" sz="3300" b="0" i="0" u="none" strike="noStrike" kern="1200" cap="none" spc="0" normalizeH="0" baseline="0" noProof="0" dirty="0">
                <a:ln>
                  <a:noFill/>
                </a:ln>
                <a:solidFill>
                  <a:srgbClr val="5B9BD5"/>
                </a:solidFill>
                <a:effectLst/>
                <a:uLnTx/>
                <a:uFillTx/>
                <a:latin typeface="Times New Roman" panose="02020603050405020304" pitchFamily="18" charset="0"/>
                <a:cs typeface="Times New Roman" panose="02020603050405020304" pitchFamily="18" charset="0"/>
              </a:rPr>
              <a:t>STATE BOARD POLICY</a:t>
            </a:r>
            <a:endParaRPr lang="en-US" dirty="0"/>
          </a:p>
        </p:txBody>
      </p:sp>
      <p:sp>
        <p:nvSpPr>
          <p:cNvPr id="3" name="Content Placeholder 2">
            <a:extLst>
              <a:ext uri="{FF2B5EF4-FFF2-40B4-BE49-F238E27FC236}">
                <a16:creationId xmlns:a16="http://schemas.microsoft.com/office/drawing/2014/main" id="{25A049FF-C9D1-BA06-77E7-F9D6C45A7672}"/>
              </a:ext>
            </a:extLst>
          </p:cNvPr>
          <p:cNvSpPr>
            <a:spLocks noGrp="1"/>
          </p:cNvSpPr>
          <p:nvPr>
            <p:ph idx="1"/>
          </p:nvPr>
        </p:nvSpPr>
        <p:spPr/>
        <p:txBody>
          <a:bodyPr>
            <a:normAutofit/>
          </a:bodyPr>
          <a:lstStyle/>
          <a:p>
            <a:r>
              <a:rPr lang="en-US" i="1" dirty="0">
                <a:latin typeface="Times New Roman" panose="02020603050405020304" pitchFamily="18" charset="0"/>
                <a:cs typeface="Times New Roman" panose="02020603050405020304" pitchFamily="18" charset="0"/>
              </a:rPr>
              <a:t>Nicholas County Board of Education v. West Virginia Board of Education </a:t>
            </a:r>
            <a:r>
              <a:rPr lang="en-US" dirty="0">
                <a:latin typeface="Times New Roman" panose="02020603050405020304" pitchFamily="18" charset="0"/>
                <a:cs typeface="Times New Roman" panose="02020603050405020304" pitchFamily="18" charset="0"/>
              </a:rPr>
              <a:t>(2017)</a:t>
            </a:r>
          </a:p>
          <a:p>
            <a:pPr marL="0" marR="0" lvl="0" indent="0" algn="l" defTabSz="914400" rtl="0" eaLnBrk="1" fontAlgn="base" latinLnBrk="0" hangingPunct="1">
              <a:lnSpc>
                <a:spcPct val="100000"/>
              </a:lnSpc>
              <a:spcBef>
                <a:spcPct val="20000"/>
              </a:spcBef>
              <a:spcAft>
                <a:spcPct val="0"/>
              </a:spcAft>
              <a:buClrTx/>
              <a:buSzTx/>
              <a:buNone/>
              <a:tabLst/>
              <a:defRPr/>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In 2017, the NCBOE sued the WVBE in Kanawha County Circuit Court when the WVBE refused to approve an amendment to the NCBOE’s CEFP seeking to consolidate high schools.</a:t>
            </a:r>
          </a:p>
          <a:p>
            <a:pPr marL="0" marR="0" lvl="0" indent="0" algn="l" defTabSz="914400" rtl="0" eaLnBrk="1" fontAlgn="base" latinLnBrk="0" hangingPunct="1">
              <a:lnSpc>
                <a:spcPct val="100000"/>
              </a:lnSpc>
              <a:spcBef>
                <a:spcPct val="20000"/>
              </a:spcBef>
              <a:spcAft>
                <a:spcPct val="0"/>
              </a:spcAft>
              <a:buClrTx/>
              <a:buSzTx/>
              <a:buNone/>
              <a:tabLst/>
              <a:defRPr/>
            </a:pP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 NCBOE argued that because it had met the minimum requirements for a CEFP amendment, the WVBE had to approve the amendment.</a:t>
            </a:r>
          </a:p>
          <a:p>
            <a:pPr marL="0" marR="0" lvl="0" indent="0" algn="l" defTabSz="914400" rtl="0" eaLnBrk="1" fontAlgn="base" latinLnBrk="0" hangingPunct="1">
              <a:lnSpc>
                <a:spcPct val="100000"/>
              </a:lnSpc>
              <a:spcBef>
                <a:spcPct val="20000"/>
              </a:spcBef>
              <a:spcAft>
                <a:spcPct val="0"/>
              </a:spcAft>
              <a:buClrTx/>
              <a:buSzTx/>
              <a:buNone/>
              <a:tabLst/>
              <a:defRPr/>
            </a:pPr>
            <a:r>
              <a:rPr lang="en-US" sz="2000" dirty="0">
                <a:solidFill>
                  <a:srgbClr val="000000"/>
                </a:solidFill>
                <a:latin typeface="Times New Roman" panose="02020603050405020304" pitchFamily="18" charset="0"/>
                <a:ea typeface="+mn-ea"/>
                <a:cs typeface="Times New Roman" panose="02020603050405020304" pitchFamily="18" charset="0"/>
              </a:rPr>
              <a:t>	- </a:t>
            </a:r>
            <a:r>
              <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Supreme Court reaffirmed that WVBE has broad authority to generally supervise the schools in this State and held that it had the discretion to consider more than the “minimum qualifications” for approval of a CEFP amendment.</a:t>
            </a: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D11412F-7A39-ADE4-6449-3D6D63D55D73}"/>
              </a:ext>
            </a:extLst>
          </p:cNvPr>
          <p:cNvSpPr>
            <a:spLocks noGrp="1"/>
          </p:cNvSpPr>
          <p:nvPr>
            <p:ph type="sldNum" sz="quarter" idx="12"/>
          </p:nvPr>
        </p:nvSpPr>
        <p:spPr/>
        <p:txBody>
          <a:bodyPr/>
          <a:lstStyle/>
          <a:p>
            <a:fld id="{16630861-4318-414B-8E21-CA5F03E7BD41}" type="slidenum">
              <a:rPr lang="en-US" smtClean="0"/>
              <a:t>31</a:t>
            </a:fld>
            <a:endParaRPr lang="en-US"/>
          </a:p>
        </p:txBody>
      </p:sp>
    </p:spTree>
    <p:extLst>
      <p:ext uri="{BB962C8B-B14F-4D97-AF65-F5344CB8AC3E}">
        <p14:creationId xmlns:p14="http://schemas.microsoft.com/office/powerpoint/2010/main" val="3714408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545C-B4D5-D3AC-FCF6-FE022E735D19}"/>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STATE BOARD POLICY</a:t>
            </a:r>
          </a:p>
        </p:txBody>
      </p:sp>
      <p:sp>
        <p:nvSpPr>
          <p:cNvPr id="3" name="Content Placeholder 2">
            <a:extLst>
              <a:ext uri="{FF2B5EF4-FFF2-40B4-BE49-F238E27FC236}">
                <a16:creationId xmlns:a16="http://schemas.microsoft.com/office/drawing/2014/main" id="{A960D0D7-CB6C-1BCA-503E-C31C8D5F3CD5}"/>
              </a:ext>
            </a:extLst>
          </p:cNvPr>
          <p:cNvSpPr>
            <a:spLocks noGrp="1"/>
          </p:cNvSpPr>
          <p:nvPr>
            <p:ph idx="1"/>
          </p:nvPr>
        </p:nvSpPr>
        <p:spPr/>
        <p:txBody>
          <a:bodyPr>
            <a:normAutofit lnSpcReduction="1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i="1"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WV Fed. of Teachers, et al. v. WVDE, et al. </a:t>
            </a:r>
            <a:r>
              <a:rPr kumimoji="0" lang="en-US" sz="2400"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and </a:t>
            </a:r>
            <a:r>
              <a:rPr kumimoji="0" lang="en-US" sz="2400" i="1"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WVEA, et al. v. WVDE, et al.</a:t>
            </a:r>
            <a:r>
              <a:rPr kumimoji="0" lang="en-US" sz="2400" u="none" strike="noStrike" kern="1200" cap="none" spc="0" normalizeH="0" baseline="0" noProof="0" dirty="0">
                <a:ln>
                  <a:noFill/>
                </a:ln>
                <a:solidFill>
                  <a:schemeClr val="tx1">
                    <a:lumMod val="65000"/>
                    <a:lumOff val="35000"/>
                  </a:schemeClr>
                </a:solidFill>
                <a:effectLst/>
                <a:uLnTx/>
                <a:uFillTx/>
                <a:latin typeface="Times New Roman" panose="02020603050405020304" pitchFamily="18" charset="0"/>
                <a:ea typeface="+mn-ea"/>
                <a:cs typeface="Times New Roman" panose="02020603050405020304" pitchFamily="18" charset="0"/>
              </a:rPr>
              <a:t> (Cir. Ct. of Kan. Co., Jan. 2021)</a:t>
            </a:r>
          </a:p>
          <a:p>
            <a:pPr marL="0" marR="0" lvl="0" indent="0" algn="l" defTabSz="914400" rtl="0" eaLnBrk="1" fontAlgn="base" latinLnBrk="0" hangingPunct="1">
              <a:lnSpc>
                <a:spcPct val="100000"/>
              </a:lnSpc>
              <a:spcBef>
                <a:spcPct val="20000"/>
              </a:spcBef>
              <a:spcAft>
                <a:spcPct val="0"/>
              </a:spcAft>
              <a:buClrTx/>
              <a:buSz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Arial"/>
              </a:rPr>
              <a:t>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Teachers sued claiming that the return to in-person instruction </a:t>
            </a:r>
            <a:r>
              <a:rPr lang="en-US" sz="2400" dirty="0">
                <a:solidFill>
                  <a:srgbClr val="000000"/>
                </a:solidFill>
                <a:latin typeface="Times New Roman" panose="02020603050405020304" pitchFamily="18" charset="0"/>
                <a:ea typeface="+mn-ea"/>
                <a:cs typeface="Times New Roman" panose="02020603050405020304" pitchFamily="18" charset="0"/>
              </a:rPr>
              <a:t>during the COVID-19 pandemic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was unconstitutional in violation of the thorough and efficient education clause insofar as it was allegedly not safe to do so and that WVBE’s decision to return to in-person instruction encroached upon “local control” of county boards of education</a:t>
            </a:r>
            <a:r>
              <a:rPr kumimoji="0" lang="en-US" sz="24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base" latinLnBrk="0" hangingPunct="1">
              <a:lnSpc>
                <a:spcPct val="100000"/>
              </a:lnSpc>
              <a:spcBef>
                <a:spcPct val="20000"/>
              </a:spcBef>
              <a:spcAft>
                <a:spcPct val="0"/>
              </a:spcAft>
              <a:buClrTx/>
              <a:buSzTx/>
              <a:buNone/>
              <a:tabLst/>
              <a:defRPr/>
            </a:pPr>
            <a:r>
              <a:rPr lang="en-US" sz="2400" dirty="0">
                <a:solidFill>
                  <a:srgbClr val="000000"/>
                </a:solidFill>
                <a:latin typeface="Times New Roman" panose="02020603050405020304" pitchFamily="18" charset="0"/>
                <a:ea typeface="+mn-ea"/>
                <a:cs typeface="Times New Roman" panose="02020603050405020304" pitchFamily="18" charset="0"/>
              </a:rPr>
              <a:t>	- Circuit Court held that the WVBE’s decision to require return to in-person instruction was within its constitutional authority.</a:t>
            </a:r>
            <a:endParaRPr kumimoji="0" lang="en-US" sz="24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06F466F3-86B6-E615-C314-16B7742BA629}"/>
              </a:ext>
            </a:extLst>
          </p:cNvPr>
          <p:cNvSpPr>
            <a:spLocks noGrp="1"/>
          </p:cNvSpPr>
          <p:nvPr>
            <p:ph type="sldNum" sz="quarter" idx="12"/>
          </p:nvPr>
        </p:nvSpPr>
        <p:spPr/>
        <p:txBody>
          <a:bodyPr/>
          <a:lstStyle/>
          <a:p>
            <a:fld id="{16630861-4318-414B-8E21-CA5F03E7BD41}" type="slidenum">
              <a:rPr lang="en-US" smtClean="0"/>
              <a:t>32</a:t>
            </a:fld>
            <a:endParaRPr lang="en-US"/>
          </a:p>
        </p:txBody>
      </p:sp>
    </p:spTree>
    <p:extLst>
      <p:ext uri="{BB962C8B-B14F-4D97-AF65-F5344CB8AC3E}">
        <p14:creationId xmlns:p14="http://schemas.microsoft.com/office/powerpoint/2010/main" val="3715253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092A5-7F56-BF40-F04D-9B2331009960}"/>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WAIVER OF STATE BOARD POLICIES</a:t>
            </a:r>
          </a:p>
        </p:txBody>
      </p:sp>
      <p:sp>
        <p:nvSpPr>
          <p:cNvPr id="3" name="Content Placeholder 2">
            <a:extLst>
              <a:ext uri="{FF2B5EF4-FFF2-40B4-BE49-F238E27FC236}">
                <a16:creationId xmlns:a16="http://schemas.microsoft.com/office/drawing/2014/main" id="{4FF63F95-CF87-496C-B261-73B51A2ECA4E}"/>
              </a:ext>
            </a:extLst>
          </p:cNvPr>
          <p:cNvSpPr>
            <a:spLocks noGrp="1"/>
          </p:cNvSpPr>
          <p:nvPr>
            <p:ph idx="1"/>
          </p:nvPr>
        </p:nvSpPr>
        <p:spPr/>
        <p:txBody>
          <a:bodyPr>
            <a:normAutofit/>
          </a:bodyPr>
          <a:lstStyle/>
          <a:p>
            <a:r>
              <a:rPr lang="en-US" sz="3600" dirty="0">
                <a:latin typeface="Times New Roman" panose="02020603050405020304" pitchFamily="18" charset="0"/>
                <a:cs typeface="Times New Roman" panose="02020603050405020304" pitchFamily="18" charset="0"/>
              </a:rPr>
              <a:t>The WVDE’s website contains information and forms for requesting a waiver of WVBE Policies.</a:t>
            </a:r>
          </a:p>
          <a:p>
            <a:r>
              <a:rPr lang="en-US" sz="3600" dirty="0">
                <a:latin typeface="Times New Roman" panose="02020603050405020304" pitchFamily="18" charset="0"/>
                <a:cs typeface="Times New Roman" panose="02020603050405020304" pitchFamily="18" charset="0"/>
              </a:rPr>
              <a:t>All waiver requests must be approved by a majority vote of the WVBE at a public meeting.</a:t>
            </a:r>
          </a:p>
        </p:txBody>
      </p:sp>
      <p:sp>
        <p:nvSpPr>
          <p:cNvPr id="4" name="Slide Number Placeholder 3">
            <a:extLst>
              <a:ext uri="{FF2B5EF4-FFF2-40B4-BE49-F238E27FC236}">
                <a16:creationId xmlns:a16="http://schemas.microsoft.com/office/drawing/2014/main" id="{63962CB3-297B-15FA-6F4F-41F02BBD8AED}"/>
              </a:ext>
            </a:extLst>
          </p:cNvPr>
          <p:cNvSpPr>
            <a:spLocks noGrp="1"/>
          </p:cNvSpPr>
          <p:nvPr>
            <p:ph type="sldNum" sz="quarter" idx="12"/>
          </p:nvPr>
        </p:nvSpPr>
        <p:spPr/>
        <p:txBody>
          <a:bodyPr/>
          <a:lstStyle/>
          <a:p>
            <a:fld id="{16630861-4318-414B-8E21-CA5F03E7BD41}" type="slidenum">
              <a:rPr lang="en-US" smtClean="0"/>
              <a:t>33</a:t>
            </a:fld>
            <a:endParaRPr lang="en-US"/>
          </a:p>
        </p:txBody>
      </p:sp>
    </p:spTree>
    <p:extLst>
      <p:ext uri="{BB962C8B-B14F-4D97-AF65-F5344CB8AC3E}">
        <p14:creationId xmlns:p14="http://schemas.microsoft.com/office/powerpoint/2010/main" val="1251393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241E-CCEA-3F2A-2862-7B0D8B6A2053}"/>
              </a:ext>
            </a:extLst>
          </p:cNvPr>
          <p:cNvSpPr>
            <a:spLocks noGrp="1"/>
          </p:cNvSpPr>
          <p:nvPr>
            <p:ph type="title"/>
          </p:nvPr>
        </p:nvSpPr>
        <p:spPr/>
        <p:txBody>
          <a:bodyPr/>
          <a:lstStyle/>
          <a:p>
            <a:pPr algn="ctr"/>
            <a:r>
              <a:rPr lang="en-US" dirty="0">
                <a:solidFill>
                  <a:schemeClr val="accent1"/>
                </a:solidFill>
                <a:latin typeface="Times New Roman" panose="02020603050405020304" pitchFamily="18" charset="0"/>
                <a:cs typeface="Times New Roman" panose="02020603050405020304" pitchFamily="18" charset="0"/>
              </a:rPr>
              <a:t>QUESTIONS?</a:t>
            </a:r>
          </a:p>
        </p:txBody>
      </p:sp>
      <p:sp>
        <p:nvSpPr>
          <p:cNvPr id="3" name="Slide Number Placeholder 2">
            <a:extLst>
              <a:ext uri="{FF2B5EF4-FFF2-40B4-BE49-F238E27FC236}">
                <a16:creationId xmlns:a16="http://schemas.microsoft.com/office/drawing/2014/main" id="{80E03FE3-F4E3-3100-9F66-3640C3AF17B5}"/>
              </a:ext>
            </a:extLst>
          </p:cNvPr>
          <p:cNvSpPr>
            <a:spLocks noGrp="1"/>
          </p:cNvSpPr>
          <p:nvPr>
            <p:ph type="sldNum" sz="quarter" idx="12"/>
          </p:nvPr>
        </p:nvSpPr>
        <p:spPr/>
        <p:txBody>
          <a:bodyPr/>
          <a:lstStyle/>
          <a:p>
            <a:fld id="{16630861-4318-414B-8E21-CA5F03E7BD41}" type="slidenum">
              <a:rPr lang="en-US" smtClean="0"/>
              <a:t>34</a:t>
            </a:fld>
            <a:endParaRPr lang="en-US"/>
          </a:p>
        </p:txBody>
      </p:sp>
      <p:pic>
        <p:nvPicPr>
          <p:cNvPr id="5" name="Graphic 4" descr="Questions with solid fill">
            <a:extLst>
              <a:ext uri="{FF2B5EF4-FFF2-40B4-BE49-F238E27FC236}">
                <a16:creationId xmlns:a16="http://schemas.microsoft.com/office/drawing/2014/main" id="{317E5922-1864-4EBA-CD54-3AB52CC7A5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54096" y="2066544"/>
            <a:ext cx="2880360" cy="2679191"/>
          </a:xfrm>
          <a:prstGeom prst="rect">
            <a:avLst/>
          </a:prstGeom>
        </p:spPr>
      </p:pic>
    </p:spTree>
    <p:extLst>
      <p:ext uri="{BB962C8B-B14F-4D97-AF65-F5344CB8AC3E}">
        <p14:creationId xmlns:p14="http://schemas.microsoft.com/office/powerpoint/2010/main" val="299643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00B733-3C0F-3FF3-8738-37F03BFCC9B3}"/>
              </a:ext>
            </a:extLst>
          </p:cNvPr>
          <p:cNvSpPr>
            <a:spLocks noGrp="1"/>
          </p:cNvSpPr>
          <p:nvPr>
            <p:ph type="title"/>
          </p:nvPr>
        </p:nvSpPr>
        <p:spPr/>
        <p:txBody>
          <a:bodyPr/>
          <a:lstStyle/>
          <a:p>
            <a:pPr algn="ctr"/>
            <a:br>
              <a:rPr kumimoji="0" lang="en-US" altLang="en-US" sz="4400" b="0" i="0" u="none" strike="noStrike" kern="1200" cap="none" spc="0" normalizeH="0" baseline="0" noProof="0" dirty="0">
                <a:ln>
                  <a:noFill/>
                </a:ln>
                <a:solidFill>
                  <a:srgbClr val="000000"/>
                </a:solidFill>
                <a:effectLst/>
                <a:uLnTx/>
                <a:uFillTx/>
                <a:latin typeface="Arial"/>
                <a:ea typeface="+mj-ea"/>
                <a:cs typeface="Arial"/>
              </a:rPr>
            </a:br>
            <a:r>
              <a:rPr kumimoji="0" lang="en-US" altLang="en-US" sz="4400" b="1" i="0" u="none" strike="noStrike" kern="1200" cap="none" spc="0" normalizeH="0" baseline="0" noProof="0" dirty="0">
                <a:ln>
                  <a:noFill/>
                </a:ln>
                <a:solidFill>
                  <a:schemeClr val="accent5"/>
                </a:solidFill>
                <a:effectLst/>
                <a:uLnTx/>
                <a:uFillTx/>
                <a:latin typeface="Times New Roman" panose="02020603050405020304" pitchFamily="18" charset="0"/>
                <a:ea typeface="+mj-ea"/>
                <a:cs typeface="Times New Roman" panose="02020603050405020304" pitchFamily="18" charset="0"/>
              </a:rPr>
              <a:t>Article XII, Section 1</a:t>
            </a:r>
            <a:r>
              <a:rPr kumimoji="0" lang="en-US" altLang="en-US" sz="4400" b="0" i="0" u="none" strike="noStrike" kern="1200" cap="none" spc="0" normalizeH="0" baseline="0" noProof="0" dirty="0">
                <a:ln>
                  <a:noFill/>
                </a:ln>
                <a:solidFill>
                  <a:schemeClr val="accent5"/>
                </a:solidFill>
                <a:effectLst/>
                <a:uLnTx/>
                <a:uFillTx/>
                <a:latin typeface="Times New Roman" panose="02020603050405020304" pitchFamily="18" charset="0"/>
                <a:ea typeface="+mj-ea"/>
                <a:cs typeface="Times New Roman" panose="02020603050405020304" pitchFamily="18" charset="0"/>
              </a:rPr>
              <a:t> </a:t>
            </a:r>
            <a:r>
              <a:rPr kumimoji="0" lang="en-US" altLang="en-US" sz="4400" b="1" i="0" u="none" strike="noStrike" kern="1200" cap="none" spc="0" normalizeH="0" baseline="0" noProof="0" dirty="0">
                <a:ln>
                  <a:noFill/>
                </a:ln>
                <a:solidFill>
                  <a:schemeClr val="accent5"/>
                </a:solidFill>
                <a:effectLst/>
                <a:uLnTx/>
                <a:uFillTx/>
                <a:latin typeface="Times New Roman" panose="02020603050405020304" pitchFamily="18" charset="0"/>
                <a:ea typeface="+mj-ea"/>
                <a:cs typeface="Times New Roman" panose="02020603050405020304" pitchFamily="18" charset="0"/>
              </a:rPr>
              <a:t>Education</a:t>
            </a:r>
            <a:endParaRPr lang="en-US" dirty="0">
              <a:solidFill>
                <a:schemeClr val="accent5"/>
              </a:solidFill>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645A5515-2933-6E34-D113-02D25BC85B36}"/>
              </a:ext>
            </a:extLst>
          </p:cNvPr>
          <p:cNvSpPr>
            <a:spLocks noGrp="1"/>
          </p:cNvSpPr>
          <p:nvPr>
            <p:ph idx="1"/>
          </p:nvPr>
        </p:nvSpPr>
        <p:spPr/>
        <p:txBody>
          <a:bodyPr>
            <a:normAutofit/>
          </a:bodyPr>
          <a:lstStyle/>
          <a:p>
            <a:pPr marL="0" indent="0" algn="ctr">
              <a:buNone/>
            </a:pPr>
            <a:r>
              <a:rPr kumimoji="0" lang="en-US" altLang="en-US" sz="5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legislature shall provide, by general law, for a thorough and efficient system of free schools.”</a:t>
            </a:r>
            <a:endParaRPr lang="en-US" sz="54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A03D4222-C23B-46C4-D1FF-83DEF566EA1D}"/>
              </a:ext>
            </a:extLst>
          </p:cNvPr>
          <p:cNvSpPr>
            <a:spLocks noGrp="1"/>
          </p:cNvSpPr>
          <p:nvPr>
            <p:ph type="sldNum" sz="quarter" idx="12"/>
          </p:nvPr>
        </p:nvSpPr>
        <p:spPr/>
        <p:txBody>
          <a:bodyPr/>
          <a:lstStyle/>
          <a:p>
            <a:fld id="{16630861-4318-414B-8E21-CA5F03E7BD41}" type="slidenum">
              <a:rPr lang="en-US" smtClean="0"/>
              <a:t>4</a:t>
            </a:fld>
            <a:endParaRPr lang="en-US"/>
          </a:p>
        </p:txBody>
      </p:sp>
    </p:spTree>
    <p:extLst>
      <p:ext uri="{BB962C8B-B14F-4D97-AF65-F5344CB8AC3E}">
        <p14:creationId xmlns:p14="http://schemas.microsoft.com/office/powerpoint/2010/main" val="233723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6AC18-9523-F3CF-7215-15214B4435A5}"/>
              </a:ext>
            </a:extLst>
          </p:cNvPr>
          <p:cNvSpPr>
            <a:spLocks noGrp="1"/>
          </p:cNvSpPr>
          <p:nvPr>
            <p:ph type="title"/>
          </p:nvPr>
        </p:nvSpPr>
        <p:spPr/>
        <p:txBody>
          <a:bodyPr>
            <a:normAutofit/>
          </a:bodyPr>
          <a:lstStyle/>
          <a:p>
            <a:pPr algn="ctr"/>
            <a:r>
              <a:rPr lang="en-US" sz="2800" dirty="0">
                <a:latin typeface="Times New Roman" panose="02020603050405020304" pitchFamily="18" charset="0"/>
                <a:cs typeface="Times New Roman" panose="02020603050405020304" pitchFamily="18" charset="0"/>
              </a:rPr>
              <a:t>Why did West Virginia put that in our Constitution?</a:t>
            </a:r>
          </a:p>
        </p:txBody>
      </p:sp>
      <p:sp>
        <p:nvSpPr>
          <p:cNvPr id="3" name="Content Placeholder 2">
            <a:extLst>
              <a:ext uri="{FF2B5EF4-FFF2-40B4-BE49-F238E27FC236}">
                <a16:creationId xmlns:a16="http://schemas.microsoft.com/office/drawing/2014/main" id="{2F501513-08C4-306C-9213-AE70AC1D3E8D}"/>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 1863, when West Virginia became a state, our founders in the Western Counties of what was then part of Virginia, had longstanding grievances with the Eastern Counties over the lack of a public education system.</a:t>
            </a:r>
          </a:p>
          <a:p>
            <a:r>
              <a:rPr lang="en-US" dirty="0">
                <a:latin typeface="Times New Roman" panose="02020603050405020304" pitchFamily="18" charset="0"/>
                <a:cs typeface="Times New Roman" panose="02020603050405020304" pitchFamily="18" charset="0"/>
              </a:rPr>
              <a:t>The leaders in the Eastern Counties didn’t want a public education system.</a:t>
            </a:r>
          </a:p>
          <a:p>
            <a:r>
              <a:rPr lang="en-US" dirty="0">
                <a:latin typeface="Times New Roman" panose="02020603050405020304" pitchFamily="18" charset="0"/>
                <a:cs typeface="Times New Roman" panose="02020603050405020304" pitchFamily="18" charset="0"/>
              </a:rPr>
              <a:t>They wanted education to be limited to those who could afford to pay for a private education which perpetuated a class system.</a:t>
            </a:r>
          </a:p>
          <a:p>
            <a:r>
              <a:rPr lang="en-US" dirty="0">
                <a:latin typeface="Times New Roman" panose="02020603050405020304" pitchFamily="18" charset="0"/>
                <a:cs typeface="Times New Roman" panose="02020603050405020304" pitchFamily="18" charset="0"/>
              </a:rPr>
              <a:t>The Western Counties, whose inhabitants were generally less wealthy, couldn’t afford to privately educate their children and grew to resent the lack of a public education system.</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327FA35-4708-D773-8521-DE499A458700}"/>
              </a:ext>
            </a:extLst>
          </p:cNvPr>
          <p:cNvSpPr>
            <a:spLocks noGrp="1"/>
          </p:cNvSpPr>
          <p:nvPr>
            <p:ph type="sldNum" sz="quarter" idx="12"/>
          </p:nvPr>
        </p:nvSpPr>
        <p:spPr/>
        <p:txBody>
          <a:bodyPr/>
          <a:lstStyle/>
          <a:p>
            <a:fld id="{16630861-4318-414B-8E21-CA5F03E7BD41}" type="slidenum">
              <a:rPr lang="en-US" smtClean="0"/>
              <a:t>5</a:t>
            </a:fld>
            <a:endParaRPr lang="en-US"/>
          </a:p>
        </p:txBody>
      </p:sp>
    </p:spTree>
    <p:extLst>
      <p:ext uri="{BB962C8B-B14F-4D97-AF65-F5344CB8AC3E}">
        <p14:creationId xmlns:p14="http://schemas.microsoft.com/office/powerpoint/2010/main" val="3694705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F86A73-ACC9-A767-6BA3-F44DC922F77B}"/>
              </a:ext>
            </a:extLst>
          </p:cNvPr>
          <p:cNvSpPr>
            <a:spLocks noGrp="1"/>
          </p:cNvSpPr>
          <p:nvPr>
            <p:ph type="sldNum" sz="quarter" idx="12"/>
          </p:nvPr>
        </p:nvSpPr>
        <p:spPr/>
        <p:txBody>
          <a:bodyPr/>
          <a:lstStyle/>
          <a:p>
            <a:fld id="{16630861-4318-414B-8E21-CA5F03E7BD41}" type="slidenum">
              <a:rPr lang="en-US" smtClean="0"/>
              <a:t>6</a:t>
            </a:fld>
            <a:endParaRPr lang="en-US"/>
          </a:p>
        </p:txBody>
      </p:sp>
      <p:sp>
        <p:nvSpPr>
          <p:cNvPr id="7" name="TextBox 6">
            <a:extLst>
              <a:ext uri="{FF2B5EF4-FFF2-40B4-BE49-F238E27FC236}">
                <a16:creationId xmlns:a16="http://schemas.microsoft.com/office/drawing/2014/main" id="{E4B6CB41-BC5E-7DAC-0E03-FD5A1790950B}"/>
              </a:ext>
            </a:extLst>
          </p:cNvPr>
          <p:cNvSpPr txBox="1"/>
          <p:nvPr/>
        </p:nvSpPr>
        <p:spPr>
          <a:xfrm>
            <a:off x="1225296" y="1161288"/>
            <a:ext cx="6629400" cy="3477875"/>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The public education clause was in West Virginia’s Constitution when West Virginia was admitted to the Union in 1863.</a:t>
            </a:r>
          </a:p>
        </p:txBody>
      </p:sp>
    </p:spTree>
    <p:extLst>
      <p:ext uri="{BB962C8B-B14F-4D97-AF65-F5344CB8AC3E}">
        <p14:creationId xmlns:p14="http://schemas.microsoft.com/office/powerpoint/2010/main" val="4067689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00F44-FF50-1B95-E947-872D170367C6}"/>
              </a:ext>
            </a:extLst>
          </p:cNvPr>
          <p:cNvSpPr>
            <a:spLocks noGrp="1"/>
          </p:cNvSpPr>
          <p:nvPr>
            <p:ph type="title"/>
          </p:nvPr>
        </p:nvSpPr>
        <p:spPr/>
        <p:txBody>
          <a:bodyPr>
            <a:normAutofit/>
          </a:bodyPr>
          <a:lstStyle/>
          <a:p>
            <a:pPr algn="ctr"/>
            <a:r>
              <a:rPr lang="en-US" sz="4800" dirty="0">
                <a:latin typeface="Times New Roman" panose="02020603050405020304" pitchFamily="18" charset="0"/>
                <a:cs typeface="Times New Roman" panose="02020603050405020304" pitchFamily="18" charset="0"/>
              </a:rPr>
              <a:t>Meanwhile, In Virginia . . . </a:t>
            </a:r>
          </a:p>
        </p:txBody>
      </p:sp>
      <p:sp>
        <p:nvSpPr>
          <p:cNvPr id="3" name="Content Placeholder 2">
            <a:extLst>
              <a:ext uri="{FF2B5EF4-FFF2-40B4-BE49-F238E27FC236}">
                <a16:creationId xmlns:a16="http://schemas.microsoft.com/office/drawing/2014/main" id="{8B718299-3F91-F3CD-5F57-F7F490875295}"/>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After the Civil War, in 1867, Congress passed legislation setting out conditions that the Southern states had to meet to be readmitted to the Union.  Virginia was one of those Southern states.</a:t>
            </a:r>
          </a:p>
          <a:p>
            <a:r>
              <a:rPr lang="en-US" dirty="0">
                <a:latin typeface="Times New Roman" panose="02020603050405020304" pitchFamily="18" charset="0"/>
                <a:cs typeface="Times New Roman" panose="02020603050405020304" pitchFamily="18" charset="0"/>
              </a:rPr>
              <a:t>By 1870, Virginia had not been readmitted to the Union.  It was one of three states – the other two being Mississippi and Texas – who had not satisfied the conditions to be readmitted.</a:t>
            </a:r>
          </a:p>
          <a:p>
            <a:r>
              <a:rPr lang="en-US" dirty="0">
                <a:latin typeface="Times New Roman" panose="02020603050405020304" pitchFamily="18" charset="0"/>
                <a:cs typeface="Times New Roman" panose="02020603050405020304" pitchFamily="18" charset="0"/>
              </a:rPr>
              <a:t>Congress passed legislation requiring all three of these states to include public education provisions in their constitutions as a condition of being readmitted to the Union.</a:t>
            </a:r>
          </a:p>
          <a:p>
            <a:r>
              <a:rPr lang="en-US" dirty="0">
                <a:latin typeface="Times New Roman" panose="02020603050405020304" pitchFamily="18" charset="0"/>
                <a:cs typeface="Times New Roman" panose="02020603050405020304" pitchFamily="18" charset="0"/>
              </a:rPr>
              <a:t>In the Congressional Act admitting Virginia to the Union, Congress specifically stated that the </a:t>
            </a:r>
            <a:r>
              <a:rPr lang="en-US" b="1" dirty="0">
                <a:latin typeface="Times New Roman" panose="02020603050405020304" pitchFamily="18" charset="0"/>
                <a:cs typeface="Times New Roman" panose="02020603050405020304" pitchFamily="18" charset="0"/>
              </a:rPr>
              <a:t>“constitution of Virginia shall never be so amended or changed to deprive any citizen . . . of the school rights and privileges secured by the constitution of said State.”</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678B68D-BA0D-63C3-D501-3D74AA6428B9}"/>
              </a:ext>
            </a:extLst>
          </p:cNvPr>
          <p:cNvSpPr>
            <a:spLocks noGrp="1"/>
          </p:cNvSpPr>
          <p:nvPr>
            <p:ph type="sldNum" sz="quarter" idx="12"/>
          </p:nvPr>
        </p:nvSpPr>
        <p:spPr/>
        <p:txBody>
          <a:bodyPr/>
          <a:lstStyle/>
          <a:p>
            <a:fld id="{16630861-4318-414B-8E21-CA5F03E7BD41}" type="slidenum">
              <a:rPr lang="en-US" smtClean="0"/>
              <a:t>7</a:t>
            </a:fld>
            <a:endParaRPr lang="en-US"/>
          </a:p>
        </p:txBody>
      </p:sp>
    </p:spTree>
    <p:extLst>
      <p:ext uri="{BB962C8B-B14F-4D97-AF65-F5344CB8AC3E}">
        <p14:creationId xmlns:p14="http://schemas.microsoft.com/office/powerpoint/2010/main" val="4135611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059F2-7FBE-73A3-DDA7-45BA4F9496F7}"/>
              </a:ext>
            </a:extLst>
          </p:cNvPr>
          <p:cNvSpPr>
            <a:spLocks noGrp="1"/>
          </p:cNvSpPr>
          <p:nvPr>
            <p:ph type="title"/>
          </p:nvPr>
        </p:nvSpPr>
        <p:spPr/>
        <p:txBody>
          <a:bodyPr>
            <a:normAutofit/>
          </a:bodyPr>
          <a:lstStyle/>
          <a:p>
            <a:pPr algn="ctr"/>
            <a:r>
              <a:rPr lang="en-US" altLang="en-US" sz="2800" b="1" dirty="0">
                <a:latin typeface="Times New Roman" panose="02020603050405020304" pitchFamily="18" charset="0"/>
                <a:cs typeface="Times New Roman" panose="02020603050405020304" pitchFamily="18" charset="0"/>
              </a:rPr>
              <a:t>Article XII, Section 2</a:t>
            </a:r>
            <a:r>
              <a:rPr lang="en-US" altLang="en-US" sz="2800"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Supervision of Free Schools</a:t>
            </a: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366A1A0-1D2B-1F16-FE9F-9236B038F8D9}"/>
              </a:ext>
            </a:extLst>
          </p:cNvPr>
          <p:cNvSpPr>
            <a:spLocks noGrp="1"/>
          </p:cNvSpPr>
          <p:nvPr>
            <p:ph idx="1"/>
          </p:nvPr>
        </p:nvSpPr>
        <p:spPr/>
        <p:txBody>
          <a:bodyPr>
            <a:normAutofit/>
          </a:bodyPr>
          <a:lstStyle/>
          <a:p>
            <a:r>
              <a:rPr kumimoji="0" lang="en-US" altLang="en-US" sz="4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general supervision of the free schools of the State shall be vested in the West Virginia board of education which shall perform such duties as may be prescribed by law. . . .”</a:t>
            </a:r>
            <a:endParaRPr lang="en-US" sz="4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7A5AD79-EB98-7C75-869A-EEC4C09C416B}"/>
              </a:ext>
            </a:extLst>
          </p:cNvPr>
          <p:cNvSpPr>
            <a:spLocks noGrp="1"/>
          </p:cNvSpPr>
          <p:nvPr>
            <p:ph type="sldNum" sz="quarter" idx="12"/>
          </p:nvPr>
        </p:nvSpPr>
        <p:spPr/>
        <p:txBody>
          <a:bodyPr/>
          <a:lstStyle/>
          <a:p>
            <a:fld id="{16630861-4318-414B-8E21-CA5F03E7BD41}" type="slidenum">
              <a:rPr lang="en-US" smtClean="0"/>
              <a:t>8</a:t>
            </a:fld>
            <a:endParaRPr lang="en-US"/>
          </a:p>
        </p:txBody>
      </p:sp>
    </p:spTree>
    <p:extLst>
      <p:ext uri="{BB962C8B-B14F-4D97-AF65-F5344CB8AC3E}">
        <p14:creationId xmlns:p14="http://schemas.microsoft.com/office/powerpoint/2010/main" val="142955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55F33-622B-B844-74E8-DDD8C13EB9B7}"/>
              </a:ext>
            </a:extLst>
          </p:cNvPr>
          <p:cNvSpPr>
            <a:spLocks noGrp="1"/>
          </p:cNvSpPr>
          <p:nvPr>
            <p:ph type="title"/>
          </p:nvPr>
        </p:nvSpPr>
        <p:spPr/>
        <p:txBody>
          <a:bodyPr/>
          <a:lstStyle/>
          <a:p>
            <a:pPr algn="ctr"/>
            <a:r>
              <a:rPr kumimoji="0" lang="en-US" altLang="en-US" sz="2800" b="1"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Article XII, Section 2</a:t>
            </a:r>
            <a:r>
              <a:rPr kumimoji="0" lang="en-US" altLang="en-US" sz="2800" b="0"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 </a:t>
            </a:r>
            <a:r>
              <a:rPr kumimoji="0" lang="en-US" altLang="en-US" sz="2800" b="1" i="0" u="none" strike="noStrike" kern="1200" cap="none" spc="0" normalizeH="0" baseline="0" noProof="0" dirty="0">
                <a:ln>
                  <a:noFill/>
                </a:ln>
                <a:solidFill>
                  <a:srgbClr val="004071"/>
                </a:solidFill>
                <a:effectLst/>
                <a:uLnTx/>
                <a:uFillTx/>
                <a:latin typeface="Times New Roman" panose="02020603050405020304" pitchFamily="18" charset="0"/>
                <a:cs typeface="Times New Roman" panose="02020603050405020304" pitchFamily="18" charset="0"/>
              </a:rPr>
              <a:t>Supervision of Free Schools</a:t>
            </a:r>
            <a:endParaRPr lang="en-US" dirty="0"/>
          </a:p>
        </p:txBody>
      </p:sp>
      <p:sp>
        <p:nvSpPr>
          <p:cNvPr id="3" name="Content Placeholder 2">
            <a:extLst>
              <a:ext uri="{FF2B5EF4-FFF2-40B4-BE49-F238E27FC236}">
                <a16:creationId xmlns:a16="http://schemas.microsoft.com/office/drawing/2014/main" id="{171A0D2E-7F48-CD5C-E94A-6F34936540DD}"/>
              </a:ext>
            </a:extLst>
          </p:cNvPr>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The board shall consist of nine members to be appointed by the governor, by and with the advice and consent of the senate, for overlapping terms of nine years, except the original appointments shall be for terms of one, two, three, four, five, six, seven, eight, and nine years, respectively.  No more than five members of the board shall belong to the same political party, and in addition to the general qualifications otherwise required by the Constitution, the legislature may require other specific qualifications for membership on the board.  No member of the board may be removed from office by the governor except for official misconduct, incompetence, neglect of duty, or gross immorality, and then only in the manner prescribed by law for the removal by the governor of state elected officers. . . .”</a:t>
            </a:r>
          </a:p>
          <a:p>
            <a:endParaRPr lang="en-US" dirty="0"/>
          </a:p>
        </p:txBody>
      </p:sp>
      <p:sp>
        <p:nvSpPr>
          <p:cNvPr id="4" name="Slide Number Placeholder 3">
            <a:extLst>
              <a:ext uri="{FF2B5EF4-FFF2-40B4-BE49-F238E27FC236}">
                <a16:creationId xmlns:a16="http://schemas.microsoft.com/office/drawing/2014/main" id="{60AF38A5-1ECA-CD25-C4C3-21F7F98C5179}"/>
              </a:ext>
            </a:extLst>
          </p:cNvPr>
          <p:cNvSpPr>
            <a:spLocks noGrp="1"/>
          </p:cNvSpPr>
          <p:nvPr>
            <p:ph type="sldNum" sz="quarter" idx="12"/>
          </p:nvPr>
        </p:nvSpPr>
        <p:spPr/>
        <p:txBody>
          <a:bodyPr/>
          <a:lstStyle/>
          <a:p>
            <a:fld id="{16630861-4318-414B-8E21-CA5F03E7BD41}" type="slidenum">
              <a:rPr lang="en-US" smtClean="0"/>
              <a:t>9</a:t>
            </a:fld>
            <a:endParaRPr lang="en-US"/>
          </a:p>
        </p:txBody>
      </p:sp>
    </p:spTree>
    <p:extLst>
      <p:ext uri="{BB962C8B-B14F-4D97-AF65-F5344CB8AC3E}">
        <p14:creationId xmlns:p14="http://schemas.microsoft.com/office/powerpoint/2010/main" val="3826475577"/>
      </p:ext>
    </p:extLst>
  </p:cSld>
  <p:clrMapOvr>
    <a:masterClrMapping/>
  </p:clrMapOvr>
</p:sld>
</file>

<file path=ppt/theme/theme1.xml><?xml version="1.0" encoding="utf-8"?>
<a:theme xmlns:a="http://schemas.openxmlformats.org/drawingml/2006/main" name="WVDE_2017Theme2">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_2017Theme2" id="{44F0BE6C-34C6-EC46-AFE6-CDB91FC5A479}" vid="{EC7969FB-EEA3-4642-839C-4BC218616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WVDE_2017Theme2</Template>
  <TotalTime>1270</TotalTime>
  <Words>2552</Words>
  <Application>Microsoft Office PowerPoint</Application>
  <PresentationFormat>On-screen Show (4:3)</PresentationFormat>
  <Paragraphs>149</Paragraphs>
  <Slides>34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Fira Sans</vt:lpstr>
      <vt:lpstr>Fira Sans Ultra</vt:lpstr>
      <vt:lpstr>Symbol</vt:lpstr>
      <vt:lpstr>Times New Roman</vt:lpstr>
      <vt:lpstr>Vollkorn</vt:lpstr>
      <vt:lpstr>WVDE_2017Theme2</vt:lpstr>
      <vt:lpstr>THE ORGANIZATIONAL STRUCTURE OF PUBLIC EDUCATION IN WEST VIRGINIA</vt:lpstr>
      <vt:lpstr> THE WEST VIRGINIA BOARD OF EDUCATION’S STATUS  </vt:lpstr>
      <vt:lpstr>PowerPoint Presentation</vt:lpstr>
      <vt:lpstr> Article XII, Section 1 Education</vt:lpstr>
      <vt:lpstr>Why did West Virginia put that in our Constitution?</vt:lpstr>
      <vt:lpstr>PowerPoint Presentation</vt:lpstr>
      <vt:lpstr>Meanwhile, In Virginia . . . </vt:lpstr>
      <vt:lpstr>Article XII, Section 2 Supervision of Free Schools</vt:lpstr>
      <vt:lpstr>Article XII, Section 2 Supervision of Free Schools</vt:lpstr>
      <vt:lpstr>Article XII, Section 2 Supervision of Free Schools</vt:lpstr>
      <vt:lpstr>HISTORICAL PERSPECTIVE ON THE CONSTITUTION</vt:lpstr>
      <vt:lpstr>STATE EXECUTIVE BRANCH ORGANIZATION CHART</vt:lpstr>
      <vt:lpstr>HISTORICAL PERSPECTIVE ON THE CONSTITUTION</vt:lpstr>
      <vt:lpstr>HISTORICAL PERSPECTIVE ON THE CONSTITUTION</vt:lpstr>
      <vt:lpstr>HISTORICAL PERSPECTIVE ON THE CONSTITUTION</vt:lpstr>
      <vt:lpstr>School Districts Under the Constitution</vt:lpstr>
      <vt:lpstr>School Districts </vt:lpstr>
      <vt:lpstr>COUNTY SUPERINTENDENTS</vt:lpstr>
      <vt:lpstr>COUNTY BOARDS OF EDUCATON</vt:lpstr>
      <vt:lpstr>HOW HAVE THE COURTS DEFINED THE STATE BOARD’S CONSTITUTIONAL AUTHORITY?</vt:lpstr>
      <vt:lpstr>PUBLIC EDUCATION IS A FUNDAMENTAL CONSTITUTIONAL RIGHT</vt:lpstr>
      <vt:lpstr>WHY IS PAULEY IMPORTANT?</vt:lpstr>
      <vt:lpstr>The Public School Support Plan (PSSP)</vt:lpstr>
      <vt:lpstr>STATE BOARD POLICY</vt:lpstr>
      <vt:lpstr>STATE BOARD POLICY</vt:lpstr>
      <vt:lpstr>STATE BOARD POLICY</vt:lpstr>
      <vt:lpstr>STATE BOARD POLICY</vt:lpstr>
      <vt:lpstr>STATE BOARD POLICY</vt:lpstr>
      <vt:lpstr>STATE BOARD POLICY</vt:lpstr>
      <vt:lpstr>STATE BOARD POLICY</vt:lpstr>
      <vt:lpstr>STATE BOARD POLICY</vt:lpstr>
      <vt:lpstr>STATE BOARD POLICY</vt:lpstr>
      <vt:lpstr>WAIVER OF STATE BOARD POLICIES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Daniels</dc:creator>
  <cp:lastModifiedBy>Kelli Talbott</cp:lastModifiedBy>
  <cp:revision>16</cp:revision>
  <dcterms:created xsi:type="dcterms:W3CDTF">2017-05-08T14:21:19Z</dcterms:created>
  <dcterms:modified xsi:type="dcterms:W3CDTF">2023-07-12T12:41:48Z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0f4a70-4b6c-4bd4-a002-31edb9c00abe_Enabled">
    <vt:lpwstr>true</vt:lpwstr>
  </property>
  <property fmtid="{D5CDD505-2E9C-101B-9397-08002B2CF9AE}" pid="3" name="MSIP_Label_460f4a70-4b6c-4bd4-a002-31edb9c00abe_SetDate">
    <vt:lpwstr>2023-07-06T19:46:17Z</vt:lpwstr>
  </property>
  <property fmtid="{D5CDD505-2E9C-101B-9397-08002B2CF9AE}" pid="4" name="MSIP_Label_460f4a70-4b6c-4bd4-a002-31edb9c00abe_Method">
    <vt:lpwstr>Standard</vt:lpwstr>
  </property>
  <property fmtid="{D5CDD505-2E9C-101B-9397-08002B2CF9AE}" pid="5" name="MSIP_Label_460f4a70-4b6c-4bd4-a002-31edb9c00abe_Name">
    <vt:lpwstr>General</vt:lpwstr>
  </property>
  <property fmtid="{D5CDD505-2E9C-101B-9397-08002B2CF9AE}" pid="6" name="MSIP_Label_460f4a70-4b6c-4bd4-a002-31edb9c00abe_SiteId">
    <vt:lpwstr>e019b04b-330c-467a-8bae-09fb17374d6a</vt:lpwstr>
  </property>
  <property fmtid="{D5CDD505-2E9C-101B-9397-08002B2CF9AE}" pid="7" name="MSIP_Label_460f4a70-4b6c-4bd4-a002-31edb9c00abe_ActionId">
    <vt:lpwstr>8cede00d-81c8-4386-9151-5144500f30ea</vt:lpwstr>
  </property>
  <property fmtid="{D5CDD505-2E9C-101B-9397-08002B2CF9AE}" pid="8" name="MSIP_Label_460f4a70-4b6c-4bd4-a002-31edb9c00abe_ContentBits">
    <vt:lpwstr>0</vt:lpwstr>
  </property>
</Properties>
</file>