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94" r:id="rId31"/>
    <p:sldId id="295" r:id="rId32"/>
    <p:sldId id="296" r:id="rId33"/>
    <p:sldId id="297" r:id="rId34"/>
    <p:sldId id="300" r:id="rId35"/>
    <p:sldId id="298" r:id="rId36"/>
    <p:sldId id="299" r:id="rId37"/>
    <p:sldId id="301" r:id="rId38"/>
    <p:sldId id="302" r:id="rId39"/>
    <p:sldId id="303" r:id="rId40"/>
    <p:sldId id="304" r:id="rId41"/>
    <p:sldId id="305" r:id="rId42"/>
    <p:sldId id="29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rgbClr val="404040"/>
                </a:solidFill>
                <a:latin typeface="Arial Black" panose="020B0A04020102020204" pitchFamily="34" charset="0"/>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2000" cap="all">
                <a:solidFill>
                  <a:srgbClr val="DA291C"/>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5A37619-20B0-4F5C-ADDF-93EB06848650}" type="datetime1">
              <a:rPr lang="en-US" smtClean="0"/>
              <a:t>10/4/2023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rgbClr val="DA291C"/>
                </a:solidFill>
              </a:defRPr>
            </a:lvl1pPr>
          </a:lstStyle>
          <a:p>
            <a:fld id="{78A8B65C-AE78-4C1D-9796-A1AACA8AA37B}" type="slidenum">
              <a:rPr lang="en-US" smtClean="0"/>
              <a:pPr/>
              <a:t>‹#›</a:t>
            </a:fld>
            <a:endParaRPr lang="en-US" dirty="0"/>
          </a:p>
        </p:txBody>
      </p:sp>
    </p:spTree>
    <p:extLst>
      <p:ext uri="{BB962C8B-B14F-4D97-AF65-F5344CB8AC3E}">
        <p14:creationId xmlns:p14="http://schemas.microsoft.com/office/powerpoint/2010/main" val="1941819721"/>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409D5C-6C6C-4A28-8A51-C62C3C461AC0}" type="datetime1">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8A8B65C-AE78-4C1D-9796-A1AACA8AA37B}" type="slidenum">
              <a:rPr lang="en-US" smtClean="0"/>
              <a:t>‹#›</a:t>
            </a:fld>
            <a:endParaRPr lang="en-US" dirty="0"/>
          </a:p>
        </p:txBody>
      </p:sp>
    </p:spTree>
    <p:extLst>
      <p:ext uri="{BB962C8B-B14F-4D97-AF65-F5344CB8AC3E}">
        <p14:creationId xmlns:p14="http://schemas.microsoft.com/office/powerpoint/2010/main" val="3205920736"/>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3BE6C87-5527-4E7E-BAB6-9E9506AE8776}" type="datetime1">
              <a:rPr lang="en-US" smtClean="0"/>
              <a:t>10/4/2023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78A8B65C-AE78-4C1D-9796-A1AACA8AA37B}" type="slidenum">
              <a:rPr lang="en-US" smtClean="0"/>
              <a:t>‹#›</a:t>
            </a:fld>
            <a:endParaRPr lang="en-US" dirty="0"/>
          </a:p>
        </p:txBody>
      </p:sp>
    </p:spTree>
    <p:extLst>
      <p:ext uri="{BB962C8B-B14F-4D97-AF65-F5344CB8AC3E}">
        <p14:creationId xmlns:p14="http://schemas.microsoft.com/office/powerpoint/2010/main" val="1519217754"/>
      </p:ext>
    </p:extLst>
  </p:cSld>
  <p:clrMapOvr>
    <a:masterClrMapping/>
  </p:clrMapOvr>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normAutofit/>
          </a:bodyPr>
          <a:lstStyle>
            <a:lvl1pPr>
              <a:defRPr sz="36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nchor="t"/>
          <a:lstStyle>
            <a:lvl1pPr>
              <a:buClr>
                <a:srgbClr val="DA291C"/>
              </a:buClr>
              <a:defRPr sz="2400">
                <a:latin typeface="Arial" panose="020B0604020202020204" pitchFamily="34" charset="0"/>
                <a:cs typeface="Arial" panose="020B0604020202020204" pitchFamily="34" charset="0"/>
              </a:defRPr>
            </a:lvl1pPr>
            <a:lvl2pPr>
              <a:buClr>
                <a:schemeClr val="bg1">
                  <a:lumMod val="75000"/>
                </a:schemeClr>
              </a:buClr>
              <a:defRPr sz="2000">
                <a:latin typeface="Arial" panose="020B0604020202020204" pitchFamily="34" charset="0"/>
                <a:cs typeface="Arial" panose="020B0604020202020204" pitchFamily="34" charset="0"/>
              </a:defRPr>
            </a:lvl2pPr>
            <a:lvl3pPr>
              <a:buClr>
                <a:schemeClr val="tx1"/>
              </a:buClr>
              <a:defRPr sz="18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5517B1D0-A88E-4A53-B94C-BC73BB5A7452}" type="datetime1">
              <a:rPr lang="en-US" smtClean="0"/>
              <a:t>10/4/2023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lvl1pPr>
              <a:defRPr>
                <a:solidFill>
                  <a:srgbClr val="DA291C"/>
                </a:solidFill>
                <a:latin typeface="Arial Black" panose="020B0A04020102020204" pitchFamily="34" charset="0"/>
              </a:defRPr>
            </a:lvl1pPr>
          </a:lstStyle>
          <a:p>
            <a:fld id="{78A8B65C-AE78-4C1D-9796-A1AACA8AA37B}" type="slidenum">
              <a:rPr lang="en-US" smtClean="0"/>
              <a:pPr/>
              <a:t>‹#›</a:t>
            </a:fld>
            <a:endParaRPr lang="en-US" dirty="0"/>
          </a:p>
        </p:txBody>
      </p:sp>
      <p:pic>
        <p:nvPicPr>
          <p:cNvPr id="9" name="Picture 8">
            <a:extLst>
              <a:ext uri="{FF2B5EF4-FFF2-40B4-BE49-F238E27FC236}">
                <a16:creationId xmlns:a16="http://schemas.microsoft.com/office/drawing/2014/main" id="{ABFC0E86-C19B-43F6-B27C-EB2832CF8F50}"/>
              </a:ext>
            </a:extLst>
          </p:cNvPr>
          <p:cNvPicPr>
            <a:picLocks noChangeAspect="1"/>
          </p:cNvPicPr>
          <p:nvPr userDrawn="1"/>
        </p:nvPicPr>
        <p:blipFill>
          <a:blip r:embed="rId2"/>
          <a:stretch>
            <a:fillRect/>
          </a:stretch>
        </p:blipFill>
        <p:spPr>
          <a:xfrm>
            <a:off x="10215232" y="6385374"/>
            <a:ext cx="1395575" cy="277594"/>
          </a:xfrm>
          <a:prstGeom prst="rect">
            <a:avLst/>
          </a:prstGeom>
        </p:spPr>
      </p:pic>
    </p:spTree>
    <p:extLst>
      <p:ext uri="{BB962C8B-B14F-4D97-AF65-F5344CB8AC3E}">
        <p14:creationId xmlns:p14="http://schemas.microsoft.com/office/powerpoint/2010/main" val="2110712115"/>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7F92D25-F480-475C-BCA4-B5D4B087190B}" type="datetime1">
              <a:rPr lang="en-US" smtClean="0"/>
              <a:t>10/4/2023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78A8B65C-AE78-4C1D-9796-A1AACA8AA37B}" type="slidenum">
              <a:rPr lang="en-US" smtClean="0"/>
              <a:t>‹#›</a:t>
            </a:fld>
            <a:endParaRPr lang="en-US" dirty="0"/>
          </a:p>
        </p:txBody>
      </p:sp>
    </p:spTree>
    <p:extLst>
      <p:ext uri="{BB962C8B-B14F-4D97-AF65-F5344CB8AC3E}">
        <p14:creationId xmlns:p14="http://schemas.microsoft.com/office/powerpoint/2010/main" val="3057031046"/>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C033B0-EA76-49B9-BB73-2CF23A71D83B}" type="datetime1">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A8B65C-AE78-4C1D-9796-A1AACA8AA37B}" type="slidenum">
              <a:rPr lang="en-US" smtClean="0"/>
              <a:t>‹#›</a:t>
            </a:fld>
            <a:endParaRPr lang="en-US" dirty="0"/>
          </a:p>
        </p:txBody>
      </p:sp>
    </p:spTree>
    <p:extLst>
      <p:ext uri="{BB962C8B-B14F-4D97-AF65-F5344CB8AC3E}">
        <p14:creationId xmlns:p14="http://schemas.microsoft.com/office/powerpoint/2010/main" val="1016002632"/>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E9671B-6DBD-48AE-B5DF-1AEFDF6D3CD8}" type="datetime1">
              <a:rPr lang="en-US" smtClean="0"/>
              <a:t>10/4/2023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8A8B65C-AE78-4C1D-9796-A1AACA8AA37B}" type="slidenum">
              <a:rPr lang="en-US" smtClean="0"/>
              <a:t>‹#›</a:t>
            </a:fld>
            <a:endParaRPr lang="en-US" dirty="0"/>
          </a:p>
        </p:txBody>
      </p:sp>
    </p:spTree>
    <p:extLst>
      <p:ext uri="{BB962C8B-B14F-4D97-AF65-F5344CB8AC3E}">
        <p14:creationId xmlns:p14="http://schemas.microsoft.com/office/powerpoint/2010/main" val="3813861873"/>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8F0800-4737-4DAF-B3EC-6EC01A82E820}" type="datetime1">
              <a:rPr lang="en-US" smtClean="0"/>
              <a:t>10/4/2023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8A8B65C-AE78-4C1D-9796-A1AACA8AA37B}" type="slidenum">
              <a:rPr lang="en-US" smtClean="0"/>
              <a:t>‹#›</a:t>
            </a:fld>
            <a:endParaRPr lang="en-US" dirty="0"/>
          </a:p>
        </p:txBody>
      </p:sp>
    </p:spTree>
    <p:extLst>
      <p:ext uri="{BB962C8B-B14F-4D97-AF65-F5344CB8AC3E}">
        <p14:creationId xmlns:p14="http://schemas.microsoft.com/office/powerpoint/2010/main" val="2318249777"/>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C61C-A6F0-4FED-B91C-9546AA52D0A9}" type="datetime1">
              <a:rPr lang="en-US" smtClean="0"/>
              <a:t>10/4/2023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8A8B65C-AE78-4C1D-9796-A1AACA8AA37B}" type="slidenum">
              <a:rPr lang="en-US" smtClean="0"/>
              <a:t>‹#›</a:t>
            </a:fld>
            <a:endParaRPr lang="en-US" dirty="0"/>
          </a:p>
        </p:txBody>
      </p:sp>
    </p:spTree>
    <p:extLst>
      <p:ext uri="{BB962C8B-B14F-4D97-AF65-F5344CB8AC3E}">
        <p14:creationId xmlns:p14="http://schemas.microsoft.com/office/powerpoint/2010/main" val="811357467"/>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348EAD32-E364-4DCC-B86C-168417110AB4}" type="datetime1">
              <a:rPr lang="en-US" smtClean="0"/>
              <a:t>10/4/2023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78A8B65C-AE78-4C1D-9796-A1AACA8AA37B}" type="slidenum">
              <a:rPr lang="en-US" smtClean="0"/>
              <a:t>‹#›</a:t>
            </a:fld>
            <a:endParaRPr lang="en-US" dirty="0"/>
          </a:p>
        </p:txBody>
      </p:sp>
    </p:spTree>
    <p:extLst>
      <p:ext uri="{BB962C8B-B14F-4D97-AF65-F5344CB8AC3E}">
        <p14:creationId xmlns:p14="http://schemas.microsoft.com/office/powerpoint/2010/main" val="3313081873"/>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F19C58-210D-4FA9-9AAB-8593335F6198}" type="datetime1">
              <a:rPr lang="en-US" smtClean="0"/>
              <a:t>10/4/2023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8A8B65C-AE78-4C1D-9796-A1AACA8AA37B}" type="slidenum">
              <a:rPr lang="en-US" smtClean="0"/>
              <a:t>‹#›</a:t>
            </a:fld>
            <a:endParaRPr lang="en-US" dirty="0"/>
          </a:p>
        </p:txBody>
      </p:sp>
    </p:spTree>
    <p:extLst>
      <p:ext uri="{BB962C8B-B14F-4D97-AF65-F5344CB8AC3E}">
        <p14:creationId xmlns:p14="http://schemas.microsoft.com/office/powerpoint/2010/main" val="52589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E66D4E1-910C-4DE8-8D73-FAF7C75F8E68}" type="datetime1">
              <a:rPr lang="en-US" smtClean="0"/>
              <a:t>10/4/2023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rgbClr val="DA291C"/>
                </a:solidFill>
              </a:defRPr>
            </a:lvl1pPr>
          </a:lstStyle>
          <a:p>
            <a:fld id="{78A8B65C-AE78-4C1D-9796-A1AACA8AA37B}"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rgbClr val="DA291C"/>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545996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DA291C"/>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bg1">
            <a:lumMod val="50000"/>
          </a:schemeClr>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rgbClr val="DA291C"/>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bg1">
            <a:lumMod val="50000"/>
          </a:schemeClr>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6" name="Picture 15" descr="" title="">
            <a:extLst>
              <a:ext uri="{FF2B5EF4-FFF2-40B4-BE49-F238E27FC236}">
                <a16:creationId xmlns:a16="http://schemas.microsoft.com/office/drawing/2014/main" id="{236B3B8B-5D27-4AE8-A036-21B29868F152}"/>
              </a:ext>
            </a:extLst>
          </p:cNvPr>
          <p:cNvPicPr>
            <a:picLocks noChangeAspect="1"/>
          </p:cNvPicPr>
          <p:nvPr/>
        </p:nvPicPr>
        <p:blipFill rotWithShape="1">
          <a:blip r:embed="rId2"/>
          <a:srcRect l="513" t="23848" r="530" b="24500"/>
          <a:stretch/>
        </p:blipFill>
        <p:spPr>
          <a:xfrm>
            <a:off x="447675" y="3085765"/>
            <a:ext cx="11258550" cy="3305510"/>
          </a:xfrm>
          <a:prstGeom prst="rect">
            <a:avLst/>
          </a:prstGeom>
        </p:spPr>
      </p:pic>
      <p:sp>
        <p:nvSpPr>
          <p:cNvPr id="2" name="Title 1" descr="" title="">
            <a:extLst>
              <a:ext uri="{FF2B5EF4-FFF2-40B4-BE49-F238E27FC236}">
                <a16:creationId xmlns:a16="http://schemas.microsoft.com/office/drawing/2014/main" id="{3BE52A6E-16C3-4572-B70F-7A6665208CEE}"/>
              </a:ext>
            </a:extLst>
          </p:cNvPr>
          <p:cNvSpPr>
            <a:spLocks noGrp="1"/>
          </p:cNvSpPr>
          <p:nvPr>
            <p:ph type="ctrTitle"/>
          </p:nvPr>
        </p:nvSpPr>
        <p:spPr>
          <a:xfrm>
            <a:off x="599225" y="1020432"/>
            <a:ext cx="10993549" cy="1475013"/>
          </a:xfrm>
        </p:spPr>
        <p:txBody>
          <a:bodyPr>
            <a:normAutofit fontScale="90000"/>
          </a:bodyPr>
          <a:lstStyle/>
          <a:p>
            <a:r>
              <a:rPr lang="en-US" dirty="0">
                <a:solidFill>
                  <a:schemeClr val="tx1"/>
                </a:solidFill>
              </a:rPr>
              <a:t>School finance ISSUES in west Virginia</a:t>
            </a:r>
            <a:br>
              <a:rPr lang="en-US" dirty="0">
                <a:solidFill>
                  <a:schemeClr val="tx1"/>
                </a:solidFill>
              </a:rPr>
            </a:br>
            <a:r>
              <a:rPr lang="en-US" sz="2400" dirty="0">
                <a:solidFill>
                  <a:schemeClr val="tx1"/>
                </a:solidFill>
              </a:rPr>
              <a:t>recent changes in election law, excess levies, general obligation bonds and other available financing options</a:t>
            </a:r>
          </a:p>
        </p:txBody>
      </p:sp>
      <p:pic>
        <p:nvPicPr>
          <p:cNvPr id="14" name="Picture 13" descr="" title="">
            <a:extLst>
              <a:ext uri="{FF2B5EF4-FFF2-40B4-BE49-F238E27FC236}">
                <a16:creationId xmlns:a16="http://schemas.microsoft.com/office/drawing/2014/main" id="{E5CFCDB4-F8BE-4B36-93D3-7C91D1D64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728" y="749917"/>
            <a:ext cx="1571012" cy="307998"/>
          </a:xfrm>
          <a:prstGeom prst="rect">
            <a:avLst/>
          </a:prstGeom>
        </p:spPr>
      </p:pic>
    </p:spTree>
    <p:extLst>
      <p:ext uri="{BB962C8B-B14F-4D97-AF65-F5344CB8AC3E}">
        <p14:creationId xmlns:p14="http://schemas.microsoft.com/office/powerpoint/2010/main" val="216508570"/>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A12D7EF-48DB-49AA-3948-29A65C4B0895}"/>
              </a:ext>
            </a:extLst>
          </p:cNvPr>
          <p:cNvSpPr>
            <a:spLocks noGrp="1"/>
          </p:cNvSpPr>
          <p:nvPr>
            <p:ph type="title"/>
          </p:nvPr>
        </p:nvSpPr>
        <p:spPr/>
        <p:txBody>
          <a:bodyPr/>
          <a:lstStyle/>
          <a:p>
            <a:r>
              <a:rPr lang="en-US" dirty="0"/>
              <a:t>Key election deadlines</a:t>
            </a:r>
          </a:p>
        </p:txBody>
      </p:sp>
      <p:sp>
        <p:nvSpPr>
          <p:cNvPr id="3" name="Content Placeholder 2" descr="" title="">
            <a:extLst>
              <a:ext uri="{FF2B5EF4-FFF2-40B4-BE49-F238E27FC236}">
                <a16:creationId xmlns:a16="http://schemas.microsoft.com/office/drawing/2014/main" id="{C32FC47B-1899-E19C-D99D-8D97FE13EFD7}"/>
              </a:ext>
            </a:extLst>
          </p:cNvPr>
          <p:cNvSpPr>
            <a:spLocks noGrp="1"/>
          </p:cNvSpPr>
          <p:nvPr>
            <p:ph idx="1"/>
          </p:nvPr>
        </p:nvSpPr>
        <p:spPr/>
        <p:txBody>
          <a:bodyPr>
            <a:normAutofit fontScale="92500" lnSpcReduction="20000"/>
          </a:bodyPr>
          <a:lstStyle/>
          <a:p>
            <a:pPr marL="0" indent="0">
              <a:buNone/>
            </a:pPr>
            <a:r>
              <a:rPr lang="en-US" dirty="0"/>
              <a:t>~ 90 DAYS PRIOR</a:t>
            </a:r>
          </a:p>
          <a:p>
            <a:pPr lvl="1">
              <a:spcAft>
                <a:spcPts val="1200"/>
              </a:spcAft>
            </a:pPr>
            <a:r>
              <a:rPr lang="en-US" sz="1700" dirty="0">
                <a:solidFill>
                  <a:schemeClr val="tx1"/>
                </a:solidFill>
              </a:rPr>
              <a:t>At a regular or special meeting, the School Board adopts the Order</a:t>
            </a:r>
          </a:p>
          <a:p>
            <a:pPr marL="0" indent="0">
              <a:buNone/>
            </a:pPr>
            <a:r>
              <a:rPr lang="en-US" dirty="0"/>
              <a:t>~ 75 DAYS PRIOR (OR EARLIER)</a:t>
            </a:r>
            <a:endParaRPr lang="en-US" sz="1700" dirty="0"/>
          </a:p>
          <a:p>
            <a:pPr lvl="1"/>
            <a:r>
              <a:rPr lang="en-US" sz="1700" dirty="0">
                <a:solidFill>
                  <a:schemeClr val="tx1"/>
                </a:solidFill>
              </a:rPr>
              <a:t>Copies of the Order should be circulated to the county clerk, the board of ballot commissioners and the county commission</a:t>
            </a:r>
          </a:p>
          <a:p>
            <a:pPr lvl="1"/>
            <a:r>
              <a:rPr lang="en-US" sz="1700" dirty="0">
                <a:solidFill>
                  <a:schemeClr val="tx1"/>
                </a:solidFill>
              </a:rPr>
              <a:t>The Board contracts for ballot printing with an authorized printer</a:t>
            </a:r>
          </a:p>
          <a:p>
            <a:pPr lvl="1">
              <a:spcAft>
                <a:spcPts val="1200"/>
              </a:spcAft>
            </a:pPr>
            <a:r>
              <a:rPr lang="en-US" sz="1700" dirty="0">
                <a:solidFill>
                  <a:schemeClr val="tx1"/>
                </a:solidFill>
              </a:rPr>
              <a:t>The Board begin to inform the public about the upcoming election through news releases and general announcements</a:t>
            </a:r>
            <a:endParaRPr lang="en-US" sz="2000" dirty="0"/>
          </a:p>
          <a:p>
            <a:pPr marL="0" indent="0">
              <a:buNone/>
            </a:pPr>
            <a:r>
              <a:rPr lang="en-US" dirty="0"/>
              <a:t>~ 60 TO 40 DAYS PRIOR</a:t>
            </a:r>
          </a:p>
          <a:p>
            <a:pPr lvl="1"/>
            <a:r>
              <a:rPr lang="en-US" sz="1700" dirty="0">
                <a:solidFill>
                  <a:schemeClr val="tx1"/>
                </a:solidFill>
              </a:rPr>
              <a:t>Consult with the clerk regarding election supplies, appointing election commissioners and clerks, emergency absentee voting commissioners, appointing alternates and certain absentee ballot issues</a:t>
            </a:r>
          </a:p>
          <a:p>
            <a:pPr marL="0" indent="0">
              <a:buNone/>
            </a:pPr>
            <a:endParaRPr lang="en-US" dirty="0"/>
          </a:p>
        </p:txBody>
      </p:sp>
      <p:sp>
        <p:nvSpPr>
          <p:cNvPr id="4" name="Slide Number Placeholder 3" descr="" title="">
            <a:extLst>
              <a:ext uri="{FF2B5EF4-FFF2-40B4-BE49-F238E27FC236}">
                <a16:creationId xmlns:a16="http://schemas.microsoft.com/office/drawing/2014/main" id="{7281897C-A1B2-73A6-4354-7731F058AA91}"/>
              </a:ext>
            </a:extLst>
          </p:cNvPr>
          <p:cNvSpPr>
            <a:spLocks noGrp="1"/>
          </p:cNvSpPr>
          <p:nvPr>
            <p:ph type="sldNum" sz="quarter" idx="12"/>
          </p:nvPr>
        </p:nvSpPr>
        <p:spPr/>
        <p:txBody>
          <a:bodyPr/>
          <a:lstStyle/>
          <a:p>
            <a:fld id="{78A8B65C-AE78-4C1D-9796-A1AACA8AA37B}" type="slidenum">
              <a:rPr lang="en-US" smtClean="0"/>
              <a:pPr/>
              <a:t>10</a:t>
            </a:fld>
            <a:endParaRPr lang="en-US" dirty="0"/>
          </a:p>
        </p:txBody>
      </p:sp>
    </p:spTree>
    <p:extLst>
      <p:ext uri="{BB962C8B-B14F-4D97-AF65-F5344CB8AC3E}">
        <p14:creationId xmlns:p14="http://schemas.microsoft.com/office/powerpoint/2010/main" val="882293458"/>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F64C32C-BCEF-27C9-EA15-68E2F8BF0F88}"/>
              </a:ext>
            </a:extLst>
          </p:cNvPr>
          <p:cNvSpPr>
            <a:spLocks noGrp="1"/>
          </p:cNvSpPr>
          <p:nvPr>
            <p:ph type="title"/>
          </p:nvPr>
        </p:nvSpPr>
        <p:spPr/>
        <p:txBody>
          <a:bodyPr/>
          <a:lstStyle/>
          <a:p>
            <a:r>
              <a:rPr lang="en-US" dirty="0"/>
              <a:t>Key election deadlines</a:t>
            </a:r>
          </a:p>
        </p:txBody>
      </p:sp>
      <p:sp>
        <p:nvSpPr>
          <p:cNvPr id="3" name="Content Placeholder 2" descr="" title="">
            <a:extLst>
              <a:ext uri="{FF2B5EF4-FFF2-40B4-BE49-F238E27FC236}">
                <a16:creationId xmlns:a16="http://schemas.microsoft.com/office/drawing/2014/main" id="{D951C4D9-207A-5018-B77D-F09BE5C96647}"/>
              </a:ext>
            </a:extLst>
          </p:cNvPr>
          <p:cNvSpPr>
            <a:spLocks noGrp="1"/>
          </p:cNvSpPr>
          <p:nvPr>
            <p:ph idx="1"/>
          </p:nvPr>
        </p:nvSpPr>
        <p:spPr/>
        <p:txBody>
          <a:bodyPr>
            <a:normAutofit fontScale="85000" lnSpcReduction="20000"/>
          </a:bodyPr>
          <a:lstStyle/>
          <a:p>
            <a:pPr marL="0" indent="0">
              <a:buNone/>
            </a:pPr>
            <a:r>
              <a:rPr lang="en-US" dirty="0"/>
              <a:t>26 to 20 DAYS PRIOR</a:t>
            </a:r>
            <a:endParaRPr lang="en-US" sz="1700" dirty="0"/>
          </a:p>
          <a:p>
            <a:pPr lvl="1"/>
            <a:r>
              <a:rPr lang="en-US" sz="1700" dirty="0">
                <a:solidFill>
                  <a:srgbClr val="FF0000"/>
                </a:solidFill>
              </a:rPr>
              <a:t>Publish the sample ballot </a:t>
            </a:r>
            <a:r>
              <a:rPr lang="en-US" sz="1700" dirty="0">
                <a:solidFill>
                  <a:schemeClr val="tx1"/>
                </a:solidFill>
              </a:rPr>
              <a:t>as a Class I-O legal advertisement</a:t>
            </a:r>
          </a:p>
          <a:p>
            <a:pPr lvl="1"/>
            <a:endParaRPr lang="en-US" sz="1200" dirty="0">
              <a:solidFill>
                <a:schemeClr val="tx1"/>
              </a:solidFill>
            </a:endParaRPr>
          </a:p>
          <a:p>
            <a:pPr marL="0" indent="0">
              <a:buNone/>
            </a:pPr>
            <a:r>
              <a:rPr lang="en-US" dirty="0"/>
              <a:t>14 to 8 DAYS PRIOR</a:t>
            </a:r>
            <a:endParaRPr lang="en-US" sz="1700" dirty="0"/>
          </a:p>
          <a:p>
            <a:pPr lvl="1"/>
            <a:r>
              <a:rPr lang="en-US" sz="1700" dirty="0">
                <a:solidFill>
                  <a:srgbClr val="FF0000"/>
                </a:solidFill>
              </a:rPr>
              <a:t>Publish notice of the election </a:t>
            </a:r>
            <a:r>
              <a:rPr lang="en-US" sz="1700" dirty="0">
                <a:solidFill>
                  <a:schemeClr val="tx1"/>
                </a:solidFill>
              </a:rPr>
              <a:t>(the adopted Order) as a Class II-O legal advertisement</a:t>
            </a:r>
          </a:p>
          <a:p>
            <a:pPr marL="0" indent="0">
              <a:buNone/>
            </a:pPr>
            <a:endParaRPr lang="en-US" sz="1200" dirty="0"/>
          </a:p>
          <a:p>
            <a:pPr marL="0" indent="0">
              <a:buNone/>
            </a:pPr>
            <a:r>
              <a:rPr lang="en-US" dirty="0"/>
              <a:t>13 to 3 DAYS PRIOR</a:t>
            </a:r>
            <a:endParaRPr lang="en-US" sz="1700" dirty="0"/>
          </a:p>
          <a:p>
            <a:pPr lvl="1"/>
            <a:r>
              <a:rPr lang="en-US" sz="1700" dirty="0">
                <a:solidFill>
                  <a:schemeClr val="tx1"/>
                </a:solidFill>
              </a:rPr>
              <a:t>Early voting takes place</a:t>
            </a:r>
          </a:p>
          <a:p>
            <a:pPr marL="0" indent="0">
              <a:buNone/>
            </a:pPr>
            <a:endParaRPr lang="en-US" sz="1200" dirty="0"/>
          </a:p>
          <a:p>
            <a:pPr marL="0" indent="0">
              <a:buNone/>
            </a:pPr>
            <a:r>
              <a:rPr lang="en-US" dirty="0"/>
              <a:t>8 DAYS PRIOR or 3 DAYS PRIOR TO INSPECTION</a:t>
            </a:r>
            <a:endParaRPr lang="en-US" sz="1700" dirty="0"/>
          </a:p>
          <a:p>
            <a:pPr lvl="1"/>
            <a:r>
              <a:rPr lang="en-US" sz="1700" dirty="0">
                <a:solidFill>
                  <a:schemeClr val="tx1"/>
                </a:solidFill>
              </a:rPr>
              <a:t>Where an electronic voting system is used, notice of the time and place of inspection of the voting devices and ballots must be published as a Class I-0 legal advertisement.</a:t>
            </a:r>
          </a:p>
          <a:p>
            <a:pPr marL="0" indent="0">
              <a:buNone/>
            </a:pPr>
            <a:endParaRPr lang="en-US" dirty="0"/>
          </a:p>
        </p:txBody>
      </p:sp>
      <p:sp>
        <p:nvSpPr>
          <p:cNvPr id="4" name="Slide Number Placeholder 3" descr="" title="">
            <a:extLst>
              <a:ext uri="{FF2B5EF4-FFF2-40B4-BE49-F238E27FC236}">
                <a16:creationId xmlns:a16="http://schemas.microsoft.com/office/drawing/2014/main" id="{ACAB0677-CA8E-F124-70AB-AF08ABB40825}"/>
              </a:ext>
            </a:extLst>
          </p:cNvPr>
          <p:cNvSpPr>
            <a:spLocks noGrp="1"/>
          </p:cNvSpPr>
          <p:nvPr>
            <p:ph type="sldNum" sz="quarter" idx="12"/>
          </p:nvPr>
        </p:nvSpPr>
        <p:spPr/>
        <p:txBody>
          <a:bodyPr/>
          <a:lstStyle/>
          <a:p>
            <a:fld id="{78A8B65C-AE78-4C1D-9796-A1AACA8AA37B}" type="slidenum">
              <a:rPr lang="en-US" smtClean="0"/>
              <a:pPr/>
              <a:t>11</a:t>
            </a:fld>
            <a:endParaRPr lang="en-US" dirty="0"/>
          </a:p>
        </p:txBody>
      </p:sp>
    </p:spTree>
    <p:extLst>
      <p:ext uri="{BB962C8B-B14F-4D97-AF65-F5344CB8AC3E}">
        <p14:creationId xmlns:p14="http://schemas.microsoft.com/office/powerpoint/2010/main" val="2890232963"/>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9788465-09EA-386B-D1E0-BB4F2B8B3168}"/>
              </a:ext>
            </a:extLst>
          </p:cNvPr>
          <p:cNvSpPr>
            <a:spLocks noGrp="1"/>
          </p:cNvSpPr>
          <p:nvPr>
            <p:ph type="title"/>
          </p:nvPr>
        </p:nvSpPr>
        <p:spPr/>
        <p:txBody>
          <a:bodyPr/>
          <a:lstStyle/>
          <a:p>
            <a:r>
              <a:rPr lang="en-US" dirty="0"/>
              <a:t>Key election deadlines</a:t>
            </a:r>
          </a:p>
        </p:txBody>
      </p:sp>
      <p:sp>
        <p:nvSpPr>
          <p:cNvPr id="3" name="Content Placeholder 2" descr="" title="">
            <a:extLst>
              <a:ext uri="{FF2B5EF4-FFF2-40B4-BE49-F238E27FC236}">
                <a16:creationId xmlns:a16="http://schemas.microsoft.com/office/drawing/2014/main" id="{AA31866A-D48B-266C-50A4-FD6353B3261F}"/>
              </a:ext>
            </a:extLst>
          </p:cNvPr>
          <p:cNvSpPr>
            <a:spLocks noGrp="1"/>
          </p:cNvSpPr>
          <p:nvPr>
            <p:ph idx="1"/>
          </p:nvPr>
        </p:nvSpPr>
        <p:spPr/>
        <p:txBody>
          <a:bodyPr>
            <a:normAutofit fontScale="92500" lnSpcReduction="20000"/>
          </a:bodyPr>
          <a:lstStyle/>
          <a:p>
            <a:pPr marL="0" indent="0">
              <a:buNone/>
            </a:pPr>
            <a:r>
              <a:rPr kumimoji="0" lang="en-US" sz="2600" kern="1200" baseline="0" dirty="0">
                <a:solidFill>
                  <a:schemeClr val="tx1"/>
                </a:solidFill>
                <a:effectLst/>
                <a:latin typeface="+mn-lt"/>
                <a:ea typeface="+mn-ea"/>
                <a:cs typeface="+mn-cs"/>
              </a:rPr>
              <a:t>3 to 2 DAYS</a:t>
            </a:r>
            <a:r>
              <a:rPr kumimoji="0" lang="en-US" sz="2600" kern="1200" dirty="0">
                <a:solidFill>
                  <a:schemeClr val="tx1"/>
                </a:solidFill>
                <a:effectLst/>
                <a:latin typeface="+mn-lt"/>
                <a:ea typeface="+mn-ea"/>
                <a:cs typeface="+mn-cs"/>
              </a:rPr>
              <a:t> PRIOR</a:t>
            </a:r>
            <a:endParaRPr lang="en-US" sz="1700" dirty="0"/>
          </a:p>
          <a:p>
            <a:pPr lvl="1"/>
            <a:r>
              <a:rPr lang="en-US" sz="1700" dirty="0">
                <a:solidFill>
                  <a:schemeClr val="tx1"/>
                </a:solidFill>
              </a:rPr>
              <a:t>Notice of testing of automatic tabulating equipment must be published as a Class I-0 legal advertisement. </a:t>
            </a:r>
          </a:p>
          <a:p>
            <a:pPr lvl="1"/>
            <a:endParaRPr lang="en-US" sz="2000" dirty="0"/>
          </a:p>
          <a:p>
            <a:pPr marL="0" indent="0" rtl="0" eaLnBrk="1" latinLnBrk="0" hangingPunct="1">
              <a:buNone/>
            </a:pPr>
            <a:r>
              <a:rPr lang="en-US" dirty="0"/>
              <a:t>7 DAYS to 1</a:t>
            </a:r>
            <a:r>
              <a:rPr kumimoji="0" lang="en-US" sz="2600" kern="1200" baseline="0" dirty="0">
                <a:solidFill>
                  <a:schemeClr val="tx1"/>
                </a:solidFill>
                <a:effectLst/>
                <a:latin typeface="+mn-lt"/>
                <a:ea typeface="+mn-ea"/>
                <a:cs typeface="+mn-cs"/>
              </a:rPr>
              <a:t> DAY PRIOR</a:t>
            </a:r>
            <a:endParaRPr lang="en-US" dirty="0">
              <a:effectLst/>
            </a:endParaRPr>
          </a:p>
          <a:p>
            <a:pPr lvl="1"/>
            <a:r>
              <a:rPr lang="en-US" sz="1700" dirty="0">
                <a:solidFill>
                  <a:schemeClr val="tx1"/>
                </a:solidFill>
              </a:rPr>
              <a:t>Notice of the election must be published as a Class II-0 legal advertisement</a:t>
            </a:r>
          </a:p>
          <a:p>
            <a:pPr lvl="1"/>
            <a:r>
              <a:rPr lang="en-US" sz="1700" dirty="0">
                <a:solidFill>
                  <a:schemeClr val="tx1"/>
                </a:solidFill>
              </a:rPr>
              <a:t>The issue(s) to be placed on the ballot must be published as a Class I-0 legal advertisement.</a:t>
            </a:r>
          </a:p>
          <a:p>
            <a:pPr lvl="1"/>
            <a:endParaRPr lang="en-US" sz="1700" dirty="0">
              <a:solidFill>
                <a:schemeClr val="tx1"/>
              </a:solidFill>
            </a:endParaRPr>
          </a:p>
          <a:p>
            <a:pPr marL="0" indent="0">
              <a:buNone/>
            </a:pPr>
            <a:r>
              <a:rPr lang="en-US" b="1" i="1" u="sng" dirty="0"/>
              <a:t>REMINDER:</a:t>
            </a:r>
          </a:p>
          <a:p>
            <a:pPr lvl="1"/>
            <a:r>
              <a:rPr lang="en-US" sz="1700" dirty="0">
                <a:solidFill>
                  <a:schemeClr val="tx1"/>
                </a:solidFill>
              </a:rPr>
              <a:t>These slides only include the key election deadlines and are not a fully recitation of election law requirements.  Please consult with your attorney, the county clerk, the Secretary of State’s and the State Auditor’s office regarding the legal requirements and deadlines imposed by Chapter 3 and Chapter 11 of the West Virginia Code.</a:t>
            </a:r>
            <a:endParaRPr lang="en-US" sz="1700" dirty="0"/>
          </a:p>
          <a:p>
            <a:endParaRPr lang="en-US" dirty="0"/>
          </a:p>
        </p:txBody>
      </p:sp>
      <p:sp>
        <p:nvSpPr>
          <p:cNvPr id="4" name="Slide Number Placeholder 3" descr="" title="">
            <a:extLst>
              <a:ext uri="{FF2B5EF4-FFF2-40B4-BE49-F238E27FC236}">
                <a16:creationId xmlns:a16="http://schemas.microsoft.com/office/drawing/2014/main" id="{0FCBE71D-008A-8E8F-1894-1689E7F7EDAA}"/>
              </a:ext>
            </a:extLst>
          </p:cNvPr>
          <p:cNvSpPr>
            <a:spLocks noGrp="1"/>
          </p:cNvSpPr>
          <p:nvPr>
            <p:ph type="sldNum" sz="quarter" idx="12"/>
          </p:nvPr>
        </p:nvSpPr>
        <p:spPr/>
        <p:txBody>
          <a:bodyPr/>
          <a:lstStyle/>
          <a:p>
            <a:fld id="{78A8B65C-AE78-4C1D-9796-A1AACA8AA37B}" type="slidenum">
              <a:rPr lang="en-US" smtClean="0"/>
              <a:pPr/>
              <a:t>12</a:t>
            </a:fld>
            <a:endParaRPr lang="en-US" dirty="0"/>
          </a:p>
        </p:txBody>
      </p:sp>
    </p:spTree>
    <p:extLst>
      <p:ext uri="{BB962C8B-B14F-4D97-AF65-F5344CB8AC3E}">
        <p14:creationId xmlns:p14="http://schemas.microsoft.com/office/powerpoint/2010/main" val="121763107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5558DED-20DB-71CF-D9CF-F10AC18A4AC7}"/>
              </a:ext>
            </a:extLst>
          </p:cNvPr>
          <p:cNvSpPr>
            <a:spLocks noGrp="1"/>
          </p:cNvSpPr>
          <p:nvPr>
            <p:ph type="title"/>
          </p:nvPr>
        </p:nvSpPr>
        <p:spPr/>
        <p:txBody>
          <a:bodyPr/>
          <a:lstStyle/>
          <a:p>
            <a:r>
              <a:rPr lang="en-US" dirty="0"/>
              <a:t>Legal Advertisements</a:t>
            </a:r>
          </a:p>
        </p:txBody>
      </p:sp>
      <p:sp>
        <p:nvSpPr>
          <p:cNvPr id="3" name="Content Placeholder 2" descr="" title="">
            <a:extLst>
              <a:ext uri="{FF2B5EF4-FFF2-40B4-BE49-F238E27FC236}">
                <a16:creationId xmlns:a16="http://schemas.microsoft.com/office/drawing/2014/main" id="{A40108A7-1461-104F-CD1D-035AEB54C204}"/>
              </a:ext>
            </a:extLst>
          </p:cNvPr>
          <p:cNvSpPr>
            <a:spLocks noGrp="1"/>
          </p:cNvSpPr>
          <p:nvPr>
            <p:ph idx="1"/>
          </p:nvPr>
        </p:nvSpPr>
        <p:spPr/>
        <p:txBody>
          <a:bodyPr>
            <a:normAutofit/>
          </a:bodyPr>
          <a:lstStyle/>
          <a:p>
            <a:r>
              <a:rPr lang="en-US" sz="1800" b="1" u="sng" dirty="0"/>
              <a:t>Class I-0</a:t>
            </a:r>
          </a:p>
          <a:p>
            <a:pPr lvl="1"/>
            <a:r>
              <a:rPr lang="en-US" sz="1800" dirty="0">
                <a:solidFill>
                  <a:schemeClr val="tx1"/>
                </a:solidFill>
              </a:rPr>
              <a:t>A Class I-0 Legal Advertisement shall be published one time in two qualified newspapers of opposite politics published in the publication area</a:t>
            </a:r>
            <a:endParaRPr lang="en-US" sz="1800" dirty="0"/>
          </a:p>
          <a:p>
            <a:r>
              <a:rPr lang="en-US" sz="1800" b="1" u="sng" dirty="0"/>
              <a:t>Class II-0</a:t>
            </a:r>
          </a:p>
          <a:p>
            <a:pPr lvl="1"/>
            <a:r>
              <a:rPr lang="en-US" sz="1800" dirty="0">
                <a:solidFill>
                  <a:schemeClr val="tx1"/>
                </a:solidFill>
              </a:rPr>
              <a:t>A Class II-0 Legal Advertisement shall be published once a week for two successive weeks in two qualified newspapers of opposite politics published in the publication area</a:t>
            </a:r>
          </a:p>
          <a:p>
            <a:r>
              <a:rPr lang="en-US" sz="1800" b="1" i="1" dirty="0"/>
              <a:t>Minimum Requirement</a:t>
            </a:r>
            <a:r>
              <a:rPr lang="en-US" sz="1800" dirty="0"/>
              <a:t>:  For all Class “-0” legal advertisements, if two qualified newspapers of opposite politics are not published in the publication area, then the legal advertisement shall be published in one qualified newspaper published in the publication area.</a:t>
            </a:r>
          </a:p>
          <a:p>
            <a:endParaRPr lang="en-US" dirty="0"/>
          </a:p>
        </p:txBody>
      </p:sp>
      <p:sp>
        <p:nvSpPr>
          <p:cNvPr id="4" name="Slide Number Placeholder 3" descr="" title="">
            <a:extLst>
              <a:ext uri="{FF2B5EF4-FFF2-40B4-BE49-F238E27FC236}">
                <a16:creationId xmlns:a16="http://schemas.microsoft.com/office/drawing/2014/main" id="{0BF85D88-A2FE-FACD-8C8C-59CB21854DD7}"/>
              </a:ext>
            </a:extLst>
          </p:cNvPr>
          <p:cNvSpPr>
            <a:spLocks noGrp="1"/>
          </p:cNvSpPr>
          <p:nvPr>
            <p:ph type="sldNum" sz="quarter" idx="12"/>
          </p:nvPr>
        </p:nvSpPr>
        <p:spPr/>
        <p:txBody>
          <a:bodyPr/>
          <a:lstStyle/>
          <a:p>
            <a:fld id="{78A8B65C-AE78-4C1D-9796-A1AACA8AA37B}" type="slidenum">
              <a:rPr lang="en-US" smtClean="0"/>
              <a:pPr/>
              <a:t>13</a:t>
            </a:fld>
            <a:endParaRPr lang="en-US" dirty="0"/>
          </a:p>
        </p:txBody>
      </p:sp>
    </p:spTree>
    <p:extLst>
      <p:ext uri="{BB962C8B-B14F-4D97-AF65-F5344CB8AC3E}">
        <p14:creationId xmlns:p14="http://schemas.microsoft.com/office/powerpoint/2010/main" val="1851292774"/>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FB63684-438D-BD36-59F2-D4FA30E22764}"/>
              </a:ext>
            </a:extLst>
          </p:cNvPr>
          <p:cNvSpPr>
            <a:spLocks noGrp="1"/>
          </p:cNvSpPr>
          <p:nvPr>
            <p:ph type="title"/>
          </p:nvPr>
        </p:nvSpPr>
        <p:spPr/>
        <p:txBody>
          <a:bodyPr/>
          <a:lstStyle/>
          <a:p>
            <a:r>
              <a:rPr lang="en-US" dirty="0"/>
              <a:t>Excess levies</a:t>
            </a:r>
          </a:p>
        </p:txBody>
      </p:sp>
      <p:sp>
        <p:nvSpPr>
          <p:cNvPr id="3" name="Content Placeholder 2" descr="" title="">
            <a:extLst>
              <a:ext uri="{FF2B5EF4-FFF2-40B4-BE49-F238E27FC236}">
                <a16:creationId xmlns:a16="http://schemas.microsoft.com/office/drawing/2014/main" id="{3C4E4459-3DAC-AA7B-EF26-D445BA7AA780}"/>
              </a:ext>
            </a:extLst>
          </p:cNvPr>
          <p:cNvSpPr>
            <a:spLocks noGrp="1"/>
          </p:cNvSpPr>
          <p:nvPr>
            <p:ph idx="1"/>
          </p:nvPr>
        </p:nvSpPr>
        <p:spPr/>
        <p:txBody>
          <a:bodyPr>
            <a:normAutofit fontScale="92500"/>
          </a:bodyPr>
          <a:lstStyle/>
          <a:p>
            <a:r>
              <a:rPr lang="en-US" sz="2400" dirty="0"/>
              <a:t>The process begins with the board’s adoption of an </a:t>
            </a:r>
            <a:r>
              <a:rPr lang="en-US" sz="2400" b="1" u="sng" dirty="0"/>
              <a:t>Order</a:t>
            </a:r>
            <a:r>
              <a:rPr lang="en-US" sz="2400" dirty="0"/>
              <a:t> calling the excess levy election, and such order must include the following </a:t>
            </a:r>
            <a:r>
              <a:rPr lang="en-US" dirty="0"/>
              <a:t>(</a:t>
            </a:r>
            <a:r>
              <a:rPr lang="en-US" sz="2400" dirty="0"/>
              <a:t>W. Va. Code §11-8-16):</a:t>
            </a:r>
          </a:p>
          <a:p>
            <a:pPr marL="0" indent="0" algn="l" fontAlgn="base">
              <a:buNone/>
            </a:pPr>
            <a:r>
              <a:rPr lang="en-US" sz="1600" dirty="0">
                <a:solidFill>
                  <a:srgbClr val="1A1A1A"/>
                </a:solidFill>
                <a:latin typeface="Roboto" panose="02000000000000000000" pitchFamily="2" charset="0"/>
              </a:rPr>
              <a:t>		</a:t>
            </a:r>
            <a:r>
              <a:rPr lang="en-US" sz="1700" b="0" i="0" dirty="0">
                <a:solidFill>
                  <a:srgbClr val="1A1A1A"/>
                </a:solidFill>
                <a:effectLst/>
                <a:latin typeface="Roboto" panose="02000000000000000000" pitchFamily="2" charset="0"/>
              </a:rPr>
              <a:t>(1) The purpose(s) for which additional funds are needed;</a:t>
            </a:r>
          </a:p>
          <a:p>
            <a:pPr marL="0" indent="0" algn="l" fontAlgn="base">
              <a:buNone/>
            </a:pPr>
            <a:r>
              <a:rPr lang="en-US" sz="1700" dirty="0">
                <a:solidFill>
                  <a:srgbClr val="1A1A1A"/>
                </a:solidFill>
                <a:latin typeface="Roboto" panose="02000000000000000000" pitchFamily="2" charset="0"/>
              </a:rPr>
              <a:t>		</a:t>
            </a:r>
            <a:r>
              <a:rPr lang="en-US" sz="1700" b="0" i="0" dirty="0">
                <a:solidFill>
                  <a:srgbClr val="1A1A1A"/>
                </a:solidFill>
                <a:effectLst/>
                <a:latin typeface="Roboto" panose="02000000000000000000" pitchFamily="2" charset="0"/>
              </a:rPr>
              <a:t>(2) The amount for each purpose;</a:t>
            </a:r>
          </a:p>
          <a:p>
            <a:pPr marL="0" indent="0" algn="l" fontAlgn="base">
              <a:buNone/>
            </a:pPr>
            <a:r>
              <a:rPr lang="en-US" sz="1700" b="0" i="0" dirty="0">
                <a:solidFill>
                  <a:srgbClr val="1A1A1A"/>
                </a:solidFill>
                <a:effectLst/>
                <a:latin typeface="Roboto" panose="02000000000000000000" pitchFamily="2" charset="0"/>
              </a:rPr>
              <a:t>		(3) The total amount needed (annually and in th</a:t>
            </a:r>
            <a:r>
              <a:rPr lang="en-US" sz="1700" dirty="0">
                <a:solidFill>
                  <a:srgbClr val="1A1A1A"/>
                </a:solidFill>
                <a:latin typeface="Roboto" panose="02000000000000000000" pitchFamily="2" charset="0"/>
              </a:rPr>
              <a:t>e aggregate)</a:t>
            </a:r>
            <a:r>
              <a:rPr lang="en-US" sz="1700" b="0" i="0" dirty="0">
                <a:solidFill>
                  <a:srgbClr val="1A1A1A"/>
                </a:solidFill>
                <a:effectLst/>
                <a:latin typeface="Roboto" panose="02000000000000000000" pitchFamily="2" charset="0"/>
              </a:rPr>
              <a:t>;</a:t>
            </a:r>
          </a:p>
          <a:p>
            <a:pPr marL="0" indent="0" algn="l" fontAlgn="base">
              <a:buNone/>
            </a:pPr>
            <a:r>
              <a:rPr lang="en-US" sz="1700" b="0" i="0" dirty="0">
                <a:solidFill>
                  <a:srgbClr val="1A1A1A"/>
                </a:solidFill>
                <a:effectLst/>
                <a:latin typeface="Roboto" panose="02000000000000000000" pitchFamily="2" charset="0"/>
              </a:rPr>
              <a:t>		(4) The separate and aggregate assessed valuation of each class of taxable property within its jurisdiction;</a:t>
            </a:r>
          </a:p>
          <a:p>
            <a:pPr marL="0" indent="0" algn="l" fontAlgn="base">
              <a:buNone/>
            </a:pPr>
            <a:r>
              <a:rPr lang="en-US" sz="1700" b="0" i="0" dirty="0">
                <a:solidFill>
                  <a:srgbClr val="1A1A1A"/>
                </a:solidFill>
                <a:effectLst/>
                <a:latin typeface="Roboto" panose="02000000000000000000" pitchFamily="2" charset="0"/>
              </a:rPr>
              <a:t>		(5) The proposed additional rate of levy in cents on each class of property;</a:t>
            </a:r>
          </a:p>
          <a:p>
            <a:pPr marL="0" indent="0" algn="l" fontAlgn="base">
              <a:buNone/>
            </a:pPr>
            <a:r>
              <a:rPr lang="en-US" sz="1700" b="0" i="0" dirty="0">
                <a:solidFill>
                  <a:srgbClr val="1A1A1A"/>
                </a:solidFill>
                <a:effectLst/>
                <a:latin typeface="Roboto" panose="02000000000000000000" pitchFamily="2" charset="0"/>
              </a:rPr>
              <a:t>		(6) The proposed number of years, not to exceed five, to which the additional levy applies; and</a:t>
            </a:r>
          </a:p>
          <a:p>
            <a:pPr marL="0" indent="0" algn="l" fontAlgn="base">
              <a:buNone/>
            </a:pPr>
            <a:r>
              <a:rPr lang="en-US" sz="1700" b="0" i="0" dirty="0">
                <a:solidFill>
                  <a:srgbClr val="1A1A1A"/>
                </a:solidFill>
                <a:effectLst/>
                <a:latin typeface="Roboto" panose="02000000000000000000" pitchFamily="2" charset="0"/>
              </a:rPr>
              <a:t>		(7) The fact that the local levying body shall or shall not issue bonds, as provided by this section, upon 			approval of the proposed increased levy.</a:t>
            </a:r>
          </a:p>
          <a:p>
            <a:pPr lvl="1"/>
            <a:endParaRPr lang="en-US" dirty="0"/>
          </a:p>
          <a:p>
            <a:endParaRPr lang="en-US" dirty="0"/>
          </a:p>
        </p:txBody>
      </p:sp>
      <p:sp>
        <p:nvSpPr>
          <p:cNvPr id="4" name="Slide Number Placeholder 3" descr="" title="">
            <a:extLst>
              <a:ext uri="{FF2B5EF4-FFF2-40B4-BE49-F238E27FC236}">
                <a16:creationId xmlns:a16="http://schemas.microsoft.com/office/drawing/2014/main" id="{B0CB7F7D-D538-5528-3D4B-48C5F3E51ADC}"/>
              </a:ext>
            </a:extLst>
          </p:cNvPr>
          <p:cNvSpPr>
            <a:spLocks noGrp="1"/>
          </p:cNvSpPr>
          <p:nvPr>
            <p:ph type="sldNum" sz="quarter" idx="12"/>
          </p:nvPr>
        </p:nvSpPr>
        <p:spPr/>
        <p:txBody>
          <a:bodyPr/>
          <a:lstStyle/>
          <a:p>
            <a:fld id="{78A8B65C-AE78-4C1D-9796-A1AACA8AA37B}" type="slidenum">
              <a:rPr lang="en-US" smtClean="0"/>
              <a:pPr/>
              <a:t>14</a:t>
            </a:fld>
            <a:endParaRPr lang="en-US" dirty="0"/>
          </a:p>
        </p:txBody>
      </p:sp>
    </p:spTree>
    <p:extLst>
      <p:ext uri="{BB962C8B-B14F-4D97-AF65-F5344CB8AC3E}">
        <p14:creationId xmlns:p14="http://schemas.microsoft.com/office/powerpoint/2010/main" val="923958472"/>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EE080FD-A450-1589-02A7-466566D35EBE}"/>
              </a:ext>
            </a:extLst>
          </p:cNvPr>
          <p:cNvSpPr>
            <a:spLocks noGrp="1"/>
          </p:cNvSpPr>
          <p:nvPr>
            <p:ph type="title"/>
          </p:nvPr>
        </p:nvSpPr>
        <p:spPr/>
        <p:txBody>
          <a:bodyPr/>
          <a:lstStyle/>
          <a:p>
            <a:r>
              <a:rPr lang="en-US" dirty="0"/>
              <a:t>EXCESS LEVIES</a:t>
            </a:r>
          </a:p>
        </p:txBody>
      </p:sp>
      <p:sp>
        <p:nvSpPr>
          <p:cNvPr id="3" name="Content Placeholder 2" descr="" title="">
            <a:extLst>
              <a:ext uri="{FF2B5EF4-FFF2-40B4-BE49-F238E27FC236}">
                <a16:creationId xmlns:a16="http://schemas.microsoft.com/office/drawing/2014/main" id="{4C0CEF27-D8FA-82AD-1489-BD6C751B0B5D}"/>
              </a:ext>
            </a:extLst>
          </p:cNvPr>
          <p:cNvSpPr>
            <a:spLocks noGrp="1"/>
          </p:cNvSpPr>
          <p:nvPr>
            <p:ph idx="1"/>
          </p:nvPr>
        </p:nvSpPr>
        <p:spPr/>
        <p:txBody>
          <a:bodyPr>
            <a:normAutofit fontScale="92500" lnSpcReduction="10000"/>
          </a:bodyPr>
          <a:lstStyle/>
          <a:p>
            <a:r>
              <a:rPr lang="en-US" dirty="0"/>
              <a:t>Relevant West Virginia Supreme Court Cases:</a:t>
            </a:r>
          </a:p>
          <a:p>
            <a:pPr lvl="1"/>
            <a:r>
              <a:rPr lang="en-US" sz="2000" b="1" dirty="0"/>
              <a:t>Under WVSCA decisions, the language of the ballot (and the order) concerning the purposes will be controlling.</a:t>
            </a:r>
          </a:p>
          <a:p>
            <a:pPr lvl="1"/>
            <a:r>
              <a:rPr lang="en-US" sz="2000" i="1" dirty="0"/>
              <a:t>Byrd v. Board of Education of Mercer County</a:t>
            </a:r>
            <a:r>
              <a:rPr lang="en-US" sz="2000" dirty="0"/>
              <a:t>, 467 S.E.2d 142, 196, W.Va (1995) </a:t>
            </a:r>
          </a:p>
          <a:p>
            <a:pPr lvl="2"/>
            <a:r>
              <a:rPr lang="en-US" dirty="0"/>
              <a:t>The challengers claimed that the ballot was defective because it lumped multiple different purposes, which were not necessarily related in a logical way, into one big purpose with a lump sum dollar amount. </a:t>
            </a:r>
          </a:p>
          <a:p>
            <a:pPr lvl="2"/>
            <a:r>
              <a:rPr lang="en-US" dirty="0"/>
              <a:t>West Virginia Supreme Court stressed that since the taxpayers’ vote in favor of an excess levy constitutes their consent to be taxed, and without such consent, no debt or tax can be imposed or any money raised, it is critically important to properly delineate the purposes (and amounts) in terms that are specific and clear so as to provide taxpayers with notice of what they are being asked to approve along with the amounts for each purpose.</a:t>
            </a:r>
          </a:p>
          <a:p>
            <a:pPr marL="630000" lvl="2" indent="0">
              <a:buNone/>
            </a:pPr>
            <a:endParaRPr lang="en-US" dirty="0"/>
          </a:p>
        </p:txBody>
      </p:sp>
      <p:sp>
        <p:nvSpPr>
          <p:cNvPr id="4" name="Slide Number Placeholder 3" descr="" title="">
            <a:extLst>
              <a:ext uri="{FF2B5EF4-FFF2-40B4-BE49-F238E27FC236}">
                <a16:creationId xmlns:a16="http://schemas.microsoft.com/office/drawing/2014/main" id="{E6244817-6AD4-B507-36B5-6474645F76ED}"/>
              </a:ext>
            </a:extLst>
          </p:cNvPr>
          <p:cNvSpPr>
            <a:spLocks noGrp="1"/>
          </p:cNvSpPr>
          <p:nvPr>
            <p:ph type="sldNum" sz="quarter" idx="12"/>
          </p:nvPr>
        </p:nvSpPr>
        <p:spPr/>
        <p:txBody>
          <a:bodyPr/>
          <a:lstStyle/>
          <a:p>
            <a:fld id="{78A8B65C-AE78-4C1D-9796-A1AACA8AA37B}" type="slidenum">
              <a:rPr lang="en-US" smtClean="0"/>
              <a:pPr/>
              <a:t>15</a:t>
            </a:fld>
            <a:endParaRPr lang="en-US" dirty="0"/>
          </a:p>
        </p:txBody>
      </p:sp>
    </p:spTree>
    <p:extLst>
      <p:ext uri="{BB962C8B-B14F-4D97-AF65-F5344CB8AC3E}">
        <p14:creationId xmlns:p14="http://schemas.microsoft.com/office/powerpoint/2010/main" val="476142495"/>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FC17BC8-5B9A-9E7D-DFD7-8E9035ECAD73}"/>
              </a:ext>
            </a:extLst>
          </p:cNvPr>
          <p:cNvSpPr>
            <a:spLocks noGrp="1"/>
          </p:cNvSpPr>
          <p:nvPr>
            <p:ph type="title"/>
          </p:nvPr>
        </p:nvSpPr>
        <p:spPr/>
        <p:txBody>
          <a:bodyPr/>
          <a:lstStyle/>
          <a:p>
            <a:r>
              <a:rPr lang="en-US" dirty="0"/>
              <a:t>EXCESS LEVIES</a:t>
            </a:r>
          </a:p>
        </p:txBody>
      </p:sp>
      <p:sp>
        <p:nvSpPr>
          <p:cNvPr id="3" name="Content Placeholder 2" descr="" title="">
            <a:extLst>
              <a:ext uri="{FF2B5EF4-FFF2-40B4-BE49-F238E27FC236}">
                <a16:creationId xmlns:a16="http://schemas.microsoft.com/office/drawing/2014/main" id="{16F33988-211D-AEB1-A8E4-41C03734F3C4}"/>
              </a:ext>
            </a:extLst>
          </p:cNvPr>
          <p:cNvSpPr>
            <a:spLocks noGrp="1"/>
          </p:cNvSpPr>
          <p:nvPr>
            <p:ph idx="1"/>
          </p:nvPr>
        </p:nvSpPr>
        <p:spPr/>
        <p:txBody>
          <a:bodyPr>
            <a:normAutofit/>
          </a:bodyPr>
          <a:lstStyle/>
          <a:p>
            <a:pPr lvl="1"/>
            <a:r>
              <a:rPr lang="en-US" i="1" dirty="0"/>
              <a:t>Jarrell v. Board of Ed. of Raleigh County</a:t>
            </a:r>
            <a:r>
              <a:rPr lang="en-US" dirty="0"/>
              <a:t>, 131 W.Va. 702, 50 S.E.2d 442 (1948).</a:t>
            </a:r>
          </a:p>
          <a:p>
            <a:pPr lvl="2">
              <a:spcAft>
                <a:spcPts val="1200"/>
              </a:spcAft>
            </a:pPr>
            <a:r>
              <a:rPr lang="en-US" sz="1800" dirty="0"/>
              <a:t>School board violated the law when order and ballot identified specific projects to be constructed, and dollar amounts, when (due to cost overruns on the first projects it pursued) the school board did not begin or spend any money at all on some of the specified projects named in the ballot.</a:t>
            </a:r>
            <a:endParaRPr lang="en-US" dirty="0"/>
          </a:p>
          <a:p>
            <a:pPr lvl="2">
              <a:spcAft>
                <a:spcPts val="1200"/>
              </a:spcAft>
            </a:pPr>
            <a:r>
              <a:rPr lang="en-US" dirty="0"/>
              <a:t>The West Virginia Supreme Court reasoned that provisions in the ballot/order for the excess levy, which allowed the board to set the priority of building, as determined by the board, could only be construed as authorizing the school board to determine the sequence of the projects.  It could not justify failure to spend any money, or the failure to start construction on, several of the specified projects named in the ballot and order.</a:t>
            </a:r>
          </a:p>
          <a:p>
            <a:pPr lvl="2"/>
            <a:r>
              <a:rPr lang="en-US" dirty="0">
                <a:solidFill>
                  <a:srgbClr val="FF0000"/>
                </a:solidFill>
              </a:rPr>
              <a:t>Takeaway</a:t>
            </a:r>
            <a:r>
              <a:rPr lang="en-US" dirty="0"/>
              <a:t>:  The Ballot is a contract with the voters</a:t>
            </a:r>
          </a:p>
          <a:p>
            <a:pPr marL="630000" lvl="2" indent="0">
              <a:buNone/>
            </a:pPr>
            <a:endParaRPr lang="en-US" dirty="0"/>
          </a:p>
          <a:p>
            <a:pPr lvl="2"/>
            <a:endParaRPr lang="en-US" dirty="0"/>
          </a:p>
          <a:p>
            <a:endParaRPr lang="en-US" dirty="0"/>
          </a:p>
        </p:txBody>
      </p:sp>
      <p:sp>
        <p:nvSpPr>
          <p:cNvPr id="4" name="Slide Number Placeholder 3" descr="" title="">
            <a:extLst>
              <a:ext uri="{FF2B5EF4-FFF2-40B4-BE49-F238E27FC236}">
                <a16:creationId xmlns:a16="http://schemas.microsoft.com/office/drawing/2014/main" id="{8E02088D-D769-6C5B-D724-A866A2B2D6AB}"/>
              </a:ext>
            </a:extLst>
          </p:cNvPr>
          <p:cNvSpPr>
            <a:spLocks noGrp="1"/>
          </p:cNvSpPr>
          <p:nvPr>
            <p:ph type="sldNum" sz="quarter" idx="12"/>
          </p:nvPr>
        </p:nvSpPr>
        <p:spPr/>
        <p:txBody>
          <a:bodyPr/>
          <a:lstStyle/>
          <a:p>
            <a:fld id="{78A8B65C-AE78-4C1D-9796-A1AACA8AA37B}" type="slidenum">
              <a:rPr lang="en-US" smtClean="0"/>
              <a:pPr/>
              <a:t>16</a:t>
            </a:fld>
            <a:endParaRPr lang="en-US" dirty="0"/>
          </a:p>
        </p:txBody>
      </p:sp>
    </p:spTree>
    <p:extLst>
      <p:ext uri="{BB962C8B-B14F-4D97-AF65-F5344CB8AC3E}">
        <p14:creationId xmlns:p14="http://schemas.microsoft.com/office/powerpoint/2010/main" val="2525933424"/>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EA58226-5E21-EBD4-BF4B-59DF83144B1A}"/>
              </a:ext>
            </a:extLst>
          </p:cNvPr>
          <p:cNvSpPr>
            <a:spLocks noGrp="1"/>
          </p:cNvSpPr>
          <p:nvPr>
            <p:ph type="title"/>
          </p:nvPr>
        </p:nvSpPr>
        <p:spPr/>
        <p:txBody>
          <a:bodyPr/>
          <a:lstStyle/>
          <a:p>
            <a:r>
              <a:rPr lang="en-US" dirty="0"/>
              <a:t>EXCESS LEVIES</a:t>
            </a:r>
          </a:p>
        </p:txBody>
      </p:sp>
      <p:sp>
        <p:nvSpPr>
          <p:cNvPr id="3" name="Content Placeholder 2" descr="" title="">
            <a:extLst>
              <a:ext uri="{FF2B5EF4-FFF2-40B4-BE49-F238E27FC236}">
                <a16:creationId xmlns:a16="http://schemas.microsoft.com/office/drawing/2014/main" id="{813EB69B-0CFA-5C44-509E-AF679EF31331}"/>
              </a:ext>
            </a:extLst>
          </p:cNvPr>
          <p:cNvSpPr>
            <a:spLocks noGrp="1"/>
          </p:cNvSpPr>
          <p:nvPr>
            <p:ph idx="1"/>
          </p:nvPr>
        </p:nvSpPr>
        <p:spPr/>
        <p:txBody>
          <a:bodyPr>
            <a:normAutofit fontScale="85000" lnSpcReduction="20000"/>
          </a:bodyPr>
          <a:lstStyle/>
          <a:p>
            <a:pPr marL="0" indent="0">
              <a:buNone/>
            </a:pPr>
            <a:r>
              <a:rPr lang="en-US" sz="3200" dirty="0"/>
              <a:t>Addressing State/Federal Grants or Other Funding</a:t>
            </a:r>
            <a:endParaRPr lang="en-US" dirty="0"/>
          </a:p>
          <a:p>
            <a:pPr marL="0" indent="0" algn="just">
              <a:buNone/>
            </a:pPr>
            <a:r>
              <a:rPr lang="en-US" sz="2400" dirty="0"/>
              <a:t>Some school boards include a clause addressing how they will handle the situation where they receive federal and/or state funds (e.g., grant funding) for one or more of their excess levy purposes.  </a:t>
            </a:r>
          </a:p>
          <a:p>
            <a:pPr marL="0" indent="0" algn="just">
              <a:spcBef>
                <a:spcPts val="1200"/>
              </a:spcBef>
              <a:buNone/>
            </a:pPr>
            <a:r>
              <a:rPr lang="en-US" sz="2400" u="sng" dirty="0"/>
              <a:t>Example:  </a:t>
            </a:r>
            <a:endParaRPr lang="en-US" sz="2400" dirty="0"/>
          </a:p>
          <a:p>
            <a:pPr marL="457200" indent="0" algn="just">
              <a:buNone/>
            </a:pPr>
            <a:r>
              <a:rPr lang="en-US" sz="2400" dirty="0"/>
              <a:t>In the event The Board of Education of the County of __________ shall obtain additional money by grant or otherwise from the State or Federal government, or from any agency of either, or from any </a:t>
            </a:r>
            <a:r>
              <a:rPr lang="en-US" dirty="0"/>
              <a:t>other </a:t>
            </a:r>
            <a:r>
              <a:rPr lang="en-US" sz="2400" dirty="0"/>
              <a:t>private or public source, for the purposes aforesaid, such additional money </a:t>
            </a:r>
            <a:r>
              <a:rPr lang="en-US" sz="2400" dirty="0">
                <a:solidFill>
                  <a:srgbClr val="FF0000"/>
                </a:solidFill>
              </a:rPr>
              <a:t>may be used either in substitution for, or in addition to, the sums obtained from such additional levies </a:t>
            </a:r>
            <a:r>
              <a:rPr lang="en-US" sz="2400" dirty="0"/>
              <a:t>as said The Board of Education of the County of ________ may from time to time determine</a:t>
            </a:r>
            <a:r>
              <a:rPr lang="en-US" sz="3200" dirty="0"/>
              <a:t>.</a:t>
            </a:r>
          </a:p>
          <a:p>
            <a:endParaRPr lang="en-US" dirty="0"/>
          </a:p>
        </p:txBody>
      </p:sp>
      <p:sp>
        <p:nvSpPr>
          <p:cNvPr id="4" name="Slide Number Placeholder 3" descr="" title="">
            <a:extLst>
              <a:ext uri="{FF2B5EF4-FFF2-40B4-BE49-F238E27FC236}">
                <a16:creationId xmlns:a16="http://schemas.microsoft.com/office/drawing/2014/main" id="{00F83834-CC67-C782-68EA-F4DBCE45065C}"/>
              </a:ext>
            </a:extLst>
          </p:cNvPr>
          <p:cNvSpPr>
            <a:spLocks noGrp="1"/>
          </p:cNvSpPr>
          <p:nvPr>
            <p:ph type="sldNum" sz="quarter" idx="12"/>
          </p:nvPr>
        </p:nvSpPr>
        <p:spPr/>
        <p:txBody>
          <a:bodyPr/>
          <a:lstStyle/>
          <a:p>
            <a:fld id="{78A8B65C-AE78-4C1D-9796-A1AACA8AA37B}" type="slidenum">
              <a:rPr lang="en-US" smtClean="0"/>
              <a:pPr/>
              <a:t>17</a:t>
            </a:fld>
            <a:endParaRPr lang="en-US" dirty="0"/>
          </a:p>
        </p:txBody>
      </p:sp>
    </p:spTree>
    <p:extLst>
      <p:ext uri="{BB962C8B-B14F-4D97-AF65-F5344CB8AC3E}">
        <p14:creationId xmlns:p14="http://schemas.microsoft.com/office/powerpoint/2010/main" val="838077876"/>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7989113-04EE-B93D-82F1-AB2C0645D04C}"/>
              </a:ext>
            </a:extLst>
          </p:cNvPr>
          <p:cNvSpPr>
            <a:spLocks noGrp="1"/>
          </p:cNvSpPr>
          <p:nvPr>
            <p:ph type="title"/>
          </p:nvPr>
        </p:nvSpPr>
        <p:spPr/>
        <p:txBody>
          <a:bodyPr/>
          <a:lstStyle/>
          <a:p>
            <a:r>
              <a:rPr lang="en-US" dirty="0"/>
              <a:t>EXCESS LEVIES</a:t>
            </a:r>
          </a:p>
        </p:txBody>
      </p:sp>
      <p:sp>
        <p:nvSpPr>
          <p:cNvPr id="3" name="Content Placeholder 2" descr="" title="">
            <a:extLst>
              <a:ext uri="{FF2B5EF4-FFF2-40B4-BE49-F238E27FC236}">
                <a16:creationId xmlns:a16="http://schemas.microsoft.com/office/drawing/2014/main" id="{902D3827-F348-2155-5768-58CD78BDFCDC}"/>
              </a:ext>
            </a:extLst>
          </p:cNvPr>
          <p:cNvSpPr>
            <a:spLocks noGrp="1"/>
          </p:cNvSpPr>
          <p:nvPr>
            <p:ph idx="1"/>
          </p:nvPr>
        </p:nvSpPr>
        <p:spPr/>
        <p:txBody>
          <a:bodyPr/>
          <a:lstStyle/>
          <a:p>
            <a:r>
              <a:rPr lang="en-US" dirty="0"/>
              <a:t>Sample clauses addressing a </a:t>
            </a:r>
            <a:r>
              <a:rPr lang="en-US" dirty="0">
                <a:solidFill>
                  <a:srgbClr val="FF0000"/>
                </a:solidFill>
              </a:rPr>
              <a:t>surplus scenario</a:t>
            </a:r>
            <a:r>
              <a:rPr lang="en-US" dirty="0"/>
              <a:t>, where increased property valuations and/or tax collections result in levy revenue above estimates:</a:t>
            </a:r>
          </a:p>
          <a:p>
            <a:pPr lvl="2" algn="just">
              <a:lnSpc>
                <a:spcPct val="120000"/>
              </a:lnSpc>
              <a:spcBef>
                <a:spcPts val="600"/>
              </a:spcBef>
              <a:spcAft>
                <a:spcPts val="1200"/>
              </a:spcAft>
            </a:pPr>
            <a:r>
              <a:rPr lang="en-US" dirty="0"/>
              <a:t>Clause stating that if there is an “excess” or “surplus” above the stated amounts, the Board will reallocate it pro rata (proportionately) across all the stated purposes. </a:t>
            </a:r>
          </a:p>
          <a:p>
            <a:pPr lvl="2" algn="just">
              <a:lnSpc>
                <a:spcPct val="120000"/>
              </a:lnSpc>
              <a:spcBef>
                <a:spcPts val="600"/>
              </a:spcBef>
              <a:spcAft>
                <a:spcPts val="1200"/>
              </a:spcAft>
            </a:pPr>
            <a:r>
              <a:rPr lang="en-US" dirty="0"/>
              <a:t>Clause stating that if there is an “excess” or “surplus” above the stated amounts, the Board will use it for enrichment, supplementation, operation, improvement, maintenance of the schools.</a:t>
            </a:r>
          </a:p>
          <a:p>
            <a:pPr lvl="2" algn="just">
              <a:lnSpc>
                <a:spcPct val="120000"/>
              </a:lnSpc>
              <a:spcBef>
                <a:spcPts val="600"/>
              </a:spcBef>
              <a:spcAft>
                <a:spcPts val="1200"/>
              </a:spcAft>
            </a:pPr>
            <a:r>
              <a:rPr lang="en-US" dirty="0"/>
              <a:t>Clause stating that if there is an “excess” or “surplus” above the stated amounts, the Board will reallocate it in its discretion for any lawful school purpose.</a:t>
            </a:r>
          </a:p>
          <a:p>
            <a:pPr lvl="1"/>
            <a:endParaRPr lang="en-US" dirty="0"/>
          </a:p>
        </p:txBody>
      </p:sp>
      <p:sp>
        <p:nvSpPr>
          <p:cNvPr id="4" name="Slide Number Placeholder 3" descr="" title="">
            <a:extLst>
              <a:ext uri="{FF2B5EF4-FFF2-40B4-BE49-F238E27FC236}">
                <a16:creationId xmlns:a16="http://schemas.microsoft.com/office/drawing/2014/main" id="{ED2E210A-6E95-6A3E-D6E2-BA28C80475A5}"/>
              </a:ext>
            </a:extLst>
          </p:cNvPr>
          <p:cNvSpPr>
            <a:spLocks noGrp="1"/>
          </p:cNvSpPr>
          <p:nvPr>
            <p:ph type="sldNum" sz="quarter" idx="12"/>
          </p:nvPr>
        </p:nvSpPr>
        <p:spPr/>
        <p:txBody>
          <a:bodyPr/>
          <a:lstStyle/>
          <a:p>
            <a:fld id="{78A8B65C-AE78-4C1D-9796-A1AACA8AA37B}" type="slidenum">
              <a:rPr lang="en-US" smtClean="0"/>
              <a:pPr/>
              <a:t>18</a:t>
            </a:fld>
            <a:endParaRPr lang="en-US" dirty="0"/>
          </a:p>
        </p:txBody>
      </p:sp>
    </p:spTree>
    <p:extLst>
      <p:ext uri="{BB962C8B-B14F-4D97-AF65-F5344CB8AC3E}">
        <p14:creationId xmlns:p14="http://schemas.microsoft.com/office/powerpoint/2010/main" val="28479048"/>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0BA6350C-1B50-8EAD-648C-5D699DAB93C1}"/>
              </a:ext>
            </a:extLst>
          </p:cNvPr>
          <p:cNvSpPr>
            <a:spLocks noGrp="1"/>
          </p:cNvSpPr>
          <p:nvPr>
            <p:ph type="title"/>
          </p:nvPr>
        </p:nvSpPr>
        <p:spPr/>
        <p:txBody>
          <a:bodyPr/>
          <a:lstStyle/>
          <a:p>
            <a:r>
              <a:rPr lang="en-US" dirty="0"/>
              <a:t>EXCESS LEVIES</a:t>
            </a:r>
          </a:p>
        </p:txBody>
      </p:sp>
      <p:sp>
        <p:nvSpPr>
          <p:cNvPr id="3" name="Content Placeholder 2" descr="" title="">
            <a:extLst>
              <a:ext uri="{FF2B5EF4-FFF2-40B4-BE49-F238E27FC236}">
                <a16:creationId xmlns:a16="http://schemas.microsoft.com/office/drawing/2014/main" id="{9E2799CA-35DF-ED30-6067-117ECB4095E7}"/>
              </a:ext>
            </a:extLst>
          </p:cNvPr>
          <p:cNvSpPr>
            <a:spLocks noGrp="1"/>
          </p:cNvSpPr>
          <p:nvPr>
            <p:ph idx="1"/>
          </p:nvPr>
        </p:nvSpPr>
        <p:spPr/>
        <p:txBody>
          <a:bodyPr/>
          <a:lstStyle/>
          <a:p>
            <a:r>
              <a:rPr lang="en-US" dirty="0"/>
              <a:t>Sample clauses addressing a </a:t>
            </a:r>
            <a:r>
              <a:rPr lang="en-US" dirty="0">
                <a:solidFill>
                  <a:srgbClr val="FF0000"/>
                </a:solidFill>
              </a:rPr>
              <a:t>shortfall scenario</a:t>
            </a:r>
            <a:r>
              <a:rPr lang="en-US" dirty="0"/>
              <a:t>, where decreased property valuations and/or tax collections result in levy revenue below estimates:</a:t>
            </a:r>
          </a:p>
          <a:p>
            <a:pPr lvl="2">
              <a:spcBef>
                <a:spcPts val="600"/>
              </a:spcBef>
              <a:spcAft>
                <a:spcPts val="1200"/>
              </a:spcAft>
            </a:pPr>
            <a:r>
              <a:rPr lang="en-US" dirty="0"/>
              <a:t>Clause stating that if there is a revenue shortfall, then the board will pro rate the available revenue pro rata (proportionately) across all listed purposes.  In effect, everything would be cut by the same percentage the shortfall bears to the total listed amounts.</a:t>
            </a:r>
          </a:p>
          <a:p>
            <a:pPr lvl="2">
              <a:spcBef>
                <a:spcPts val="600"/>
              </a:spcBef>
              <a:spcAft>
                <a:spcPts val="1200"/>
              </a:spcAft>
            </a:pPr>
            <a:r>
              <a:rPr lang="en-US" dirty="0"/>
              <a:t>Clause stating that if there is a revenue shortfall, then certain identified purposes will be cut (meaning the other purposes/amounts will not be cut).  </a:t>
            </a:r>
          </a:p>
          <a:p>
            <a:pPr lvl="2">
              <a:spcBef>
                <a:spcPts val="600"/>
              </a:spcBef>
              <a:spcAft>
                <a:spcPts val="1200"/>
              </a:spcAft>
            </a:pPr>
            <a:r>
              <a:rPr lang="en-US" dirty="0"/>
              <a:t>Clause stating that if there is a revenue shortfall, then the board may cut any one or combination of purposes and amounts, in its discretion.</a:t>
            </a:r>
          </a:p>
          <a:p>
            <a:endParaRPr lang="en-US" dirty="0"/>
          </a:p>
        </p:txBody>
      </p:sp>
      <p:sp>
        <p:nvSpPr>
          <p:cNvPr id="4" name="Slide Number Placeholder 3" descr="" title="">
            <a:extLst>
              <a:ext uri="{FF2B5EF4-FFF2-40B4-BE49-F238E27FC236}">
                <a16:creationId xmlns:a16="http://schemas.microsoft.com/office/drawing/2014/main" id="{4CB2821A-F40F-027D-3989-5DF89BB24B6E}"/>
              </a:ext>
            </a:extLst>
          </p:cNvPr>
          <p:cNvSpPr>
            <a:spLocks noGrp="1"/>
          </p:cNvSpPr>
          <p:nvPr>
            <p:ph type="sldNum" sz="quarter" idx="12"/>
          </p:nvPr>
        </p:nvSpPr>
        <p:spPr/>
        <p:txBody>
          <a:bodyPr/>
          <a:lstStyle/>
          <a:p>
            <a:fld id="{78A8B65C-AE78-4C1D-9796-A1AACA8AA37B}" type="slidenum">
              <a:rPr lang="en-US" smtClean="0"/>
              <a:pPr/>
              <a:t>19</a:t>
            </a:fld>
            <a:endParaRPr lang="en-US" dirty="0"/>
          </a:p>
        </p:txBody>
      </p:sp>
    </p:spTree>
    <p:extLst>
      <p:ext uri="{BB962C8B-B14F-4D97-AF65-F5344CB8AC3E}">
        <p14:creationId xmlns:p14="http://schemas.microsoft.com/office/powerpoint/2010/main" val="4278410534"/>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39C29D5-819B-457D-9901-CF1FB9456FD6}"/>
              </a:ext>
            </a:extLst>
          </p:cNvPr>
          <p:cNvSpPr>
            <a:spLocks noGrp="1"/>
          </p:cNvSpPr>
          <p:nvPr>
            <p:ph type="title"/>
          </p:nvPr>
        </p:nvSpPr>
        <p:spPr/>
        <p:txBody>
          <a:bodyPr/>
          <a:lstStyle/>
          <a:p>
            <a:r>
              <a:rPr lang="en-US" dirty="0"/>
              <a:t>Disclaimers</a:t>
            </a:r>
          </a:p>
        </p:txBody>
      </p:sp>
      <p:sp>
        <p:nvSpPr>
          <p:cNvPr id="8" name="Content Placeholder 7" descr="" title="">
            <a:extLst>
              <a:ext uri="{FF2B5EF4-FFF2-40B4-BE49-F238E27FC236}">
                <a16:creationId xmlns:a16="http://schemas.microsoft.com/office/drawing/2014/main" id="{51BCA809-F686-47CB-A48D-BF0FA5751004}"/>
              </a:ext>
            </a:extLst>
          </p:cNvPr>
          <p:cNvSpPr>
            <a:spLocks noGrp="1"/>
          </p:cNvSpPr>
          <p:nvPr>
            <p:ph idx="1"/>
          </p:nvPr>
        </p:nvSpPr>
        <p:spPr/>
        <p:txBody>
          <a:bodyPr>
            <a:normAutofit lnSpcReduction="10000"/>
          </a:bodyPr>
          <a:lstStyle/>
          <a:p>
            <a:pPr marL="0" indent="0">
              <a:buNone/>
            </a:pPr>
            <a:r>
              <a:rPr lang="en-US" sz="2000" dirty="0"/>
              <a:t>These materials are presented with the understanding that the information provided is not legal advice.  Due to the rapidly changing nature of the law, information contained in this presentation may become outdated.  Anyone using information contained in this presentation should always research original sources of authority, update this information to ensure accuracy when dealing with a specific matter and consult with legal counsel.  No person or school board should act or rely upon the information contained in this presentation without seeking the advice of an attorney. </a:t>
            </a:r>
          </a:p>
          <a:p>
            <a:pPr marL="0" indent="0">
              <a:buNone/>
            </a:pPr>
            <a:r>
              <a:rPr lang="en-US" sz="2000" dirty="0"/>
              <a:t>With respect to federal tax issues, no advice, statement or information contained in this communication is intended to be, or written for the purpose of being, (a) relied upon by a taxpayer as the exclusive basis to avoid penalties under the Internal Revenue Code, or (b) used in connection with the promotion, marketing or recommendation of any tax shelter product or tax shelter transaction.</a:t>
            </a:r>
          </a:p>
        </p:txBody>
      </p:sp>
      <p:sp>
        <p:nvSpPr>
          <p:cNvPr id="10" name="Slide Number Placeholder 9" descr="" title="">
            <a:extLst>
              <a:ext uri="{FF2B5EF4-FFF2-40B4-BE49-F238E27FC236}">
                <a16:creationId xmlns:a16="http://schemas.microsoft.com/office/drawing/2014/main" id="{4095970F-3F32-4244-B64A-D070B06C9B01}"/>
              </a:ext>
            </a:extLst>
          </p:cNvPr>
          <p:cNvSpPr>
            <a:spLocks noGrp="1"/>
          </p:cNvSpPr>
          <p:nvPr>
            <p:ph type="sldNum" sz="quarter" idx="12"/>
          </p:nvPr>
        </p:nvSpPr>
        <p:spPr/>
        <p:txBody>
          <a:bodyPr/>
          <a:lstStyle/>
          <a:p>
            <a:fld id="{78A8B65C-AE78-4C1D-9796-A1AACA8AA37B}" type="slidenum">
              <a:rPr lang="en-US" smtClean="0"/>
              <a:pPr/>
              <a:t>2</a:t>
            </a:fld>
            <a:endParaRPr lang="en-US" dirty="0"/>
          </a:p>
        </p:txBody>
      </p:sp>
    </p:spTree>
    <p:extLst>
      <p:ext uri="{BB962C8B-B14F-4D97-AF65-F5344CB8AC3E}">
        <p14:creationId xmlns:p14="http://schemas.microsoft.com/office/powerpoint/2010/main" val="2594414898"/>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7612511-A1D9-C1CC-75B4-A3F7ED3A66FA}"/>
              </a:ext>
            </a:extLst>
          </p:cNvPr>
          <p:cNvSpPr>
            <a:spLocks noGrp="1"/>
          </p:cNvSpPr>
          <p:nvPr>
            <p:ph type="title"/>
          </p:nvPr>
        </p:nvSpPr>
        <p:spPr/>
        <p:txBody>
          <a:bodyPr/>
          <a:lstStyle/>
          <a:p>
            <a:r>
              <a:rPr lang="en-US" dirty="0"/>
              <a:t>General obligation bonds</a:t>
            </a:r>
          </a:p>
        </p:txBody>
      </p:sp>
      <p:sp>
        <p:nvSpPr>
          <p:cNvPr id="3" name="Content Placeholder 2" descr="" title="">
            <a:extLst>
              <a:ext uri="{FF2B5EF4-FFF2-40B4-BE49-F238E27FC236}">
                <a16:creationId xmlns:a16="http://schemas.microsoft.com/office/drawing/2014/main" id="{06E0A553-0402-5FB0-D94C-6909E3805E65}"/>
              </a:ext>
            </a:extLst>
          </p:cNvPr>
          <p:cNvSpPr>
            <a:spLocks noGrp="1"/>
          </p:cNvSpPr>
          <p:nvPr>
            <p:ph idx="1"/>
          </p:nvPr>
        </p:nvSpPr>
        <p:spPr/>
        <p:txBody>
          <a:bodyPr>
            <a:normAutofit lnSpcReduction="10000"/>
          </a:bodyPr>
          <a:lstStyle/>
          <a:p>
            <a:r>
              <a:rPr lang="en-US" dirty="0"/>
              <a:t>With some exceptions, the West Virginia Constitution prohibits the State and its subdivisions to incur indebtedness</a:t>
            </a:r>
          </a:p>
          <a:p>
            <a:r>
              <a:rPr lang="en-US" dirty="0"/>
              <a:t>The primary exceptions are:</a:t>
            </a:r>
          </a:p>
          <a:p>
            <a:pPr marL="630000" lvl="2" indent="0">
              <a:buNone/>
            </a:pPr>
            <a:r>
              <a:rPr lang="en-US" dirty="0"/>
              <a:t>(1)		Revenue Bonds (such as Lease Revenue Bonds or Special Revenue Bonds)</a:t>
            </a:r>
          </a:p>
          <a:p>
            <a:pPr marL="630000" lvl="2" indent="0">
              <a:buNone/>
            </a:pPr>
            <a:r>
              <a:rPr lang="en-US" dirty="0"/>
              <a:t>(2)		Lease Agreements subject to annual appropriation by the public body</a:t>
            </a:r>
          </a:p>
          <a:p>
            <a:pPr marL="630000" lvl="2" indent="0">
              <a:buNone/>
            </a:pPr>
            <a:r>
              <a:rPr lang="en-US" dirty="0"/>
              <a:t>(3)		General Obligation Bonds (or G.O. Bonds) approved by the voters</a:t>
            </a:r>
          </a:p>
          <a:p>
            <a:r>
              <a:rPr lang="en-US" dirty="0"/>
              <a:t>General Obligation Bonds are supported by the bond levies imposed on taxpayers, with levies determined by and debt service through the WV Municipal Bond Commission</a:t>
            </a:r>
          </a:p>
        </p:txBody>
      </p:sp>
      <p:sp>
        <p:nvSpPr>
          <p:cNvPr id="4" name="Slide Number Placeholder 3" descr="" title="">
            <a:extLst>
              <a:ext uri="{FF2B5EF4-FFF2-40B4-BE49-F238E27FC236}">
                <a16:creationId xmlns:a16="http://schemas.microsoft.com/office/drawing/2014/main" id="{B2BA12B0-17BC-5792-5466-D8CFB22574C3}"/>
              </a:ext>
            </a:extLst>
          </p:cNvPr>
          <p:cNvSpPr>
            <a:spLocks noGrp="1"/>
          </p:cNvSpPr>
          <p:nvPr>
            <p:ph type="sldNum" sz="quarter" idx="12"/>
          </p:nvPr>
        </p:nvSpPr>
        <p:spPr/>
        <p:txBody>
          <a:bodyPr/>
          <a:lstStyle/>
          <a:p>
            <a:fld id="{78A8B65C-AE78-4C1D-9796-A1AACA8AA37B}" type="slidenum">
              <a:rPr lang="en-US" smtClean="0"/>
              <a:pPr/>
              <a:t>20</a:t>
            </a:fld>
            <a:endParaRPr lang="en-US" dirty="0"/>
          </a:p>
        </p:txBody>
      </p:sp>
    </p:spTree>
    <p:extLst>
      <p:ext uri="{BB962C8B-B14F-4D97-AF65-F5344CB8AC3E}">
        <p14:creationId xmlns:p14="http://schemas.microsoft.com/office/powerpoint/2010/main" val="4015074122"/>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FA347D9-6DB7-814A-5280-7C28C7194031}"/>
              </a:ext>
            </a:extLst>
          </p:cNvPr>
          <p:cNvSpPr>
            <a:spLocks noGrp="1"/>
          </p:cNvSpPr>
          <p:nvPr>
            <p:ph type="title"/>
          </p:nvPr>
        </p:nvSpPr>
        <p:spPr/>
        <p:txBody>
          <a:bodyPr/>
          <a:lstStyle/>
          <a:p>
            <a:r>
              <a:rPr lang="en-US" dirty="0"/>
              <a:t>G.O. Bonds – Pre-election PHASE</a:t>
            </a:r>
          </a:p>
        </p:txBody>
      </p:sp>
      <p:sp>
        <p:nvSpPr>
          <p:cNvPr id="3" name="Content Placeholder 2" descr="" title="">
            <a:extLst>
              <a:ext uri="{FF2B5EF4-FFF2-40B4-BE49-F238E27FC236}">
                <a16:creationId xmlns:a16="http://schemas.microsoft.com/office/drawing/2014/main" id="{880529DF-46A3-D76B-82E2-77AD44FE916E}"/>
              </a:ext>
            </a:extLst>
          </p:cNvPr>
          <p:cNvSpPr>
            <a:spLocks noGrp="1"/>
          </p:cNvSpPr>
          <p:nvPr>
            <p:ph idx="1"/>
          </p:nvPr>
        </p:nvSpPr>
        <p:spPr/>
        <p:txBody>
          <a:bodyPr/>
          <a:lstStyle/>
          <a:p>
            <a:r>
              <a:rPr lang="en-US" dirty="0"/>
              <a:t>Engage Bond Counsel, Architect &amp; Engineer and Financial Advisor</a:t>
            </a:r>
          </a:p>
          <a:p>
            <a:r>
              <a:rPr lang="en-US" dirty="0"/>
              <a:t>Determine the proposed date of the election (primary or general)</a:t>
            </a:r>
          </a:p>
          <a:p>
            <a:r>
              <a:rPr lang="en-US" dirty="0"/>
              <a:t>Begin determining project scope, </a:t>
            </a:r>
            <a:r>
              <a:rPr lang="en-US" dirty="0">
                <a:solidFill>
                  <a:srgbClr val="FF0000"/>
                </a:solidFill>
              </a:rPr>
              <a:t>sources</a:t>
            </a:r>
            <a:r>
              <a:rPr lang="en-US" dirty="0"/>
              <a:t> and </a:t>
            </a:r>
            <a:r>
              <a:rPr lang="en-US" dirty="0">
                <a:solidFill>
                  <a:srgbClr val="FF0000"/>
                </a:solidFill>
              </a:rPr>
              <a:t>uses </a:t>
            </a:r>
            <a:r>
              <a:rPr lang="en-US" dirty="0">
                <a:solidFill>
                  <a:schemeClr val="tx1"/>
                </a:solidFill>
              </a:rPr>
              <a:t>with the professional team, the board and staff.</a:t>
            </a:r>
          </a:p>
          <a:p>
            <a:pPr lvl="1"/>
            <a:r>
              <a:rPr lang="en-US" dirty="0">
                <a:solidFill>
                  <a:srgbClr val="FF0000"/>
                </a:solidFill>
              </a:rPr>
              <a:t>Uses:  </a:t>
            </a:r>
            <a:r>
              <a:rPr lang="en-US" dirty="0">
                <a:solidFill>
                  <a:schemeClr val="tx1"/>
                </a:solidFill>
              </a:rPr>
              <a:t>After the project scope is determined, A&amp;E can provide an estimated project cost, including a contingency for inflation and costs of issuance</a:t>
            </a:r>
          </a:p>
          <a:p>
            <a:pPr lvl="1"/>
            <a:r>
              <a:rPr lang="en-US" dirty="0">
                <a:solidFill>
                  <a:srgbClr val="FF0000"/>
                </a:solidFill>
              </a:rPr>
              <a:t>Sources</a:t>
            </a:r>
            <a:r>
              <a:rPr lang="en-US" dirty="0">
                <a:solidFill>
                  <a:schemeClr val="tx1"/>
                </a:solidFill>
              </a:rPr>
              <a:t>:  The funding mix to pay for the project costs, including bond proceeds, federal and state grants (including SBA Needs Grants), private funds, lease purchase agreement proceeds, local funds on hand and/or other sources</a:t>
            </a:r>
            <a:endParaRPr lang="en-US" dirty="0">
              <a:solidFill>
                <a:srgbClr val="FF0000"/>
              </a:solidFill>
            </a:endParaRPr>
          </a:p>
        </p:txBody>
      </p:sp>
      <p:sp>
        <p:nvSpPr>
          <p:cNvPr id="4" name="Slide Number Placeholder 3" descr="" title="">
            <a:extLst>
              <a:ext uri="{FF2B5EF4-FFF2-40B4-BE49-F238E27FC236}">
                <a16:creationId xmlns:a16="http://schemas.microsoft.com/office/drawing/2014/main" id="{B7544826-0300-BB06-8493-1112B2EF236E}"/>
              </a:ext>
            </a:extLst>
          </p:cNvPr>
          <p:cNvSpPr>
            <a:spLocks noGrp="1"/>
          </p:cNvSpPr>
          <p:nvPr>
            <p:ph type="sldNum" sz="quarter" idx="12"/>
          </p:nvPr>
        </p:nvSpPr>
        <p:spPr/>
        <p:txBody>
          <a:bodyPr/>
          <a:lstStyle/>
          <a:p>
            <a:fld id="{78A8B65C-AE78-4C1D-9796-A1AACA8AA37B}" type="slidenum">
              <a:rPr lang="en-US" smtClean="0"/>
              <a:pPr/>
              <a:t>21</a:t>
            </a:fld>
            <a:endParaRPr lang="en-US" dirty="0"/>
          </a:p>
        </p:txBody>
      </p:sp>
    </p:spTree>
    <p:extLst>
      <p:ext uri="{BB962C8B-B14F-4D97-AF65-F5344CB8AC3E}">
        <p14:creationId xmlns:p14="http://schemas.microsoft.com/office/powerpoint/2010/main" val="101836807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0F2CC11-AE1B-8EFB-3BFF-561347345290}"/>
              </a:ext>
            </a:extLst>
          </p:cNvPr>
          <p:cNvSpPr>
            <a:spLocks noGrp="1"/>
          </p:cNvSpPr>
          <p:nvPr>
            <p:ph type="title"/>
          </p:nvPr>
        </p:nvSpPr>
        <p:spPr/>
        <p:txBody>
          <a:bodyPr/>
          <a:lstStyle/>
          <a:p>
            <a:r>
              <a:rPr lang="en-US" dirty="0"/>
              <a:t>G.O. Bonds – Pre-election PHASE</a:t>
            </a:r>
          </a:p>
        </p:txBody>
      </p:sp>
      <p:sp>
        <p:nvSpPr>
          <p:cNvPr id="3" name="Content Placeholder 2" descr="" title="">
            <a:extLst>
              <a:ext uri="{FF2B5EF4-FFF2-40B4-BE49-F238E27FC236}">
                <a16:creationId xmlns:a16="http://schemas.microsoft.com/office/drawing/2014/main" id="{B597DB2F-8393-B672-017C-755304D6F907}"/>
              </a:ext>
            </a:extLst>
          </p:cNvPr>
          <p:cNvSpPr>
            <a:spLocks noGrp="1"/>
          </p:cNvSpPr>
          <p:nvPr>
            <p:ph idx="1"/>
          </p:nvPr>
        </p:nvSpPr>
        <p:spPr/>
        <p:txBody>
          <a:bodyPr>
            <a:normAutofit lnSpcReduction="10000"/>
          </a:bodyPr>
          <a:lstStyle/>
          <a:p>
            <a:r>
              <a:rPr lang="en-US" dirty="0"/>
              <a:t>Threshold questions regarding </a:t>
            </a:r>
            <a:r>
              <a:rPr lang="en-US" dirty="0">
                <a:solidFill>
                  <a:srgbClr val="FF0000"/>
                </a:solidFill>
              </a:rPr>
              <a:t>School Building Authority </a:t>
            </a:r>
            <a:r>
              <a:rPr lang="en-US" dirty="0">
                <a:solidFill>
                  <a:schemeClr val="tx1"/>
                </a:solidFill>
              </a:rPr>
              <a:t>Needs Grants</a:t>
            </a:r>
            <a:r>
              <a:rPr lang="en-US" dirty="0"/>
              <a:t>:</a:t>
            </a:r>
          </a:p>
          <a:p>
            <a:pPr marL="324000" lvl="1" indent="0">
              <a:buNone/>
            </a:pPr>
            <a:r>
              <a:rPr lang="en-US" dirty="0"/>
              <a:t>		(1)	Will the Board pursue SBA Needs Grant funding as part of Sources to pay for 				project costs; and</a:t>
            </a:r>
          </a:p>
          <a:p>
            <a:pPr marL="324000" lvl="1" indent="0">
              <a:buNone/>
            </a:pPr>
            <a:r>
              <a:rPr lang="en-US" dirty="0"/>
              <a:t>		(2)	If so, will the issuance of the Bonds be contingent on the SBA’s commitment to 				provide such funding?</a:t>
            </a:r>
          </a:p>
          <a:p>
            <a:pPr marL="324000" lvl="1" indent="0">
              <a:buNone/>
            </a:pPr>
            <a:endParaRPr lang="en-US" dirty="0"/>
          </a:p>
          <a:p>
            <a:r>
              <a:rPr lang="en-US" dirty="0"/>
              <a:t>By Memo dated July 25, 2023, the SBA revised its guidance regarding the inclusion of SBA funding as part of a Bond Election Order/Ballot (see next slide)</a:t>
            </a:r>
          </a:p>
          <a:p>
            <a:endParaRPr lang="en-US" dirty="0"/>
          </a:p>
        </p:txBody>
      </p:sp>
      <p:sp>
        <p:nvSpPr>
          <p:cNvPr id="4" name="Slide Number Placeholder 3" descr="" title="">
            <a:extLst>
              <a:ext uri="{FF2B5EF4-FFF2-40B4-BE49-F238E27FC236}">
                <a16:creationId xmlns:a16="http://schemas.microsoft.com/office/drawing/2014/main" id="{5512EBF5-1C5D-2BEB-BD5E-5E544363BE2B}"/>
              </a:ext>
            </a:extLst>
          </p:cNvPr>
          <p:cNvSpPr>
            <a:spLocks noGrp="1"/>
          </p:cNvSpPr>
          <p:nvPr>
            <p:ph type="sldNum" sz="quarter" idx="12"/>
          </p:nvPr>
        </p:nvSpPr>
        <p:spPr/>
        <p:txBody>
          <a:bodyPr/>
          <a:lstStyle/>
          <a:p>
            <a:fld id="{78A8B65C-AE78-4C1D-9796-A1AACA8AA37B}" type="slidenum">
              <a:rPr lang="en-US" smtClean="0"/>
              <a:pPr/>
              <a:t>22</a:t>
            </a:fld>
            <a:endParaRPr lang="en-US" dirty="0"/>
          </a:p>
        </p:txBody>
      </p:sp>
    </p:spTree>
    <p:extLst>
      <p:ext uri="{BB962C8B-B14F-4D97-AF65-F5344CB8AC3E}">
        <p14:creationId xmlns:p14="http://schemas.microsoft.com/office/powerpoint/2010/main" val="1446974873"/>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E9E75A5-4C72-3338-49EE-EF68050E943A}"/>
              </a:ext>
            </a:extLst>
          </p:cNvPr>
          <p:cNvSpPr>
            <a:spLocks noGrp="1"/>
          </p:cNvSpPr>
          <p:nvPr>
            <p:ph type="title"/>
          </p:nvPr>
        </p:nvSpPr>
        <p:spPr/>
        <p:txBody>
          <a:bodyPr/>
          <a:lstStyle/>
          <a:p>
            <a:r>
              <a:rPr lang="en-US" dirty="0"/>
              <a:t>G.O. Bonds – Pre-election PHASE</a:t>
            </a:r>
          </a:p>
        </p:txBody>
      </p:sp>
      <p:pic>
        <p:nvPicPr>
          <p:cNvPr id="6" name="Content Placeholder 5" descr="" title="">
            <a:extLst>
              <a:ext uri="{FF2B5EF4-FFF2-40B4-BE49-F238E27FC236}">
                <a16:creationId xmlns:a16="http://schemas.microsoft.com/office/drawing/2014/main" id="{82B67DBA-B7F7-98D1-844F-A38CF1F65B78}"/>
              </a:ext>
            </a:extLst>
          </p:cNvPr>
          <p:cNvPicPr>
            <a:picLocks noGrp="1" noChangeAspect="1"/>
          </p:cNvPicPr>
          <p:nvPr>
            <p:ph idx="1"/>
          </p:nvPr>
        </p:nvPicPr>
        <p:blipFill>
          <a:blip r:embed="rId2"/>
          <a:stretch>
            <a:fillRect/>
          </a:stretch>
        </p:blipFill>
        <p:spPr>
          <a:xfrm>
            <a:off x="2962275" y="1816100"/>
            <a:ext cx="6122212" cy="4626534"/>
          </a:xfrm>
        </p:spPr>
      </p:pic>
      <p:sp>
        <p:nvSpPr>
          <p:cNvPr id="4" name="Slide Number Placeholder 3" descr="" title="">
            <a:extLst>
              <a:ext uri="{FF2B5EF4-FFF2-40B4-BE49-F238E27FC236}">
                <a16:creationId xmlns:a16="http://schemas.microsoft.com/office/drawing/2014/main" id="{2F24F980-259B-EEDB-9631-10ECFA34880B}"/>
              </a:ext>
            </a:extLst>
          </p:cNvPr>
          <p:cNvSpPr>
            <a:spLocks noGrp="1"/>
          </p:cNvSpPr>
          <p:nvPr>
            <p:ph type="sldNum" sz="quarter" idx="12"/>
          </p:nvPr>
        </p:nvSpPr>
        <p:spPr/>
        <p:txBody>
          <a:bodyPr/>
          <a:lstStyle/>
          <a:p>
            <a:fld id="{78A8B65C-AE78-4C1D-9796-A1AACA8AA37B}" type="slidenum">
              <a:rPr lang="en-US" smtClean="0"/>
              <a:pPr/>
              <a:t>23</a:t>
            </a:fld>
            <a:endParaRPr lang="en-US" dirty="0"/>
          </a:p>
        </p:txBody>
      </p:sp>
    </p:spTree>
    <p:extLst>
      <p:ext uri="{BB962C8B-B14F-4D97-AF65-F5344CB8AC3E}">
        <p14:creationId xmlns:p14="http://schemas.microsoft.com/office/powerpoint/2010/main" val="4128810379"/>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E5C0BDA-F784-BF87-5A53-31005DE090E0}"/>
              </a:ext>
            </a:extLst>
          </p:cNvPr>
          <p:cNvSpPr>
            <a:spLocks noGrp="1"/>
          </p:cNvSpPr>
          <p:nvPr>
            <p:ph type="title"/>
          </p:nvPr>
        </p:nvSpPr>
        <p:spPr/>
        <p:txBody>
          <a:bodyPr/>
          <a:lstStyle/>
          <a:p>
            <a:r>
              <a:rPr lang="en-US" dirty="0"/>
              <a:t>G.O. Bonds – Pre-election PHASE</a:t>
            </a:r>
          </a:p>
        </p:txBody>
      </p:sp>
      <p:sp>
        <p:nvSpPr>
          <p:cNvPr id="3" name="Content Placeholder 2" descr="" title="">
            <a:extLst>
              <a:ext uri="{FF2B5EF4-FFF2-40B4-BE49-F238E27FC236}">
                <a16:creationId xmlns:a16="http://schemas.microsoft.com/office/drawing/2014/main" id="{A592EA32-81BB-B3B2-2BBB-F463785BA1C5}"/>
              </a:ext>
            </a:extLst>
          </p:cNvPr>
          <p:cNvSpPr>
            <a:spLocks noGrp="1"/>
          </p:cNvSpPr>
          <p:nvPr>
            <p:ph idx="1"/>
          </p:nvPr>
        </p:nvSpPr>
        <p:spPr/>
        <p:txBody>
          <a:bodyPr>
            <a:normAutofit fontScale="77500" lnSpcReduction="20000"/>
          </a:bodyPr>
          <a:lstStyle/>
          <a:p>
            <a:r>
              <a:rPr lang="en-US" sz="2600" dirty="0">
                <a:solidFill>
                  <a:srgbClr val="FF0000"/>
                </a:solidFill>
              </a:rPr>
              <a:t>Bond Election Orders</a:t>
            </a:r>
            <a:r>
              <a:rPr lang="en-US" sz="2600" dirty="0"/>
              <a:t>, to be considered and adopted by the Board, must state the following:</a:t>
            </a:r>
          </a:p>
          <a:p>
            <a:pPr marL="324000" lvl="1" indent="0">
              <a:spcAft>
                <a:spcPts val="0"/>
              </a:spcAft>
              <a:buNone/>
            </a:pPr>
            <a:r>
              <a:rPr lang="en-US" dirty="0"/>
              <a:t>(1)	Purpose or purposes for which the proceeds of bonds are to be expended (</a:t>
            </a:r>
            <a:r>
              <a:rPr lang="en-US" dirty="0">
                <a:solidFill>
                  <a:srgbClr val="FF0000"/>
                </a:solidFill>
              </a:rPr>
              <a:t>no current or operating expenses</a:t>
            </a:r>
            <a:r>
              <a:rPr lang="en-US" dirty="0"/>
              <a:t>);</a:t>
            </a:r>
          </a:p>
          <a:p>
            <a:pPr marL="324000" lvl="1" indent="0">
              <a:spcAft>
                <a:spcPts val="0"/>
              </a:spcAft>
              <a:buNone/>
            </a:pPr>
            <a:r>
              <a:rPr lang="en-US" dirty="0"/>
              <a:t>(2) 	Valuation of the taxable property as shown by the last assessment thereof for state and county purposes;</a:t>
            </a:r>
          </a:p>
          <a:p>
            <a:pPr marL="324000" lvl="1" indent="0">
              <a:spcAft>
                <a:spcPts val="0"/>
              </a:spcAft>
              <a:buNone/>
            </a:pPr>
            <a:r>
              <a:rPr lang="en-US" dirty="0"/>
              <a:t>(3) 	Indebtedness, bonded or otherwise;</a:t>
            </a:r>
          </a:p>
          <a:p>
            <a:pPr marL="324000" lvl="1" indent="0">
              <a:spcAft>
                <a:spcPts val="0"/>
              </a:spcAft>
              <a:buNone/>
            </a:pPr>
            <a:r>
              <a:rPr lang="en-US" dirty="0"/>
              <a:t>(4) 	Amount of the proposed bond issue (</a:t>
            </a:r>
            <a:r>
              <a:rPr lang="en-US" dirty="0">
                <a:solidFill>
                  <a:srgbClr val="FF0000"/>
                </a:solidFill>
              </a:rPr>
              <a:t>the “not to exceed” amount</a:t>
            </a:r>
            <a:r>
              <a:rPr lang="en-US" dirty="0"/>
              <a:t>);</a:t>
            </a:r>
          </a:p>
          <a:p>
            <a:pPr marL="324000" lvl="1" indent="0">
              <a:spcAft>
                <a:spcPts val="0"/>
              </a:spcAft>
              <a:buNone/>
            </a:pPr>
            <a:r>
              <a:rPr lang="en-US" dirty="0"/>
              <a:t>(5) 	Maximum term of bonds (</a:t>
            </a:r>
            <a:r>
              <a:rPr lang="en-US" dirty="0">
                <a:solidFill>
                  <a:srgbClr val="FF0000"/>
                </a:solidFill>
              </a:rPr>
              <a:t>not to exceed 34 years</a:t>
            </a:r>
            <a:r>
              <a:rPr lang="en-US" dirty="0"/>
              <a:t>);</a:t>
            </a:r>
          </a:p>
          <a:p>
            <a:pPr marL="324000" lvl="1" indent="0">
              <a:spcAft>
                <a:spcPts val="0"/>
              </a:spcAft>
              <a:buNone/>
            </a:pPr>
            <a:r>
              <a:rPr lang="en-US" dirty="0"/>
              <a:t>(6) 	Maximum rate of interest;</a:t>
            </a:r>
          </a:p>
          <a:p>
            <a:pPr marL="324000" lvl="1" indent="0">
              <a:spcAft>
                <a:spcPts val="0"/>
              </a:spcAft>
              <a:buNone/>
            </a:pPr>
            <a:r>
              <a:rPr lang="en-US" dirty="0"/>
              <a:t>(7) 	Date of election (</a:t>
            </a:r>
            <a:r>
              <a:rPr lang="en-US" dirty="0">
                <a:solidFill>
                  <a:srgbClr val="FF0000"/>
                </a:solidFill>
              </a:rPr>
              <a:t>primary of general election</a:t>
            </a:r>
            <a:r>
              <a:rPr lang="en-US" dirty="0"/>
              <a:t>);</a:t>
            </a:r>
          </a:p>
          <a:p>
            <a:pPr marL="324000" lvl="1" indent="0">
              <a:spcAft>
                <a:spcPts val="0"/>
              </a:spcAft>
              <a:buNone/>
            </a:pPr>
            <a:r>
              <a:rPr lang="en-US" dirty="0"/>
              <a:t>(8) 	That the levying body is authorized to lay a sufficient levy annually to provide funds for the payment of the 			interest upon the bonds and the principal at maturity and the approximate rate of levy necessary for this 			purpose;</a:t>
            </a:r>
          </a:p>
          <a:p>
            <a:pPr marL="324000" lvl="1" indent="0">
              <a:spcAft>
                <a:spcPts val="0"/>
              </a:spcAft>
              <a:buNone/>
            </a:pPr>
            <a:r>
              <a:rPr lang="en-US" dirty="0"/>
              <a:t>(9) 	In the case of school bonds, that the bonds, together with all existing bonded indebtedness, will not exceed 		in the aggregate five percent of the value of the taxable property in the school district and provisions 				addressing other constitutional and statutory requirements</a:t>
            </a:r>
          </a:p>
        </p:txBody>
      </p:sp>
      <p:sp>
        <p:nvSpPr>
          <p:cNvPr id="4" name="Slide Number Placeholder 3" descr="" title="">
            <a:extLst>
              <a:ext uri="{FF2B5EF4-FFF2-40B4-BE49-F238E27FC236}">
                <a16:creationId xmlns:a16="http://schemas.microsoft.com/office/drawing/2014/main" id="{575AD64B-4AF6-D059-FD1B-3F308FD4ACCC}"/>
              </a:ext>
            </a:extLst>
          </p:cNvPr>
          <p:cNvSpPr>
            <a:spLocks noGrp="1"/>
          </p:cNvSpPr>
          <p:nvPr>
            <p:ph type="sldNum" sz="quarter" idx="12"/>
          </p:nvPr>
        </p:nvSpPr>
        <p:spPr/>
        <p:txBody>
          <a:bodyPr/>
          <a:lstStyle/>
          <a:p>
            <a:fld id="{78A8B65C-AE78-4C1D-9796-A1AACA8AA37B}" type="slidenum">
              <a:rPr lang="en-US" smtClean="0"/>
              <a:pPr/>
              <a:t>24</a:t>
            </a:fld>
            <a:endParaRPr lang="en-US" dirty="0"/>
          </a:p>
        </p:txBody>
      </p:sp>
    </p:spTree>
    <p:extLst>
      <p:ext uri="{BB962C8B-B14F-4D97-AF65-F5344CB8AC3E}">
        <p14:creationId xmlns:p14="http://schemas.microsoft.com/office/powerpoint/2010/main" val="1646582443"/>
      </p:ext>
    </p:extLst>
  </p:cSld>
  <p:clrMapOvr>
    <a:masterClrMapping/>
  </p:clrMapOvr>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CE718C2-D560-5799-01A1-D72E3A6041B1}"/>
              </a:ext>
            </a:extLst>
          </p:cNvPr>
          <p:cNvSpPr>
            <a:spLocks noGrp="1"/>
          </p:cNvSpPr>
          <p:nvPr>
            <p:ph type="title"/>
          </p:nvPr>
        </p:nvSpPr>
        <p:spPr/>
        <p:txBody>
          <a:bodyPr/>
          <a:lstStyle/>
          <a:p>
            <a:r>
              <a:rPr lang="en-US" dirty="0"/>
              <a:t>G.O. Bonds – Pre-election PHASE</a:t>
            </a:r>
          </a:p>
        </p:txBody>
      </p:sp>
      <p:sp>
        <p:nvSpPr>
          <p:cNvPr id="3" name="Content Placeholder 2" descr="" title="">
            <a:extLst>
              <a:ext uri="{FF2B5EF4-FFF2-40B4-BE49-F238E27FC236}">
                <a16:creationId xmlns:a16="http://schemas.microsoft.com/office/drawing/2014/main" id="{F4ACE60B-92C1-5AE6-FC55-68BFBA8DF438}"/>
              </a:ext>
            </a:extLst>
          </p:cNvPr>
          <p:cNvSpPr>
            <a:spLocks noGrp="1"/>
          </p:cNvSpPr>
          <p:nvPr>
            <p:ph idx="1"/>
          </p:nvPr>
        </p:nvSpPr>
        <p:spPr/>
        <p:txBody>
          <a:bodyPr/>
          <a:lstStyle/>
          <a:p>
            <a:r>
              <a:rPr lang="en-US" dirty="0"/>
              <a:t>Public engagement and advocacy leading up to the election:</a:t>
            </a:r>
          </a:p>
          <a:p>
            <a:pPr lvl="1"/>
            <a:r>
              <a:rPr lang="en-US" dirty="0">
                <a:solidFill>
                  <a:srgbClr val="FF0000"/>
                </a:solidFill>
              </a:rPr>
              <a:t>Key Takeaway</a:t>
            </a:r>
            <a:r>
              <a:rPr lang="en-US" dirty="0"/>
              <a:t>:  School Board employees may communicate factual information regarding the proposed general obligation bonds, but they are </a:t>
            </a:r>
            <a:r>
              <a:rPr lang="en-US" dirty="0">
                <a:solidFill>
                  <a:srgbClr val="FF0000"/>
                </a:solidFill>
              </a:rPr>
              <a:t>prohibited from using public resources (think public money, time or materials) to advocate </a:t>
            </a:r>
            <a:r>
              <a:rPr lang="en-US" dirty="0"/>
              <a:t>for or against the bonds.  </a:t>
            </a:r>
          </a:p>
          <a:p>
            <a:pPr marL="324000" lvl="1" indent="0">
              <a:buNone/>
            </a:pPr>
            <a:endParaRPr lang="en-US" dirty="0"/>
          </a:p>
          <a:p>
            <a:r>
              <a:rPr lang="en-US" dirty="0"/>
              <a:t>The same election law deadlines appearing in the prior slides will apply to the bond election process, including key legal ad publication dates.</a:t>
            </a:r>
          </a:p>
        </p:txBody>
      </p:sp>
      <p:sp>
        <p:nvSpPr>
          <p:cNvPr id="4" name="Slide Number Placeholder 3" descr="" title="">
            <a:extLst>
              <a:ext uri="{FF2B5EF4-FFF2-40B4-BE49-F238E27FC236}">
                <a16:creationId xmlns:a16="http://schemas.microsoft.com/office/drawing/2014/main" id="{E8FC2401-43DB-B357-CBA9-B88D18D86CCF}"/>
              </a:ext>
            </a:extLst>
          </p:cNvPr>
          <p:cNvSpPr>
            <a:spLocks noGrp="1"/>
          </p:cNvSpPr>
          <p:nvPr>
            <p:ph type="sldNum" sz="quarter" idx="12"/>
          </p:nvPr>
        </p:nvSpPr>
        <p:spPr/>
        <p:txBody>
          <a:bodyPr/>
          <a:lstStyle/>
          <a:p>
            <a:fld id="{78A8B65C-AE78-4C1D-9796-A1AACA8AA37B}" type="slidenum">
              <a:rPr lang="en-US" smtClean="0"/>
              <a:pPr/>
              <a:t>25</a:t>
            </a:fld>
            <a:endParaRPr lang="en-US" dirty="0"/>
          </a:p>
        </p:txBody>
      </p:sp>
    </p:spTree>
    <p:extLst>
      <p:ext uri="{BB962C8B-B14F-4D97-AF65-F5344CB8AC3E}">
        <p14:creationId xmlns:p14="http://schemas.microsoft.com/office/powerpoint/2010/main" val="727116265"/>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FABD53B-9BC4-703E-C2EB-6504F1977DC2}"/>
              </a:ext>
            </a:extLst>
          </p:cNvPr>
          <p:cNvSpPr>
            <a:spLocks noGrp="1"/>
          </p:cNvSpPr>
          <p:nvPr>
            <p:ph type="title"/>
          </p:nvPr>
        </p:nvSpPr>
        <p:spPr/>
        <p:txBody>
          <a:bodyPr/>
          <a:lstStyle/>
          <a:p>
            <a:r>
              <a:rPr lang="en-US" dirty="0"/>
              <a:t>G.O. Bonds – Post-election PHASE</a:t>
            </a:r>
          </a:p>
        </p:txBody>
      </p:sp>
      <p:sp>
        <p:nvSpPr>
          <p:cNvPr id="3" name="Content Placeholder 2" descr="" title="">
            <a:extLst>
              <a:ext uri="{FF2B5EF4-FFF2-40B4-BE49-F238E27FC236}">
                <a16:creationId xmlns:a16="http://schemas.microsoft.com/office/drawing/2014/main" id="{96C15307-FC35-0E4A-8C40-4284ADE5418D}"/>
              </a:ext>
            </a:extLst>
          </p:cNvPr>
          <p:cNvSpPr>
            <a:spLocks noGrp="1"/>
          </p:cNvSpPr>
          <p:nvPr>
            <p:ph idx="1"/>
          </p:nvPr>
        </p:nvSpPr>
        <p:spPr/>
        <p:txBody>
          <a:bodyPr>
            <a:normAutofit lnSpcReduction="10000"/>
          </a:bodyPr>
          <a:lstStyle/>
          <a:p>
            <a:r>
              <a:rPr lang="en-US" dirty="0"/>
              <a:t>Adoption of a </a:t>
            </a:r>
            <a:r>
              <a:rPr lang="en-US" dirty="0">
                <a:solidFill>
                  <a:srgbClr val="FF0000"/>
                </a:solidFill>
              </a:rPr>
              <a:t>Resolution Authorizing and Directing the Issuance of Bonds</a:t>
            </a:r>
          </a:p>
          <a:p>
            <a:pPr lvl="1"/>
            <a:r>
              <a:rPr lang="en-US" dirty="0"/>
              <a:t>Within the parameters of what the voters approved (maximum principal amount, interest rate and term).</a:t>
            </a:r>
          </a:p>
          <a:p>
            <a:pPr lvl="1"/>
            <a:r>
              <a:rPr lang="en-US" dirty="0"/>
              <a:t>Sets forth a principal repayment schedule for each maturity</a:t>
            </a:r>
          </a:p>
          <a:p>
            <a:pPr lvl="1"/>
            <a:r>
              <a:rPr lang="en-US" dirty="0"/>
              <a:t>Satisfies other requirements set forth in W. Va. Code §13-1-14</a:t>
            </a:r>
          </a:p>
          <a:p>
            <a:r>
              <a:rPr lang="en-US" dirty="0"/>
              <a:t>A Certified Record of Proceedings is then sent to the </a:t>
            </a:r>
            <a:r>
              <a:rPr lang="en-US" dirty="0">
                <a:solidFill>
                  <a:srgbClr val="FF0000"/>
                </a:solidFill>
              </a:rPr>
              <a:t>Attorney General’s office </a:t>
            </a:r>
            <a:r>
              <a:rPr lang="en-US" dirty="0"/>
              <a:t>for review and approval</a:t>
            </a:r>
          </a:p>
          <a:p>
            <a:pPr lvl="1"/>
            <a:r>
              <a:rPr lang="en-US" dirty="0"/>
              <a:t>In our experience, any SBA Needs Grant contingency must be satisfied before the AG’s Office will provide approval.</a:t>
            </a:r>
          </a:p>
        </p:txBody>
      </p:sp>
      <p:sp>
        <p:nvSpPr>
          <p:cNvPr id="4" name="Slide Number Placeholder 3" descr="" title="">
            <a:extLst>
              <a:ext uri="{FF2B5EF4-FFF2-40B4-BE49-F238E27FC236}">
                <a16:creationId xmlns:a16="http://schemas.microsoft.com/office/drawing/2014/main" id="{3C9C8FE7-9FB4-D8A9-DC0F-D2FEF8F0E91B}"/>
              </a:ext>
            </a:extLst>
          </p:cNvPr>
          <p:cNvSpPr>
            <a:spLocks noGrp="1"/>
          </p:cNvSpPr>
          <p:nvPr>
            <p:ph type="sldNum" sz="quarter" idx="12"/>
          </p:nvPr>
        </p:nvSpPr>
        <p:spPr/>
        <p:txBody>
          <a:bodyPr/>
          <a:lstStyle/>
          <a:p>
            <a:fld id="{78A8B65C-AE78-4C1D-9796-A1AACA8AA37B}" type="slidenum">
              <a:rPr lang="en-US" smtClean="0"/>
              <a:pPr/>
              <a:t>26</a:t>
            </a:fld>
            <a:endParaRPr lang="en-US" dirty="0"/>
          </a:p>
        </p:txBody>
      </p:sp>
    </p:spTree>
    <p:extLst>
      <p:ext uri="{BB962C8B-B14F-4D97-AF65-F5344CB8AC3E}">
        <p14:creationId xmlns:p14="http://schemas.microsoft.com/office/powerpoint/2010/main" val="2896043779"/>
      </p:ext>
    </p:extLst>
  </p:cSld>
  <p:clrMapOvr>
    <a:masterClrMapping/>
  </p:clrMapOvr>
</p:sld>
</file>

<file path=ppt/slides/slide2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9991492-D110-D7FF-8A67-C6F26DC69F1A}"/>
              </a:ext>
            </a:extLst>
          </p:cNvPr>
          <p:cNvSpPr>
            <a:spLocks noGrp="1"/>
          </p:cNvSpPr>
          <p:nvPr>
            <p:ph type="title"/>
          </p:nvPr>
        </p:nvSpPr>
        <p:spPr/>
        <p:txBody>
          <a:bodyPr/>
          <a:lstStyle/>
          <a:p>
            <a:r>
              <a:rPr lang="en-US" dirty="0"/>
              <a:t>G.O. Bonds – Post-election PHASE</a:t>
            </a:r>
          </a:p>
        </p:txBody>
      </p:sp>
      <p:sp>
        <p:nvSpPr>
          <p:cNvPr id="3" name="Content Placeholder 2" descr="" title="">
            <a:extLst>
              <a:ext uri="{FF2B5EF4-FFF2-40B4-BE49-F238E27FC236}">
                <a16:creationId xmlns:a16="http://schemas.microsoft.com/office/drawing/2014/main" id="{8D552CDD-5AC1-1C5E-5C93-ECB32E044EE1}"/>
              </a:ext>
            </a:extLst>
          </p:cNvPr>
          <p:cNvSpPr>
            <a:spLocks noGrp="1"/>
          </p:cNvSpPr>
          <p:nvPr>
            <p:ph idx="1"/>
          </p:nvPr>
        </p:nvSpPr>
        <p:spPr/>
        <p:txBody>
          <a:bodyPr/>
          <a:lstStyle/>
          <a:p>
            <a:r>
              <a:rPr lang="en-US" dirty="0"/>
              <a:t>After Attorney General Approval is received, the Board must </a:t>
            </a:r>
            <a:r>
              <a:rPr lang="en-US" dirty="0">
                <a:solidFill>
                  <a:srgbClr val="FF0000"/>
                </a:solidFill>
              </a:rPr>
              <a:t>publish</a:t>
            </a:r>
            <a:r>
              <a:rPr lang="en-US" dirty="0"/>
              <a:t> the Approval as a Class II legal ad in the qualified newspapers.</a:t>
            </a:r>
          </a:p>
          <a:p>
            <a:pPr lvl="1"/>
            <a:r>
              <a:rPr lang="en-US" dirty="0"/>
              <a:t>Citizens have the right to petition and contest the Attorney General Approval for a </a:t>
            </a:r>
            <a:r>
              <a:rPr lang="en-US" dirty="0">
                <a:solidFill>
                  <a:srgbClr val="FF0000"/>
                </a:solidFill>
              </a:rPr>
              <a:t>period of 10 days</a:t>
            </a:r>
            <a:r>
              <a:rPr lang="en-US" dirty="0"/>
              <a:t> following the last publication of the legal ad.</a:t>
            </a:r>
          </a:p>
          <a:p>
            <a:pPr lvl="1"/>
            <a:r>
              <a:rPr lang="en-US" dirty="0"/>
              <a:t>If no petition is filed, the </a:t>
            </a:r>
            <a:r>
              <a:rPr lang="en-US" dirty="0">
                <a:solidFill>
                  <a:srgbClr val="FF0000"/>
                </a:solidFill>
              </a:rPr>
              <a:t>Clerk of the WV Supreme Court </a:t>
            </a:r>
            <a:r>
              <a:rPr lang="en-US" dirty="0"/>
              <a:t>provides certification that no petition was filed.</a:t>
            </a:r>
          </a:p>
          <a:p>
            <a:r>
              <a:rPr lang="en-US" dirty="0"/>
              <a:t>During this period, the professional team and the Board staff prepare the key disclosure documents, including a </a:t>
            </a:r>
            <a:r>
              <a:rPr lang="en-US" dirty="0">
                <a:solidFill>
                  <a:srgbClr val="FF0000"/>
                </a:solidFill>
              </a:rPr>
              <a:t>Preliminary Official Statement </a:t>
            </a:r>
            <a:r>
              <a:rPr lang="en-US" dirty="0"/>
              <a:t>and </a:t>
            </a:r>
            <a:r>
              <a:rPr lang="en-US" dirty="0">
                <a:solidFill>
                  <a:srgbClr val="FF0000"/>
                </a:solidFill>
              </a:rPr>
              <a:t>Official Statement</a:t>
            </a:r>
            <a:r>
              <a:rPr lang="en-US" dirty="0"/>
              <a:t> posted electronically to EMMA.</a:t>
            </a:r>
          </a:p>
        </p:txBody>
      </p:sp>
      <p:sp>
        <p:nvSpPr>
          <p:cNvPr id="4" name="Slide Number Placeholder 3" descr="" title="">
            <a:extLst>
              <a:ext uri="{FF2B5EF4-FFF2-40B4-BE49-F238E27FC236}">
                <a16:creationId xmlns:a16="http://schemas.microsoft.com/office/drawing/2014/main" id="{E6A4632F-3148-CA0D-0BAC-D5B6E1D19B79}"/>
              </a:ext>
            </a:extLst>
          </p:cNvPr>
          <p:cNvSpPr>
            <a:spLocks noGrp="1"/>
          </p:cNvSpPr>
          <p:nvPr>
            <p:ph type="sldNum" sz="quarter" idx="12"/>
          </p:nvPr>
        </p:nvSpPr>
        <p:spPr/>
        <p:txBody>
          <a:bodyPr/>
          <a:lstStyle/>
          <a:p>
            <a:fld id="{78A8B65C-AE78-4C1D-9796-A1AACA8AA37B}" type="slidenum">
              <a:rPr lang="en-US" smtClean="0"/>
              <a:pPr/>
              <a:t>27</a:t>
            </a:fld>
            <a:endParaRPr lang="en-US" dirty="0"/>
          </a:p>
        </p:txBody>
      </p:sp>
    </p:spTree>
    <p:extLst>
      <p:ext uri="{BB962C8B-B14F-4D97-AF65-F5344CB8AC3E}">
        <p14:creationId xmlns:p14="http://schemas.microsoft.com/office/powerpoint/2010/main" val="571887930"/>
      </p:ext>
    </p:extLst>
  </p:cSld>
  <p:clrMapOvr>
    <a:masterClrMapping/>
  </p:clrMapOvr>
</p:sld>
</file>

<file path=ppt/slides/slide2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9964FDA-52B6-2312-56B3-83BB31490FA9}"/>
              </a:ext>
            </a:extLst>
          </p:cNvPr>
          <p:cNvSpPr>
            <a:spLocks noGrp="1"/>
          </p:cNvSpPr>
          <p:nvPr>
            <p:ph type="title"/>
          </p:nvPr>
        </p:nvSpPr>
        <p:spPr/>
        <p:txBody>
          <a:bodyPr/>
          <a:lstStyle/>
          <a:p>
            <a:r>
              <a:rPr lang="en-US" dirty="0"/>
              <a:t>G.O. Bonds – Post-election PHASE</a:t>
            </a:r>
          </a:p>
        </p:txBody>
      </p:sp>
      <p:sp>
        <p:nvSpPr>
          <p:cNvPr id="3" name="Content Placeholder 2" descr="" title="">
            <a:extLst>
              <a:ext uri="{FF2B5EF4-FFF2-40B4-BE49-F238E27FC236}">
                <a16:creationId xmlns:a16="http://schemas.microsoft.com/office/drawing/2014/main" id="{BE1E7BBD-4794-27E2-9BC4-F808B507CF67}"/>
              </a:ext>
            </a:extLst>
          </p:cNvPr>
          <p:cNvSpPr>
            <a:spLocks noGrp="1"/>
          </p:cNvSpPr>
          <p:nvPr>
            <p:ph idx="1"/>
          </p:nvPr>
        </p:nvSpPr>
        <p:spPr/>
        <p:txBody>
          <a:bodyPr>
            <a:normAutofit fontScale="92500" lnSpcReduction="20000"/>
          </a:bodyPr>
          <a:lstStyle/>
          <a:p>
            <a:r>
              <a:rPr lang="en-US" dirty="0"/>
              <a:t>The Financial Advisor will assist in marketing and selling the bonds, as well as determining if an independent rating from the Rating Agencies would be beneficial.</a:t>
            </a:r>
          </a:p>
          <a:p>
            <a:r>
              <a:rPr lang="en-US" dirty="0"/>
              <a:t>After a competitive bid process, the Board will </a:t>
            </a:r>
            <a:r>
              <a:rPr lang="en-US" dirty="0">
                <a:solidFill>
                  <a:srgbClr val="FF0000"/>
                </a:solidFill>
              </a:rPr>
              <a:t>award</a:t>
            </a:r>
            <a:r>
              <a:rPr lang="en-US" dirty="0"/>
              <a:t> the sale of the bonds to the lowest bidder, based on true interest cost.</a:t>
            </a:r>
          </a:p>
          <a:p>
            <a:r>
              <a:rPr lang="en-US" dirty="0"/>
              <a:t>For the next two weeks, Bond Counsel will </a:t>
            </a:r>
            <a:r>
              <a:rPr lang="en-US" dirty="0">
                <a:solidFill>
                  <a:srgbClr val="FF0000"/>
                </a:solidFill>
              </a:rPr>
              <a:t>prepare the remaining bond documents</a:t>
            </a:r>
            <a:r>
              <a:rPr lang="en-US" dirty="0"/>
              <a:t> for closing and issuing the bonds.</a:t>
            </a:r>
          </a:p>
          <a:p>
            <a:r>
              <a:rPr lang="en-US" dirty="0"/>
              <a:t>At closing, the net proceeds of the Bonds will be deposited in a Project Fund to pay for the project costs approved by the voters.</a:t>
            </a:r>
          </a:p>
          <a:p>
            <a:r>
              <a:rPr lang="en-US" dirty="0"/>
              <a:t>Bond Counsel will inform the Board of its </a:t>
            </a:r>
            <a:r>
              <a:rPr lang="en-US" dirty="0">
                <a:solidFill>
                  <a:srgbClr val="FF0000"/>
                </a:solidFill>
              </a:rPr>
              <a:t>continuing disclosure obligations </a:t>
            </a:r>
            <a:r>
              <a:rPr lang="en-US" dirty="0"/>
              <a:t>and </a:t>
            </a:r>
            <a:r>
              <a:rPr lang="en-US" dirty="0">
                <a:solidFill>
                  <a:srgbClr val="FF0000"/>
                </a:solidFill>
              </a:rPr>
              <a:t>post-issuance tax compliance obligations</a:t>
            </a:r>
            <a:r>
              <a:rPr lang="en-US" dirty="0"/>
              <a:t>, including the 3- or 5-year temporary period requirements.</a:t>
            </a:r>
          </a:p>
        </p:txBody>
      </p:sp>
      <p:sp>
        <p:nvSpPr>
          <p:cNvPr id="4" name="Slide Number Placeholder 3" descr="" title="">
            <a:extLst>
              <a:ext uri="{FF2B5EF4-FFF2-40B4-BE49-F238E27FC236}">
                <a16:creationId xmlns:a16="http://schemas.microsoft.com/office/drawing/2014/main" id="{2B8AB104-4102-0556-4964-E9A769B349BE}"/>
              </a:ext>
            </a:extLst>
          </p:cNvPr>
          <p:cNvSpPr>
            <a:spLocks noGrp="1"/>
          </p:cNvSpPr>
          <p:nvPr>
            <p:ph type="sldNum" sz="quarter" idx="12"/>
          </p:nvPr>
        </p:nvSpPr>
        <p:spPr/>
        <p:txBody>
          <a:bodyPr/>
          <a:lstStyle/>
          <a:p>
            <a:fld id="{78A8B65C-AE78-4C1D-9796-A1AACA8AA37B}" type="slidenum">
              <a:rPr lang="en-US" smtClean="0"/>
              <a:pPr/>
              <a:t>28</a:t>
            </a:fld>
            <a:endParaRPr lang="en-US" dirty="0"/>
          </a:p>
        </p:txBody>
      </p:sp>
    </p:spTree>
    <p:extLst>
      <p:ext uri="{BB962C8B-B14F-4D97-AF65-F5344CB8AC3E}">
        <p14:creationId xmlns:p14="http://schemas.microsoft.com/office/powerpoint/2010/main" val="2093945876"/>
      </p:ext>
    </p:extLst>
  </p:cSld>
  <p:clrMapOvr>
    <a:masterClrMapping/>
  </p:clrMapOvr>
</p:sld>
</file>

<file path=ppt/slides/slide2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92AE6BE-A192-F3BB-0454-930B5221E09F}"/>
              </a:ext>
            </a:extLst>
          </p:cNvPr>
          <p:cNvSpPr>
            <a:spLocks noGrp="1"/>
          </p:cNvSpPr>
          <p:nvPr>
            <p:ph type="title"/>
          </p:nvPr>
        </p:nvSpPr>
        <p:spPr/>
        <p:txBody>
          <a:bodyPr/>
          <a:lstStyle/>
          <a:p>
            <a:r>
              <a:rPr lang="en-US" dirty="0"/>
              <a:t>ISSUING LEASE REVENUE BONDS</a:t>
            </a:r>
          </a:p>
        </p:txBody>
      </p:sp>
      <p:sp>
        <p:nvSpPr>
          <p:cNvPr id="3" name="Content Placeholder 2" descr="" title="">
            <a:extLst>
              <a:ext uri="{FF2B5EF4-FFF2-40B4-BE49-F238E27FC236}">
                <a16:creationId xmlns:a16="http://schemas.microsoft.com/office/drawing/2014/main" id="{FABA7E90-5157-5760-658C-5F03D60B6E97}"/>
              </a:ext>
            </a:extLst>
          </p:cNvPr>
          <p:cNvSpPr>
            <a:spLocks noGrp="1"/>
          </p:cNvSpPr>
          <p:nvPr>
            <p:ph idx="1"/>
          </p:nvPr>
        </p:nvSpPr>
        <p:spPr/>
        <p:txBody>
          <a:bodyPr>
            <a:normAutofit lnSpcReduction="10000"/>
          </a:bodyPr>
          <a:lstStyle/>
          <a:p>
            <a:r>
              <a:rPr lang="en-US" dirty="0"/>
              <a:t>When an issue of bonds or other obligations is structured, usually this is done by a Placement Agent, a Municipal Advisor, or an Underwriter.</a:t>
            </a:r>
          </a:p>
          <a:p>
            <a:pPr lvl="1"/>
            <a:r>
              <a:rPr lang="en-US" dirty="0"/>
              <a:t>As to the sale of an issue, the Placement Agent or the Underwriter will sell the bonds or other obligations to the Purchaser(s). </a:t>
            </a:r>
          </a:p>
          <a:p>
            <a:pPr lvl="1"/>
            <a:r>
              <a:rPr lang="en-US" dirty="0"/>
              <a:t>Technically, when tax-exempt bonds/obligations are sold in a public offering, the bonds/obligations are first sold to the Underwriter(s), which will in turn sell them to the ultimate initial purchasers (often their customers, which usually will include both retail and institutional customers, or other investment banking firms with which they have business relationships and which agree to take some of the bonds for resale to their customers).  </a:t>
            </a:r>
          </a:p>
          <a:p>
            <a:pPr lvl="2"/>
            <a:r>
              <a:rPr lang="en-US" dirty="0"/>
              <a:t>The Issuer will enter into a legally binding Bond Purchase Agreement with the Underwriter(s) whereby the Underwriter agrees to buy the entire bond issue at specified prices and yields.</a:t>
            </a:r>
          </a:p>
          <a:p>
            <a:pPr marL="0" indent="0">
              <a:buNone/>
            </a:pPr>
            <a:endParaRPr lang="en-US" dirty="0"/>
          </a:p>
        </p:txBody>
      </p:sp>
      <p:sp>
        <p:nvSpPr>
          <p:cNvPr id="4" name="Slide Number Placeholder 3" descr="" title="">
            <a:extLst>
              <a:ext uri="{FF2B5EF4-FFF2-40B4-BE49-F238E27FC236}">
                <a16:creationId xmlns:a16="http://schemas.microsoft.com/office/drawing/2014/main" id="{B8008659-30BD-B0B4-295A-FC225855F83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535331466"/>
      </p:ext>
    </p:extLst>
  </p:cSld>
  <p:clrMapOvr>
    <a:masterClrMapping/>
  </p:clrMapOvr>
</p:sld>
</file>

<file path=ppt/slides/slide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7EE3CAA-18B5-45B5-AA38-0BEFEF489DF0}"/>
              </a:ext>
            </a:extLst>
          </p:cNvPr>
          <p:cNvSpPr>
            <a:spLocks noGrp="1"/>
          </p:cNvSpPr>
          <p:nvPr>
            <p:ph type="title"/>
          </p:nvPr>
        </p:nvSpPr>
        <p:spPr/>
        <p:txBody>
          <a:bodyPr/>
          <a:lstStyle/>
          <a:p>
            <a:r>
              <a:rPr lang="en-US" dirty="0"/>
              <a:t>Bowles Rice LLP Public Finance Team</a:t>
            </a:r>
          </a:p>
        </p:txBody>
      </p:sp>
      <p:sp>
        <p:nvSpPr>
          <p:cNvPr id="4" name="Slide Number Placeholder 3" descr="" title="">
            <a:extLst>
              <a:ext uri="{FF2B5EF4-FFF2-40B4-BE49-F238E27FC236}">
                <a16:creationId xmlns:a16="http://schemas.microsoft.com/office/drawing/2014/main" id="{57A444BE-501E-46B8-ADE2-06444FDAE249}"/>
              </a:ext>
            </a:extLst>
          </p:cNvPr>
          <p:cNvSpPr>
            <a:spLocks noGrp="1"/>
          </p:cNvSpPr>
          <p:nvPr>
            <p:ph type="sldNum" sz="quarter" idx="12"/>
          </p:nvPr>
        </p:nvSpPr>
        <p:spPr/>
        <p:txBody>
          <a:bodyPr/>
          <a:lstStyle/>
          <a:p>
            <a:fld id="{78A8B65C-AE78-4C1D-9796-A1AACA8AA37B}" type="slidenum">
              <a:rPr lang="en-US" smtClean="0"/>
              <a:pPr/>
              <a:t>3</a:t>
            </a:fld>
            <a:endParaRPr lang="en-US" dirty="0"/>
          </a:p>
        </p:txBody>
      </p:sp>
      <p:pic>
        <p:nvPicPr>
          <p:cNvPr id="12" name="Picture 11" descr="" title="">
            <a:extLst>
              <a:ext uri="{FF2B5EF4-FFF2-40B4-BE49-F238E27FC236}">
                <a16:creationId xmlns:a16="http://schemas.microsoft.com/office/drawing/2014/main" id="{1F8C60F4-5740-444F-8223-C7A616EA05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2816" y="2395401"/>
            <a:ext cx="1240028" cy="1550035"/>
          </a:xfrm>
          <a:prstGeom prst="rect">
            <a:avLst/>
          </a:prstGeom>
        </p:spPr>
      </p:pic>
      <p:pic>
        <p:nvPicPr>
          <p:cNvPr id="14" name="Picture 13" descr="" title="">
            <a:extLst>
              <a:ext uri="{FF2B5EF4-FFF2-40B4-BE49-F238E27FC236}">
                <a16:creationId xmlns:a16="http://schemas.microsoft.com/office/drawing/2014/main" id="{56E31464-9E5F-4FEC-9BAC-AB2AB683D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571" y="2400156"/>
            <a:ext cx="1240028" cy="1550035"/>
          </a:xfrm>
          <a:prstGeom prst="rect">
            <a:avLst/>
          </a:prstGeom>
        </p:spPr>
      </p:pic>
      <p:pic>
        <p:nvPicPr>
          <p:cNvPr id="16" name="Picture 15" descr="" title="">
            <a:extLst>
              <a:ext uri="{FF2B5EF4-FFF2-40B4-BE49-F238E27FC236}">
                <a16:creationId xmlns:a16="http://schemas.microsoft.com/office/drawing/2014/main" id="{6B1F1226-22EE-4C19-BE80-6E628B8CB7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1693" y="2395401"/>
            <a:ext cx="1240028" cy="1550035"/>
          </a:xfrm>
          <a:prstGeom prst="rect">
            <a:avLst/>
          </a:prstGeom>
        </p:spPr>
      </p:pic>
      <p:pic>
        <p:nvPicPr>
          <p:cNvPr id="18" name="Picture 17" descr="" title="">
            <a:extLst>
              <a:ext uri="{FF2B5EF4-FFF2-40B4-BE49-F238E27FC236}">
                <a16:creationId xmlns:a16="http://schemas.microsoft.com/office/drawing/2014/main" id="{BFF5902E-6D62-46BD-82B0-39BD978B5F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5986" y="2395871"/>
            <a:ext cx="1240028" cy="1550035"/>
          </a:xfrm>
          <a:prstGeom prst="rect">
            <a:avLst/>
          </a:prstGeom>
        </p:spPr>
      </p:pic>
      <p:pic>
        <p:nvPicPr>
          <p:cNvPr id="20" name="Picture 19" descr="" title="">
            <a:extLst>
              <a:ext uri="{FF2B5EF4-FFF2-40B4-BE49-F238E27FC236}">
                <a16:creationId xmlns:a16="http://schemas.microsoft.com/office/drawing/2014/main" id="{2760A214-E724-45B9-99BE-7732CF55889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9401" y="2395871"/>
            <a:ext cx="1240028" cy="1550035"/>
          </a:xfrm>
          <a:prstGeom prst="rect">
            <a:avLst/>
          </a:prstGeom>
        </p:spPr>
      </p:pic>
      <p:sp>
        <p:nvSpPr>
          <p:cNvPr id="24" name="TextBox 23" descr="" title="">
            <a:extLst>
              <a:ext uri="{FF2B5EF4-FFF2-40B4-BE49-F238E27FC236}">
                <a16:creationId xmlns:a16="http://schemas.microsoft.com/office/drawing/2014/main" id="{608A454E-5C8B-4B02-AA4D-E7D03BF43F07}"/>
              </a:ext>
            </a:extLst>
          </p:cNvPr>
          <p:cNvSpPr txBox="1"/>
          <p:nvPr/>
        </p:nvSpPr>
        <p:spPr>
          <a:xfrm>
            <a:off x="2011693" y="4010593"/>
            <a:ext cx="1240028"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Roger </a:t>
            </a:r>
          </a:p>
          <a:p>
            <a:pPr algn="ctr"/>
            <a:r>
              <a:rPr lang="en-US" sz="1400" dirty="0">
                <a:latin typeface="Arial" panose="020B0604020202020204" pitchFamily="34" charset="0"/>
                <a:cs typeface="Arial" panose="020B0604020202020204" pitchFamily="34" charset="0"/>
              </a:rPr>
              <a:t>Hunter</a:t>
            </a:r>
          </a:p>
        </p:txBody>
      </p:sp>
      <p:sp>
        <p:nvSpPr>
          <p:cNvPr id="25" name="TextBox 24" descr="" title="">
            <a:extLst>
              <a:ext uri="{FF2B5EF4-FFF2-40B4-BE49-F238E27FC236}">
                <a16:creationId xmlns:a16="http://schemas.microsoft.com/office/drawing/2014/main" id="{EF5880D4-E86A-4E5F-AF52-EA3E492EACE1}"/>
              </a:ext>
            </a:extLst>
          </p:cNvPr>
          <p:cNvSpPr txBox="1"/>
          <p:nvPr/>
        </p:nvSpPr>
        <p:spPr>
          <a:xfrm>
            <a:off x="3752571" y="4010593"/>
            <a:ext cx="1240028"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Elizabeth Frame</a:t>
            </a:r>
          </a:p>
        </p:txBody>
      </p:sp>
      <p:sp>
        <p:nvSpPr>
          <p:cNvPr id="26" name="TextBox 25" descr="" title="">
            <a:extLst>
              <a:ext uri="{FF2B5EF4-FFF2-40B4-BE49-F238E27FC236}">
                <a16:creationId xmlns:a16="http://schemas.microsoft.com/office/drawing/2014/main" id="{7FACE0D2-4439-4EB4-B602-3C488FE05DDD}"/>
              </a:ext>
            </a:extLst>
          </p:cNvPr>
          <p:cNvSpPr txBox="1"/>
          <p:nvPr/>
        </p:nvSpPr>
        <p:spPr>
          <a:xfrm>
            <a:off x="5472410" y="4010593"/>
            <a:ext cx="1240028"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Tom</a:t>
            </a:r>
          </a:p>
          <a:p>
            <a:pPr algn="ctr"/>
            <a:r>
              <a:rPr lang="en-US" sz="1400" dirty="0">
                <a:latin typeface="Arial" panose="020B0604020202020204" pitchFamily="34" charset="0"/>
                <a:cs typeface="Arial" panose="020B0604020202020204" pitchFamily="34" charset="0"/>
              </a:rPr>
              <a:t>Pearcy</a:t>
            </a:r>
          </a:p>
        </p:txBody>
      </p:sp>
      <p:sp>
        <p:nvSpPr>
          <p:cNvPr id="27" name="TextBox 26" descr="" title="">
            <a:extLst>
              <a:ext uri="{FF2B5EF4-FFF2-40B4-BE49-F238E27FC236}">
                <a16:creationId xmlns:a16="http://schemas.microsoft.com/office/drawing/2014/main" id="{8F9117A1-0E23-430E-B21B-23DB4770E578}"/>
              </a:ext>
            </a:extLst>
          </p:cNvPr>
          <p:cNvSpPr txBox="1"/>
          <p:nvPr/>
        </p:nvSpPr>
        <p:spPr>
          <a:xfrm>
            <a:off x="7207391" y="4010593"/>
            <a:ext cx="1240028"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Cam</a:t>
            </a:r>
          </a:p>
          <a:p>
            <a:pPr algn="ctr"/>
            <a:r>
              <a:rPr lang="en-US" sz="1400" dirty="0">
                <a:latin typeface="Arial" panose="020B0604020202020204" pitchFamily="34" charset="0"/>
                <a:cs typeface="Arial" panose="020B0604020202020204" pitchFamily="34" charset="0"/>
              </a:rPr>
              <a:t>Siegrist</a:t>
            </a:r>
          </a:p>
        </p:txBody>
      </p:sp>
      <p:sp>
        <p:nvSpPr>
          <p:cNvPr id="28" name="TextBox 27" descr="" title="">
            <a:extLst>
              <a:ext uri="{FF2B5EF4-FFF2-40B4-BE49-F238E27FC236}">
                <a16:creationId xmlns:a16="http://schemas.microsoft.com/office/drawing/2014/main" id="{732DB946-35F9-431B-B8A1-03A54FE64703}"/>
              </a:ext>
            </a:extLst>
          </p:cNvPr>
          <p:cNvSpPr txBox="1"/>
          <p:nvPr/>
        </p:nvSpPr>
        <p:spPr>
          <a:xfrm>
            <a:off x="8942372" y="4010593"/>
            <a:ext cx="1240028"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Corey</a:t>
            </a:r>
          </a:p>
          <a:p>
            <a:pPr algn="ctr"/>
            <a:r>
              <a:rPr lang="en-US" sz="1400" dirty="0">
                <a:latin typeface="Arial" panose="020B0604020202020204" pitchFamily="34" charset="0"/>
                <a:cs typeface="Arial" panose="020B0604020202020204" pitchFamily="34" charset="0"/>
              </a:rPr>
              <a:t>Bonasso</a:t>
            </a:r>
          </a:p>
        </p:txBody>
      </p:sp>
      <p:pic>
        <p:nvPicPr>
          <p:cNvPr id="30" name="Picture 29" descr="" title="">
            <a:extLst>
              <a:ext uri="{FF2B5EF4-FFF2-40B4-BE49-F238E27FC236}">
                <a16:creationId xmlns:a16="http://schemas.microsoft.com/office/drawing/2014/main" id="{8171CDB7-840C-49C4-B94A-849009CE77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5726" y="5467187"/>
            <a:ext cx="1613689" cy="708025"/>
          </a:xfrm>
          <a:prstGeom prst="rect">
            <a:avLst/>
          </a:prstGeom>
        </p:spPr>
      </p:pic>
      <p:pic>
        <p:nvPicPr>
          <p:cNvPr id="33" name="Picture 32" descr="" title="">
            <a:extLst>
              <a:ext uri="{FF2B5EF4-FFF2-40B4-BE49-F238E27FC236}">
                <a16:creationId xmlns:a16="http://schemas.microsoft.com/office/drawing/2014/main" id="{989FC4B6-5D70-4720-83C5-EACB4D02B17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11999" y="5272841"/>
            <a:ext cx="1117915" cy="1102078"/>
          </a:xfrm>
          <a:prstGeom prst="rect">
            <a:avLst/>
          </a:prstGeom>
        </p:spPr>
      </p:pic>
      <p:pic>
        <p:nvPicPr>
          <p:cNvPr id="34" name="Picture 33" descr="" title="">
            <a:extLst>
              <a:ext uri="{FF2B5EF4-FFF2-40B4-BE49-F238E27FC236}">
                <a16:creationId xmlns:a16="http://schemas.microsoft.com/office/drawing/2014/main" id="{22B0DECE-DC7D-465A-B12C-C294187B1EA9}"/>
              </a:ext>
            </a:extLst>
          </p:cNvPr>
          <p:cNvPicPr>
            <a:picLocks noChangeAspect="1"/>
          </p:cNvPicPr>
          <p:nvPr/>
        </p:nvPicPr>
        <p:blipFill>
          <a:blip r:embed="rId9"/>
          <a:stretch>
            <a:fillRect/>
          </a:stretch>
        </p:blipFill>
        <p:spPr>
          <a:xfrm>
            <a:off x="4955477" y="5259498"/>
            <a:ext cx="2262974" cy="990051"/>
          </a:xfrm>
          <a:prstGeom prst="rect">
            <a:avLst/>
          </a:prstGeom>
        </p:spPr>
      </p:pic>
      <p:sp>
        <p:nvSpPr>
          <p:cNvPr id="35" name="TextBox 34" descr="" title="">
            <a:extLst>
              <a:ext uri="{FF2B5EF4-FFF2-40B4-BE49-F238E27FC236}">
                <a16:creationId xmlns:a16="http://schemas.microsoft.com/office/drawing/2014/main" id="{4A57692B-7A2C-4EC8-BA04-28626DBE6040}"/>
              </a:ext>
            </a:extLst>
          </p:cNvPr>
          <p:cNvSpPr txBox="1"/>
          <p:nvPr/>
        </p:nvSpPr>
        <p:spPr>
          <a:xfrm>
            <a:off x="2010646" y="4767033"/>
            <a:ext cx="8170707" cy="307777"/>
          </a:xfrm>
          <a:prstGeom prst="rect">
            <a:avLst/>
          </a:prstGeom>
          <a:noFill/>
        </p:spPr>
        <p:txBody>
          <a:bodyPr wrap="square" rtlCol="0">
            <a:spAutoFit/>
          </a:bodyPr>
          <a:lstStyle/>
          <a:p>
            <a:pPr algn="ctr"/>
            <a:r>
              <a:rPr lang="en-US" sz="1400" u="sng" dirty="0">
                <a:latin typeface="Arial" panose="020B0604020202020204" pitchFamily="34" charset="0"/>
                <a:cs typeface="Arial" panose="020B0604020202020204" pitchFamily="34" charset="0"/>
              </a:rPr>
              <a:t>Our firm and our team have been recognized by the following peer-review organizations:</a:t>
            </a:r>
          </a:p>
        </p:txBody>
      </p:sp>
    </p:spTree>
    <p:extLst>
      <p:ext uri="{BB962C8B-B14F-4D97-AF65-F5344CB8AC3E}">
        <p14:creationId xmlns:p14="http://schemas.microsoft.com/office/powerpoint/2010/main" val="88338185"/>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BD04CDC9-7CCB-5F9B-9EC8-B0ADA8057E10}"/>
              </a:ext>
            </a:extLst>
          </p:cNvPr>
          <p:cNvSpPr>
            <a:spLocks noGrp="1"/>
          </p:cNvSpPr>
          <p:nvPr>
            <p:ph type="title"/>
          </p:nvPr>
        </p:nvSpPr>
        <p:spPr/>
        <p:txBody>
          <a:bodyPr/>
          <a:lstStyle/>
          <a:p>
            <a:r>
              <a:rPr lang="en-US" dirty="0"/>
              <a:t>ISSUING LEASE REVENUE BONDS</a:t>
            </a:r>
          </a:p>
        </p:txBody>
      </p:sp>
      <p:sp>
        <p:nvSpPr>
          <p:cNvPr id="3" name="Content Placeholder 2" descr="" title="">
            <a:extLst>
              <a:ext uri="{FF2B5EF4-FFF2-40B4-BE49-F238E27FC236}">
                <a16:creationId xmlns:a16="http://schemas.microsoft.com/office/drawing/2014/main" id="{C848044F-8157-25D8-60DF-463FCE36E4DB}"/>
              </a:ext>
            </a:extLst>
          </p:cNvPr>
          <p:cNvSpPr>
            <a:spLocks noGrp="1"/>
          </p:cNvSpPr>
          <p:nvPr>
            <p:ph idx="1"/>
          </p:nvPr>
        </p:nvSpPr>
        <p:spPr>
          <a:xfrm>
            <a:off x="581192" y="2180496"/>
            <a:ext cx="11029615" cy="4065321"/>
          </a:xfrm>
        </p:spPr>
        <p:txBody>
          <a:bodyPr>
            <a:normAutofit fontScale="85000" lnSpcReduction="20000"/>
          </a:bodyPr>
          <a:lstStyle/>
          <a:p>
            <a:pPr algn="just">
              <a:spcBef>
                <a:spcPts val="0"/>
              </a:spcBef>
              <a:spcAft>
                <a:spcPts val="1200"/>
              </a:spcAft>
            </a:pPr>
            <a:r>
              <a:rPr lang="en-US" sz="2400" b="1" dirty="0">
                <a:solidFill>
                  <a:srgbClr val="000000"/>
                </a:solidFill>
                <a:effectLst/>
                <a:ea typeface="Times New Roman" panose="02020603050405020304" pitchFamily="18" charset="0"/>
              </a:rPr>
              <a:t>Inducement Resolution and Final Authorizing Resolution (or Final Authorizing Ordinance, as applicable)</a:t>
            </a:r>
          </a:p>
          <a:p>
            <a:pPr lvl="1" algn="just">
              <a:spcBef>
                <a:spcPts val="0"/>
              </a:spcBef>
              <a:spcAft>
                <a:spcPts val="1200"/>
              </a:spcAft>
            </a:pPr>
            <a:r>
              <a:rPr lang="en-US" b="1" dirty="0">
                <a:solidFill>
                  <a:srgbClr val="000000"/>
                </a:solidFill>
                <a:ea typeface="Times New Roman" panose="02020603050405020304" pitchFamily="18" charset="0"/>
              </a:rPr>
              <a:t>An Ordinance process is utilized by building commissions, as well as other political subdivisions.</a:t>
            </a:r>
          </a:p>
          <a:p>
            <a:pPr lvl="1" algn="just">
              <a:spcBef>
                <a:spcPts val="0"/>
              </a:spcBef>
              <a:spcAft>
                <a:spcPts val="1200"/>
              </a:spcAft>
            </a:pPr>
            <a:r>
              <a:rPr lang="en-US" b="1" dirty="0">
                <a:solidFill>
                  <a:srgbClr val="000000"/>
                </a:solidFill>
                <a:effectLst/>
                <a:ea typeface="Times New Roman" panose="02020603050405020304" pitchFamily="18" charset="0"/>
              </a:rPr>
              <a:t>Requires three (3) separate readings, at least one week apart, as well as a public hearing.</a:t>
            </a:r>
          </a:p>
          <a:p>
            <a:pPr lvl="1" algn="just">
              <a:spcBef>
                <a:spcPts val="0"/>
              </a:spcBef>
              <a:spcAft>
                <a:spcPts val="1200"/>
              </a:spcAft>
            </a:pPr>
            <a:r>
              <a:rPr lang="en-US" b="1" dirty="0">
                <a:solidFill>
                  <a:srgbClr val="000000"/>
                </a:solidFill>
                <a:effectLst/>
                <a:ea typeface="Times New Roman" panose="02020603050405020304" pitchFamily="18" charset="0"/>
              </a:rPr>
              <a:t>A Notice of Public Hearing is required to be published as a Class II legal ad in a newspaper of general circulation within the area where the project will be located.  This ad typically runs after second reading, and the public hearing must be held not less than 10 days after the first publication of the notice.  Third and final reading usually occurs directly after the public hearing.</a:t>
            </a:r>
          </a:p>
          <a:p>
            <a:pPr algn="just">
              <a:spcBef>
                <a:spcPts val="0"/>
              </a:spcBef>
              <a:spcAft>
                <a:spcPts val="1200"/>
              </a:spcAft>
            </a:pPr>
            <a:r>
              <a:rPr lang="en-US" sz="2400" b="1" dirty="0">
                <a:solidFill>
                  <a:srgbClr val="000000"/>
                </a:solidFill>
                <a:effectLst/>
                <a:ea typeface="Times New Roman" panose="02020603050405020304" pitchFamily="18" charset="0"/>
              </a:rPr>
              <a:t>Offering Circular (if private placement), or Preliminary Official Statement (if public offering)</a:t>
            </a:r>
            <a:r>
              <a:rPr lang="en-US" sz="2400" dirty="0">
                <a:solidFill>
                  <a:srgbClr val="000000"/>
                </a:solidFill>
                <a:effectLst/>
                <a:ea typeface="Times New Roman" panose="02020603050405020304" pitchFamily="18" charset="0"/>
              </a:rPr>
              <a:t>.  </a:t>
            </a:r>
            <a:r>
              <a:rPr lang="en-US" sz="2400" i="1" dirty="0">
                <a:solidFill>
                  <a:srgbClr val="DA291C"/>
                </a:solidFill>
                <a:effectLst/>
                <a:ea typeface="Times New Roman" panose="02020603050405020304" pitchFamily="18" charset="0"/>
              </a:rPr>
              <a:t>These usually reference or include copies of financial statements including audits.</a:t>
            </a:r>
          </a:p>
          <a:p>
            <a:pPr algn="just">
              <a:spcBef>
                <a:spcPts val="0"/>
              </a:spcBef>
              <a:spcAft>
                <a:spcPts val="1200"/>
              </a:spcAft>
            </a:pPr>
            <a:r>
              <a:rPr lang="en-US" sz="2400" b="1" dirty="0">
                <a:solidFill>
                  <a:srgbClr val="000000"/>
                </a:solidFill>
                <a:effectLst/>
                <a:ea typeface="Times New Roman" panose="02020603050405020304" pitchFamily="18" charset="0"/>
              </a:rPr>
              <a:t>Bond Purchase Agreement, Trust Indenture, and/or Lease Purchase Agreement (or similar financing agreement), </a:t>
            </a:r>
            <a:r>
              <a:rPr lang="en-US" sz="2400" i="1" dirty="0">
                <a:solidFill>
                  <a:srgbClr val="DA291C"/>
                </a:solidFill>
                <a:effectLst/>
                <a:ea typeface="Times New Roman" panose="02020603050405020304" pitchFamily="18" charset="0"/>
              </a:rPr>
              <a:t>in which financing terms are spelled out and the terms of the bonds or other obligations are pinned down.  This is the main governing document for the issuance.</a:t>
            </a:r>
          </a:p>
        </p:txBody>
      </p:sp>
      <p:sp>
        <p:nvSpPr>
          <p:cNvPr id="4" name="Slide Number Placeholder 3" descr="" title="">
            <a:extLst>
              <a:ext uri="{FF2B5EF4-FFF2-40B4-BE49-F238E27FC236}">
                <a16:creationId xmlns:a16="http://schemas.microsoft.com/office/drawing/2014/main" id="{78A88F53-6E06-DF87-0BDD-F1F73E952C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241374283"/>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F05D1EA-E4F3-4FB7-7763-57D200CFB907}"/>
              </a:ext>
            </a:extLst>
          </p:cNvPr>
          <p:cNvSpPr>
            <a:spLocks noGrp="1"/>
          </p:cNvSpPr>
          <p:nvPr>
            <p:ph type="title"/>
          </p:nvPr>
        </p:nvSpPr>
        <p:spPr/>
        <p:txBody>
          <a:bodyPr/>
          <a:lstStyle/>
          <a:p>
            <a:r>
              <a:rPr lang="en-US" dirty="0"/>
              <a:t>LEASE REVENUE BONDS</a:t>
            </a:r>
          </a:p>
        </p:txBody>
      </p:sp>
      <p:sp>
        <p:nvSpPr>
          <p:cNvPr id="3" name="Content Placeholder 2" descr="" title="">
            <a:extLst>
              <a:ext uri="{FF2B5EF4-FFF2-40B4-BE49-F238E27FC236}">
                <a16:creationId xmlns:a16="http://schemas.microsoft.com/office/drawing/2014/main" id="{67C8FEBD-D672-1837-CF50-65EC0E479361}"/>
              </a:ext>
            </a:extLst>
          </p:cNvPr>
          <p:cNvSpPr>
            <a:spLocks noGrp="1"/>
          </p:cNvSpPr>
          <p:nvPr>
            <p:ph idx="1"/>
          </p:nvPr>
        </p:nvSpPr>
        <p:spPr/>
        <p:txBody>
          <a:bodyPr>
            <a:normAutofit lnSpcReduction="10000"/>
          </a:bodyPr>
          <a:lstStyle/>
          <a:p>
            <a:pPr marL="306000" marR="0" lvl="0" indent="-306000" algn="l" defTabSz="457200" rtl="0" eaLnBrk="1" fontAlgn="auto" latinLnBrk="0" hangingPunct="1">
              <a:lnSpc>
                <a:spcPct val="100000"/>
              </a:lnSpc>
              <a:spcBef>
                <a:spcPct val="20000"/>
              </a:spcBef>
              <a:spcAft>
                <a:spcPts val="600"/>
              </a:spcAft>
              <a:buClr>
                <a:srgbClr val="DA291C"/>
              </a:buClr>
              <a:buSzPct val="92000"/>
              <a:buFont typeface="Wingdings 2" panose="05020102010507070707" pitchFamily="18" charset="2"/>
              <a:buChar char=""/>
              <a:tabLst/>
              <a:defRPr/>
            </a:pPr>
            <a:r>
              <a:rPr kumimoji="0" lang="en-US" sz="2400" b="0" i="0" u="none" strike="noStrike" kern="1200" cap="none" spc="0" normalizeH="0" baseline="0" noProof="0" dirty="0">
                <a:ln>
                  <a:noFill/>
                </a:ln>
                <a:solidFill>
                  <a:srgbClr val="3D3D3D"/>
                </a:solidFill>
                <a:effectLst/>
                <a:uLnTx/>
                <a:uFillTx/>
                <a:latin typeface="Arial Black" panose="020B0A04020102020204" pitchFamily="34" charset="0"/>
                <a:ea typeface="+mn-ea"/>
                <a:cs typeface="Arial" panose="020B0604020202020204" pitchFamily="34" charset="0"/>
              </a:rPr>
              <a:t>Revenue bonds </a:t>
            </a:r>
            <a:r>
              <a:rPr kumimoji="0" lang="en-US" sz="2400" b="0" i="0" u="none" strike="noStrike" kern="1200" cap="none" spc="0" normalizeH="0" baseline="0" noProof="0" dirty="0">
                <a:ln>
                  <a:noFill/>
                </a:ln>
                <a:solidFill>
                  <a:srgbClr val="3D3D3D"/>
                </a:solidFill>
                <a:effectLst/>
                <a:uLnTx/>
                <a:uFillTx/>
                <a:latin typeface="Arial" panose="020B0604020202020204" pitchFamily="34" charset="0"/>
                <a:ea typeface="+mn-ea"/>
                <a:cs typeface="Arial" panose="020B0604020202020204" pitchFamily="34" charset="0"/>
              </a:rPr>
              <a:t>(repayable from a specific source of revenue/funds, and secured by a pledge of such revenues)</a:t>
            </a:r>
          </a:p>
          <a:p>
            <a:pPr marL="630000" marR="0" lvl="1" indent="-306000" algn="l" defTabSz="457200" rtl="0" eaLnBrk="1" fontAlgn="auto" latinLnBrk="0" hangingPunct="1">
              <a:lnSpc>
                <a:spcPct val="100000"/>
              </a:lnSpc>
              <a:spcBef>
                <a:spcPct val="20000"/>
              </a:spcBef>
              <a:spcAft>
                <a:spcPts val="600"/>
              </a:spcAft>
              <a:buClr>
                <a:sysClr val="window" lastClr="FFFFFF">
                  <a:lumMod val="75000"/>
                </a:sysClr>
              </a:buClr>
              <a:buSzPct val="92000"/>
              <a:buFont typeface="Wingdings 2" panose="05020102010507070707" pitchFamily="18" charset="2"/>
              <a:buChar char=""/>
              <a:tabLst/>
              <a:defRPr/>
            </a:pPr>
            <a:r>
              <a:rPr kumimoji="0" lang="en-US" sz="2000" b="0" i="0" u="none" strike="noStrike" kern="1200" cap="none" spc="0" normalizeH="0" baseline="0" noProof="0" dirty="0">
                <a:ln>
                  <a:noFill/>
                </a:ln>
                <a:solidFill>
                  <a:srgbClr val="3D3D3D"/>
                </a:solidFill>
                <a:effectLst/>
                <a:uLnTx/>
                <a:uFillTx/>
                <a:latin typeface="Arial" panose="020B0604020202020204" pitchFamily="34" charset="0"/>
                <a:ea typeface="+mn-ea"/>
                <a:cs typeface="Arial" panose="020B0604020202020204" pitchFamily="34" charset="0"/>
              </a:rPr>
              <a:t>This is a very common type of obligation, used in a wide variety of contexts.</a:t>
            </a:r>
          </a:p>
          <a:p>
            <a:pPr marL="630000" marR="0" lvl="1" indent="-306000" algn="l" defTabSz="457200" rtl="0" eaLnBrk="1" fontAlgn="auto" latinLnBrk="0" hangingPunct="1">
              <a:lnSpc>
                <a:spcPct val="100000"/>
              </a:lnSpc>
              <a:spcBef>
                <a:spcPct val="20000"/>
              </a:spcBef>
              <a:spcAft>
                <a:spcPts val="600"/>
              </a:spcAft>
              <a:buClr>
                <a:sysClr val="window" lastClr="FFFFFF">
                  <a:lumMod val="75000"/>
                </a:sysClr>
              </a:buClr>
              <a:buSzPct val="92000"/>
              <a:buFont typeface="Wingdings 2" panose="05020102010507070707" pitchFamily="18" charset="2"/>
              <a:buChar char=""/>
              <a:tabLst/>
              <a:defRPr/>
            </a:pPr>
            <a:r>
              <a:rPr kumimoji="0" lang="en-US" sz="2000" b="0" i="0" u="none" strike="noStrike" kern="1200" cap="none" spc="0" normalizeH="0" baseline="0" noProof="0" dirty="0">
                <a:ln>
                  <a:noFill/>
                </a:ln>
                <a:solidFill>
                  <a:srgbClr val="3D3D3D"/>
                </a:solidFill>
                <a:effectLst/>
                <a:uLnTx/>
                <a:uFillTx/>
                <a:latin typeface="Arial" panose="020B0604020202020204" pitchFamily="34" charset="0"/>
                <a:ea typeface="+mn-ea"/>
                <a:cs typeface="Arial" panose="020B0604020202020204" pitchFamily="34" charset="0"/>
              </a:rPr>
              <a:t>Turnpike Toll Revenue Bonds are a good example of revenue bonds.  </a:t>
            </a:r>
          </a:p>
          <a:p>
            <a:pPr marL="630000" marR="0" lvl="1" indent="-306000" algn="l" defTabSz="457200" rtl="0" eaLnBrk="1" fontAlgn="auto" latinLnBrk="0" hangingPunct="1">
              <a:lnSpc>
                <a:spcPct val="100000"/>
              </a:lnSpc>
              <a:spcBef>
                <a:spcPct val="20000"/>
              </a:spcBef>
              <a:spcAft>
                <a:spcPts val="600"/>
              </a:spcAft>
              <a:buClr>
                <a:sysClr val="window" lastClr="FFFFFF">
                  <a:lumMod val="75000"/>
                </a:sysClr>
              </a:buClr>
              <a:buSzPct val="92000"/>
              <a:buFont typeface="Wingdings 2" panose="05020102010507070707" pitchFamily="18" charset="2"/>
              <a:buChar char=""/>
              <a:tabLst/>
              <a:defRPr/>
            </a:pPr>
            <a:r>
              <a:rPr kumimoji="0" lang="en-US" sz="2000" b="0" i="0" u="none" strike="noStrike" kern="1200" cap="none" spc="0" normalizeH="0" baseline="0" noProof="0" dirty="0">
                <a:ln>
                  <a:noFill/>
                </a:ln>
                <a:solidFill>
                  <a:srgbClr val="3D3D3D"/>
                </a:solidFill>
                <a:effectLst/>
                <a:uLnTx/>
                <a:uFillTx/>
                <a:latin typeface="Arial" panose="020B0604020202020204" pitchFamily="34" charset="0"/>
                <a:ea typeface="+mn-ea"/>
                <a:cs typeface="Arial" panose="020B0604020202020204" pitchFamily="34" charset="0"/>
              </a:rPr>
              <a:t>Clean water and sanitary sewer system revenue bonds are another example.</a:t>
            </a:r>
          </a:p>
          <a:p>
            <a:pPr marL="630000" marR="0" lvl="1" indent="-306000" algn="l" defTabSz="457200" rtl="0" eaLnBrk="1" fontAlgn="auto" latinLnBrk="0" hangingPunct="1">
              <a:lnSpc>
                <a:spcPct val="100000"/>
              </a:lnSpc>
              <a:spcBef>
                <a:spcPct val="20000"/>
              </a:spcBef>
              <a:spcAft>
                <a:spcPts val="600"/>
              </a:spcAft>
              <a:buClr>
                <a:sysClr val="window" lastClr="FFFFFF">
                  <a:lumMod val="75000"/>
                </a:sysClr>
              </a:buClr>
              <a:buSzPct val="92000"/>
              <a:buFont typeface="Wingdings 2" panose="05020102010507070707" pitchFamily="18" charset="2"/>
              <a:buChar char=""/>
              <a:tabLst/>
              <a:defRPr/>
            </a:pPr>
            <a:r>
              <a:rPr kumimoji="0" lang="en-US" sz="2000" b="0" i="0" u="none" strike="noStrike" kern="1200" cap="none" spc="0" normalizeH="0" baseline="0" noProof="0" dirty="0">
                <a:ln>
                  <a:noFill/>
                </a:ln>
                <a:solidFill>
                  <a:srgbClr val="3D3D3D"/>
                </a:solidFill>
                <a:effectLst/>
                <a:uLnTx/>
                <a:uFillTx/>
                <a:latin typeface="Arial" panose="020B0604020202020204" pitchFamily="34" charset="0"/>
                <a:ea typeface="+mn-ea"/>
                <a:cs typeface="Arial" panose="020B0604020202020204" pitchFamily="34" charset="0"/>
              </a:rPr>
              <a:t>Generally, a discrete enterprise or project will generate revenue that in turn will be used to pay the revenue bonds (and pledged as part of the collateral security for the revenue bonds).</a:t>
            </a:r>
          </a:p>
          <a:p>
            <a:pPr marL="630000" marR="0" lvl="1" indent="-306000" algn="l" defTabSz="457200" rtl="0" eaLnBrk="1" fontAlgn="auto" latinLnBrk="0" hangingPunct="1">
              <a:lnSpc>
                <a:spcPct val="100000"/>
              </a:lnSpc>
              <a:spcBef>
                <a:spcPct val="20000"/>
              </a:spcBef>
              <a:spcAft>
                <a:spcPts val="600"/>
              </a:spcAft>
              <a:buClr>
                <a:sysClr val="window" lastClr="FFFFFF">
                  <a:lumMod val="75000"/>
                </a:sysClr>
              </a:buClr>
              <a:buSzPct val="92000"/>
              <a:buFont typeface="Wingdings 2" panose="05020102010507070707" pitchFamily="18" charset="2"/>
              <a:buChar char=""/>
              <a:tabLst/>
              <a:defRPr/>
            </a:pPr>
            <a:r>
              <a:rPr kumimoji="0" lang="en-US" sz="2000" b="0" i="0" u="none" strike="noStrike" kern="1200" cap="none" spc="0" normalizeH="0" baseline="0" noProof="0" dirty="0">
                <a:ln>
                  <a:noFill/>
                </a:ln>
                <a:solidFill>
                  <a:srgbClr val="3D3D3D"/>
                </a:solidFill>
                <a:effectLst/>
                <a:uLnTx/>
                <a:uFillTx/>
                <a:latin typeface="Arial Black" panose="020B0A04020102020204" pitchFamily="34" charset="0"/>
                <a:ea typeface="+mn-ea"/>
                <a:cs typeface="Arial" panose="020B0604020202020204" pitchFamily="34" charset="0"/>
              </a:rPr>
              <a:t>Lease revenue bonds </a:t>
            </a:r>
            <a:r>
              <a:rPr kumimoji="0" lang="en-US" sz="2000" b="0" i="0" u="none" strike="noStrike" kern="1200" cap="none" spc="0" normalizeH="0" baseline="0" noProof="0" dirty="0">
                <a:ln>
                  <a:noFill/>
                </a:ln>
                <a:solidFill>
                  <a:srgbClr val="3D3D3D"/>
                </a:solidFill>
                <a:effectLst/>
                <a:uLnTx/>
                <a:uFillTx/>
                <a:latin typeface="Arial" panose="020B0604020202020204" pitchFamily="34" charset="0"/>
                <a:ea typeface="+mn-ea"/>
                <a:cs typeface="Arial" panose="020B0604020202020204" pitchFamily="34" charset="0"/>
              </a:rPr>
              <a:t>issued by a county or city building commission are another example of revenue bonds. </a:t>
            </a:r>
            <a:endParaRPr lang="en-US" dirty="0"/>
          </a:p>
        </p:txBody>
      </p:sp>
      <p:sp>
        <p:nvSpPr>
          <p:cNvPr id="4" name="Slide Number Placeholder 3" descr="" title="">
            <a:extLst>
              <a:ext uri="{FF2B5EF4-FFF2-40B4-BE49-F238E27FC236}">
                <a16:creationId xmlns:a16="http://schemas.microsoft.com/office/drawing/2014/main" id="{4A809F41-A5CF-5227-4C38-37D80DCE764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993728786"/>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47159BB-B5C8-C694-3E51-1C1EE8FED840}"/>
              </a:ext>
            </a:extLst>
          </p:cNvPr>
          <p:cNvSpPr>
            <a:spLocks noGrp="1"/>
          </p:cNvSpPr>
          <p:nvPr>
            <p:ph type="title"/>
          </p:nvPr>
        </p:nvSpPr>
        <p:spPr/>
        <p:txBody>
          <a:bodyPr/>
          <a:lstStyle/>
          <a:p>
            <a:r>
              <a:rPr lang="en-US" dirty="0"/>
              <a:t>LEASE REVENUE BONDS</a:t>
            </a:r>
          </a:p>
        </p:txBody>
      </p:sp>
      <p:sp>
        <p:nvSpPr>
          <p:cNvPr id="3" name="Content Placeholder 2" descr="" title="">
            <a:extLst>
              <a:ext uri="{FF2B5EF4-FFF2-40B4-BE49-F238E27FC236}">
                <a16:creationId xmlns:a16="http://schemas.microsoft.com/office/drawing/2014/main" id="{68535BB8-9C6E-D4AF-B126-C6890A5D37B4}"/>
              </a:ext>
            </a:extLst>
          </p:cNvPr>
          <p:cNvSpPr>
            <a:spLocks noGrp="1"/>
          </p:cNvSpPr>
          <p:nvPr>
            <p:ph idx="1"/>
          </p:nvPr>
        </p:nvSpPr>
        <p:spPr/>
        <p:txBody>
          <a:bodyPr>
            <a:normAutofit fontScale="92500" lnSpcReduction="20000"/>
          </a:bodyPr>
          <a:lstStyle/>
          <a:p>
            <a:r>
              <a:rPr lang="en-US" dirty="0">
                <a:latin typeface="Arial Black" panose="020B0A04020102020204" pitchFamily="34" charset="0"/>
              </a:rPr>
              <a:t>Lease revenue bonds</a:t>
            </a:r>
            <a:r>
              <a:rPr lang="en-US" dirty="0"/>
              <a:t>, repayable from lease rental payments made by a governmental entity leasing the project (let’s say a public project) that is financed using the bond proceeds. </a:t>
            </a:r>
          </a:p>
          <a:p>
            <a:pPr lvl="1"/>
            <a:r>
              <a:rPr lang="en-US" dirty="0"/>
              <a:t>These are often issued through a county building commission or a city building commission, but sometimes a different governmental entity.</a:t>
            </a:r>
          </a:p>
          <a:p>
            <a:pPr lvl="1"/>
            <a:r>
              <a:rPr lang="en-US" dirty="0"/>
              <a:t>That building commission will actually hold title to, and own, the public project itself that will be constructed or improved using the proceeds of the lease revenue bonds (let’s call that the “Project”). It will hold record title (and is “record owner”).</a:t>
            </a:r>
          </a:p>
          <a:p>
            <a:pPr lvl="1"/>
            <a:r>
              <a:rPr lang="en-US" dirty="0"/>
              <a:t>An important advantage of using a county or city building commission is that, under WV law, such building commissions have the power under the WV Code to </a:t>
            </a:r>
            <a:r>
              <a:rPr lang="en-US" b="1" dirty="0">
                <a:solidFill>
                  <a:srgbClr val="FF0000"/>
                </a:solidFill>
              </a:rPr>
              <a:t>grant a lien </a:t>
            </a:r>
            <a:r>
              <a:rPr lang="en-US" dirty="0"/>
              <a:t>on the Project to secure the lease revenue bonds, whereas many other governmental entities do not have that statutory power. </a:t>
            </a:r>
          </a:p>
          <a:p>
            <a:pPr marL="0" indent="0">
              <a:buNone/>
            </a:pPr>
            <a:endParaRPr lang="en-US" dirty="0"/>
          </a:p>
        </p:txBody>
      </p:sp>
      <p:sp>
        <p:nvSpPr>
          <p:cNvPr id="4" name="Slide Number Placeholder 3" descr="" title="">
            <a:extLst>
              <a:ext uri="{FF2B5EF4-FFF2-40B4-BE49-F238E27FC236}">
                <a16:creationId xmlns:a16="http://schemas.microsoft.com/office/drawing/2014/main" id="{B760B99E-3EEE-4718-4FD6-66C3AA2DC7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093434887"/>
      </p:ext>
    </p:extLst>
  </p:cSld>
  <p:clrMapOvr>
    <a:masterClrMapping/>
  </p:clrMapOvr>
</p:sld>
</file>

<file path=ppt/slides/slide3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2CF3DBC-CD62-8CAB-2115-4EE91E384053}"/>
              </a:ext>
            </a:extLst>
          </p:cNvPr>
          <p:cNvSpPr>
            <a:spLocks noGrp="1"/>
          </p:cNvSpPr>
          <p:nvPr>
            <p:ph type="title"/>
          </p:nvPr>
        </p:nvSpPr>
        <p:spPr/>
        <p:txBody>
          <a:bodyPr/>
          <a:lstStyle/>
          <a:p>
            <a:r>
              <a:rPr lang="en-US" dirty="0"/>
              <a:t>LEASE REVENUE BONDS</a:t>
            </a:r>
          </a:p>
        </p:txBody>
      </p:sp>
      <p:sp>
        <p:nvSpPr>
          <p:cNvPr id="3" name="Content Placeholder 2" descr="" title="">
            <a:extLst>
              <a:ext uri="{FF2B5EF4-FFF2-40B4-BE49-F238E27FC236}">
                <a16:creationId xmlns:a16="http://schemas.microsoft.com/office/drawing/2014/main" id="{8368A64B-0FC1-EB1C-1CF4-5A4344E82BB9}"/>
              </a:ext>
            </a:extLst>
          </p:cNvPr>
          <p:cNvSpPr>
            <a:spLocks noGrp="1"/>
          </p:cNvSpPr>
          <p:nvPr>
            <p:ph idx="1"/>
          </p:nvPr>
        </p:nvSpPr>
        <p:spPr>
          <a:xfrm>
            <a:off x="581192" y="2180496"/>
            <a:ext cx="11029615" cy="3975348"/>
          </a:xfrm>
        </p:spPr>
        <p:txBody>
          <a:bodyPr>
            <a:normAutofit lnSpcReduction="10000"/>
          </a:bodyPr>
          <a:lstStyle/>
          <a:p>
            <a:pPr lvl="1"/>
            <a:r>
              <a:rPr lang="en-US" dirty="0"/>
              <a:t>Consequently, there often will be a deed of trust providing a deed of trust lien on the Project as part of the security for the lease revenue bonds.</a:t>
            </a:r>
          </a:p>
          <a:p>
            <a:pPr lvl="1"/>
            <a:r>
              <a:rPr lang="en-US" dirty="0"/>
              <a:t>Under a written Lease Agreement (the “Lease”), the building commission, as the record owner of the Project and the Lessor, will lease the Project back to the governmental entity that will use the Project and will be the Lessee</a:t>
            </a:r>
          </a:p>
          <a:p>
            <a:pPr lvl="1"/>
            <a:r>
              <a:rPr lang="en-US" dirty="0"/>
              <a:t>The Lease will require the governmental Lessee to pay periodic lease rental payments to the Lessor.</a:t>
            </a:r>
          </a:p>
          <a:p>
            <a:pPr lvl="1"/>
            <a:r>
              <a:rPr lang="en-US" dirty="0"/>
              <a:t>Those periodic lease rental payments (whether monthly, semi-annual, or annual) are pledged to repay the lease revenue bonds and will be in an amount, and will come due in time, to match and pay the periodic debt service (principal and interest) on the lease revenue bonds, as that debt service will come due periodically (whether monthly, semi-annual, or annual).</a:t>
            </a:r>
          </a:p>
        </p:txBody>
      </p:sp>
      <p:sp>
        <p:nvSpPr>
          <p:cNvPr id="4" name="Slide Number Placeholder 3" descr="" title="">
            <a:extLst>
              <a:ext uri="{FF2B5EF4-FFF2-40B4-BE49-F238E27FC236}">
                <a16:creationId xmlns:a16="http://schemas.microsoft.com/office/drawing/2014/main" id="{62428071-5DFB-5433-7062-B1358E0D02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678519919"/>
      </p:ext>
    </p:extLst>
  </p:cSld>
  <p:clrMapOvr>
    <a:masterClrMapping/>
  </p:clrMapOvr>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F598067-867A-B55F-C5D0-92CCF01B6FF6}"/>
              </a:ext>
            </a:extLst>
          </p:cNvPr>
          <p:cNvSpPr>
            <a:spLocks noGrp="1"/>
          </p:cNvSpPr>
          <p:nvPr>
            <p:ph type="title"/>
          </p:nvPr>
        </p:nvSpPr>
        <p:spPr/>
        <p:txBody>
          <a:bodyPr>
            <a:normAutofit fontScale="90000"/>
          </a:bodyPr>
          <a:lstStyle/>
          <a:p>
            <a:r>
              <a:rPr lang="en-US" dirty="0"/>
              <a:t>EQUIPMENT LEASE purchase FINANCING</a:t>
            </a:r>
          </a:p>
        </p:txBody>
      </p:sp>
      <p:sp>
        <p:nvSpPr>
          <p:cNvPr id="3" name="Content Placeholder 2" descr="" title="">
            <a:extLst>
              <a:ext uri="{FF2B5EF4-FFF2-40B4-BE49-F238E27FC236}">
                <a16:creationId xmlns:a16="http://schemas.microsoft.com/office/drawing/2014/main" id="{C5BF8269-FABA-B1F3-3FE3-73F9BF9A1787}"/>
              </a:ext>
            </a:extLst>
          </p:cNvPr>
          <p:cNvSpPr>
            <a:spLocks noGrp="1"/>
          </p:cNvSpPr>
          <p:nvPr>
            <p:ph idx="1"/>
          </p:nvPr>
        </p:nvSpPr>
        <p:spPr/>
        <p:txBody>
          <a:bodyPr>
            <a:normAutofit fontScale="92500" lnSpcReduction="20000"/>
          </a:bodyPr>
          <a:lstStyle/>
          <a:p>
            <a:r>
              <a:rPr lang="en-US" dirty="0"/>
              <a:t>With Equipment Lease financings, the asset is personal property rather than real property.</a:t>
            </a:r>
          </a:p>
          <a:p>
            <a:r>
              <a:rPr lang="en-US" dirty="0"/>
              <a:t>What constitutes “personal property” or “equipment”?</a:t>
            </a:r>
          </a:p>
          <a:p>
            <a:pPr lvl="1"/>
            <a:r>
              <a:rPr lang="en-US" dirty="0"/>
              <a:t>Generally, any piece of property that can be removed, transported, and sold is considered personal property.  Examples include synthetic field turf, bleachers, scoreboards, vehicles, copiers, office furniture, computers or electronic equipment, kitchen equipment, HVAC, lighting, etc.</a:t>
            </a:r>
          </a:p>
          <a:p>
            <a:pPr lvl="1"/>
            <a:r>
              <a:rPr lang="en-US" dirty="0"/>
              <a:t>This delineation is usually clear, but there are some gray areas.</a:t>
            </a:r>
          </a:p>
          <a:p>
            <a:r>
              <a:rPr lang="en-US" dirty="0"/>
              <a:t>Schoolhouse buildings are not eligible for lease purchase financing (for now), but certain ancillary facilities (such as bus maintenance garages, etc.) may be financed through lease revenue bonds. </a:t>
            </a:r>
          </a:p>
        </p:txBody>
      </p:sp>
      <p:sp>
        <p:nvSpPr>
          <p:cNvPr id="4" name="Slide Number Placeholder 3" descr="" title="">
            <a:extLst>
              <a:ext uri="{FF2B5EF4-FFF2-40B4-BE49-F238E27FC236}">
                <a16:creationId xmlns:a16="http://schemas.microsoft.com/office/drawing/2014/main" id="{7C5BA7CD-CB87-5F0D-E231-9457A0BD4E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626795877"/>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677500F-17D4-F5E9-6758-506B3D6D3B22}"/>
              </a:ext>
            </a:extLst>
          </p:cNvPr>
          <p:cNvSpPr>
            <a:spLocks noGrp="1"/>
          </p:cNvSpPr>
          <p:nvPr>
            <p:ph type="title"/>
          </p:nvPr>
        </p:nvSpPr>
        <p:spPr/>
        <p:txBody>
          <a:bodyPr>
            <a:normAutofit fontScale="90000"/>
          </a:bodyPr>
          <a:lstStyle/>
          <a:p>
            <a:r>
              <a:rPr lang="en-US" dirty="0"/>
              <a:t>EQUIPMENT LEASE Purchase FINANCING</a:t>
            </a:r>
          </a:p>
        </p:txBody>
      </p:sp>
      <p:sp>
        <p:nvSpPr>
          <p:cNvPr id="3" name="Content Placeholder 2" descr="" title="">
            <a:extLst>
              <a:ext uri="{FF2B5EF4-FFF2-40B4-BE49-F238E27FC236}">
                <a16:creationId xmlns:a16="http://schemas.microsoft.com/office/drawing/2014/main" id="{31585780-69FB-6677-FCF2-413A2F670E38}"/>
              </a:ext>
            </a:extLst>
          </p:cNvPr>
          <p:cNvSpPr>
            <a:spLocks noGrp="1"/>
          </p:cNvSpPr>
          <p:nvPr>
            <p:ph idx="1"/>
          </p:nvPr>
        </p:nvSpPr>
        <p:spPr>
          <a:xfrm>
            <a:off x="581192" y="2180496"/>
            <a:ext cx="11029615" cy="4140766"/>
          </a:xfrm>
        </p:spPr>
        <p:txBody>
          <a:bodyPr>
            <a:normAutofit fontScale="92500" lnSpcReduction="10000"/>
          </a:bodyPr>
          <a:lstStyle/>
          <a:p>
            <a:r>
              <a:rPr lang="en-US" dirty="0"/>
              <a:t>Equipment Lease Purchase Obligations:</a:t>
            </a:r>
          </a:p>
          <a:p>
            <a:pPr lvl="1"/>
            <a:r>
              <a:rPr lang="en-US" dirty="0"/>
              <a:t>In lease purchase financings, the Purchaser/Bank (the Lessor) provides funding for specified equipment/property, and leases that back to the governmental entity which is the lessee, under a lease purchase agreement.</a:t>
            </a:r>
          </a:p>
          <a:p>
            <a:pPr lvl="1"/>
            <a:r>
              <a:rPr lang="en-US" dirty="0">
                <a:solidFill>
                  <a:schemeClr val="tx1"/>
                </a:solidFill>
              </a:rPr>
              <a:t>The governmental lessee has an obligation to pay periodic lease payments to the Purchaser bank, which is the Lessor under the lease purchase agreement, </a:t>
            </a:r>
            <a:r>
              <a:rPr lang="en-US" dirty="0">
                <a:solidFill>
                  <a:srgbClr val="FF0000"/>
                </a:solidFill>
              </a:rPr>
              <a:t>subject to annual appropriation</a:t>
            </a:r>
            <a:r>
              <a:rPr lang="en-US" dirty="0">
                <a:solidFill>
                  <a:schemeClr val="tx1"/>
                </a:solidFill>
              </a:rPr>
              <a:t>. Lease payments include a principal component and an interest component.</a:t>
            </a:r>
          </a:p>
          <a:p>
            <a:r>
              <a:rPr lang="en-US" dirty="0"/>
              <a:t>Equipment Lease Purchase financings function much the same way as Lease Revenue Bonds.  </a:t>
            </a:r>
          </a:p>
          <a:p>
            <a:pPr lvl="1"/>
            <a:r>
              <a:rPr lang="en-US" dirty="0"/>
              <a:t>An asset is purchased with bond proceeds, owned by one entity (typically a bank), and leased to another in exchange for lease payments equal to debt service on the lease purchase obligations (what would be called lease revenue bonds in other contexts).</a:t>
            </a:r>
          </a:p>
        </p:txBody>
      </p:sp>
      <p:sp>
        <p:nvSpPr>
          <p:cNvPr id="4" name="Slide Number Placeholder 3" descr="" title="">
            <a:extLst>
              <a:ext uri="{FF2B5EF4-FFF2-40B4-BE49-F238E27FC236}">
                <a16:creationId xmlns:a16="http://schemas.microsoft.com/office/drawing/2014/main" id="{6060076D-0DD5-49BF-CCB8-C628C45347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1684993323"/>
      </p:ext>
    </p:extLst>
  </p:cSld>
  <p:clrMapOvr>
    <a:masterClrMapping/>
  </p:clrMapOvr>
</p:sld>
</file>

<file path=ppt/slides/slide3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3E74335-5BFF-5AE4-31B6-00828A7CABC6}"/>
              </a:ext>
            </a:extLst>
          </p:cNvPr>
          <p:cNvSpPr>
            <a:spLocks noGrp="1"/>
          </p:cNvSpPr>
          <p:nvPr>
            <p:ph type="title"/>
          </p:nvPr>
        </p:nvSpPr>
        <p:spPr/>
        <p:txBody>
          <a:bodyPr>
            <a:normAutofit fontScale="90000"/>
          </a:bodyPr>
          <a:lstStyle/>
          <a:p>
            <a:r>
              <a:rPr lang="en-US" dirty="0"/>
              <a:t>EQUIPMENT LEASE Purchase FINANCING</a:t>
            </a:r>
          </a:p>
        </p:txBody>
      </p:sp>
      <p:sp>
        <p:nvSpPr>
          <p:cNvPr id="3" name="Content Placeholder 2" descr="" title="">
            <a:extLst>
              <a:ext uri="{FF2B5EF4-FFF2-40B4-BE49-F238E27FC236}">
                <a16:creationId xmlns:a16="http://schemas.microsoft.com/office/drawing/2014/main" id="{E8709D08-83C5-6C36-E59C-4645DE3B6D15}"/>
              </a:ext>
            </a:extLst>
          </p:cNvPr>
          <p:cNvSpPr>
            <a:spLocks noGrp="1"/>
          </p:cNvSpPr>
          <p:nvPr>
            <p:ph idx="1"/>
          </p:nvPr>
        </p:nvSpPr>
        <p:spPr/>
        <p:txBody>
          <a:bodyPr>
            <a:normAutofit/>
          </a:bodyPr>
          <a:lstStyle/>
          <a:p>
            <a:r>
              <a:rPr lang="en-US" dirty="0"/>
              <a:t>While it is less common, a Bond Purchase Agreement may also be used in private placements (sometimes called a Bond Placement Agreement).  Smaller issuers, such as building commissions and some school boards, may utilize private placement more frequently than a public offering.</a:t>
            </a:r>
          </a:p>
          <a:p>
            <a:pPr lvl="1"/>
            <a:r>
              <a:rPr lang="en-US" i="1" dirty="0">
                <a:solidFill>
                  <a:srgbClr val="DA291C"/>
                </a:solidFill>
              </a:rPr>
              <a:t>These are often used in lease revenue bond issues involving a county or city building commission, where the bonds are being bought by a single bank or two banks.  </a:t>
            </a:r>
            <a:endParaRPr lang="en-US" dirty="0"/>
          </a:p>
          <a:p>
            <a:r>
              <a:rPr lang="en-US" dirty="0"/>
              <a:t>With Equipment Lease Purchase transactions, a Lease Purchase Agreement </a:t>
            </a:r>
            <a:r>
              <a:rPr lang="en-US" sz="2400" dirty="0">
                <a:solidFill>
                  <a:schemeClr val="tx1"/>
                </a:solidFill>
              </a:rPr>
              <a:t>is typically the main governing document and will include some of the same sort of provisions and details as one might see in a typical Trust Indenture. </a:t>
            </a:r>
            <a:endParaRPr lang="en-US" dirty="0"/>
          </a:p>
        </p:txBody>
      </p:sp>
      <p:sp>
        <p:nvSpPr>
          <p:cNvPr id="4" name="Slide Number Placeholder 3" descr="" title="">
            <a:extLst>
              <a:ext uri="{FF2B5EF4-FFF2-40B4-BE49-F238E27FC236}">
                <a16:creationId xmlns:a16="http://schemas.microsoft.com/office/drawing/2014/main" id="{840992C9-2E44-B04D-7E88-3E25475ADD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468506114"/>
      </p:ext>
    </p:extLst>
  </p:cSld>
  <p:clrMapOvr>
    <a:masterClrMapping/>
  </p:clrMapOvr>
</p:sld>
</file>

<file path=ppt/slides/slide3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63A7626-9B36-4EC2-B23C-1A7471A6E000}"/>
              </a:ext>
            </a:extLst>
          </p:cNvPr>
          <p:cNvSpPr>
            <a:spLocks noGrp="1"/>
          </p:cNvSpPr>
          <p:nvPr>
            <p:ph type="title"/>
          </p:nvPr>
        </p:nvSpPr>
        <p:spPr/>
        <p:txBody>
          <a:bodyPr>
            <a:normAutofit fontScale="90000"/>
          </a:bodyPr>
          <a:lstStyle/>
          <a:p>
            <a:r>
              <a:rPr lang="en-US" dirty="0"/>
              <a:t>Important debt limitation exceptions</a:t>
            </a:r>
          </a:p>
        </p:txBody>
      </p:sp>
      <p:sp>
        <p:nvSpPr>
          <p:cNvPr id="3" name="Content Placeholder 2" descr="" title="">
            <a:extLst>
              <a:ext uri="{FF2B5EF4-FFF2-40B4-BE49-F238E27FC236}">
                <a16:creationId xmlns:a16="http://schemas.microsoft.com/office/drawing/2014/main" id="{71C81D12-0B68-B7B5-6CCE-65FF2A89596F}"/>
              </a:ext>
            </a:extLst>
          </p:cNvPr>
          <p:cNvSpPr>
            <a:spLocks noGrp="1"/>
          </p:cNvSpPr>
          <p:nvPr>
            <p:ph idx="1"/>
          </p:nvPr>
        </p:nvSpPr>
        <p:spPr>
          <a:xfrm>
            <a:off x="581192" y="2180496"/>
            <a:ext cx="11029615" cy="4140766"/>
          </a:xfrm>
        </p:spPr>
        <p:txBody>
          <a:bodyPr>
            <a:normAutofit fontScale="85000" lnSpcReduction="10000"/>
          </a:bodyPr>
          <a:lstStyle/>
          <a:p>
            <a:r>
              <a:rPr lang="en-US" dirty="0"/>
              <a:t>Here are some important exceptions to the “debt” prohibitions/limitations:</a:t>
            </a:r>
          </a:p>
          <a:p>
            <a:pPr lvl="1"/>
            <a:r>
              <a:rPr lang="en-US" b="1" dirty="0"/>
              <a:t>Annual Appropriation Out.  </a:t>
            </a:r>
            <a:r>
              <a:rPr lang="en-US" dirty="0"/>
              <a:t>In lease-purchase financings, and lease revenue bonds, the leases will have to provide the governmental body an annual “out” if funds are not appropriated for the next year’s debt service.  </a:t>
            </a:r>
          </a:p>
          <a:p>
            <a:pPr lvl="2"/>
            <a:r>
              <a:rPr lang="en-US" dirty="0"/>
              <a:t>A board of a political subdivision that has entered into a lease-purchase agreement or issued lease revenue bonds will not have “bound” a future board because the board has the option each year to cancel the lease.</a:t>
            </a:r>
          </a:p>
          <a:p>
            <a:pPr lvl="1"/>
            <a:r>
              <a:rPr lang="en-US" dirty="0"/>
              <a:t>The annual cancellation requirement and “appropriation risk” are key features (required under WV law in lease purchase agreements and other leases with governmental entities).</a:t>
            </a:r>
          </a:p>
          <a:p>
            <a:pPr lvl="1"/>
            <a:r>
              <a:rPr lang="en-US" sz="2000" dirty="0">
                <a:solidFill>
                  <a:srgbClr val="DA291C"/>
                </a:solidFill>
                <a:ea typeface="Times New Roman" panose="02020603050405020304" pitchFamily="18" charset="0"/>
              </a:rPr>
              <a:t>The remedies provisions of an equipment lease purchase agreement, or lease, between a bank/Lessor and an Issuer/Lessee, will help mitigate appropriation risk, somewhat.  If a non-appropriation event/termination occurs, most leases will allow the bank/Lessor to remove leased equipment and property, or foreclose and take possession of a leased building, as the case may be, if the Issuer/Lessee terminates by not appropriating funds for lease payments.  Nationwide, the municipal leasing/finance industry addresses appropriation risk by </a:t>
            </a:r>
            <a:r>
              <a:rPr lang="en-US" sz="2000" b="1" dirty="0">
                <a:solidFill>
                  <a:schemeClr val="tx1"/>
                </a:solidFill>
                <a:ea typeface="Times New Roman" panose="02020603050405020304" pitchFamily="18" charset="0"/>
              </a:rPr>
              <a:t>looking at how important or essential the leased project is to the Issuer</a:t>
            </a:r>
            <a:r>
              <a:rPr lang="en-US" sz="2000" dirty="0">
                <a:solidFill>
                  <a:schemeClr val="tx1"/>
                </a:solidFill>
                <a:ea typeface="Times New Roman" panose="02020603050405020304" pitchFamily="18" charset="0"/>
              </a:rPr>
              <a:t>, </a:t>
            </a:r>
            <a:r>
              <a:rPr lang="en-US" sz="2000" b="1" dirty="0">
                <a:solidFill>
                  <a:schemeClr val="tx1"/>
                </a:solidFill>
                <a:ea typeface="Times New Roman" panose="02020603050405020304" pitchFamily="18" charset="0"/>
              </a:rPr>
              <a:t>and the Issuer’s credit history,</a:t>
            </a:r>
            <a:r>
              <a:rPr lang="en-US" sz="2000" dirty="0">
                <a:solidFill>
                  <a:schemeClr val="tx1"/>
                </a:solidFill>
                <a:ea typeface="Times New Roman" panose="02020603050405020304" pitchFamily="18" charset="0"/>
              </a:rPr>
              <a:t> </a:t>
            </a:r>
            <a:r>
              <a:rPr lang="en-US" sz="2000" dirty="0">
                <a:solidFill>
                  <a:srgbClr val="DA291C"/>
                </a:solidFill>
                <a:ea typeface="Times New Roman" panose="02020603050405020304" pitchFamily="18" charset="0"/>
              </a:rPr>
              <a:t>as the most important factors mitigating appropriation risk.</a:t>
            </a:r>
            <a:endParaRPr lang="en-US" sz="2000" dirty="0">
              <a:solidFill>
                <a:srgbClr val="DA291C"/>
              </a:solidFill>
              <a:effectLst/>
              <a:ea typeface="Times New Roman" panose="02020603050405020304" pitchFamily="18" charset="0"/>
            </a:endParaRPr>
          </a:p>
        </p:txBody>
      </p:sp>
      <p:sp>
        <p:nvSpPr>
          <p:cNvPr id="4" name="Slide Number Placeholder 3" descr="" title="">
            <a:extLst>
              <a:ext uri="{FF2B5EF4-FFF2-40B4-BE49-F238E27FC236}">
                <a16:creationId xmlns:a16="http://schemas.microsoft.com/office/drawing/2014/main" id="{729D922F-E8DD-FD91-D20C-2B41C7F783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4208845743"/>
      </p:ext>
    </p:extLst>
  </p:cSld>
  <p:clrMapOvr>
    <a:masterClrMapping/>
  </p:clrMapOvr>
</p:sld>
</file>

<file path=ppt/slides/slide3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F9275CF1-8D10-6279-338C-523EA25CBF45}"/>
              </a:ext>
            </a:extLst>
          </p:cNvPr>
          <p:cNvSpPr>
            <a:spLocks noGrp="1"/>
          </p:cNvSpPr>
          <p:nvPr>
            <p:ph type="title"/>
          </p:nvPr>
        </p:nvSpPr>
        <p:spPr/>
        <p:txBody>
          <a:bodyPr/>
          <a:lstStyle/>
          <a:p>
            <a:r>
              <a:rPr lang="en-US" dirty="0"/>
              <a:t>Defining debt</a:t>
            </a:r>
          </a:p>
        </p:txBody>
      </p:sp>
      <p:sp>
        <p:nvSpPr>
          <p:cNvPr id="3" name="Content Placeholder 2" descr="" title="">
            <a:extLst>
              <a:ext uri="{FF2B5EF4-FFF2-40B4-BE49-F238E27FC236}">
                <a16:creationId xmlns:a16="http://schemas.microsoft.com/office/drawing/2014/main" id="{3FE8A20F-08B2-49DC-E90D-B34753F1198E}"/>
              </a:ext>
            </a:extLst>
          </p:cNvPr>
          <p:cNvSpPr>
            <a:spLocks noGrp="1"/>
          </p:cNvSpPr>
          <p:nvPr>
            <p:ph idx="1"/>
          </p:nvPr>
        </p:nvSpPr>
        <p:spPr/>
        <p:txBody>
          <a:bodyPr>
            <a:normAutofit/>
          </a:bodyPr>
          <a:lstStyle/>
          <a:p>
            <a:r>
              <a:rPr lang="en-US" dirty="0"/>
              <a:t>Ongoing funding of an agency or department created by the legislative body.  </a:t>
            </a:r>
          </a:p>
          <a:p>
            <a:pPr lvl="1"/>
            <a:r>
              <a:rPr lang="en-US" i="1" dirty="0">
                <a:solidFill>
                  <a:srgbClr val="DA291C"/>
                </a:solidFill>
              </a:rPr>
              <a:t>If the Legislature creates a State agency or department (i.e. DOT), or a county commission or city council creates an agency or department of the county or city (i.e. a building commission or land reuse agency), and gives them public duties and responsibilities, the assumption is that the body that created that agency, department, commission, etc… will fund it on annual basis with general revenue (tax) dollars. This necessarily creates an obligation on future legislatures, county commissions, or city councils, but has been deemed not to create an impermissible “debt”.</a:t>
            </a:r>
            <a:endParaRPr lang="en-US" dirty="0">
              <a:solidFill>
                <a:srgbClr val="DA291C"/>
              </a:solidFill>
              <a:ea typeface="Times New Roman" panose="02020603050405020304" pitchFamily="18" charset="0"/>
            </a:endParaRPr>
          </a:p>
        </p:txBody>
      </p:sp>
      <p:sp>
        <p:nvSpPr>
          <p:cNvPr id="4" name="Slide Number Placeholder 3" descr="" title="">
            <a:extLst>
              <a:ext uri="{FF2B5EF4-FFF2-40B4-BE49-F238E27FC236}">
                <a16:creationId xmlns:a16="http://schemas.microsoft.com/office/drawing/2014/main" id="{97FC5584-2F72-44EC-C1ED-6FFE7A2E73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322678286"/>
      </p:ext>
    </p:extLst>
  </p:cSld>
  <p:clrMapOvr>
    <a:masterClrMapping/>
  </p:clrMapOvr>
</p:sld>
</file>

<file path=ppt/slides/slide3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AFB16BD-B839-044C-5954-32621087E582}"/>
              </a:ext>
            </a:extLst>
          </p:cNvPr>
          <p:cNvSpPr>
            <a:spLocks noGrp="1"/>
          </p:cNvSpPr>
          <p:nvPr>
            <p:ph type="title"/>
          </p:nvPr>
        </p:nvSpPr>
        <p:spPr/>
        <p:txBody>
          <a:bodyPr/>
          <a:lstStyle/>
          <a:p>
            <a:r>
              <a:rPr lang="en-US" dirty="0"/>
              <a:t>Defining debt</a:t>
            </a:r>
          </a:p>
        </p:txBody>
      </p:sp>
      <p:sp>
        <p:nvSpPr>
          <p:cNvPr id="3" name="Content Placeholder 2" descr="" title="">
            <a:extLst>
              <a:ext uri="{FF2B5EF4-FFF2-40B4-BE49-F238E27FC236}">
                <a16:creationId xmlns:a16="http://schemas.microsoft.com/office/drawing/2014/main" id="{B77D8759-C649-0798-6DD4-97921413995C}"/>
              </a:ext>
            </a:extLst>
          </p:cNvPr>
          <p:cNvSpPr>
            <a:spLocks noGrp="1"/>
          </p:cNvSpPr>
          <p:nvPr>
            <p:ph idx="1"/>
          </p:nvPr>
        </p:nvSpPr>
        <p:spPr/>
        <p:txBody>
          <a:bodyPr>
            <a:normAutofit lnSpcReduction="10000"/>
          </a:bodyPr>
          <a:lstStyle/>
          <a:p>
            <a:pPr lvl="1"/>
            <a:r>
              <a:rPr lang="en-US" dirty="0"/>
              <a:t>Revenue bonds and other types of </a:t>
            </a:r>
            <a:r>
              <a:rPr lang="en-US" b="1" i="1" dirty="0">
                <a:solidFill>
                  <a:srgbClr val="FF0000"/>
                </a:solidFill>
              </a:rPr>
              <a:t>“Special Fund” obligations </a:t>
            </a:r>
            <a:r>
              <a:rPr lang="en-US" dirty="0"/>
              <a:t>have long been recognized by the WV Supreme Court as types of governmental obligations that may be issued in West Virginia without running afoul of the “debt” limitations in the State Constitution.  </a:t>
            </a:r>
          </a:p>
          <a:p>
            <a:pPr lvl="2"/>
            <a:r>
              <a:rPr lang="en-US" dirty="0"/>
              <a:t>In these cases, a special fund is created (quite often, but not always, this will be from revenues from the project that is being financed).</a:t>
            </a:r>
          </a:p>
          <a:p>
            <a:pPr lvl="2"/>
            <a:r>
              <a:rPr lang="en-US" dirty="0"/>
              <a:t>An example at the State level is turnpike toll revenue bonds issued to pay for construction of turnpike roads.  There is a project (the turnpike) that will generate a special source of revenue that isn’t general revenue tax dollars.  That special funding source (toll revenues) is what will pay debt service on the turnpike toll revenue bonds, not general revenue fund (tax) dollars. </a:t>
            </a:r>
          </a:p>
          <a:p>
            <a:pPr lvl="2"/>
            <a:r>
              <a:rPr lang="en-US" dirty="0"/>
              <a:t>This financing arrangement is not a “debt” within the meaning of the Constitution’s “debt” limitations.</a:t>
            </a:r>
          </a:p>
          <a:p>
            <a:pPr marL="0" indent="0">
              <a:buNone/>
            </a:pPr>
            <a:endParaRPr lang="en-US" dirty="0"/>
          </a:p>
        </p:txBody>
      </p:sp>
      <p:sp>
        <p:nvSpPr>
          <p:cNvPr id="4" name="Slide Number Placeholder 3" descr="" title="">
            <a:extLst>
              <a:ext uri="{FF2B5EF4-FFF2-40B4-BE49-F238E27FC236}">
                <a16:creationId xmlns:a16="http://schemas.microsoft.com/office/drawing/2014/main" id="{DE7DC6BD-1A17-BB1E-A9CF-AB93025121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2606631173"/>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5A23137-A33B-4790-5CED-01B5C129ED2B}"/>
              </a:ext>
            </a:extLst>
          </p:cNvPr>
          <p:cNvSpPr>
            <a:spLocks noGrp="1"/>
          </p:cNvSpPr>
          <p:nvPr>
            <p:ph type="title"/>
          </p:nvPr>
        </p:nvSpPr>
        <p:spPr/>
        <p:txBody>
          <a:bodyPr/>
          <a:lstStyle/>
          <a:p>
            <a:r>
              <a:rPr lang="en-US" dirty="0"/>
              <a:t>Recent Changes in election law</a:t>
            </a:r>
          </a:p>
        </p:txBody>
      </p:sp>
      <p:sp>
        <p:nvSpPr>
          <p:cNvPr id="3" name="Content Placeholder 2" descr="" title="">
            <a:extLst>
              <a:ext uri="{FF2B5EF4-FFF2-40B4-BE49-F238E27FC236}">
                <a16:creationId xmlns:a16="http://schemas.microsoft.com/office/drawing/2014/main" id="{1DBC3E71-2DDB-F62A-0A2C-4AFD0E3DE088}"/>
              </a:ext>
            </a:extLst>
          </p:cNvPr>
          <p:cNvSpPr>
            <a:spLocks noGrp="1"/>
          </p:cNvSpPr>
          <p:nvPr>
            <p:ph idx="1"/>
          </p:nvPr>
        </p:nvSpPr>
        <p:spPr/>
        <p:txBody>
          <a:bodyPr>
            <a:normAutofit/>
          </a:bodyPr>
          <a:lstStyle/>
          <a:p>
            <a:r>
              <a:rPr lang="en-US" dirty="0"/>
              <a:t>Excess Levies and General Obligation Bonds (“G.O. Bonds”) have one thing in common:  </a:t>
            </a:r>
            <a:r>
              <a:rPr lang="en-US" dirty="0">
                <a:solidFill>
                  <a:srgbClr val="FF0000"/>
                </a:solidFill>
              </a:rPr>
              <a:t>They BOTH require voter approval </a:t>
            </a:r>
            <a:r>
              <a:rPr lang="en-US" dirty="0"/>
              <a:t>– a majority vote in favor</a:t>
            </a:r>
          </a:p>
          <a:p>
            <a:r>
              <a:rPr lang="en-US" sz="2000" dirty="0"/>
              <a:t>Excess Levies are authorized under Chapter 11, Article 8 of the West Virginia Code:</a:t>
            </a:r>
          </a:p>
          <a:p>
            <a:pPr lvl="1"/>
            <a:r>
              <a:rPr lang="en-US" sz="1600" dirty="0"/>
              <a:t>“If at least a </a:t>
            </a:r>
            <a:r>
              <a:rPr lang="en-US" sz="1600" dirty="0">
                <a:solidFill>
                  <a:srgbClr val="FF0000"/>
                </a:solidFill>
              </a:rPr>
              <a:t>majority of voters </a:t>
            </a:r>
            <a:r>
              <a:rPr lang="en-US" sz="1600" dirty="0"/>
              <a:t>cast their ballot in favor of the additional levy, the county board of education may impose the additional levy . . ..” (W. Va. Code §11-8-16)</a:t>
            </a:r>
          </a:p>
          <a:p>
            <a:r>
              <a:rPr lang="en-US" sz="2000" dirty="0"/>
              <a:t>G.O. Bonds are authorized under Chapter 11, Article 8 of the West Virginia Code:</a:t>
            </a:r>
          </a:p>
          <a:p>
            <a:pPr lvl="1"/>
            <a:r>
              <a:rPr lang="en-US" sz="1600" dirty="0"/>
              <a:t>“Provided, That a county board of education may contract indebtedness and issue bonds for public school purposes when submitted to a vote of the people of the county if the question of contracting indebtedness and issuing bonds is approved by a </a:t>
            </a:r>
            <a:r>
              <a:rPr lang="en-US" sz="1600" dirty="0">
                <a:solidFill>
                  <a:srgbClr val="FF0000"/>
                </a:solidFill>
              </a:rPr>
              <a:t>majority of all the votes cast </a:t>
            </a:r>
            <a:r>
              <a:rPr lang="en-US" sz="1600" dirty="0"/>
              <a:t>for and against the same pursuant to section ten, article X of the Constitution.”  (W. Va. Code §13-1-4)</a:t>
            </a:r>
          </a:p>
          <a:p>
            <a:pPr lvl="1"/>
            <a:endParaRPr lang="en-US" dirty="0"/>
          </a:p>
        </p:txBody>
      </p:sp>
      <p:sp>
        <p:nvSpPr>
          <p:cNvPr id="4" name="Slide Number Placeholder 3" descr="" title="">
            <a:extLst>
              <a:ext uri="{FF2B5EF4-FFF2-40B4-BE49-F238E27FC236}">
                <a16:creationId xmlns:a16="http://schemas.microsoft.com/office/drawing/2014/main" id="{2A117AED-A6FF-C5EF-7E34-8129F84CCFFF}"/>
              </a:ext>
            </a:extLst>
          </p:cNvPr>
          <p:cNvSpPr>
            <a:spLocks noGrp="1"/>
          </p:cNvSpPr>
          <p:nvPr>
            <p:ph type="sldNum" sz="quarter" idx="12"/>
          </p:nvPr>
        </p:nvSpPr>
        <p:spPr/>
        <p:txBody>
          <a:bodyPr/>
          <a:lstStyle/>
          <a:p>
            <a:fld id="{78A8B65C-AE78-4C1D-9796-A1AACA8AA37B}" type="slidenum">
              <a:rPr lang="en-US" smtClean="0"/>
              <a:pPr/>
              <a:t>4</a:t>
            </a:fld>
            <a:endParaRPr lang="en-US" dirty="0"/>
          </a:p>
        </p:txBody>
      </p:sp>
    </p:spTree>
    <p:extLst>
      <p:ext uri="{BB962C8B-B14F-4D97-AF65-F5344CB8AC3E}">
        <p14:creationId xmlns:p14="http://schemas.microsoft.com/office/powerpoint/2010/main" val="3652682869"/>
      </p:ext>
    </p:extLst>
  </p:cSld>
  <p:clrMapOvr>
    <a:masterClrMapping/>
  </p:clrMapOvr>
</p:sld>
</file>

<file path=ppt/slides/slide4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9AB0E0D4-098B-0912-EA71-14F0089BBFBB}"/>
              </a:ext>
            </a:extLst>
          </p:cNvPr>
          <p:cNvSpPr>
            <a:spLocks noGrp="1"/>
          </p:cNvSpPr>
          <p:nvPr>
            <p:ph type="title"/>
          </p:nvPr>
        </p:nvSpPr>
        <p:spPr/>
        <p:txBody>
          <a:bodyPr/>
          <a:lstStyle/>
          <a:p>
            <a:r>
              <a:rPr lang="en-US" dirty="0"/>
              <a:t>Defining debt</a:t>
            </a:r>
          </a:p>
        </p:txBody>
      </p:sp>
      <p:sp>
        <p:nvSpPr>
          <p:cNvPr id="3" name="Content Placeholder 2" descr="" title="">
            <a:extLst>
              <a:ext uri="{FF2B5EF4-FFF2-40B4-BE49-F238E27FC236}">
                <a16:creationId xmlns:a16="http://schemas.microsoft.com/office/drawing/2014/main" id="{169D4714-B3FC-5C8A-D3ED-575C61E0C745}"/>
              </a:ext>
            </a:extLst>
          </p:cNvPr>
          <p:cNvSpPr>
            <a:spLocks noGrp="1"/>
          </p:cNvSpPr>
          <p:nvPr>
            <p:ph idx="1"/>
          </p:nvPr>
        </p:nvSpPr>
        <p:spPr/>
        <p:txBody>
          <a:bodyPr>
            <a:normAutofit fontScale="92500" lnSpcReduction="10000"/>
          </a:bodyPr>
          <a:lstStyle/>
          <a:p>
            <a:pPr marL="306000" marR="0" lvl="0" indent="-306000" algn="l" defTabSz="457200" rtl="0" eaLnBrk="1" fontAlgn="auto" latinLnBrk="0" hangingPunct="1">
              <a:lnSpc>
                <a:spcPct val="100000"/>
              </a:lnSpc>
              <a:spcBef>
                <a:spcPct val="20000"/>
              </a:spcBef>
              <a:spcAft>
                <a:spcPts val="600"/>
              </a:spcAft>
              <a:buClr>
                <a:srgbClr val="DA291C"/>
              </a:buClr>
              <a:buSzPct val="92000"/>
              <a:buFont typeface="Wingdings 2" panose="05020102010507070707" pitchFamily="18" charset="2"/>
              <a:buChar char=""/>
              <a:tabLst/>
              <a:defRPr/>
            </a:pPr>
            <a:r>
              <a:rPr lang="en-US" b="1" dirty="0">
                <a:solidFill>
                  <a:schemeClr val="tx1"/>
                </a:solidFill>
              </a:rPr>
              <a:t>Essential Services Doctrine.</a:t>
            </a:r>
            <a:r>
              <a:rPr lang="en-US" dirty="0">
                <a:solidFill>
                  <a:schemeClr val="tx1"/>
                </a:solidFill>
              </a:rPr>
              <a:t> This is another recognized category that does not create “debt” within the meaning of the WV Constitution’s limitations and prohibitions on “debt” without a vote of the people.</a:t>
            </a:r>
          </a:p>
          <a:p>
            <a:pPr lvl="1"/>
            <a:r>
              <a:rPr lang="en-US" dirty="0">
                <a:solidFill>
                  <a:srgbClr val="404040"/>
                </a:solidFill>
              </a:rPr>
              <a:t>That is, </a:t>
            </a:r>
            <a:r>
              <a:rPr lang="en-US" b="1" i="1" dirty="0">
                <a:solidFill>
                  <a:srgbClr val="404040"/>
                </a:solidFill>
              </a:rPr>
              <a:t>essential services </a:t>
            </a:r>
            <a:r>
              <a:rPr lang="en-US" dirty="0"/>
              <a:t>must be obtained by governmental bodies over the long haul, for them to function and carry out their public missions.  These necessarily require and involve long-term funding commitments.</a:t>
            </a:r>
          </a:p>
          <a:p>
            <a:pPr lvl="2"/>
            <a:r>
              <a:rPr lang="en-US" dirty="0"/>
              <a:t>A city hall has to have, on a long-term basis, utilities to be able to function.  Future city councils therefore will be bound to contract for and obtain and pay for essential utilities.</a:t>
            </a:r>
          </a:p>
          <a:p>
            <a:pPr lvl="2"/>
            <a:r>
              <a:rPr lang="en-US" dirty="0"/>
              <a:t>Long-term contracts to obtain essential services are viewed as necessary to the operation of government, rather than long-term “debt” within the meaning of the State Constitution’s various “debt” limitations.</a:t>
            </a:r>
          </a:p>
          <a:p>
            <a:pPr marL="0" indent="0">
              <a:buNone/>
            </a:pPr>
            <a:endParaRPr lang="en-US" dirty="0"/>
          </a:p>
        </p:txBody>
      </p:sp>
      <p:sp>
        <p:nvSpPr>
          <p:cNvPr id="4" name="Slide Number Placeholder 3" descr="" title="">
            <a:extLst>
              <a:ext uri="{FF2B5EF4-FFF2-40B4-BE49-F238E27FC236}">
                <a16:creationId xmlns:a16="http://schemas.microsoft.com/office/drawing/2014/main" id="{B7DF3FAB-DC65-3126-CDD6-D2C6FC1C688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555470573"/>
      </p:ext>
    </p:extLst>
  </p:cSld>
  <p:clrMapOvr>
    <a:masterClrMapping/>
  </p:clrMapOvr>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985E945-4D6F-F6A6-A4B6-91D277BC2170}"/>
              </a:ext>
            </a:extLst>
          </p:cNvPr>
          <p:cNvSpPr>
            <a:spLocks noGrp="1"/>
          </p:cNvSpPr>
          <p:nvPr>
            <p:ph type="title"/>
          </p:nvPr>
        </p:nvSpPr>
        <p:spPr/>
        <p:txBody>
          <a:bodyPr/>
          <a:lstStyle/>
          <a:p>
            <a:r>
              <a:rPr lang="en-US" dirty="0"/>
              <a:t>Defining debt</a:t>
            </a:r>
          </a:p>
        </p:txBody>
      </p:sp>
      <p:sp>
        <p:nvSpPr>
          <p:cNvPr id="3" name="Content Placeholder 2" descr="" title="">
            <a:extLst>
              <a:ext uri="{FF2B5EF4-FFF2-40B4-BE49-F238E27FC236}">
                <a16:creationId xmlns:a16="http://schemas.microsoft.com/office/drawing/2014/main" id="{42766034-01D8-2A90-53C9-5A8777C3F3A6}"/>
              </a:ext>
            </a:extLst>
          </p:cNvPr>
          <p:cNvSpPr>
            <a:spLocks noGrp="1"/>
          </p:cNvSpPr>
          <p:nvPr>
            <p:ph idx="1"/>
          </p:nvPr>
        </p:nvSpPr>
        <p:spPr/>
        <p:txBody>
          <a:bodyPr/>
          <a:lstStyle/>
          <a:p>
            <a:pPr lvl="2"/>
            <a:r>
              <a:rPr lang="en-US" dirty="0"/>
              <a:t>Leasing essential governmental buildings and other property (e.g., copiers, motor vehicles, etc.) could be viewed in a similar way.  The WV Supreme Court over the years has recognized this in carving out exceptions for leases and lease revenue bonds.  If properly structured, those are not “debt”. </a:t>
            </a:r>
          </a:p>
          <a:p>
            <a:pPr marL="630000" marR="0" lvl="1" indent="-306000" algn="l" defTabSz="457200" rtl="0" eaLnBrk="1" fontAlgn="auto" latinLnBrk="0" hangingPunct="1">
              <a:lnSpc>
                <a:spcPct val="100000"/>
              </a:lnSpc>
              <a:spcBef>
                <a:spcPct val="20000"/>
              </a:spcBef>
              <a:spcAft>
                <a:spcPts val="600"/>
              </a:spcAft>
              <a:buClr>
                <a:prstClr val="white">
                  <a:lumMod val="75000"/>
                </a:prstClr>
              </a:buClr>
              <a:buSzPct val="92000"/>
              <a:buFont typeface="Wingdings 2" panose="05020102010507070707" pitchFamily="18" charset="2"/>
              <a:buChar char=""/>
              <a:tabLst/>
              <a:defRPr/>
            </a:pPr>
            <a:r>
              <a:rPr kumimoji="0" lang="en-US" sz="2000" b="1" i="1" u="none" strike="noStrike" kern="1200" cap="none" spc="0" normalizeH="0" baseline="0" noProof="0" dirty="0">
                <a:ln>
                  <a:noFill/>
                </a:ln>
                <a:solidFill>
                  <a:srgbClr val="FF0000"/>
                </a:solidFill>
                <a:effectLst/>
                <a:uLnTx/>
                <a:uFillTx/>
              </a:rPr>
              <a:t>The WV Supreme Court also has recognized lease purchase financings (and lease revenue bonds) as an exception to the “debt” limitations of the State Constitution.  Governmental bodies need to rent office space and lease other essential property and equipment.</a:t>
            </a:r>
            <a:endParaRPr lang="en-US" b="1" i="1" dirty="0">
              <a:solidFill>
                <a:srgbClr val="FF0000"/>
              </a:solidFill>
            </a:endParaRPr>
          </a:p>
          <a:p>
            <a:pPr marL="0" indent="0">
              <a:buNone/>
            </a:pPr>
            <a:endParaRPr lang="en-US" dirty="0"/>
          </a:p>
        </p:txBody>
      </p:sp>
      <p:sp>
        <p:nvSpPr>
          <p:cNvPr id="4" name="Slide Number Placeholder 3" descr="" title="">
            <a:extLst>
              <a:ext uri="{FF2B5EF4-FFF2-40B4-BE49-F238E27FC236}">
                <a16:creationId xmlns:a16="http://schemas.microsoft.com/office/drawing/2014/main" id="{B841A8AE-D39D-6A70-A591-64505FE61C7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Arial Black" panose="020B0A04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900" b="0" i="0" u="none" strike="noStrike" kern="1200" cap="none" spc="0" normalizeH="0" baseline="0" noProof="0" dirty="0">
              <a:ln>
                <a:noFill/>
              </a:ln>
              <a:solidFill>
                <a:srgbClr val="DA291C"/>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769520069"/>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AFB65F0-035A-42BD-A092-567F1C9C6D27}"/>
              </a:ext>
            </a:extLst>
          </p:cNvPr>
          <p:cNvSpPr>
            <a:spLocks noGrp="1"/>
          </p:cNvSpPr>
          <p:nvPr>
            <p:ph type="ctrTitle"/>
          </p:nvPr>
        </p:nvSpPr>
        <p:spPr/>
        <p:txBody>
          <a:bodyPr/>
          <a:lstStyle/>
          <a:p>
            <a:pPr algn="ctr"/>
            <a:r>
              <a:rPr lang="en-US" dirty="0"/>
              <a:t>QUESTIONS?</a:t>
            </a:r>
          </a:p>
        </p:txBody>
      </p:sp>
      <p:sp>
        <p:nvSpPr>
          <p:cNvPr id="4" name="Slide Number Placeholder 3" descr="" title="">
            <a:extLst>
              <a:ext uri="{FF2B5EF4-FFF2-40B4-BE49-F238E27FC236}">
                <a16:creationId xmlns:a16="http://schemas.microsoft.com/office/drawing/2014/main" id="{DC576371-629D-4BDC-97B5-761E129F76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8B65C-AE78-4C1D-9796-A1AACA8AA37B}" type="slidenum">
              <a:rPr kumimoji="0" lang="en-US" sz="900" b="0" i="0" u="none" strike="noStrike" kern="1200" cap="none" spc="0" normalizeH="0" baseline="0" noProof="0" smtClean="0">
                <a:ln>
                  <a:noFill/>
                </a:ln>
                <a:solidFill>
                  <a:srgbClr val="DA291C"/>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900" b="0" i="0" u="none" strike="noStrike" kern="1200" cap="none" spc="0" normalizeH="0" baseline="0" noProof="0" dirty="0">
              <a:ln>
                <a:noFill/>
              </a:ln>
              <a:solidFill>
                <a:srgbClr val="DA291C"/>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53731531"/>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CBEA717-425D-427F-EB81-C7C5E5A1756C}"/>
              </a:ext>
            </a:extLst>
          </p:cNvPr>
          <p:cNvSpPr>
            <a:spLocks noGrp="1"/>
          </p:cNvSpPr>
          <p:nvPr>
            <p:ph type="title"/>
          </p:nvPr>
        </p:nvSpPr>
        <p:spPr/>
        <p:txBody>
          <a:bodyPr/>
          <a:lstStyle/>
          <a:p>
            <a:r>
              <a:rPr lang="en-US" dirty="0"/>
              <a:t>Recent Changes in election law</a:t>
            </a:r>
          </a:p>
        </p:txBody>
      </p:sp>
      <p:sp>
        <p:nvSpPr>
          <p:cNvPr id="3" name="Content Placeholder 2" descr="" title="">
            <a:extLst>
              <a:ext uri="{FF2B5EF4-FFF2-40B4-BE49-F238E27FC236}">
                <a16:creationId xmlns:a16="http://schemas.microsoft.com/office/drawing/2014/main" id="{A85EB85D-F74A-A5CD-DC72-A0F957DBB935}"/>
              </a:ext>
            </a:extLst>
          </p:cNvPr>
          <p:cNvSpPr>
            <a:spLocks noGrp="1"/>
          </p:cNvSpPr>
          <p:nvPr>
            <p:ph idx="1"/>
          </p:nvPr>
        </p:nvSpPr>
        <p:spPr/>
        <p:txBody>
          <a:bodyPr/>
          <a:lstStyle/>
          <a:p>
            <a:r>
              <a:rPr lang="en-US" sz="2000" dirty="0"/>
              <a:t>House Bill 4353, passed in the 2022 General Legislative Session and enacted into law, removed the ability of school boards to call for special elections in connection with Excess Levies and G.O. Bonds:</a:t>
            </a:r>
          </a:p>
          <a:p>
            <a:pPr lvl="2"/>
            <a:r>
              <a:rPr lang="en-US" dirty="0"/>
              <a:t>W. Va. Code §11-8-16 (Excess Levies):</a:t>
            </a:r>
          </a:p>
          <a:p>
            <a:pPr lvl="2"/>
            <a:endParaRPr lang="en-US" dirty="0"/>
          </a:p>
          <a:p>
            <a:pPr lvl="2"/>
            <a:endParaRPr lang="en-US" dirty="0"/>
          </a:p>
          <a:p>
            <a:pPr lvl="2"/>
            <a:r>
              <a:rPr lang="en-US" dirty="0"/>
              <a:t>W. Va. Code §13-1-7 (G.O. Bonds):</a:t>
            </a:r>
          </a:p>
          <a:p>
            <a:pPr lvl="2"/>
            <a:endParaRPr lang="en-US" dirty="0"/>
          </a:p>
        </p:txBody>
      </p:sp>
      <p:sp>
        <p:nvSpPr>
          <p:cNvPr id="4" name="Slide Number Placeholder 3" descr="" title="">
            <a:extLst>
              <a:ext uri="{FF2B5EF4-FFF2-40B4-BE49-F238E27FC236}">
                <a16:creationId xmlns:a16="http://schemas.microsoft.com/office/drawing/2014/main" id="{18DE9910-4651-7016-A60D-9A54A6F1FC6A}"/>
              </a:ext>
            </a:extLst>
          </p:cNvPr>
          <p:cNvSpPr>
            <a:spLocks noGrp="1"/>
          </p:cNvSpPr>
          <p:nvPr>
            <p:ph type="sldNum" sz="quarter" idx="12"/>
          </p:nvPr>
        </p:nvSpPr>
        <p:spPr/>
        <p:txBody>
          <a:bodyPr/>
          <a:lstStyle/>
          <a:p>
            <a:fld id="{78A8B65C-AE78-4C1D-9796-A1AACA8AA37B}" type="slidenum">
              <a:rPr lang="en-US" smtClean="0"/>
              <a:pPr/>
              <a:t>5</a:t>
            </a:fld>
            <a:endParaRPr lang="en-US" dirty="0"/>
          </a:p>
        </p:txBody>
      </p:sp>
      <p:pic>
        <p:nvPicPr>
          <p:cNvPr id="10" name="Picture 9" descr="" title="">
            <a:extLst>
              <a:ext uri="{FF2B5EF4-FFF2-40B4-BE49-F238E27FC236}">
                <a16:creationId xmlns:a16="http://schemas.microsoft.com/office/drawing/2014/main" id="{A42B3642-ADAB-1929-C0D4-AB8C919E0AC2}"/>
              </a:ext>
            </a:extLst>
          </p:cNvPr>
          <p:cNvPicPr>
            <a:picLocks noChangeAspect="1"/>
          </p:cNvPicPr>
          <p:nvPr/>
        </p:nvPicPr>
        <p:blipFill>
          <a:blip r:embed="rId2"/>
          <a:stretch>
            <a:fillRect/>
          </a:stretch>
        </p:blipFill>
        <p:spPr>
          <a:xfrm>
            <a:off x="2341524" y="3657316"/>
            <a:ext cx="7508949" cy="716935"/>
          </a:xfrm>
          <a:prstGeom prst="rect">
            <a:avLst/>
          </a:prstGeom>
        </p:spPr>
      </p:pic>
      <p:pic>
        <p:nvPicPr>
          <p:cNvPr id="12" name="Picture 11" descr="" title="">
            <a:extLst>
              <a:ext uri="{FF2B5EF4-FFF2-40B4-BE49-F238E27FC236}">
                <a16:creationId xmlns:a16="http://schemas.microsoft.com/office/drawing/2014/main" id="{69ACB3E3-7C82-9A40-0EA9-6F0A3904FAB0}"/>
              </a:ext>
            </a:extLst>
          </p:cNvPr>
          <p:cNvPicPr>
            <a:picLocks noChangeAspect="1"/>
          </p:cNvPicPr>
          <p:nvPr/>
        </p:nvPicPr>
        <p:blipFill>
          <a:blip r:embed="rId3"/>
          <a:stretch>
            <a:fillRect/>
          </a:stretch>
        </p:blipFill>
        <p:spPr>
          <a:xfrm>
            <a:off x="2341524" y="4925054"/>
            <a:ext cx="7508949" cy="1117346"/>
          </a:xfrm>
          <a:prstGeom prst="rect">
            <a:avLst/>
          </a:prstGeom>
        </p:spPr>
      </p:pic>
    </p:spTree>
    <p:extLst>
      <p:ext uri="{BB962C8B-B14F-4D97-AF65-F5344CB8AC3E}">
        <p14:creationId xmlns:p14="http://schemas.microsoft.com/office/powerpoint/2010/main" val="3337409540"/>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687B0E4-9874-8F8D-5EED-B511E64B1F49}"/>
              </a:ext>
            </a:extLst>
          </p:cNvPr>
          <p:cNvSpPr>
            <a:spLocks noGrp="1"/>
          </p:cNvSpPr>
          <p:nvPr>
            <p:ph type="title"/>
          </p:nvPr>
        </p:nvSpPr>
        <p:spPr/>
        <p:txBody>
          <a:bodyPr/>
          <a:lstStyle/>
          <a:p>
            <a:r>
              <a:rPr lang="en-US" dirty="0"/>
              <a:t>Recent Changes in election law</a:t>
            </a:r>
          </a:p>
        </p:txBody>
      </p:sp>
      <p:sp>
        <p:nvSpPr>
          <p:cNvPr id="3" name="Content Placeholder 2" descr="" title="">
            <a:extLst>
              <a:ext uri="{FF2B5EF4-FFF2-40B4-BE49-F238E27FC236}">
                <a16:creationId xmlns:a16="http://schemas.microsoft.com/office/drawing/2014/main" id="{525AC9D2-9269-D02B-C9ED-9979EC6537C4}"/>
              </a:ext>
            </a:extLst>
          </p:cNvPr>
          <p:cNvSpPr>
            <a:spLocks noGrp="1"/>
          </p:cNvSpPr>
          <p:nvPr>
            <p:ph idx="1"/>
          </p:nvPr>
        </p:nvSpPr>
        <p:spPr/>
        <p:txBody>
          <a:bodyPr/>
          <a:lstStyle/>
          <a:p>
            <a:r>
              <a:rPr lang="en-US" dirty="0"/>
              <a:t>The attempted legislative exception in W. Va. Code 11-8-17(b) </a:t>
            </a:r>
            <a:r>
              <a:rPr lang="en-US" dirty="0">
                <a:solidFill>
                  <a:srgbClr val="FF0000"/>
                </a:solidFill>
              </a:rPr>
              <a:t>did not help</a:t>
            </a:r>
            <a:r>
              <a:rPr lang="en-US" dirty="0"/>
              <a:t>:</a:t>
            </a:r>
          </a:p>
          <a:p>
            <a:pPr marL="0" indent="0">
              <a:buNone/>
            </a:pPr>
            <a:endParaRPr lang="en-US" dirty="0"/>
          </a:p>
        </p:txBody>
      </p:sp>
      <p:sp>
        <p:nvSpPr>
          <p:cNvPr id="4" name="Slide Number Placeholder 3" descr="" title="">
            <a:extLst>
              <a:ext uri="{FF2B5EF4-FFF2-40B4-BE49-F238E27FC236}">
                <a16:creationId xmlns:a16="http://schemas.microsoft.com/office/drawing/2014/main" id="{B3070BDF-6695-6906-1E9C-219BC2DA733C}"/>
              </a:ext>
            </a:extLst>
          </p:cNvPr>
          <p:cNvSpPr>
            <a:spLocks noGrp="1"/>
          </p:cNvSpPr>
          <p:nvPr>
            <p:ph type="sldNum" sz="quarter" idx="12"/>
          </p:nvPr>
        </p:nvSpPr>
        <p:spPr/>
        <p:txBody>
          <a:bodyPr/>
          <a:lstStyle/>
          <a:p>
            <a:fld id="{78A8B65C-AE78-4C1D-9796-A1AACA8AA37B}" type="slidenum">
              <a:rPr lang="en-US" smtClean="0"/>
              <a:pPr/>
              <a:t>6</a:t>
            </a:fld>
            <a:endParaRPr lang="en-US" dirty="0"/>
          </a:p>
        </p:txBody>
      </p:sp>
      <p:pic>
        <p:nvPicPr>
          <p:cNvPr id="6" name="Picture 5" descr="" title="">
            <a:extLst>
              <a:ext uri="{FF2B5EF4-FFF2-40B4-BE49-F238E27FC236}">
                <a16:creationId xmlns:a16="http://schemas.microsoft.com/office/drawing/2014/main" id="{57827EF9-2A90-C7B4-AE82-D52A209FBFBF}"/>
              </a:ext>
            </a:extLst>
          </p:cNvPr>
          <p:cNvPicPr>
            <a:picLocks noChangeAspect="1"/>
          </p:cNvPicPr>
          <p:nvPr/>
        </p:nvPicPr>
        <p:blipFill>
          <a:blip r:embed="rId2"/>
          <a:stretch>
            <a:fillRect/>
          </a:stretch>
        </p:blipFill>
        <p:spPr>
          <a:xfrm>
            <a:off x="2691523" y="2754340"/>
            <a:ext cx="6415671" cy="3566922"/>
          </a:xfrm>
          <a:prstGeom prst="rect">
            <a:avLst/>
          </a:prstGeom>
        </p:spPr>
      </p:pic>
    </p:spTree>
    <p:extLst>
      <p:ext uri="{BB962C8B-B14F-4D97-AF65-F5344CB8AC3E}">
        <p14:creationId xmlns:p14="http://schemas.microsoft.com/office/powerpoint/2010/main" val="840463992"/>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613C088D-25F9-04EA-AC7F-AE7785488ED2}"/>
              </a:ext>
            </a:extLst>
          </p:cNvPr>
          <p:cNvSpPr>
            <a:spLocks noGrp="1"/>
          </p:cNvSpPr>
          <p:nvPr>
            <p:ph type="title"/>
          </p:nvPr>
        </p:nvSpPr>
        <p:spPr/>
        <p:txBody>
          <a:bodyPr/>
          <a:lstStyle/>
          <a:p>
            <a:r>
              <a:rPr lang="en-US" dirty="0"/>
              <a:t>Recent Changes in election law</a:t>
            </a:r>
          </a:p>
        </p:txBody>
      </p:sp>
      <p:sp>
        <p:nvSpPr>
          <p:cNvPr id="3" name="Content Placeholder 2" descr="" title="">
            <a:extLst>
              <a:ext uri="{FF2B5EF4-FFF2-40B4-BE49-F238E27FC236}">
                <a16:creationId xmlns:a16="http://schemas.microsoft.com/office/drawing/2014/main" id="{B6AE562D-B3A2-5F11-BD81-0C359847DC6A}"/>
              </a:ext>
            </a:extLst>
          </p:cNvPr>
          <p:cNvSpPr>
            <a:spLocks noGrp="1"/>
          </p:cNvSpPr>
          <p:nvPr>
            <p:ph idx="1"/>
          </p:nvPr>
        </p:nvSpPr>
        <p:spPr/>
        <p:txBody>
          <a:bodyPr>
            <a:normAutofit lnSpcReduction="10000"/>
          </a:bodyPr>
          <a:lstStyle/>
          <a:p>
            <a:r>
              <a:rPr lang="en-US" dirty="0"/>
              <a:t>The elimination of Special Elections presents timing and logistical challenges, especially with respect to the levy setting process related to Excess Levies.</a:t>
            </a:r>
          </a:p>
          <a:p>
            <a:pPr lvl="1"/>
            <a:r>
              <a:rPr lang="en-US" dirty="0"/>
              <a:t>“The secretary of the board shall forward immediately a certified copy of the statement to the Auditor and shall publish the statement immediately. The session shall then stand adjourned </a:t>
            </a:r>
            <a:r>
              <a:rPr lang="en-US" dirty="0">
                <a:solidFill>
                  <a:srgbClr val="FF0000"/>
                </a:solidFill>
              </a:rPr>
              <a:t>until the third Tuesday in April, at which time it shall reconvene </a:t>
            </a:r>
            <a:r>
              <a:rPr lang="en-US" dirty="0"/>
              <a:t>except where otherwise permitted by section nine of this article.” (W. Va. Code §11-8-12)</a:t>
            </a:r>
          </a:p>
          <a:p>
            <a:pPr lvl="1"/>
            <a:r>
              <a:rPr lang="en-US" dirty="0"/>
              <a:t>“Each board of education, when it reconvenes as provided by section twelve of this article, shall proceed in a manner similar in all respects to that provided for in section ten-a of this article. </a:t>
            </a:r>
            <a:r>
              <a:rPr lang="en-US" dirty="0">
                <a:solidFill>
                  <a:srgbClr val="FF0000"/>
                </a:solidFill>
              </a:rPr>
              <a:t>The board may not finally enter any levy until it has been approved in writing by the Auditor</a:t>
            </a:r>
            <a:r>
              <a:rPr lang="en-US" dirty="0"/>
              <a:t>. After receiving the approval, the board shall enter the statement as approved in its record of proceedings, together with the written approval.” (W. Va. Code §11-8-12)</a:t>
            </a:r>
          </a:p>
          <a:p>
            <a:endParaRPr lang="en-US" dirty="0"/>
          </a:p>
        </p:txBody>
      </p:sp>
      <p:sp>
        <p:nvSpPr>
          <p:cNvPr id="4" name="Slide Number Placeholder 3" descr="" title="">
            <a:extLst>
              <a:ext uri="{FF2B5EF4-FFF2-40B4-BE49-F238E27FC236}">
                <a16:creationId xmlns:a16="http://schemas.microsoft.com/office/drawing/2014/main" id="{E20C7BA4-18DD-40E8-45E7-19692E8889F1}"/>
              </a:ext>
            </a:extLst>
          </p:cNvPr>
          <p:cNvSpPr>
            <a:spLocks noGrp="1"/>
          </p:cNvSpPr>
          <p:nvPr>
            <p:ph type="sldNum" sz="quarter" idx="12"/>
          </p:nvPr>
        </p:nvSpPr>
        <p:spPr/>
        <p:txBody>
          <a:bodyPr/>
          <a:lstStyle/>
          <a:p>
            <a:fld id="{78A8B65C-AE78-4C1D-9796-A1AACA8AA37B}" type="slidenum">
              <a:rPr lang="en-US" smtClean="0"/>
              <a:pPr/>
              <a:t>7</a:t>
            </a:fld>
            <a:endParaRPr lang="en-US" dirty="0"/>
          </a:p>
        </p:txBody>
      </p:sp>
    </p:spTree>
    <p:extLst>
      <p:ext uri="{BB962C8B-B14F-4D97-AF65-F5344CB8AC3E}">
        <p14:creationId xmlns:p14="http://schemas.microsoft.com/office/powerpoint/2010/main" val="634538759"/>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4F4D602-4C42-D2CF-48FE-9D8AD1981087}"/>
              </a:ext>
            </a:extLst>
          </p:cNvPr>
          <p:cNvSpPr>
            <a:spLocks noGrp="1"/>
          </p:cNvSpPr>
          <p:nvPr>
            <p:ph type="title"/>
          </p:nvPr>
        </p:nvSpPr>
        <p:spPr/>
        <p:txBody>
          <a:bodyPr/>
          <a:lstStyle/>
          <a:p>
            <a:r>
              <a:rPr lang="en-US" dirty="0"/>
              <a:t>Recent Changes in election law</a:t>
            </a:r>
          </a:p>
        </p:txBody>
      </p:sp>
      <p:sp>
        <p:nvSpPr>
          <p:cNvPr id="3" name="Content Placeholder 2" descr="" title="">
            <a:extLst>
              <a:ext uri="{FF2B5EF4-FFF2-40B4-BE49-F238E27FC236}">
                <a16:creationId xmlns:a16="http://schemas.microsoft.com/office/drawing/2014/main" id="{DA0CF4B7-6CAC-6CA9-B5A6-C96690FB2222}"/>
              </a:ext>
            </a:extLst>
          </p:cNvPr>
          <p:cNvSpPr>
            <a:spLocks noGrp="1"/>
          </p:cNvSpPr>
          <p:nvPr>
            <p:ph idx="1"/>
          </p:nvPr>
        </p:nvSpPr>
        <p:spPr/>
        <p:txBody>
          <a:bodyPr/>
          <a:lstStyle/>
          <a:p>
            <a:r>
              <a:rPr lang="en-US" dirty="0"/>
              <a:t>Recent guidance from the State Auditor’s Office provides a path forward:</a:t>
            </a:r>
          </a:p>
          <a:p>
            <a:pPr marL="0" indent="0">
              <a:buNone/>
            </a:pPr>
            <a:endParaRPr lang="en-US" dirty="0"/>
          </a:p>
        </p:txBody>
      </p:sp>
      <p:sp>
        <p:nvSpPr>
          <p:cNvPr id="4" name="Slide Number Placeholder 3" descr="" title="">
            <a:extLst>
              <a:ext uri="{FF2B5EF4-FFF2-40B4-BE49-F238E27FC236}">
                <a16:creationId xmlns:a16="http://schemas.microsoft.com/office/drawing/2014/main" id="{6F68D884-2A13-18CF-0219-BABE7E82E1B2}"/>
              </a:ext>
            </a:extLst>
          </p:cNvPr>
          <p:cNvSpPr>
            <a:spLocks noGrp="1"/>
          </p:cNvSpPr>
          <p:nvPr>
            <p:ph type="sldNum" sz="quarter" idx="12"/>
          </p:nvPr>
        </p:nvSpPr>
        <p:spPr/>
        <p:txBody>
          <a:bodyPr/>
          <a:lstStyle/>
          <a:p>
            <a:fld id="{78A8B65C-AE78-4C1D-9796-A1AACA8AA37B}" type="slidenum">
              <a:rPr lang="en-US" smtClean="0"/>
              <a:pPr/>
              <a:t>8</a:t>
            </a:fld>
            <a:endParaRPr lang="en-US" dirty="0"/>
          </a:p>
        </p:txBody>
      </p:sp>
      <p:pic>
        <p:nvPicPr>
          <p:cNvPr id="6" name="Picture 5" descr="" title="">
            <a:extLst>
              <a:ext uri="{FF2B5EF4-FFF2-40B4-BE49-F238E27FC236}">
                <a16:creationId xmlns:a16="http://schemas.microsoft.com/office/drawing/2014/main" id="{818FE61D-2063-0FE2-C2D6-FB0549DA74D9}"/>
              </a:ext>
            </a:extLst>
          </p:cNvPr>
          <p:cNvPicPr>
            <a:picLocks noChangeAspect="1"/>
          </p:cNvPicPr>
          <p:nvPr/>
        </p:nvPicPr>
        <p:blipFill>
          <a:blip r:embed="rId2"/>
          <a:stretch>
            <a:fillRect/>
          </a:stretch>
        </p:blipFill>
        <p:spPr>
          <a:xfrm>
            <a:off x="3156996" y="2662090"/>
            <a:ext cx="5878006" cy="3493754"/>
          </a:xfrm>
          <a:prstGeom prst="rect">
            <a:avLst/>
          </a:prstGeom>
        </p:spPr>
      </p:pic>
    </p:spTree>
    <p:extLst>
      <p:ext uri="{BB962C8B-B14F-4D97-AF65-F5344CB8AC3E}">
        <p14:creationId xmlns:p14="http://schemas.microsoft.com/office/powerpoint/2010/main" val="2670898650"/>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63797DF-C568-79AB-8B25-4DCC33CF78F5}"/>
              </a:ext>
            </a:extLst>
          </p:cNvPr>
          <p:cNvSpPr>
            <a:spLocks noGrp="1"/>
          </p:cNvSpPr>
          <p:nvPr>
            <p:ph type="title"/>
          </p:nvPr>
        </p:nvSpPr>
        <p:spPr/>
        <p:txBody>
          <a:bodyPr/>
          <a:lstStyle/>
          <a:p>
            <a:r>
              <a:rPr lang="en-US" dirty="0"/>
              <a:t>Key election deadlines</a:t>
            </a:r>
          </a:p>
        </p:txBody>
      </p:sp>
      <p:sp>
        <p:nvSpPr>
          <p:cNvPr id="3" name="Content Placeholder 2" descr="" title="">
            <a:extLst>
              <a:ext uri="{FF2B5EF4-FFF2-40B4-BE49-F238E27FC236}">
                <a16:creationId xmlns:a16="http://schemas.microsoft.com/office/drawing/2014/main" id="{510E33F6-CD02-3772-F138-0554858361C8}"/>
              </a:ext>
            </a:extLst>
          </p:cNvPr>
          <p:cNvSpPr>
            <a:spLocks noGrp="1"/>
          </p:cNvSpPr>
          <p:nvPr>
            <p:ph idx="1"/>
          </p:nvPr>
        </p:nvSpPr>
        <p:spPr/>
        <p:txBody>
          <a:bodyPr>
            <a:normAutofit lnSpcReduction="10000"/>
          </a:bodyPr>
          <a:lstStyle/>
          <a:p>
            <a:pPr marL="0" indent="0">
              <a:buNone/>
            </a:pPr>
            <a:r>
              <a:rPr kumimoji="0" lang="en-US" sz="2600" kern="1200" baseline="0" dirty="0">
                <a:solidFill>
                  <a:schemeClr val="tx1"/>
                </a:solidFill>
                <a:effectLst/>
                <a:latin typeface="+mn-lt"/>
                <a:ea typeface="+mn-ea"/>
                <a:cs typeface="+mn-cs"/>
              </a:rPr>
              <a:t>~ </a:t>
            </a:r>
            <a:r>
              <a:rPr lang="en-US" dirty="0"/>
              <a:t>120</a:t>
            </a:r>
            <a:r>
              <a:rPr kumimoji="0" lang="en-US" sz="2600" kern="1200" baseline="0" dirty="0">
                <a:solidFill>
                  <a:schemeClr val="tx1"/>
                </a:solidFill>
                <a:effectLst/>
                <a:latin typeface="+mn-lt"/>
                <a:ea typeface="+mn-ea"/>
                <a:cs typeface="+mn-cs"/>
              </a:rPr>
              <a:t> DAYS</a:t>
            </a:r>
            <a:r>
              <a:rPr kumimoji="0" lang="en-US" sz="2600" kern="1200" dirty="0">
                <a:solidFill>
                  <a:schemeClr val="tx1"/>
                </a:solidFill>
                <a:effectLst/>
                <a:latin typeface="+mn-lt"/>
                <a:ea typeface="+mn-ea"/>
                <a:cs typeface="+mn-cs"/>
              </a:rPr>
              <a:t> PRIOR</a:t>
            </a:r>
            <a:endParaRPr lang="en-US" sz="1700" dirty="0"/>
          </a:p>
          <a:p>
            <a:pPr lvl="1"/>
            <a:r>
              <a:rPr lang="en-US" sz="1700" dirty="0">
                <a:solidFill>
                  <a:schemeClr val="tx1"/>
                </a:solidFill>
              </a:rPr>
              <a:t>The Board contemplates the potential date of the election, determines amount of funds needed, the purposes for which they are needed and addresses the other requirements under the applicable Order</a:t>
            </a:r>
          </a:p>
          <a:p>
            <a:pPr lvl="1"/>
            <a:r>
              <a:rPr lang="en-US" sz="1700" dirty="0">
                <a:solidFill>
                  <a:schemeClr val="tx1"/>
                </a:solidFill>
              </a:rPr>
              <a:t>For G.O. Bonds, Bond Counsel, an Architect &amp; Engineering firm and Financial Advisor should be engaged as soon as possible to assist in the process - </a:t>
            </a:r>
            <a:r>
              <a:rPr lang="en-US" sz="1700" dirty="0">
                <a:solidFill>
                  <a:srgbClr val="FF0000"/>
                </a:solidFill>
              </a:rPr>
              <a:t>more time is typically needed </a:t>
            </a:r>
            <a:r>
              <a:rPr lang="en-US" sz="1700" dirty="0">
                <a:solidFill>
                  <a:schemeClr val="tx1"/>
                </a:solidFill>
              </a:rPr>
              <a:t>to prepare for a bond election and finalize the Bond Election Order</a:t>
            </a:r>
          </a:p>
          <a:p>
            <a:pPr lvl="1"/>
            <a:r>
              <a:rPr lang="en-US" sz="1700" dirty="0">
                <a:solidFill>
                  <a:schemeClr val="tx1"/>
                </a:solidFill>
              </a:rPr>
              <a:t>That information should then be delivered to the attorney preparing the proposed order as soon as possible</a:t>
            </a:r>
          </a:p>
          <a:p>
            <a:pPr marL="0" indent="0" rtl="0" eaLnBrk="1" latinLnBrk="0" hangingPunct="1">
              <a:buNone/>
            </a:pPr>
            <a:r>
              <a:rPr lang="en-US" dirty="0"/>
              <a:t>~ 100 </a:t>
            </a:r>
            <a:r>
              <a:rPr kumimoji="0" lang="en-US" sz="2600" kern="1200" baseline="0" dirty="0">
                <a:solidFill>
                  <a:schemeClr val="tx1"/>
                </a:solidFill>
                <a:effectLst/>
                <a:latin typeface="+mn-lt"/>
                <a:ea typeface="+mn-ea"/>
                <a:cs typeface="+mn-cs"/>
              </a:rPr>
              <a:t>DAYS PRIOR</a:t>
            </a:r>
            <a:endParaRPr lang="en-US" dirty="0">
              <a:effectLst/>
            </a:endParaRPr>
          </a:p>
          <a:p>
            <a:pPr lvl="1"/>
            <a:r>
              <a:rPr lang="en-US" sz="1700" dirty="0">
                <a:solidFill>
                  <a:schemeClr val="tx1"/>
                </a:solidFill>
              </a:rPr>
              <a:t>The proposed Order calling the election should be placed on the agenda for the Board’s regular or special meeting</a:t>
            </a:r>
          </a:p>
          <a:p>
            <a:endParaRPr lang="en-US" dirty="0"/>
          </a:p>
        </p:txBody>
      </p:sp>
      <p:sp>
        <p:nvSpPr>
          <p:cNvPr id="4" name="Slide Number Placeholder 3" descr="" title="">
            <a:extLst>
              <a:ext uri="{FF2B5EF4-FFF2-40B4-BE49-F238E27FC236}">
                <a16:creationId xmlns:a16="http://schemas.microsoft.com/office/drawing/2014/main" id="{B2984AF5-6036-EE5B-509A-AE780A836ACA}"/>
              </a:ext>
            </a:extLst>
          </p:cNvPr>
          <p:cNvSpPr>
            <a:spLocks noGrp="1"/>
          </p:cNvSpPr>
          <p:nvPr>
            <p:ph type="sldNum" sz="quarter" idx="12"/>
          </p:nvPr>
        </p:nvSpPr>
        <p:spPr/>
        <p:txBody>
          <a:bodyPr/>
          <a:lstStyle/>
          <a:p>
            <a:fld id="{78A8B65C-AE78-4C1D-9796-A1AACA8AA37B}" type="slidenum">
              <a:rPr lang="en-US" smtClean="0"/>
              <a:pPr/>
              <a:t>9</a:t>
            </a:fld>
            <a:endParaRPr lang="en-US" dirty="0"/>
          </a:p>
        </p:txBody>
      </p:sp>
    </p:spTree>
    <p:extLst>
      <p:ext uri="{BB962C8B-B14F-4D97-AF65-F5344CB8AC3E}">
        <p14:creationId xmlns:p14="http://schemas.microsoft.com/office/powerpoint/2010/main" val="2559000922"/>
      </p:ext>
    </p:extLst>
  </p:cSld>
  <p:clrMapOvr>
    <a:masterClrMapping/>
  </p:clrMapOvr>
</p:sld>
</file>

<file path=ppt/theme/theme1.xml><?xml version="1.0" encoding="utf-8"?>
<a:theme xmlns:thm15="http://schemas.microsoft.com/office/thememl/2012/main"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