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p:sldMasterIdLst>
    <p:sldMasterId id="2147483648" r:id="rId1"/>
    <p:sldMasterId id="2147483675" r:id="rId2"/>
  </p:sldMasterIdLst>
  <p:handoutMasterIdLst>
    <p:handoutMasterId r:id="rId115"/>
  </p:handoutMasterIdLst>
  <p:sldIdLst>
    <p:sldId id="264" r:id="rId3"/>
    <p:sldId id="294" r:id="rId4"/>
    <p:sldId id="1517" r:id="rId5"/>
    <p:sldId id="1518" r:id="rId6"/>
    <p:sldId id="291" r:id="rId7"/>
    <p:sldId id="1556" r:id="rId8"/>
    <p:sldId id="1520" r:id="rId9"/>
    <p:sldId id="1521" r:id="rId10"/>
    <p:sldId id="1557" r:id="rId11"/>
    <p:sldId id="1522" r:id="rId12"/>
    <p:sldId id="319" r:id="rId13"/>
    <p:sldId id="1523" r:id="rId14"/>
    <p:sldId id="1524" r:id="rId15"/>
    <p:sldId id="323" r:id="rId16"/>
    <p:sldId id="1525" r:id="rId17"/>
    <p:sldId id="1526" r:id="rId18"/>
    <p:sldId id="324" r:id="rId19"/>
    <p:sldId id="1527" r:id="rId20"/>
    <p:sldId id="304" r:id="rId21"/>
    <p:sldId id="305" r:id="rId22"/>
    <p:sldId id="1519" r:id="rId23"/>
    <p:sldId id="306" r:id="rId24"/>
    <p:sldId id="310" r:id="rId25"/>
    <p:sldId id="311" r:id="rId26"/>
    <p:sldId id="312" r:id="rId27"/>
    <p:sldId id="313" r:id="rId28"/>
    <p:sldId id="314" r:id="rId29"/>
    <p:sldId id="315" r:id="rId30"/>
    <p:sldId id="316" r:id="rId31"/>
    <p:sldId id="298" r:id="rId32"/>
    <p:sldId id="1555" r:id="rId33"/>
    <p:sldId id="307" r:id="rId34"/>
    <p:sldId id="293" r:id="rId35"/>
    <p:sldId id="308" r:id="rId36"/>
    <p:sldId id="309" r:id="rId37"/>
    <p:sldId id="1554" r:id="rId38"/>
    <p:sldId id="1559" r:id="rId39"/>
    <p:sldId id="256" r:id="rId40"/>
    <p:sldId id="257" r:id="rId41"/>
    <p:sldId id="259" r:id="rId42"/>
    <p:sldId id="1552" r:id="rId43"/>
    <p:sldId id="260" r:id="rId44"/>
    <p:sldId id="265" r:id="rId45"/>
    <p:sldId id="1528" r:id="rId46"/>
    <p:sldId id="266" r:id="rId47"/>
    <p:sldId id="269" r:id="rId48"/>
    <p:sldId id="267" r:id="rId49"/>
    <p:sldId id="1529" r:id="rId50"/>
    <p:sldId id="341" r:id="rId51"/>
    <p:sldId id="271" r:id="rId52"/>
    <p:sldId id="1530" r:id="rId53"/>
    <p:sldId id="273" r:id="rId54"/>
    <p:sldId id="1531" r:id="rId55"/>
    <p:sldId id="275" r:id="rId56"/>
    <p:sldId id="276" r:id="rId57"/>
    <p:sldId id="277" r:id="rId58"/>
    <p:sldId id="278" r:id="rId59"/>
    <p:sldId id="279" r:id="rId60"/>
    <p:sldId id="281" r:id="rId61"/>
    <p:sldId id="282" r:id="rId62"/>
    <p:sldId id="283" r:id="rId63"/>
    <p:sldId id="1532" r:id="rId64"/>
    <p:sldId id="284" r:id="rId65"/>
    <p:sldId id="1533" r:id="rId66"/>
    <p:sldId id="285" r:id="rId67"/>
    <p:sldId id="1534" r:id="rId68"/>
    <p:sldId id="286" r:id="rId69"/>
    <p:sldId id="287" r:id="rId70"/>
    <p:sldId id="288" r:id="rId71"/>
    <p:sldId id="1535" r:id="rId72"/>
    <p:sldId id="289" r:id="rId73"/>
    <p:sldId id="1536" r:id="rId74"/>
    <p:sldId id="1537" r:id="rId75"/>
    <p:sldId id="1538" r:id="rId76"/>
    <p:sldId id="1539" r:id="rId77"/>
    <p:sldId id="1540" r:id="rId78"/>
    <p:sldId id="1541" r:id="rId79"/>
    <p:sldId id="1542" r:id="rId80"/>
    <p:sldId id="317" r:id="rId81"/>
    <p:sldId id="318" r:id="rId82"/>
    <p:sldId id="1543" r:id="rId83"/>
    <p:sldId id="342" r:id="rId84"/>
    <p:sldId id="1544" r:id="rId85"/>
    <p:sldId id="320" r:id="rId86"/>
    <p:sldId id="321" r:id="rId87"/>
    <p:sldId id="1545" r:id="rId88"/>
    <p:sldId id="1546" r:id="rId89"/>
    <p:sldId id="1547" r:id="rId90"/>
    <p:sldId id="1548" r:id="rId91"/>
    <p:sldId id="325" r:id="rId92"/>
    <p:sldId id="300" r:id="rId93"/>
    <p:sldId id="301" r:id="rId94"/>
    <p:sldId id="326" r:id="rId95"/>
    <p:sldId id="327" r:id="rId96"/>
    <p:sldId id="303" r:id="rId97"/>
    <p:sldId id="328" r:id="rId98"/>
    <p:sldId id="330" r:id="rId99"/>
    <p:sldId id="1549" r:id="rId100"/>
    <p:sldId id="329" r:id="rId101"/>
    <p:sldId id="331" r:id="rId102"/>
    <p:sldId id="1550" r:id="rId103"/>
    <p:sldId id="332" r:id="rId104"/>
    <p:sldId id="333" r:id="rId105"/>
    <p:sldId id="334" r:id="rId106"/>
    <p:sldId id="335" r:id="rId107"/>
    <p:sldId id="336" r:id="rId108"/>
    <p:sldId id="337" r:id="rId109"/>
    <p:sldId id="338" r:id="rId110"/>
    <p:sldId id="339" r:id="rId111"/>
    <p:sldId id="340" r:id="rId112"/>
    <p:sldId id="1551" r:id="rId113"/>
    <p:sldId id="1558" r:id="rId114"/>
  </p:sldIdLst>
  <p:sldSz cx="9144000" cy="5143500" type="screen16x9"/>
  <p:notesSz cx="6858000" cy="9144000"/>
  <p:embeddedFontLst>
    <p:embeddedFont>
      <p:font typeface="Bierstadt" panose="020B0004020202020204" pitchFamily="34" charset="0"/>
      <p:regular r:id="rId116"/>
      <p:bold r:id="rId117"/>
      <p:italic r:id="rId118"/>
      <p:boldItalic r:id="rId119"/>
    </p:embeddedFont>
    <p:embeddedFont>
      <p:font typeface="CAC Moose" panose="020B0604020202020204"/>
      <p:regular r:id="rId120"/>
    </p:embeddedFont>
    <p:embeddedFont>
      <p:font typeface="Calibri" panose="020F0502020204030204" pitchFamily="34" charset="0"/>
      <p:regular r:id="rId121"/>
      <p:bold r:id="rId122"/>
      <p:italic r:id="rId123"/>
      <p:boldItalic r:id="rId124"/>
    </p:embeddedFont>
    <p:embeddedFont>
      <p:font typeface="Franklin Gothic Demi" panose="020B0703020102020204" pitchFamily="34" charset="0"/>
      <p:regular r:id="rId125"/>
      <p:italic r:id="rId126"/>
    </p:embeddedFont>
    <p:embeddedFont>
      <p:font typeface="Tw Cen MT" panose="020B0602020104020603" pitchFamily="34" charset="0"/>
      <p:regular r:id="rId127"/>
      <p:bold r:id="rId128"/>
      <p:italic r:id="rId129"/>
      <p:boldItalic r:id="rId1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362"/>
    <a:srgbClr val="4F94CD"/>
    <a:srgbClr val="17140F"/>
    <a:srgbClr val="744F26"/>
    <a:srgbClr val="E2E2E2"/>
    <a:srgbClr val="624320"/>
    <a:srgbClr val="6B4923"/>
    <a:srgbClr val="8B5E2D"/>
    <a:srgbClr val="6E4B24"/>
    <a:srgbClr val="B078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113" d="100"/>
          <a:sy n="113" d="100"/>
        </p:scale>
        <p:origin x="480" y="91"/>
      </p:cViewPr>
      <p:guideLst>
        <p:guide orient="horz" pos="1620"/>
        <p:guide pos="2880"/>
      </p:guideLst>
    </p:cSldViewPr>
  </p:slideViewPr>
  <p:notesTextViewPr>
    <p:cViewPr>
      <p:scale>
        <a:sx n="1" d="1"/>
        <a:sy n="1" d="1"/>
      </p:scale>
      <p:origin x="0" y="0"/>
    </p:cViewPr>
  </p:notesTextViewPr>
  <p:notesViewPr>
    <p:cSldViewPr>
      <p:cViewPr varScale="1">
        <p:scale>
          <a:sx n="105" d="100"/>
          <a:sy n="105" d="100"/>
        </p:scale>
        <p:origin x="3366" y="96"/>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font" Target="fonts/font2.fntdata" Id="rId117" /><Relationship Type="http://schemas.openxmlformats.org/officeDocument/2006/relationships/slide" Target="slides/slide19.xml" Id="rId21" /><Relationship Type="http://schemas.openxmlformats.org/officeDocument/2006/relationships/slide" Target="slides/slide40.xml" Id="rId42" /><Relationship Type="http://schemas.openxmlformats.org/officeDocument/2006/relationships/slide" Target="slides/slide61.xml" Id="rId63" /><Relationship Type="http://schemas.openxmlformats.org/officeDocument/2006/relationships/slide" Target="slides/slide82.xml" Id="rId84" /><Relationship Type="http://schemas.openxmlformats.org/officeDocument/2006/relationships/slide" Target="slides/slide14.xml" Id="rId16" /><Relationship Type="http://schemas.openxmlformats.org/officeDocument/2006/relationships/slide" Target="slides/slide105.xml" Id="rId107" /><Relationship Type="http://schemas.openxmlformats.org/officeDocument/2006/relationships/slide" Target="slides/slide9.xml" Id="rId11" /><Relationship Type="http://schemas.openxmlformats.org/officeDocument/2006/relationships/slide" Target="slides/slide30.xml" Id="rId32" /><Relationship Type="http://schemas.openxmlformats.org/officeDocument/2006/relationships/slide" Target="slides/slide35.xml" Id="rId37" /><Relationship Type="http://schemas.openxmlformats.org/officeDocument/2006/relationships/slide" Target="slides/slide51.xml" Id="rId53" /><Relationship Type="http://schemas.openxmlformats.org/officeDocument/2006/relationships/slide" Target="slides/slide56.xml" Id="rId58" /><Relationship Type="http://schemas.openxmlformats.org/officeDocument/2006/relationships/slide" Target="slides/slide72.xml" Id="rId74" /><Relationship Type="http://schemas.openxmlformats.org/officeDocument/2006/relationships/slide" Target="slides/slide77.xml" Id="rId79" /><Relationship Type="http://schemas.openxmlformats.org/officeDocument/2006/relationships/slide" Target="slides/slide100.xml" Id="rId102" /><Relationship Type="http://schemas.openxmlformats.org/officeDocument/2006/relationships/font" Target="fonts/font8.fntdata" Id="rId123" /><Relationship Type="http://schemas.openxmlformats.org/officeDocument/2006/relationships/font" Target="fonts/font13.fntdata" Id="rId128" /><Relationship Type="http://schemas.openxmlformats.org/officeDocument/2006/relationships/slide" Target="slides/slide3.xml" Id="rId5" /><Relationship Type="http://schemas.openxmlformats.org/officeDocument/2006/relationships/slide" Target="slides/slide88.xml" Id="rId90" /><Relationship Type="http://schemas.openxmlformats.org/officeDocument/2006/relationships/slide" Target="slides/slide93.xml" Id="rId95"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41.xml" Id="rId43" /><Relationship Type="http://schemas.openxmlformats.org/officeDocument/2006/relationships/slide" Target="slides/slide46.xml" Id="rId48" /><Relationship Type="http://schemas.openxmlformats.org/officeDocument/2006/relationships/slide" Target="slides/slide62.xml" Id="rId64" /><Relationship Type="http://schemas.openxmlformats.org/officeDocument/2006/relationships/slide" Target="slides/slide67.xml" Id="rId69" /><Relationship Type="http://schemas.openxmlformats.org/officeDocument/2006/relationships/slide" Target="slides/slide111.xml" Id="rId113" /><Relationship Type="http://schemas.openxmlformats.org/officeDocument/2006/relationships/font" Target="fonts/font3.fntdata" Id="rId118" /><Relationship Type="http://schemas.openxmlformats.org/officeDocument/2006/relationships/tableStyles" Target="tableStyles.xml" Id="rId134" /><Relationship Type="http://schemas.openxmlformats.org/officeDocument/2006/relationships/slide" Target="slides/slide78.xml" Id="rId80" /><Relationship Type="http://schemas.openxmlformats.org/officeDocument/2006/relationships/slide" Target="slides/slide83.xml" Id="rId85"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31.xml" Id="rId33" /><Relationship Type="http://schemas.openxmlformats.org/officeDocument/2006/relationships/slide" Target="slides/slide36.xml" Id="rId38" /><Relationship Type="http://schemas.openxmlformats.org/officeDocument/2006/relationships/slide" Target="slides/slide57.xml" Id="rId59" /><Relationship Type="http://schemas.openxmlformats.org/officeDocument/2006/relationships/slide" Target="slides/slide101.xml" Id="rId103" /><Relationship Type="http://schemas.openxmlformats.org/officeDocument/2006/relationships/slide" Target="slides/slide106.xml" Id="rId108" /><Relationship Type="http://schemas.openxmlformats.org/officeDocument/2006/relationships/font" Target="fonts/font9.fntdata" Id="rId124" /><Relationship Type="http://schemas.openxmlformats.org/officeDocument/2006/relationships/font" Target="fonts/font14.fntdata" Id="rId129" /><Relationship Type="http://schemas.openxmlformats.org/officeDocument/2006/relationships/slide" Target="slides/slide52.xml" Id="rId54" /><Relationship Type="http://schemas.openxmlformats.org/officeDocument/2006/relationships/slide" Target="slides/slide68.xml" Id="rId70" /><Relationship Type="http://schemas.openxmlformats.org/officeDocument/2006/relationships/slide" Target="slides/slide73.xml" Id="rId75" /><Relationship Type="http://schemas.openxmlformats.org/officeDocument/2006/relationships/slide" Target="slides/slide89.xml" Id="rId91" /><Relationship Type="http://schemas.openxmlformats.org/officeDocument/2006/relationships/slide" Target="slides/slide94.xml" Id="rId96"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47.xml" Id="rId49" /><Relationship Type="http://schemas.openxmlformats.org/officeDocument/2006/relationships/slide" Target="slides/slide112.xml" Id="rId114" /><Relationship Type="http://schemas.openxmlformats.org/officeDocument/2006/relationships/font" Target="fonts/font4.fntdata" Id="rId119" /><Relationship Type="http://schemas.openxmlformats.org/officeDocument/2006/relationships/slide" Target="slides/slide42.xml" Id="rId44" /><Relationship Type="http://schemas.openxmlformats.org/officeDocument/2006/relationships/slide" Target="slides/slide58.xml" Id="rId60" /><Relationship Type="http://schemas.openxmlformats.org/officeDocument/2006/relationships/slide" Target="slides/slide63.xml" Id="rId65" /><Relationship Type="http://schemas.openxmlformats.org/officeDocument/2006/relationships/slide" Target="slides/slide79.xml" Id="rId81" /><Relationship Type="http://schemas.openxmlformats.org/officeDocument/2006/relationships/slide" Target="slides/slide84.xml" Id="rId86" /><Relationship Type="http://schemas.openxmlformats.org/officeDocument/2006/relationships/font" Target="fonts/font15.fntdata" Id="rId130"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37.xml" Id="rId39" /><Relationship Type="http://schemas.openxmlformats.org/officeDocument/2006/relationships/slide" Target="slides/slide107.xml" Id="rId109" /><Relationship Type="http://schemas.openxmlformats.org/officeDocument/2006/relationships/slide" Target="slides/slide32.xml" Id="rId34" /><Relationship Type="http://schemas.openxmlformats.org/officeDocument/2006/relationships/slide" Target="slides/slide48.xml" Id="rId50" /><Relationship Type="http://schemas.openxmlformats.org/officeDocument/2006/relationships/slide" Target="slides/slide53.xml" Id="rId55" /><Relationship Type="http://schemas.openxmlformats.org/officeDocument/2006/relationships/slide" Target="slides/slide74.xml" Id="rId76" /><Relationship Type="http://schemas.openxmlformats.org/officeDocument/2006/relationships/slide" Target="slides/slide95.xml" Id="rId97" /><Relationship Type="http://schemas.openxmlformats.org/officeDocument/2006/relationships/slide" Target="slides/slide102.xml" Id="rId104" /><Relationship Type="http://schemas.openxmlformats.org/officeDocument/2006/relationships/font" Target="fonts/font5.fntdata" Id="rId120" /><Relationship Type="http://schemas.openxmlformats.org/officeDocument/2006/relationships/font" Target="fonts/font10.fntdata" Id="rId125" /><Relationship Type="http://schemas.openxmlformats.org/officeDocument/2006/relationships/slide" Target="slides/slide5.xml" Id="rId7" /><Relationship Type="http://schemas.openxmlformats.org/officeDocument/2006/relationships/slide" Target="slides/slide69.xml" Id="rId71" /><Relationship Type="http://schemas.openxmlformats.org/officeDocument/2006/relationships/slide" Target="slides/slide90.xml" Id="rId92" /><Relationship Type="http://schemas.openxmlformats.org/officeDocument/2006/relationships/slideMaster" Target="slideMasters/slideMaster2.xml" Id="rId2" /><Relationship Type="http://schemas.openxmlformats.org/officeDocument/2006/relationships/slide" Target="slides/slide27.xml" Id="rId29" /><Relationship Type="http://schemas.openxmlformats.org/officeDocument/2006/relationships/slide" Target="slides/slide22.xml" Id="rId24" /><Relationship Type="http://schemas.openxmlformats.org/officeDocument/2006/relationships/slide" Target="slides/slide38.xml" Id="rId40" /><Relationship Type="http://schemas.openxmlformats.org/officeDocument/2006/relationships/slide" Target="slides/slide43.xml" Id="rId45" /><Relationship Type="http://schemas.openxmlformats.org/officeDocument/2006/relationships/slide" Target="slides/slide64.xml" Id="rId66" /><Relationship Type="http://schemas.openxmlformats.org/officeDocument/2006/relationships/slide" Target="slides/slide85.xml" Id="rId87" /><Relationship Type="http://schemas.openxmlformats.org/officeDocument/2006/relationships/slide" Target="slides/slide108.xml" Id="rId110" /><Relationship Type="http://schemas.openxmlformats.org/officeDocument/2006/relationships/handoutMaster" Target="handoutMasters/handoutMaster1.xml" Id="rId115" /><Relationship Type="http://schemas.openxmlformats.org/officeDocument/2006/relationships/presProps" Target="presProps.xml" Id="rId131" /><Relationship Type="http://schemas.openxmlformats.org/officeDocument/2006/relationships/slide" Target="slides/slide59.xml" Id="rId61" /><Relationship Type="http://schemas.openxmlformats.org/officeDocument/2006/relationships/slide" Target="slides/slide80.xml" Id="rId82" /><Relationship Type="http://schemas.openxmlformats.org/officeDocument/2006/relationships/slide" Target="slides/slide17.xml" Id="rId19" /><Relationship Type="http://schemas.openxmlformats.org/officeDocument/2006/relationships/slide" Target="slides/slide12.xml" Id="rId14"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slide" Target="slides/slide54.xml" Id="rId56" /><Relationship Type="http://schemas.openxmlformats.org/officeDocument/2006/relationships/slide" Target="slides/slide75.xml" Id="rId77" /><Relationship Type="http://schemas.openxmlformats.org/officeDocument/2006/relationships/slide" Target="slides/slide98.xml" Id="rId100" /><Relationship Type="http://schemas.openxmlformats.org/officeDocument/2006/relationships/slide" Target="slides/slide103.xml" Id="rId105" /><Relationship Type="http://schemas.openxmlformats.org/officeDocument/2006/relationships/font" Target="fonts/font11.fntdata" Id="rId126" /><Relationship Type="http://schemas.openxmlformats.org/officeDocument/2006/relationships/slide" Target="slides/slide6.xml" Id="rId8" /><Relationship Type="http://schemas.openxmlformats.org/officeDocument/2006/relationships/slide" Target="slides/slide49.xml" Id="rId51" /><Relationship Type="http://schemas.openxmlformats.org/officeDocument/2006/relationships/slide" Target="slides/slide70.xml" Id="rId72" /><Relationship Type="http://schemas.openxmlformats.org/officeDocument/2006/relationships/slide" Target="slides/slide91.xml" Id="rId93" /><Relationship Type="http://schemas.openxmlformats.org/officeDocument/2006/relationships/slide" Target="slides/slide96.xml" Id="rId98" /><Relationship Type="http://schemas.openxmlformats.org/officeDocument/2006/relationships/font" Target="fonts/font6.fntdata" Id="rId121" /><Relationship Type="http://schemas.openxmlformats.org/officeDocument/2006/relationships/slide" Target="slides/slide1.xml" Id="rId3" /><Relationship Type="http://schemas.openxmlformats.org/officeDocument/2006/relationships/slide" Target="slides/slide23.xml" Id="rId25" /><Relationship Type="http://schemas.openxmlformats.org/officeDocument/2006/relationships/slide" Target="slides/slide44.xml" Id="rId46" /><Relationship Type="http://schemas.openxmlformats.org/officeDocument/2006/relationships/slide" Target="slides/slide65.xml" Id="rId67" /><Relationship Type="http://schemas.openxmlformats.org/officeDocument/2006/relationships/font" Target="fonts/font1.fntdata" Id="rId116" /><Relationship Type="http://schemas.openxmlformats.org/officeDocument/2006/relationships/slide" Target="slides/slide18.xml" Id="rId20" /><Relationship Type="http://schemas.openxmlformats.org/officeDocument/2006/relationships/slide" Target="slides/slide39.xml" Id="rId41" /><Relationship Type="http://schemas.openxmlformats.org/officeDocument/2006/relationships/slide" Target="slides/slide60.xml" Id="rId62" /><Relationship Type="http://schemas.openxmlformats.org/officeDocument/2006/relationships/slide" Target="slides/slide81.xml" Id="rId83" /><Relationship Type="http://schemas.openxmlformats.org/officeDocument/2006/relationships/slide" Target="slides/slide86.xml" Id="rId88" /><Relationship Type="http://schemas.openxmlformats.org/officeDocument/2006/relationships/slide" Target="slides/slide109.xml" Id="rId111" /><Relationship Type="http://schemas.openxmlformats.org/officeDocument/2006/relationships/viewProps" Target="viewProps.xml" Id="rId132" /><Relationship Type="http://schemas.openxmlformats.org/officeDocument/2006/relationships/slide" Target="slides/slide13.xml" Id="rId15" /><Relationship Type="http://schemas.openxmlformats.org/officeDocument/2006/relationships/slide" Target="slides/slide34.xml" Id="rId36" /><Relationship Type="http://schemas.openxmlformats.org/officeDocument/2006/relationships/slide" Target="slides/slide55.xml" Id="rId57" /><Relationship Type="http://schemas.openxmlformats.org/officeDocument/2006/relationships/slide" Target="slides/slide104.xml" Id="rId106" /><Relationship Type="http://schemas.openxmlformats.org/officeDocument/2006/relationships/font" Target="fonts/font12.fntdata" Id="rId127" /><Relationship Type="http://schemas.openxmlformats.org/officeDocument/2006/relationships/slide" Target="slides/slide8.xml" Id="rId10" /><Relationship Type="http://schemas.openxmlformats.org/officeDocument/2006/relationships/slide" Target="slides/slide29.xml" Id="rId31" /><Relationship Type="http://schemas.openxmlformats.org/officeDocument/2006/relationships/slide" Target="slides/slide50.xml" Id="rId52" /><Relationship Type="http://schemas.openxmlformats.org/officeDocument/2006/relationships/slide" Target="slides/slide71.xml" Id="rId73" /><Relationship Type="http://schemas.openxmlformats.org/officeDocument/2006/relationships/slide" Target="slides/slide76.xml" Id="rId78" /><Relationship Type="http://schemas.openxmlformats.org/officeDocument/2006/relationships/slide" Target="slides/slide92.xml" Id="rId94" /><Relationship Type="http://schemas.openxmlformats.org/officeDocument/2006/relationships/slide" Target="slides/slide97.xml" Id="rId99" /><Relationship Type="http://schemas.openxmlformats.org/officeDocument/2006/relationships/slide" Target="slides/slide99.xml" Id="rId101" /><Relationship Type="http://schemas.openxmlformats.org/officeDocument/2006/relationships/font" Target="fonts/font7.fntdata" Id="rId122"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24.xml" Id="rId26" /><Relationship Type="http://schemas.openxmlformats.org/officeDocument/2006/relationships/slide" Target="slides/slide45.xml" Id="rId47" /><Relationship Type="http://schemas.openxmlformats.org/officeDocument/2006/relationships/slide" Target="slides/slide66.xml" Id="rId68" /><Relationship Type="http://schemas.openxmlformats.org/officeDocument/2006/relationships/slide" Target="slides/slide87.xml" Id="rId89" /><Relationship Type="http://schemas.openxmlformats.org/officeDocument/2006/relationships/slide" Target="slides/slide110.xml" Id="rId112" /><Relationship Type="http://schemas.openxmlformats.org/officeDocument/2006/relationships/theme" Target="theme/theme1.xml" Id="rId133"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704E3B-5F2F-4836-AE02-B45089108066}" type="datetimeFigureOut">
              <a:rPr lang="en-US" smtClean="0"/>
              <a:t>10/4/2023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953B6-6D6F-4130-9DD6-C25A0F0AB044}" type="slidenum">
              <a:rPr lang="en-US" smtClean="0"/>
              <a:t>‹#›</a:t>
            </a:fld>
            <a:endParaRPr lang="en-US" dirty="0"/>
          </a:p>
        </p:txBody>
      </p:sp>
    </p:spTree>
    <p:extLst>
      <p:ext uri="{BB962C8B-B14F-4D97-AF65-F5344CB8AC3E}">
        <p14:creationId xmlns:p14="http://schemas.microsoft.com/office/powerpoint/2010/main" val="15800791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4DBEE25C-5ADF-4B45-8494-C2EDBB254D1D}" type="slidenum">
              <a:rPr lang="en-US" smtClean="0"/>
              <a:t>‹#›</a:t>
            </a:fld>
            <a:endParaRPr lang="en-US" dirty="0"/>
          </a:p>
        </p:txBody>
      </p:sp>
    </p:spTree>
    <p:extLst>
      <p:ext uri="{BB962C8B-B14F-4D97-AF65-F5344CB8AC3E}">
        <p14:creationId xmlns:p14="http://schemas.microsoft.com/office/powerpoint/2010/main" val="3234957728"/>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864835"/>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01833"/>
      </p:ext>
    </p:extLst>
  </p:cSld>
  <p:clrMapOvr>
    <a:masterClrMapping/>
  </p:clrMapOvr>
</p:sldLayout>
</file>

<file path=ppt/slideLayouts/slideLayout12.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7758920"/>
      </p:ext>
    </p:extLst>
  </p:cSld>
  <p:clrMapOvr>
    <a:masterClrMapping/>
  </p:clrMapOvr>
</p:sldLayout>
</file>

<file path=ppt/slideLayouts/slideLayout13.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685119"/>
      </p:ext>
    </p:extLst>
  </p:cSld>
  <p:clrMapOvr>
    <a:masterClrMapping/>
  </p:clrMapOvr>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918935159"/>
      </p:ext>
    </p:extLst>
  </p:cSld>
  <p:clrMapOvr>
    <a:masterClrMapping/>
  </p:clrMapOvr>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ctr">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1493459"/>
      </p:ext>
    </p:extLst>
  </p:cSld>
  <p:clrMapOvr>
    <a:masterClrMapping/>
  </p:clrMapOvr>
</p:sldLayout>
</file>

<file path=ppt/slideLayouts/slideLayout2.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type="obj" preserve="1">
  <p:cSld name="Nighttime - Title and Content">
    <p:spTree>
      <p:nvGrpSpPr>
        <p:cNvPr id="1" name=""/>
        <p:cNvGrpSpPr/>
        <p:nvPr/>
      </p:nvGrpSpPr>
      <p:grpSpPr>
        <a:xfrm>
          <a:off x="0" y="0"/>
          <a:ext cx="0" cy="0"/>
          <a:chOff x="0" y="0"/>
          <a:chExt cx="0" cy="0"/>
        </a:xfrm>
      </p:grpSpPr>
      <p:sp>
        <p:nvSpPr>
          <p:cNvPr id="3" name="Content Placeholder 2" hidden="1"/>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hidden="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4DBEE25C-5ADF-4B45-8494-C2EDBB254D1D}" type="slidenum">
              <a:rPr lang="en-US" smtClean="0"/>
              <a:t>‹#›</a:t>
            </a:fld>
            <a:endParaRPr lang="en-US" dirty="0"/>
          </a:p>
        </p:txBody>
      </p:sp>
      <p:grpSp>
        <p:nvGrpSpPr>
          <p:cNvPr id="461" name="Stars"/>
          <p:cNvGrpSpPr>
            <a:grpSpLocks noChangeAspect="1"/>
          </p:cNvGrpSpPr>
          <p:nvPr userDrawn="1"/>
        </p:nvGrpSpPr>
        <p:grpSpPr bwMode="auto">
          <a:xfrm>
            <a:off x="304800" y="130204"/>
            <a:ext cx="8471165" cy="1779669"/>
            <a:chOff x="0" y="-1"/>
            <a:chExt cx="5731" cy="1204"/>
          </a:xfrm>
        </p:grpSpPr>
        <p:sp>
          <p:nvSpPr>
            <p:cNvPr id="462" name="Oval 7"/>
            <p:cNvSpPr>
              <a:spLocks noChangeArrowheads="1"/>
            </p:cNvSpPr>
            <p:nvPr/>
          </p:nvSpPr>
          <p:spPr bwMode="auto">
            <a:xfrm>
              <a:off x="2139" y="128"/>
              <a:ext cx="22"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3" name="Oval 8"/>
            <p:cNvSpPr>
              <a:spLocks noChangeArrowheads="1"/>
            </p:cNvSpPr>
            <p:nvPr/>
          </p:nvSpPr>
          <p:spPr bwMode="auto">
            <a:xfrm>
              <a:off x="1634" y="625"/>
              <a:ext cx="24" cy="23"/>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4" name="Oval 9"/>
            <p:cNvSpPr>
              <a:spLocks noChangeArrowheads="1"/>
            </p:cNvSpPr>
            <p:nvPr/>
          </p:nvSpPr>
          <p:spPr bwMode="auto">
            <a:xfrm>
              <a:off x="215" y="280"/>
              <a:ext cx="24"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5" name="Oval 10"/>
            <p:cNvSpPr>
              <a:spLocks noChangeArrowheads="1"/>
            </p:cNvSpPr>
            <p:nvPr/>
          </p:nvSpPr>
          <p:spPr bwMode="auto">
            <a:xfrm>
              <a:off x="1537" y="181"/>
              <a:ext cx="23" cy="2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6" name="Oval 11"/>
            <p:cNvSpPr>
              <a:spLocks noChangeArrowheads="1"/>
            </p:cNvSpPr>
            <p:nvPr/>
          </p:nvSpPr>
          <p:spPr bwMode="auto">
            <a:xfrm>
              <a:off x="2035" y="486"/>
              <a:ext cx="24"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7" name="Oval 12"/>
            <p:cNvSpPr>
              <a:spLocks noChangeArrowheads="1"/>
            </p:cNvSpPr>
            <p:nvPr/>
          </p:nvSpPr>
          <p:spPr bwMode="auto">
            <a:xfrm>
              <a:off x="2407" y="323"/>
              <a:ext cx="22" cy="24"/>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8" name="Oval 14"/>
            <p:cNvSpPr>
              <a:spLocks noChangeArrowheads="1"/>
            </p:cNvSpPr>
            <p:nvPr/>
          </p:nvSpPr>
          <p:spPr bwMode="auto">
            <a:xfrm>
              <a:off x="1562" y="56"/>
              <a:ext cx="17"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9" name="Oval 15"/>
            <p:cNvSpPr>
              <a:spLocks noChangeArrowheads="1"/>
            </p:cNvSpPr>
            <p:nvPr/>
          </p:nvSpPr>
          <p:spPr bwMode="auto">
            <a:xfrm>
              <a:off x="1866" y="370"/>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0" name="Oval 16"/>
            <p:cNvSpPr>
              <a:spLocks noChangeArrowheads="1"/>
            </p:cNvSpPr>
            <p:nvPr/>
          </p:nvSpPr>
          <p:spPr bwMode="auto">
            <a:xfrm>
              <a:off x="1484" y="450"/>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1" name="Oval 19"/>
            <p:cNvSpPr>
              <a:spLocks noChangeArrowheads="1"/>
            </p:cNvSpPr>
            <p:nvPr/>
          </p:nvSpPr>
          <p:spPr bwMode="auto">
            <a:xfrm>
              <a:off x="1285" y="188"/>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2" name="Oval 21"/>
            <p:cNvSpPr>
              <a:spLocks noChangeArrowheads="1"/>
            </p:cNvSpPr>
            <p:nvPr/>
          </p:nvSpPr>
          <p:spPr bwMode="auto">
            <a:xfrm>
              <a:off x="2257" y="249"/>
              <a:ext cx="16"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3" name="Oval 24"/>
            <p:cNvSpPr>
              <a:spLocks noChangeArrowheads="1"/>
            </p:cNvSpPr>
            <p:nvPr/>
          </p:nvSpPr>
          <p:spPr bwMode="auto">
            <a:xfrm>
              <a:off x="1035" y="155"/>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4" name="Oval 25"/>
            <p:cNvSpPr>
              <a:spLocks noChangeArrowheads="1"/>
            </p:cNvSpPr>
            <p:nvPr/>
          </p:nvSpPr>
          <p:spPr bwMode="auto">
            <a:xfrm>
              <a:off x="52" y="56"/>
              <a:ext cx="16"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5" name="Oval 27"/>
            <p:cNvSpPr>
              <a:spLocks noChangeArrowheads="1"/>
            </p:cNvSpPr>
            <p:nvPr/>
          </p:nvSpPr>
          <p:spPr bwMode="auto">
            <a:xfrm>
              <a:off x="945" y="45"/>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6" name="Oval 28"/>
            <p:cNvSpPr>
              <a:spLocks noChangeArrowheads="1"/>
            </p:cNvSpPr>
            <p:nvPr/>
          </p:nvSpPr>
          <p:spPr bwMode="auto">
            <a:xfrm>
              <a:off x="904" y="249"/>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7" name="Oval 30"/>
            <p:cNvSpPr>
              <a:spLocks noChangeArrowheads="1"/>
            </p:cNvSpPr>
            <p:nvPr/>
          </p:nvSpPr>
          <p:spPr bwMode="auto">
            <a:xfrm>
              <a:off x="924" y="837"/>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8" name="Oval 31"/>
            <p:cNvSpPr>
              <a:spLocks noChangeArrowheads="1"/>
            </p:cNvSpPr>
            <p:nvPr/>
          </p:nvSpPr>
          <p:spPr bwMode="auto">
            <a:xfrm>
              <a:off x="1385" y="1141"/>
              <a:ext cx="17"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9" name="Oval 32"/>
            <p:cNvSpPr>
              <a:spLocks noChangeArrowheads="1"/>
            </p:cNvSpPr>
            <p:nvPr/>
          </p:nvSpPr>
          <p:spPr bwMode="auto">
            <a:xfrm>
              <a:off x="1761" y="992"/>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0" name="Oval 33"/>
            <p:cNvSpPr>
              <a:spLocks noChangeArrowheads="1"/>
            </p:cNvSpPr>
            <p:nvPr/>
          </p:nvSpPr>
          <p:spPr bwMode="auto">
            <a:xfrm>
              <a:off x="1091" y="1066"/>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1" name="Oval 34"/>
            <p:cNvSpPr>
              <a:spLocks noChangeArrowheads="1"/>
            </p:cNvSpPr>
            <p:nvPr/>
          </p:nvSpPr>
          <p:spPr bwMode="auto">
            <a:xfrm>
              <a:off x="2372" y="1100"/>
              <a:ext cx="17"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2" name="Oval 35"/>
            <p:cNvSpPr>
              <a:spLocks noChangeArrowheads="1"/>
            </p:cNvSpPr>
            <p:nvPr/>
          </p:nvSpPr>
          <p:spPr bwMode="auto">
            <a:xfrm>
              <a:off x="2309" y="824"/>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3" name="Oval 37"/>
            <p:cNvSpPr>
              <a:spLocks noChangeArrowheads="1"/>
            </p:cNvSpPr>
            <p:nvPr/>
          </p:nvSpPr>
          <p:spPr bwMode="auto">
            <a:xfrm>
              <a:off x="1972" y="791"/>
              <a:ext cx="16"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4" name="Oval 483"/>
            <p:cNvSpPr>
              <a:spLocks noChangeArrowheads="1"/>
            </p:cNvSpPr>
            <p:nvPr/>
          </p:nvSpPr>
          <p:spPr bwMode="auto">
            <a:xfrm>
              <a:off x="2360" y="516"/>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5" name="Oval 45"/>
            <p:cNvSpPr>
              <a:spLocks noChangeArrowheads="1"/>
            </p:cNvSpPr>
            <p:nvPr/>
          </p:nvSpPr>
          <p:spPr bwMode="auto">
            <a:xfrm>
              <a:off x="2345" y="667"/>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6" name="Oval 49"/>
            <p:cNvSpPr>
              <a:spLocks noChangeArrowheads="1"/>
            </p:cNvSpPr>
            <p:nvPr/>
          </p:nvSpPr>
          <p:spPr bwMode="auto">
            <a:xfrm>
              <a:off x="1533" y="607"/>
              <a:ext cx="24" cy="24"/>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7" name="Oval 54"/>
            <p:cNvSpPr>
              <a:spLocks noChangeArrowheads="1"/>
            </p:cNvSpPr>
            <p:nvPr/>
          </p:nvSpPr>
          <p:spPr bwMode="auto">
            <a:xfrm>
              <a:off x="1972" y="617"/>
              <a:ext cx="23"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8" name="Oval 61"/>
            <p:cNvSpPr>
              <a:spLocks noChangeArrowheads="1"/>
            </p:cNvSpPr>
            <p:nvPr/>
          </p:nvSpPr>
          <p:spPr bwMode="auto">
            <a:xfrm>
              <a:off x="1090" y="833"/>
              <a:ext cx="24"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9" name="Oval 62"/>
            <p:cNvSpPr>
              <a:spLocks noChangeArrowheads="1"/>
            </p:cNvSpPr>
            <p:nvPr/>
          </p:nvSpPr>
          <p:spPr bwMode="auto">
            <a:xfrm>
              <a:off x="825" y="952"/>
              <a:ext cx="16" cy="16"/>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0" name="Oval 63"/>
            <p:cNvSpPr>
              <a:spLocks noChangeArrowheads="1"/>
            </p:cNvSpPr>
            <p:nvPr/>
          </p:nvSpPr>
          <p:spPr bwMode="auto">
            <a:xfrm>
              <a:off x="932" y="507"/>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1" name="Oval 64"/>
            <p:cNvSpPr>
              <a:spLocks noChangeArrowheads="1"/>
            </p:cNvSpPr>
            <p:nvPr/>
          </p:nvSpPr>
          <p:spPr bwMode="auto">
            <a:xfrm>
              <a:off x="621" y="534"/>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2" name="Oval 65"/>
            <p:cNvSpPr>
              <a:spLocks noChangeArrowheads="1"/>
            </p:cNvSpPr>
            <p:nvPr/>
          </p:nvSpPr>
          <p:spPr bwMode="auto">
            <a:xfrm>
              <a:off x="394" y="823"/>
              <a:ext cx="17"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3" name="Oval 66"/>
            <p:cNvSpPr>
              <a:spLocks noChangeArrowheads="1"/>
            </p:cNvSpPr>
            <p:nvPr/>
          </p:nvSpPr>
          <p:spPr bwMode="auto">
            <a:xfrm>
              <a:off x="340" y="534"/>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4" name="Oval 69"/>
            <p:cNvSpPr>
              <a:spLocks noChangeArrowheads="1"/>
            </p:cNvSpPr>
            <p:nvPr/>
          </p:nvSpPr>
          <p:spPr bwMode="auto">
            <a:xfrm>
              <a:off x="144" y="791"/>
              <a:ext cx="15" cy="16"/>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5" name="Oval 70"/>
            <p:cNvSpPr>
              <a:spLocks noChangeArrowheads="1"/>
            </p:cNvSpPr>
            <p:nvPr/>
          </p:nvSpPr>
          <p:spPr bwMode="auto">
            <a:xfrm>
              <a:off x="0" y="391"/>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6" name="Oval 73"/>
            <p:cNvSpPr>
              <a:spLocks noChangeArrowheads="1"/>
            </p:cNvSpPr>
            <p:nvPr/>
          </p:nvSpPr>
          <p:spPr bwMode="auto">
            <a:xfrm>
              <a:off x="685" y="762"/>
              <a:ext cx="17"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7" name="Oval 75"/>
            <p:cNvSpPr>
              <a:spLocks noChangeArrowheads="1"/>
            </p:cNvSpPr>
            <p:nvPr/>
          </p:nvSpPr>
          <p:spPr bwMode="auto">
            <a:xfrm>
              <a:off x="226" y="72"/>
              <a:ext cx="15" cy="17"/>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8" name="Oval 78"/>
            <p:cNvSpPr>
              <a:spLocks noChangeArrowheads="1"/>
            </p:cNvSpPr>
            <p:nvPr/>
          </p:nvSpPr>
          <p:spPr bwMode="auto">
            <a:xfrm>
              <a:off x="1111" y="749"/>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9" name="Oval 80"/>
            <p:cNvSpPr>
              <a:spLocks noChangeArrowheads="1"/>
            </p:cNvSpPr>
            <p:nvPr/>
          </p:nvSpPr>
          <p:spPr bwMode="auto">
            <a:xfrm>
              <a:off x="163" y="635"/>
              <a:ext cx="24" cy="23"/>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0" name="Oval 82"/>
            <p:cNvSpPr>
              <a:spLocks noChangeArrowheads="1"/>
            </p:cNvSpPr>
            <p:nvPr/>
          </p:nvSpPr>
          <p:spPr bwMode="auto">
            <a:xfrm>
              <a:off x="588" y="954"/>
              <a:ext cx="24"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1" name="Oval 88"/>
            <p:cNvSpPr>
              <a:spLocks noChangeArrowheads="1"/>
            </p:cNvSpPr>
            <p:nvPr/>
          </p:nvSpPr>
          <p:spPr bwMode="auto">
            <a:xfrm>
              <a:off x="3348" y="361"/>
              <a:ext cx="24" cy="23"/>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2" name="Oval 90"/>
            <p:cNvSpPr>
              <a:spLocks noChangeArrowheads="1"/>
            </p:cNvSpPr>
            <p:nvPr/>
          </p:nvSpPr>
          <p:spPr bwMode="auto">
            <a:xfrm>
              <a:off x="2777" y="121"/>
              <a:ext cx="24"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3" name="Oval 91"/>
            <p:cNvSpPr>
              <a:spLocks noChangeArrowheads="1"/>
            </p:cNvSpPr>
            <p:nvPr/>
          </p:nvSpPr>
          <p:spPr bwMode="auto">
            <a:xfrm>
              <a:off x="3128" y="181"/>
              <a:ext cx="23" cy="2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4" name="Oval 94"/>
            <p:cNvSpPr>
              <a:spLocks noChangeArrowheads="1"/>
            </p:cNvSpPr>
            <p:nvPr/>
          </p:nvSpPr>
          <p:spPr bwMode="auto">
            <a:xfrm>
              <a:off x="3362" y="606"/>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5" name="Oval 97"/>
            <p:cNvSpPr>
              <a:spLocks noChangeArrowheads="1"/>
            </p:cNvSpPr>
            <p:nvPr/>
          </p:nvSpPr>
          <p:spPr bwMode="auto">
            <a:xfrm>
              <a:off x="2767" y="700"/>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6" name="Oval 98"/>
            <p:cNvSpPr>
              <a:spLocks noChangeArrowheads="1"/>
            </p:cNvSpPr>
            <p:nvPr/>
          </p:nvSpPr>
          <p:spPr bwMode="auto">
            <a:xfrm>
              <a:off x="2877" y="188"/>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7" name="Oval 99"/>
            <p:cNvSpPr>
              <a:spLocks noChangeArrowheads="1"/>
            </p:cNvSpPr>
            <p:nvPr/>
          </p:nvSpPr>
          <p:spPr bwMode="auto">
            <a:xfrm>
              <a:off x="3432" y="-1"/>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8" name="Oval 102"/>
            <p:cNvSpPr>
              <a:spLocks noChangeArrowheads="1"/>
            </p:cNvSpPr>
            <p:nvPr/>
          </p:nvSpPr>
          <p:spPr bwMode="auto">
            <a:xfrm>
              <a:off x="2857" y="27"/>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9" name="Oval 103"/>
            <p:cNvSpPr>
              <a:spLocks noChangeArrowheads="1"/>
            </p:cNvSpPr>
            <p:nvPr/>
          </p:nvSpPr>
          <p:spPr bwMode="auto">
            <a:xfrm>
              <a:off x="2681" y="445"/>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0" name="Oval 104"/>
            <p:cNvSpPr>
              <a:spLocks noChangeArrowheads="1"/>
            </p:cNvSpPr>
            <p:nvPr/>
          </p:nvSpPr>
          <p:spPr bwMode="auto">
            <a:xfrm>
              <a:off x="2537" y="45"/>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1" name="Oval 105"/>
            <p:cNvSpPr>
              <a:spLocks noChangeArrowheads="1"/>
            </p:cNvSpPr>
            <p:nvPr/>
          </p:nvSpPr>
          <p:spPr bwMode="auto">
            <a:xfrm>
              <a:off x="2575" y="353"/>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2" name="Oval 106"/>
            <p:cNvSpPr>
              <a:spLocks noChangeArrowheads="1"/>
            </p:cNvSpPr>
            <p:nvPr/>
          </p:nvSpPr>
          <p:spPr bwMode="auto">
            <a:xfrm>
              <a:off x="2662" y="639"/>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3" name="Oval 107"/>
            <p:cNvSpPr>
              <a:spLocks noChangeArrowheads="1"/>
            </p:cNvSpPr>
            <p:nvPr/>
          </p:nvSpPr>
          <p:spPr bwMode="auto">
            <a:xfrm>
              <a:off x="2515" y="837"/>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4" name="Oval 108"/>
            <p:cNvSpPr>
              <a:spLocks noChangeArrowheads="1"/>
            </p:cNvSpPr>
            <p:nvPr/>
          </p:nvSpPr>
          <p:spPr bwMode="auto">
            <a:xfrm>
              <a:off x="3055" y="1015"/>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5" name="Oval 110"/>
            <p:cNvSpPr>
              <a:spLocks noChangeArrowheads="1"/>
            </p:cNvSpPr>
            <p:nvPr/>
          </p:nvSpPr>
          <p:spPr bwMode="auto">
            <a:xfrm>
              <a:off x="2613" y="1188"/>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6" name="Oval 111"/>
            <p:cNvSpPr>
              <a:spLocks noChangeArrowheads="1"/>
            </p:cNvSpPr>
            <p:nvPr/>
          </p:nvSpPr>
          <p:spPr bwMode="auto">
            <a:xfrm>
              <a:off x="3602" y="1166"/>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7" name="Oval 112"/>
            <p:cNvSpPr>
              <a:spLocks noChangeArrowheads="1"/>
            </p:cNvSpPr>
            <p:nvPr/>
          </p:nvSpPr>
          <p:spPr bwMode="auto">
            <a:xfrm>
              <a:off x="3901" y="824"/>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8" name="Oval 114"/>
            <p:cNvSpPr>
              <a:spLocks noChangeArrowheads="1"/>
            </p:cNvSpPr>
            <p:nvPr/>
          </p:nvSpPr>
          <p:spPr bwMode="auto">
            <a:xfrm>
              <a:off x="3563" y="791"/>
              <a:ext cx="17"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9" name="Oval 115"/>
            <p:cNvSpPr>
              <a:spLocks noChangeArrowheads="1"/>
            </p:cNvSpPr>
            <p:nvPr/>
          </p:nvSpPr>
          <p:spPr bwMode="auto">
            <a:xfrm>
              <a:off x="3222" y="416"/>
              <a:ext cx="16"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0" name="Oval 116"/>
            <p:cNvSpPr>
              <a:spLocks noChangeArrowheads="1"/>
            </p:cNvSpPr>
            <p:nvPr/>
          </p:nvSpPr>
          <p:spPr bwMode="auto">
            <a:xfrm>
              <a:off x="3261" y="78"/>
              <a:ext cx="15" cy="16"/>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1" name="Oval 117"/>
            <p:cNvSpPr>
              <a:spLocks noChangeArrowheads="1"/>
            </p:cNvSpPr>
            <p:nvPr/>
          </p:nvSpPr>
          <p:spPr bwMode="auto">
            <a:xfrm>
              <a:off x="3648" y="402"/>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2" name="Oval 118"/>
            <p:cNvSpPr>
              <a:spLocks noChangeArrowheads="1"/>
            </p:cNvSpPr>
            <p:nvPr/>
          </p:nvSpPr>
          <p:spPr bwMode="auto">
            <a:xfrm>
              <a:off x="3951" y="516"/>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3" name="Oval 119"/>
            <p:cNvSpPr>
              <a:spLocks noChangeArrowheads="1"/>
            </p:cNvSpPr>
            <p:nvPr/>
          </p:nvSpPr>
          <p:spPr bwMode="auto">
            <a:xfrm>
              <a:off x="3774" y="626"/>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4" name="Oval 120"/>
            <p:cNvSpPr>
              <a:spLocks noChangeArrowheads="1"/>
            </p:cNvSpPr>
            <p:nvPr/>
          </p:nvSpPr>
          <p:spPr bwMode="auto">
            <a:xfrm>
              <a:off x="4035" y="401"/>
              <a:ext cx="16"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5" name="Oval 121"/>
            <p:cNvSpPr>
              <a:spLocks noChangeArrowheads="1"/>
            </p:cNvSpPr>
            <p:nvPr/>
          </p:nvSpPr>
          <p:spPr bwMode="auto">
            <a:xfrm>
              <a:off x="3822" y="697"/>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6" name="Oval 129"/>
            <p:cNvSpPr>
              <a:spLocks noChangeArrowheads="1"/>
            </p:cNvSpPr>
            <p:nvPr/>
          </p:nvSpPr>
          <p:spPr bwMode="auto">
            <a:xfrm>
              <a:off x="4217" y="742"/>
              <a:ext cx="22" cy="22"/>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7" name="Oval 130"/>
            <p:cNvSpPr>
              <a:spLocks noChangeArrowheads="1"/>
            </p:cNvSpPr>
            <p:nvPr/>
          </p:nvSpPr>
          <p:spPr bwMode="auto">
            <a:xfrm>
              <a:off x="3667" y="782"/>
              <a:ext cx="24" cy="23"/>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8" name="Oval 136"/>
            <p:cNvSpPr>
              <a:spLocks noChangeArrowheads="1"/>
            </p:cNvSpPr>
            <p:nvPr/>
          </p:nvSpPr>
          <p:spPr bwMode="auto">
            <a:xfrm>
              <a:off x="5171" y="334"/>
              <a:ext cx="24"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9" name="Oval 137"/>
            <p:cNvSpPr>
              <a:spLocks noChangeArrowheads="1"/>
            </p:cNvSpPr>
            <p:nvPr/>
          </p:nvSpPr>
          <p:spPr bwMode="auto">
            <a:xfrm>
              <a:off x="4694" y="625"/>
              <a:ext cx="24"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0" name="Oval 138"/>
            <p:cNvSpPr>
              <a:spLocks noChangeArrowheads="1"/>
            </p:cNvSpPr>
            <p:nvPr/>
          </p:nvSpPr>
          <p:spPr bwMode="auto">
            <a:xfrm>
              <a:off x="4246" y="121"/>
              <a:ext cx="24" cy="24"/>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1" name="Oval 140"/>
            <p:cNvSpPr>
              <a:spLocks noChangeArrowheads="1"/>
            </p:cNvSpPr>
            <p:nvPr/>
          </p:nvSpPr>
          <p:spPr bwMode="auto">
            <a:xfrm>
              <a:off x="5095" y="486"/>
              <a:ext cx="24"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2" name="Oval 141"/>
            <p:cNvSpPr>
              <a:spLocks noChangeArrowheads="1"/>
            </p:cNvSpPr>
            <p:nvPr/>
          </p:nvSpPr>
          <p:spPr bwMode="auto">
            <a:xfrm>
              <a:off x="4611" y="314"/>
              <a:ext cx="24" cy="23"/>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3" name="Oval 144"/>
            <p:cNvSpPr>
              <a:spLocks noChangeArrowheads="1"/>
            </p:cNvSpPr>
            <p:nvPr/>
          </p:nvSpPr>
          <p:spPr bwMode="auto">
            <a:xfrm>
              <a:off x="4544" y="450"/>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4" name="Oval 145"/>
            <p:cNvSpPr>
              <a:spLocks noChangeArrowheads="1"/>
            </p:cNvSpPr>
            <p:nvPr/>
          </p:nvSpPr>
          <p:spPr bwMode="auto">
            <a:xfrm>
              <a:off x="4400" y="475"/>
              <a:ext cx="16" cy="17"/>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5" name="Oval 146"/>
            <p:cNvSpPr>
              <a:spLocks noChangeArrowheads="1"/>
            </p:cNvSpPr>
            <p:nvPr/>
          </p:nvSpPr>
          <p:spPr bwMode="auto">
            <a:xfrm>
              <a:off x="4346" y="188"/>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6" name="Oval 147"/>
            <p:cNvSpPr>
              <a:spLocks noChangeArrowheads="1"/>
            </p:cNvSpPr>
            <p:nvPr/>
          </p:nvSpPr>
          <p:spPr bwMode="auto">
            <a:xfrm>
              <a:off x="4900" y="-1"/>
              <a:ext cx="16"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7" name="Oval 148"/>
            <p:cNvSpPr>
              <a:spLocks noChangeArrowheads="1"/>
            </p:cNvSpPr>
            <p:nvPr/>
          </p:nvSpPr>
          <p:spPr bwMode="auto">
            <a:xfrm>
              <a:off x="5318" y="249"/>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8" name="Oval 150"/>
            <p:cNvSpPr>
              <a:spLocks noChangeArrowheads="1"/>
            </p:cNvSpPr>
            <p:nvPr/>
          </p:nvSpPr>
          <p:spPr bwMode="auto">
            <a:xfrm>
              <a:off x="4325" y="27"/>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9" name="Oval 152"/>
            <p:cNvSpPr>
              <a:spLocks noChangeArrowheads="1"/>
            </p:cNvSpPr>
            <p:nvPr/>
          </p:nvSpPr>
          <p:spPr bwMode="auto">
            <a:xfrm>
              <a:off x="4006" y="45"/>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0" name="Oval 156"/>
            <p:cNvSpPr>
              <a:spLocks noChangeArrowheads="1"/>
            </p:cNvSpPr>
            <p:nvPr/>
          </p:nvSpPr>
          <p:spPr bwMode="auto">
            <a:xfrm>
              <a:off x="4524" y="1015"/>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1" name="Oval 157"/>
            <p:cNvSpPr>
              <a:spLocks noChangeArrowheads="1"/>
            </p:cNvSpPr>
            <p:nvPr/>
          </p:nvSpPr>
          <p:spPr bwMode="auto">
            <a:xfrm>
              <a:off x="4821" y="992"/>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2" name="Oval 158"/>
            <p:cNvSpPr>
              <a:spLocks noChangeArrowheads="1"/>
            </p:cNvSpPr>
            <p:nvPr/>
          </p:nvSpPr>
          <p:spPr bwMode="auto">
            <a:xfrm>
              <a:off x="4060" y="999"/>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3" name="Oval 159"/>
            <p:cNvSpPr>
              <a:spLocks noChangeArrowheads="1"/>
            </p:cNvSpPr>
            <p:nvPr/>
          </p:nvSpPr>
          <p:spPr bwMode="auto">
            <a:xfrm>
              <a:off x="5071" y="1166"/>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4" name="Oval 160"/>
            <p:cNvSpPr>
              <a:spLocks noChangeArrowheads="1"/>
            </p:cNvSpPr>
            <p:nvPr/>
          </p:nvSpPr>
          <p:spPr bwMode="auto">
            <a:xfrm>
              <a:off x="5229" y="1044"/>
              <a:ext cx="17"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5" name="Oval 161"/>
            <p:cNvSpPr>
              <a:spLocks noChangeArrowheads="1"/>
            </p:cNvSpPr>
            <p:nvPr/>
          </p:nvSpPr>
          <p:spPr bwMode="auto">
            <a:xfrm>
              <a:off x="5369" y="824"/>
              <a:ext cx="16"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6" name="Oval 163"/>
            <p:cNvSpPr>
              <a:spLocks noChangeArrowheads="1"/>
            </p:cNvSpPr>
            <p:nvPr/>
          </p:nvSpPr>
          <p:spPr bwMode="auto">
            <a:xfrm>
              <a:off x="5032" y="791"/>
              <a:ext cx="16"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7" name="Oval 165"/>
            <p:cNvSpPr>
              <a:spLocks noChangeArrowheads="1"/>
            </p:cNvSpPr>
            <p:nvPr/>
          </p:nvSpPr>
          <p:spPr bwMode="auto">
            <a:xfrm>
              <a:off x="4730" y="78"/>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8" name="Oval 167"/>
            <p:cNvSpPr>
              <a:spLocks noChangeArrowheads="1"/>
            </p:cNvSpPr>
            <p:nvPr/>
          </p:nvSpPr>
          <p:spPr bwMode="auto">
            <a:xfrm>
              <a:off x="5420" y="516"/>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9" name="Oval 168"/>
            <p:cNvSpPr>
              <a:spLocks noChangeArrowheads="1"/>
            </p:cNvSpPr>
            <p:nvPr/>
          </p:nvSpPr>
          <p:spPr bwMode="auto">
            <a:xfrm>
              <a:off x="5243" y="626"/>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0" name="Oval 169"/>
            <p:cNvSpPr>
              <a:spLocks noChangeArrowheads="1"/>
            </p:cNvSpPr>
            <p:nvPr/>
          </p:nvSpPr>
          <p:spPr bwMode="auto">
            <a:xfrm>
              <a:off x="4804" y="261"/>
              <a:ext cx="17" cy="17"/>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1" name="Oval 170"/>
            <p:cNvSpPr>
              <a:spLocks noChangeArrowheads="1"/>
            </p:cNvSpPr>
            <p:nvPr/>
          </p:nvSpPr>
          <p:spPr bwMode="auto">
            <a:xfrm>
              <a:off x="5291" y="697"/>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2" name="Oval 172"/>
            <p:cNvSpPr>
              <a:spLocks noChangeArrowheads="1"/>
            </p:cNvSpPr>
            <p:nvPr/>
          </p:nvSpPr>
          <p:spPr bwMode="auto">
            <a:xfrm>
              <a:off x="4339" y="565"/>
              <a:ext cx="23" cy="24"/>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3" name="Oval 181"/>
            <p:cNvSpPr>
              <a:spLocks noChangeArrowheads="1"/>
            </p:cNvSpPr>
            <p:nvPr/>
          </p:nvSpPr>
          <p:spPr bwMode="auto">
            <a:xfrm>
              <a:off x="5032" y="617"/>
              <a:ext cx="23"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4" name="Oval 184"/>
            <p:cNvSpPr>
              <a:spLocks noChangeArrowheads="1"/>
            </p:cNvSpPr>
            <p:nvPr/>
          </p:nvSpPr>
          <p:spPr bwMode="auto">
            <a:xfrm>
              <a:off x="5639" y="285"/>
              <a:ext cx="24"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5" name="Oval 185"/>
            <p:cNvSpPr>
              <a:spLocks noChangeArrowheads="1"/>
            </p:cNvSpPr>
            <p:nvPr/>
          </p:nvSpPr>
          <p:spPr bwMode="auto">
            <a:xfrm>
              <a:off x="5678" y="99"/>
              <a:ext cx="23"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6" name="Oval 188"/>
            <p:cNvSpPr>
              <a:spLocks noChangeArrowheads="1"/>
            </p:cNvSpPr>
            <p:nvPr/>
          </p:nvSpPr>
          <p:spPr bwMode="auto">
            <a:xfrm>
              <a:off x="5716" y="494"/>
              <a:ext cx="15" cy="16"/>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7" name="Oval 189"/>
            <p:cNvSpPr>
              <a:spLocks noChangeArrowheads="1"/>
            </p:cNvSpPr>
            <p:nvPr/>
          </p:nvSpPr>
          <p:spPr bwMode="auto">
            <a:xfrm>
              <a:off x="5345" y="295"/>
              <a:ext cx="17" cy="17"/>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8" name="Oval 190"/>
            <p:cNvSpPr>
              <a:spLocks noChangeArrowheads="1"/>
            </p:cNvSpPr>
            <p:nvPr/>
          </p:nvSpPr>
          <p:spPr bwMode="auto">
            <a:xfrm>
              <a:off x="5649" y="410"/>
              <a:ext cx="16"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9" name="Oval 192"/>
            <p:cNvSpPr>
              <a:spLocks noChangeArrowheads="1"/>
            </p:cNvSpPr>
            <p:nvPr/>
          </p:nvSpPr>
          <p:spPr bwMode="auto">
            <a:xfrm>
              <a:off x="5634" y="560"/>
              <a:ext cx="16"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60" name="Oval 195"/>
            <p:cNvSpPr>
              <a:spLocks noChangeArrowheads="1"/>
            </p:cNvSpPr>
            <p:nvPr/>
          </p:nvSpPr>
          <p:spPr bwMode="auto">
            <a:xfrm>
              <a:off x="4900" y="696"/>
              <a:ext cx="23" cy="23"/>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3566686302"/>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title" preserve="1">
  <p:cSld name="Alternate_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B76702F-E160-4569-8367-3B5A5A6E50E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EE25C-5ADF-4B45-8494-C2EDBB254D1D}" type="slidenum">
              <a:rPr lang="en-US" smtClean="0"/>
              <a:t>‹#›</a:t>
            </a:fld>
            <a:endParaRPr lang="en-US" dirty="0"/>
          </a:p>
        </p:txBody>
      </p:sp>
    </p:spTree>
    <p:extLst>
      <p:ext uri="{BB962C8B-B14F-4D97-AF65-F5344CB8AC3E}">
        <p14:creationId xmlns:p14="http://schemas.microsoft.com/office/powerpoint/2010/main" val="1675430330"/>
      </p:ext>
    </p:extLst>
  </p:cSld>
  <p:clrMapOvr>
    <a:masterClrMapping/>
  </p:clrMapOvr>
</p:sldLayout>
</file>

<file path=ppt/slideLayouts/slideLayout4.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type="secHead" preserve="1">
  <p:cSld name="1_Plain_Sky_">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76702F-E160-4569-8367-3B5A5A6E50E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EE25C-5ADF-4B45-8494-C2EDBB254D1D}" type="slidenum">
              <a:rPr lang="en-US" smtClean="0"/>
              <a:t>‹#›</a:t>
            </a:fld>
            <a:endParaRPr lang="en-US" dirty="0"/>
          </a:p>
        </p:txBody>
      </p:sp>
      <p:grpSp>
        <p:nvGrpSpPr>
          <p:cNvPr id="164" name="Stars"/>
          <p:cNvGrpSpPr>
            <a:grpSpLocks noChangeAspect="1"/>
          </p:cNvGrpSpPr>
          <p:nvPr userDrawn="1"/>
        </p:nvGrpSpPr>
        <p:grpSpPr bwMode="auto">
          <a:xfrm>
            <a:off x="304800" y="130204"/>
            <a:ext cx="8471165" cy="1779669"/>
            <a:chOff x="0" y="-1"/>
            <a:chExt cx="5731" cy="1204"/>
          </a:xfrm>
        </p:grpSpPr>
        <p:sp>
          <p:nvSpPr>
            <p:cNvPr id="165" name="Oval 7"/>
            <p:cNvSpPr>
              <a:spLocks noChangeArrowheads="1"/>
            </p:cNvSpPr>
            <p:nvPr/>
          </p:nvSpPr>
          <p:spPr bwMode="auto">
            <a:xfrm>
              <a:off x="2139" y="128"/>
              <a:ext cx="22"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66" name="Oval 8"/>
            <p:cNvSpPr>
              <a:spLocks noChangeArrowheads="1"/>
            </p:cNvSpPr>
            <p:nvPr/>
          </p:nvSpPr>
          <p:spPr bwMode="auto">
            <a:xfrm>
              <a:off x="1634" y="625"/>
              <a:ext cx="24" cy="23"/>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67" name="Oval 9"/>
            <p:cNvSpPr>
              <a:spLocks noChangeArrowheads="1"/>
            </p:cNvSpPr>
            <p:nvPr/>
          </p:nvSpPr>
          <p:spPr bwMode="auto">
            <a:xfrm>
              <a:off x="215" y="280"/>
              <a:ext cx="24"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68" name="Oval 10"/>
            <p:cNvSpPr>
              <a:spLocks noChangeArrowheads="1"/>
            </p:cNvSpPr>
            <p:nvPr/>
          </p:nvSpPr>
          <p:spPr bwMode="auto">
            <a:xfrm>
              <a:off x="1537" y="181"/>
              <a:ext cx="23" cy="2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69" name="Oval 11"/>
            <p:cNvSpPr>
              <a:spLocks noChangeArrowheads="1"/>
            </p:cNvSpPr>
            <p:nvPr/>
          </p:nvSpPr>
          <p:spPr bwMode="auto">
            <a:xfrm>
              <a:off x="2035" y="486"/>
              <a:ext cx="24"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0" name="Oval 12"/>
            <p:cNvSpPr>
              <a:spLocks noChangeArrowheads="1"/>
            </p:cNvSpPr>
            <p:nvPr/>
          </p:nvSpPr>
          <p:spPr bwMode="auto">
            <a:xfrm>
              <a:off x="2407" y="323"/>
              <a:ext cx="22" cy="24"/>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1" name="Oval 14"/>
            <p:cNvSpPr>
              <a:spLocks noChangeArrowheads="1"/>
            </p:cNvSpPr>
            <p:nvPr/>
          </p:nvSpPr>
          <p:spPr bwMode="auto">
            <a:xfrm>
              <a:off x="1562" y="56"/>
              <a:ext cx="17"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2" name="Oval 15"/>
            <p:cNvSpPr>
              <a:spLocks noChangeArrowheads="1"/>
            </p:cNvSpPr>
            <p:nvPr/>
          </p:nvSpPr>
          <p:spPr bwMode="auto">
            <a:xfrm>
              <a:off x="1866" y="370"/>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3" name="Oval 16"/>
            <p:cNvSpPr>
              <a:spLocks noChangeArrowheads="1"/>
            </p:cNvSpPr>
            <p:nvPr/>
          </p:nvSpPr>
          <p:spPr bwMode="auto">
            <a:xfrm>
              <a:off x="1484" y="450"/>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4" name="Oval 19"/>
            <p:cNvSpPr>
              <a:spLocks noChangeArrowheads="1"/>
            </p:cNvSpPr>
            <p:nvPr/>
          </p:nvSpPr>
          <p:spPr bwMode="auto">
            <a:xfrm>
              <a:off x="1285" y="188"/>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5" name="Oval 21"/>
            <p:cNvSpPr>
              <a:spLocks noChangeArrowheads="1"/>
            </p:cNvSpPr>
            <p:nvPr/>
          </p:nvSpPr>
          <p:spPr bwMode="auto">
            <a:xfrm>
              <a:off x="2257" y="249"/>
              <a:ext cx="16"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6" name="Oval 24"/>
            <p:cNvSpPr>
              <a:spLocks noChangeArrowheads="1"/>
            </p:cNvSpPr>
            <p:nvPr/>
          </p:nvSpPr>
          <p:spPr bwMode="auto">
            <a:xfrm>
              <a:off x="1035" y="155"/>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7" name="Oval 25"/>
            <p:cNvSpPr>
              <a:spLocks noChangeArrowheads="1"/>
            </p:cNvSpPr>
            <p:nvPr/>
          </p:nvSpPr>
          <p:spPr bwMode="auto">
            <a:xfrm>
              <a:off x="52" y="56"/>
              <a:ext cx="16"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8" name="Oval 27"/>
            <p:cNvSpPr>
              <a:spLocks noChangeArrowheads="1"/>
            </p:cNvSpPr>
            <p:nvPr/>
          </p:nvSpPr>
          <p:spPr bwMode="auto">
            <a:xfrm>
              <a:off x="945" y="45"/>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9" name="Oval 28"/>
            <p:cNvSpPr>
              <a:spLocks noChangeArrowheads="1"/>
            </p:cNvSpPr>
            <p:nvPr/>
          </p:nvSpPr>
          <p:spPr bwMode="auto">
            <a:xfrm>
              <a:off x="904" y="249"/>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0" name="Oval 30"/>
            <p:cNvSpPr>
              <a:spLocks noChangeArrowheads="1"/>
            </p:cNvSpPr>
            <p:nvPr/>
          </p:nvSpPr>
          <p:spPr bwMode="auto">
            <a:xfrm>
              <a:off x="924" y="837"/>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1" name="Oval 31"/>
            <p:cNvSpPr>
              <a:spLocks noChangeArrowheads="1"/>
            </p:cNvSpPr>
            <p:nvPr/>
          </p:nvSpPr>
          <p:spPr bwMode="auto">
            <a:xfrm>
              <a:off x="1385" y="1141"/>
              <a:ext cx="17"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2" name="Oval 32"/>
            <p:cNvSpPr>
              <a:spLocks noChangeArrowheads="1"/>
            </p:cNvSpPr>
            <p:nvPr/>
          </p:nvSpPr>
          <p:spPr bwMode="auto">
            <a:xfrm>
              <a:off x="1761" y="992"/>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3" name="Oval 33"/>
            <p:cNvSpPr>
              <a:spLocks noChangeArrowheads="1"/>
            </p:cNvSpPr>
            <p:nvPr/>
          </p:nvSpPr>
          <p:spPr bwMode="auto">
            <a:xfrm>
              <a:off x="1091" y="1066"/>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4" name="Oval 34"/>
            <p:cNvSpPr>
              <a:spLocks noChangeArrowheads="1"/>
            </p:cNvSpPr>
            <p:nvPr/>
          </p:nvSpPr>
          <p:spPr bwMode="auto">
            <a:xfrm>
              <a:off x="2372" y="1100"/>
              <a:ext cx="17"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5" name="Oval 35"/>
            <p:cNvSpPr>
              <a:spLocks noChangeArrowheads="1"/>
            </p:cNvSpPr>
            <p:nvPr/>
          </p:nvSpPr>
          <p:spPr bwMode="auto">
            <a:xfrm>
              <a:off x="2309" y="824"/>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6" name="Oval 37"/>
            <p:cNvSpPr>
              <a:spLocks noChangeArrowheads="1"/>
            </p:cNvSpPr>
            <p:nvPr/>
          </p:nvSpPr>
          <p:spPr bwMode="auto">
            <a:xfrm>
              <a:off x="1972" y="791"/>
              <a:ext cx="16"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7" name="Oval 186"/>
            <p:cNvSpPr>
              <a:spLocks noChangeArrowheads="1"/>
            </p:cNvSpPr>
            <p:nvPr/>
          </p:nvSpPr>
          <p:spPr bwMode="auto">
            <a:xfrm>
              <a:off x="2360" y="516"/>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8" name="Oval 45"/>
            <p:cNvSpPr>
              <a:spLocks noChangeArrowheads="1"/>
            </p:cNvSpPr>
            <p:nvPr/>
          </p:nvSpPr>
          <p:spPr bwMode="auto">
            <a:xfrm>
              <a:off x="2345" y="667"/>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9" name="Oval 49"/>
            <p:cNvSpPr>
              <a:spLocks noChangeArrowheads="1"/>
            </p:cNvSpPr>
            <p:nvPr/>
          </p:nvSpPr>
          <p:spPr bwMode="auto">
            <a:xfrm>
              <a:off x="1533" y="607"/>
              <a:ext cx="24" cy="24"/>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0" name="Oval 54"/>
            <p:cNvSpPr>
              <a:spLocks noChangeArrowheads="1"/>
            </p:cNvSpPr>
            <p:nvPr/>
          </p:nvSpPr>
          <p:spPr bwMode="auto">
            <a:xfrm>
              <a:off x="1972" y="617"/>
              <a:ext cx="23"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1" name="Oval 61"/>
            <p:cNvSpPr>
              <a:spLocks noChangeArrowheads="1"/>
            </p:cNvSpPr>
            <p:nvPr/>
          </p:nvSpPr>
          <p:spPr bwMode="auto">
            <a:xfrm>
              <a:off x="1090" y="833"/>
              <a:ext cx="24"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2" name="Oval 62"/>
            <p:cNvSpPr>
              <a:spLocks noChangeArrowheads="1"/>
            </p:cNvSpPr>
            <p:nvPr/>
          </p:nvSpPr>
          <p:spPr bwMode="auto">
            <a:xfrm>
              <a:off x="825" y="952"/>
              <a:ext cx="16" cy="16"/>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3" name="Oval 63"/>
            <p:cNvSpPr>
              <a:spLocks noChangeArrowheads="1"/>
            </p:cNvSpPr>
            <p:nvPr/>
          </p:nvSpPr>
          <p:spPr bwMode="auto">
            <a:xfrm>
              <a:off x="932" y="507"/>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4" name="Oval 64"/>
            <p:cNvSpPr>
              <a:spLocks noChangeArrowheads="1"/>
            </p:cNvSpPr>
            <p:nvPr/>
          </p:nvSpPr>
          <p:spPr bwMode="auto">
            <a:xfrm>
              <a:off x="621" y="534"/>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5" name="Oval 65"/>
            <p:cNvSpPr>
              <a:spLocks noChangeArrowheads="1"/>
            </p:cNvSpPr>
            <p:nvPr/>
          </p:nvSpPr>
          <p:spPr bwMode="auto">
            <a:xfrm>
              <a:off x="394" y="823"/>
              <a:ext cx="17"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6" name="Oval 66"/>
            <p:cNvSpPr>
              <a:spLocks noChangeArrowheads="1"/>
            </p:cNvSpPr>
            <p:nvPr/>
          </p:nvSpPr>
          <p:spPr bwMode="auto">
            <a:xfrm>
              <a:off x="340" y="534"/>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7" name="Oval 69"/>
            <p:cNvSpPr>
              <a:spLocks noChangeArrowheads="1"/>
            </p:cNvSpPr>
            <p:nvPr/>
          </p:nvSpPr>
          <p:spPr bwMode="auto">
            <a:xfrm>
              <a:off x="144" y="791"/>
              <a:ext cx="15" cy="16"/>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8" name="Oval 70"/>
            <p:cNvSpPr>
              <a:spLocks noChangeArrowheads="1"/>
            </p:cNvSpPr>
            <p:nvPr/>
          </p:nvSpPr>
          <p:spPr bwMode="auto">
            <a:xfrm>
              <a:off x="0" y="391"/>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9" name="Oval 73"/>
            <p:cNvSpPr>
              <a:spLocks noChangeArrowheads="1"/>
            </p:cNvSpPr>
            <p:nvPr/>
          </p:nvSpPr>
          <p:spPr bwMode="auto">
            <a:xfrm>
              <a:off x="685" y="762"/>
              <a:ext cx="17"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0" name="Oval 75"/>
            <p:cNvSpPr>
              <a:spLocks noChangeArrowheads="1"/>
            </p:cNvSpPr>
            <p:nvPr/>
          </p:nvSpPr>
          <p:spPr bwMode="auto">
            <a:xfrm>
              <a:off x="226" y="72"/>
              <a:ext cx="15" cy="17"/>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1" name="Oval 78"/>
            <p:cNvSpPr>
              <a:spLocks noChangeArrowheads="1"/>
            </p:cNvSpPr>
            <p:nvPr/>
          </p:nvSpPr>
          <p:spPr bwMode="auto">
            <a:xfrm>
              <a:off x="1111" y="749"/>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2" name="Oval 80"/>
            <p:cNvSpPr>
              <a:spLocks noChangeArrowheads="1"/>
            </p:cNvSpPr>
            <p:nvPr/>
          </p:nvSpPr>
          <p:spPr bwMode="auto">
            <a:xfrm>
              <a:off x="163" y="635"/>
              <a:ext cx="24" cy="23"/>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3" name="Oval 82"/>
            <p:cNvSpPr>
              <a:spLocks noChangeArrowheads="1"/>
            </p:cNvSpPr>
            <p:nvPr/>
          </p:nvSpPr>
          <p:spPr bwMode="auto">
            <a:xfrm>
              <a:off x="588" y="954"/>
              <a:ext cx="24"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4" name="Oval 88"/>
            <p:cNvSpPr>
              <a:spLocks noChangeArrowheads="1"/>
            </p:cNvSpPr>
            <p:nvPr/>
          </p:nvSpPr>
          <p:spPr bwMode="auto">
            <a:xfrm>
              <a:off x="3348" y="361"/>
              <a:ext cx="24" cy="23"/>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5" name="Oval 90"/>
            <p:cNvSpPr>
              <a:spLocks noChangeArrowheads="1"/>
            </p:cNvSpPr>
            <p:nvPr/>
          </p:nvSpPr>
          <p:spPr bwMode="auto">
            <a:xfrm>
              <a:off x="2777" y="121"/>
              <a:ext cx="24"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6" name="Oval 91"/>
            <p:cNvSpPr>
              <a:spLocks noChangeArrowheads="1"/>
            </p:cNvSpPr>
            <p:nvPr/>
          </p:nvSpPr>
          <p:spPr bwMode="auto">
            <a:xfrm>
              <a:off x="3128" y="181"/>
              <a:ext cx="23" cy="2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7" name="Oval 94"/>
            <p:cNvSpPr>
              <a:spLocks noChangeArrowheads="1"/>
            </p:cNvSpPr>
            <p:nvPr/>
          </p:nvSpPr>
          <p:spPr bwMode="auto">
            <a:xfrm>
              <a:off x="3362" y="606"/>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8" name="Oval 97"/>
            <p:cNvSpPr>
              <a:spLocks noChangeArrowheads="1"/>
            </p:cNvSpPr>
            <p:nvPr/>
          </p:nvSpPr>
          <p:spPr bwMode="auto">
            <a:xfrm>
              <a:off x="2767" y="700"/>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9" name="Oval 98"/>
            <p:cNvSpPr>
              <a:spLocks noChangeArrowheads="1"/>
            </p:cNvSpPr>
            <p:nvPr/>
          </p:nvSpPr>
          <p:spPr bwMode="auto">
            <a:xfrm>
              <a:off x="2877" y="188"/>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0" name="Oval 99"/>
            <p:cNvSpPr>
              <a:spLocks noChangeArrowheads="1"/>
            </p:cNvSpPr>
            <p:nvPr/>
          </p:nvSpPr>
          <p:spPr bwMode="auto">
            <a:xfrm>
              <a:off x="3432" y="-1"/>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1" name="Oval 102"/>
            <p:cNvSpPr>
              <a:spLocks noChangeArrowheads="1"/>
            </p:cNvSpPr>
            <p:nvPr/>
          </p:nvSpPr>
          <p:spPr bwMode="auto">
            <a:xfrm>
              <a:off x="2857" y="27"/>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2" name="Oval 103"/>
            <p:cNvSpPr>
              <a:spLocks noChangeArrowheads="1"/>
            </p:cNvSpPr>
            <p:nvPr/>
          </p:nvSpPr>
          <p:spPr bwMode="auto">
            <a:xfrm>
              <a:off x="2681" y="445"/>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3" name="Oval 104"/>
            <p:cNvSpPr>
              <a:spLocks noChangeArrowheads="1"/>
            </p:cNvSpPr>
            <p:nvPr/>
          </p:nvSpPr>
          <p:spPr bwMode="auto">
            <a:xfrm>
              <a:off x="2537" y="45"/>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4" name="Oval 105"/>
            <p:cNvSpPr>
              <a:spLocks noChangeArrowheads="1"/>
            </p:cNvSpPr>
            <p:nvPr/>
          </p:nvSpPr>
          <p:spPr bwMode="auto">
            <a:xfrm>
              <a:off x="2575" y="353"/>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5" name="Oval 106"/>
            <p:cNvSpPr>
              <a:spLocks noChangeArrowheads="1"/>
            </p:cNvSpPr>
            <p:nvPr/>
          </p:nvSpPr>
          <p:spPr bwMode="auto">
            <a:xfrm>
              <a:off x="2662" y="639"/>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6" name="Oval 107"/>
            <p:cNvSpPr>
              <a:spLocks noChangeArrowheads="1"/>
            </p:cNvSpPr>
            <p:nvPr/>
          </p:nvSpPr>
          <p:spPr bwMode="auto">
            <a:xfrm>
              <a:off x="2515" y="837"/>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7" name="Oval 108"/>
            <p:cNvSpPr>
              <a:spLocks noChangeArrowheads="1"/>
            </p:cNvSpPr>
            <p:nvPr/>
          </p:nvSpPr>
          <p:spPr bwMode="auto">
            <a:xfrm>
              <a:off x="3055" y="1015"/>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8" name="Oval 110"/>
            <p:cNvSpPr>
              <a:spLocks noChangeArrowheads="1"/>
            </p:cNvSpPr>
            <p:nvPr/>
          </p:nvSpPr>
          <p:spPr bwMode="auto">
            <a:xfrm>
              <a:off x="2613" y="1188"/>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9" name="Oval 111"/>
            <p:cNvSpPr>
              <a:spLocks noChangeArrowheads="1"/>
            </p:cNvSpPr>
            <p:nvPr/>
          </p:nvSpPr>
          <p:spPr bwMode="auto">
            <a:xfrm>
              <a:off x="3602" y="1166"/>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0" name="Oval 112"/>
            <p:cNvSpPr>
              <a:spLocks noChangeArrowheads="1"/>
            </p:cNvSpPr>
            <p:nvPr/>
          </p:nvSpPr>
          <p:spPr bwMode="auto">
            <a:xfrm>
              <a:off x="3901" y="824"/>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1" name="Oval 114"/>
            <p:cNvSpPr>
              <a:spLocks noChangeArrowheads="1"/>
            </p:cNvSpPr>
            <p:nvPr/>
          </p:nvSpPr>
          <p:spPr bwMode="auto">
            <a:xfrm>
              <a:off x="3563" y="791"/>
              <a:ext cx="17"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2" name="Oval 115"/>
            <p:cNvSpPr>
              <a:spLocks noChangeArrowheads="1"/>
            </p:cNvSpPr>
            <p:nvPr/>
          </p:nvSpPr>
          <p:spPr bwMode="auto">
            <a:xfrm>
              <a:off x="3222" y="416"/>
              <a:ext cx="16"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3" name="Oval 116"/>
            <p:cNvSpPr>
              <a:spLocks noChangeArrowheads="1"/>
            </p:cNvSpPr>
            <p:nvPr/>
          </p:nvSpPr>
          <p:spPr bwMode="auto">
            <a:xfrm>
              <a:off x="3261" y="78"/>
              <a:ext cx="15" cy="16"/>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4" name="Oval 117"/>
            <p:cNvSpPr>
              <a:spLocks noChangeArrowheads="1"/>
            </p:cNvSpPr>
            <p:nvPr/>
          </p:nvSpPr>
          <p:spPr bwMode="auto">
            <a:xfrm>
              <a:off x="3648" y="402"/>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5" name="Oval 118"/>
            <p:cNvSpPr>
              <a:spLocks noChangeArrowheads="1"/>
            </p:cNvSpPr>
            <p:nvPr/>
          </p:nvSpPr>
          <p:spPr bwMode="auto">
            <a:xfrm>
              <a:off x="3951" y="516"/>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6" name="Oval 119"/>
            <p:cNvSpPr>
              <a:spLocks noChangeArrowheads="1"/>
            </p:cNvSpPr>
            <p:nvPr/>
          </p:nvSpPr>
          <p:spPr bwMode="auto">
            <a:xfrm>
              <a:off x="3774" y="626"/>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7" name="Oval 120"/>
            <p:cNvSpPr>
              <a:spLocks noChangeArrowheads="1"/>
            </p:cNvSpPr>
            <p:nvPr/>
          </p:nvSpPr>
          <p:spPr bwMode="auto">
            <a:xfrm>
              <a:off x="4035" y="401"/>
              <a:ext cx="16"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8" name="Oval 121"/>
            <p:cNvSpPr>
              <a:spLocks noChangeArrowheads="1"/>
            </p:cNvSpPr>
            <p:nvPr/>
          </p:nvSpPr>
          <p:spPr bwMode="auto">
            <a:xfrm>
              <a:off x="3822" y="697"/>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9" name="Oval 129"/>
            <p:cNvSpPr>
              <a:spLocks noChangeArrowheads="1"/>
            </p:cNvSpPr>
            <p:nvPr/>
          </p:nvSpPr>
          <p:spPr bwMode="auto">
            <a:xfrm>
              <a:off x="4217" y="742"/>
              <a:ext cx="22" cy="22"/>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0" name="Oval 130"/>
            <p:cNvSpPr>
              <a:spLocks noChangeArrowheads="1"/>
            </p:cNvSpPr>
            <p:nvPr/>
          </p:nvSpPr>
          <p:spPr bwMode="auto">
            <a:xfrm>
              <a:off x="3667" y="782"/>
              <a:ext cx="24" cy="23"/>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1" name="Oval 136"/>
            <p:cNvSpPr>
              <a:spLocks noChangeArrowheads="1"/>
            </p:cNvSpPr>
            <p:nvPr/>
          </p:nvSpPr>
          <p:spPr bwMode="auto">
            <a:xfrm>
              <a:off x="5171" y="334"/>
              <a:ext cx="24"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2" name="Oval 137"/>
            <p:cNvSpPr>
              <a:spLocks noChangeArrowheads="1"/>
            </p:cNvSpPr>
            <p:nvPr/>
          </p:nvSpPr>
          <p:spPr bwMode="auto">
            <a:xfrm>
              <a:off x="4694" y="625"/>
              <a:ext cx="24"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3" name="Oval 138"/>
            <p:cNvSpPr>
              <a:spLocks noChangeArrowheads="1"/>
            </p:cNvSpPr>
            <p:nvPr/>
          </p:nvSpPr>
          <p:spPr bwMode="auto">
            <a:xfrm>
              <a:off x="4246" y="121"/>
              <a:ext cx="24" cy="24"/>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4" name="Oval 140"/>
            <p:cNvSpPr>
              <a:spLocks noChangeArrowheads="1"/>
            </p:cNvSpPr>
            <p:nvPr/>
          </p:nvSpPr>
          <p:spPr bwMode="auto">
            <a:xfrm>
              <a:off x="5095" y="486"/>
              <a:ext cx="24"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5" name="Oval 141"/>
            <p:cNvSpPr>
              <a:spLocks noChangeArrowheads="1"/>
            </p:cNvSpPr>
            <p:nvPr/>
          </p:nvSpPr>
          <p:spPr bwMode="auto">
            <a:xfrm>
              <a:off x="4611" y="314"/>
              <a:ext cx="24" cy="23"/>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6" name="Oval 144"/>
            <p:cNvSpPr>
              <a:spLocks noChangeArrowheads="1"/>
            </p:cNvSpPr>
            <p:nvPr/>
          </p:nvSpPr>
          <p:spPr bwMode="auto">
            <a:xfrm>
              <a:off x="4544" y="450"/>
              <a:ext cx="15"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7" name="Oval 145"/>
            <p:cNvSpPr>
              <a:spLocks noChangeArrowheads="1"/>
            </p:cNvSpPr>
            <p:nvPr/>
          </p:nvSpPr>
          <p:spPr bwMode="auto">
            <a:xfrm>
              <a:off x="4400" y="475"/>
              <a:ext cx="16" cy="17"/>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8" name="Oval 146"/>
            <p:cNvSpPr>
              <a:spLocks noChangeArrowheads="1"/>
            </p:cNvSpPr>
            <p:nvPr/>
          </p:nvSpPr>
          <p:spPr bwMode="auto">
            <a:xfrm>
              <a:off x="4346" y="188"/>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9" name="Oval 147"/>
            <p:cNvSpPr>
              <a:spLocks noChangeArrowheads="1"/>
            </p:cNvSpPr>
            <p:nvPr/>
          </p:nvSpPr>
          <p:spPr bwMode="auto">
            <a:xfrm>
              <a:off x="4900" y="-1"/>
              <a:ext cx="16"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0" name="Oval 148"/>
            <p:cNvSpPr>
              <a:spLocks noChangeArrowheads="1"/>
            </p:cNvSpPr>
            <p:nvPr/>
          </p:nvSpPr>
          <p:spPr bwMode="auto">
            <a:xfrm>
              <a:off x="5318" y="249"/>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1" name="Oval 150"/>
            <p:cNvSpPr>
              <a:spLocks noChangeArrowheads="1"/>
            </p:cNvSpPr>
            <p:nvPr/>
          </p:nvSpPr>
          <p:spPr bwMode="auto">
            <a:xfrm>
              <a:off x="4325" y="27"/>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2" name="Oval 152"/>
            <p:cNvSpPr>
              <a:spLocks noChangeArrowheads="1"/>
            </p:cNvSpPr>
            <p:nvPr/>
          </p:nvSpPr>
          <p:spPr bwMode="auto">
            <a:xfrm>
              <a:off x="4006" y="45"/>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3" name="Oval 156"/>
            <p:cNvSpPr>
              <a:spLocks noChangeArrowheads="1"/>
            </p:cNvSpPr>
            <p:nvPr/>
          </p:nvSpPr>
          <p:spPr bwMode="auto">
            <a:xfrm>
              <a:off x="4524" y="1015"/>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4" name="Oval 157"/>
            <p:cNvSpPr>
              <a:spLocks noChangeArrowheads="1"/>
            </p:cNvSpPr>
            <p:nvPr/>
          </p:nvSpPr>
          <p:spPr bwMode="auto">
            <a:xfrm>
              <a:off x="4821" y="992"/>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5" name="Oval 158"/>
            <p:cNvSpPr>
              <a:spLocks noChangeArrowheads="1"/>
            </p:cNvSpPr>
            <p:nvPr/>
          </p:nvSpPr>
          <p:spPr bwMode="auto">
            <a:xfrm>
              <a:off x="4060" y="999"/>
              <a:ext cx="16" cy="15"/>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6" name="Oval 159"/>
            <p:cNvSpPr>
              <a:spLocks noChangeArrowheads="1"/>
            </p:cNvSpPr>
            <p:nvPr/>
          </p:nvSpPr>
          <p:spPr bwMode="auto">
            <a:xfrm>
              <a:off x="5071" y="1166"/>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7" name="Oval 160"/>
            <p:cNvSpPr>
              <a:spLocks noChangeArrowheads="1"/>
            </p:cNvSpPr>
            <p:nvPr/>
          </p:nvSpPr>
          <p:spPr bwMode="auto">
            <a:xfrm>
              <a:off x="5229" y="1044"/>
              <a:ext cx="17"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8" name="Oval 161"/>
            <p:cNvSpPr>
              <a:spLocks noChangeArrowheads="1"/>
            </p:cNvSpPr>
            <p:nvPr/>
          </p:nvSpPr>
          <p:spPr bwMode="auto">
            <a:xfrm>
              <a:off x="5369" y="824"/>
              <a:ext cx="16"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9" name="Oval 163"/>
            <p:cNvSpPr>
              <a:spLocks noChangeArrowheads="1"/>
            </p:cNvSpPr>
            <p:nvPr/>
          </p:nvSpPr>
          <p:spPr bwMode="auto">
            <a:xfrm>
              <a:off x="5032" y="791"/>
              <a:ext cx="16"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0" name="Oval 165"/>
            <p:cNvSpPr>
              <a:spLocks noChangeArrowheads="1"/>
            </p:cNvSpPr>
            <p:nvPr/>
          </p:nvSpPr>
          <p:spPr bwMode="auto">
            <a:xfrm>
              <a:off x="4730" y="78"/>
              <a:ext cx="15"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1" name="Oval 167"/>
            <p:cNvSpPr>
              <a:spLocks noChangeArrowheads="1"/>
            </p:cNvSpPr>
            <p:nvPr/>
          </p:nvSpPr>
          <p:spPr bwMode="auto">
            <a:xfrm>
              <a:off x="5420" y="516"/>
              <a:ext cx="15"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2" name="Oval 168"/>
            <p:cNvSpPr>
              <a:spLocks noChangeArrowheads="1"/>
            </p:cNvSpPr>
            <p:nvPr/>
          </p:nvSpPr>
          <p:spPr bwMode="auto">
            <a:xfrm>
              <a:off x="5243" y="626"/>
              <a:ext cx="15" cy="15"/>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3" name="Oval 169"/>
            <p:cNvSpPr>
              <a:spLocks noChangeArrowheads="1"/>
            </p:cNvSpPr>
            <p:nvPr/>
          </p:nvSpPr>
          <p:spPr bwMode="auto">
            <a:xfrm>
              <a:off x="4804" y="261"/>
              <a:ext cx="17" cy="17"/>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4" name="Oval 170"/>
            <p:cNvSpPr>
              <a:spLocks noChangeArrowheads="1"/>
            </p:cNvSpPr>
            <p:nvPr/>
          </p:nvSpPr>
          <p:spPr bwMode="auto">
            <a:xfrm>
              <a:off x="5291" y="697"/>
              <a:ext cx="15" cy="15"/>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5" name="Oval 172"/>
            <p:cNvSpPr>
              <a:spLocks noChangeArrowheads="1"/>
            </p:cNvSpPr>
            <p:nvPr/>
          </p:nvSpPr>
          <p:spPr bwMode="auto">
            <a:xfrm>
              <a:off x="4339" y="565"/>
              <a:ext cx="23" cy="24"/>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6" name="Oval 181"/>
            <p:cNvSpPr>
              <a:spLocks noChangeArrowheads="1"/>
            </p:cNvSpPr>
            <p:nvPr/>
          </p:nvSpPr>
          <p:spPr bwMode="auto">
            <a:xfrm>
              <a:off x="5032" y="617"/>
              <a:ext cx="23"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7" name="Oval 184"/>
            <p:cNvSpPr>
              <a:spLocks noChangeArrowheads="1"/>
            </p:cNvSpPr>
            <p:nvPr/>
          </p:nvSpPr>
          <p:spPr bwMode="auto">
            <a:xfrm>
              <a:off x="5639" y="285"/>
              <a:ext cx="24" cy="23"/>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8" name="Oval 185"/>
            <p:cNvSpPr>
              <a:spLocks noChangeArrowheads="1"/>
            </p:cNvSpPr>
            <p:nvPr/>
          </p:nvSpPr>
          <p:spPr bwMode="auto">
            <a:xfrm>
              <a:off x="5678" y="99"/>
              <a:ext cx="23" cy="24"/>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9" name="Oval 188"/>
            <p:cNvSpPr>
              <a:spLocks noChangeArrowheads="1"/>
            </p:cNvSpPr>
            <p:nvPr/>
          </p:nvSpPr>
          <p:spPr bwMode="auto">
            <a:xfrm>
              <a:off x="5716" y="494"/>
              <a:ext cx="15" cy="16"/>
            </a:xfrm>
            <a:prstGeom prst="ellipse">
              <a:avLst/>
            </a:prstGeom>
            <a:solidFill>
              <a:schemeClr val="bg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60" name="Oval 189"/>
            <p:cNvSpPr>
              <a:spLocks noChangeArrowheads="1"/>
            </p:cNvSpPr>
            <p:nvPr/>
          </p:nvSpPr>
          <p:spPr bwMode="auto">
            <a:xfrm>
              <a:off x="5345" y="295"/>
              <a:ext cx="17" cy="17"/>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61" name="Oval 190"/>
            <p:cNvSpPr>
              <a:spLocks noChangeArrowheads="1"/>
            </p:cNvSpPr>
            <p:nvPr/>
          </p:nvSpPr>
          <p:spPr bwMode="auto">
            <a:xfrm>
              <a:off x="5649" y="410"/>
              <a:ext cx="16" cy="16"/>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62" name="Oval 192"/>
            <p:cNvSpPr>
              <a:spLocks noChangeArrowheads="1"/>
            </p:cNvSpPr>
            <p:nvPr/>
          </p:nvSpPr>
          <p:spPr bwMode="auto">
            <a:xfrm>
              <a:off x="5634" y="560"/>
              <a:ext cx="16" cy="16"/>
            </a:xfrm>
            <a:prstGeom prst="ellipse">
              <a:avLst/>
            </a:prstGeom>
            <a:solidFill>
              <a:schemeClr val="bg1">
                <a:alpha val="2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63" name="Oval 195"/>
            <p:cNvSpPr>
              <a:spLocks noChangeArrowheads="1"/>
            </p:cNvSpPr>
            <p:nvPr/>
          </p:nvSpPr>
          <p:spPr bwMode="auto">
            <a:xfrm>
              <a:off x="4900" y="696"/>
              <a:ext cx="23" cy="23"/>
            </a:xfrm>
            <a:prstGeom prst="ellipse">
              <a:avLst/>
            </a:pr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2640786976"/>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6702F-E160-4569-8367-3B5A5A6E50EB}" type="datetimeFigureOut">
              <a:rPr lang="en-US" smtClean="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BEE25C-5ADF-4B45-8494-C2EDBB254D1D}" type="slidenum">
              <a:rPr lang="en-US" smtClean="0"/>
              <a:t>‹#›</a:t>
            </a:fld>
            <a:endParaRPr lang="en-US" dirty="0"/>
          </a:p>
        </p:txBody>
      </p:sp>
    </p:spTree>
    <p:extLst>
      <p:ext uri="{BB962C8B-B14F-4D97-AF65-F5344CB8AC3E}">
        <p14:creationId xmlns:p14="http://schemas.microsoft.com/office/powerpoint/2010/main" val="2740290735"/>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4495800" y="1657350"/>
            <a:ext cx="4648200" cy="628650"/>
          </a:xfrm>
        </p:spPr>
        <p:txBody>
          <a:bodyPr anchor="ctr">
            <a:normAutofit/>
          </a:bodyPr>
          <a:lstStyle>
            <a:lvl1pPr marL="57149"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4495800" y="2286000"/>
            <a:ext cx="4648200" cy="628650"/>
          </a:xfrm>
        </p:spPr>
        <p:txBody>
          <a:bodyPr anchor="ctr">
            <a:normAutofit/>
          </a:bodyPr>
          <a:lstStyle>
            <a:lvl1pPr marL="57149"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4495800" y="2914650"/>
            <a:ext cx="4648200" cy="628650"/>
          </a:xfrm>
        </p:spPr>
        <p:txBody>
          <a:bodyPr anchor="ctr">
            <a:normAutofit/>
          </a:bodyPr>
          <a:lstStyle>
            <a:lvl1pPr marL="57149"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4495800" y="3543300"/>
            <a:ext cx="4648200" cy="628650"/>
          </a:xfrm>
        </p:spPr>
        <p:txBody>
          <a:bodyPr anchor="ctr">
            <a:normAutofit/>
          </a:bodyPr>
          <a:lstStyle>
            <a:lvl1pPr marL="57149" indent="0">
              <a:buFontTx/>
              <a:buNone/>
              <a:defRPr sz="1800" baseline="0"/>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2452567"/>
      </p:ext>
    </p:extLst>
  </p:cSld>
  <p:clrMapOvr>
    <a:masterClrMapping/>
  </p:clrMapOvr>
</p:sldLayout>
</file>

<file path=ppt/slideLayouts/slideLayout7.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71700"/>
            <a:ext cx="64008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2057400" y="3488531"/>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9390DFDD-9CE0-4437-B4EC-94133C848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410" y="1485816"/>
            <a:ext cx="3130781" cy="457032"/>
          </a:xfrm>
          <a:prstGeom prst="rect">
            <a:avLst/>
          </a:prstGeom>
        </p:spPr>
      </p:pic>
    </p:spTree>
    <p:extLst>
      <p:ext uri="{BB962C8B-B14F-4D97-AF65-F5344CB8AC3E}">
        <p14:creationId xmlns:p14="http://schemas.microsoft.com/office/powerpoint/2010/main" val="433529303"/>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5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2068943"/>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8038" y="1246585"/>
            <a:ext cx="7772400" cy="1021556"/>
          </a:xfrm>
        </p:spPr>
        <p:txBody>
          <a:bodyPr anchor="t">
            <a:noAutofit/>
          </a:bodyPr>
          <a:lstStyle>
            <a:lvl1pPr algn="ctr">
              <a:defRPr sz="3750" b="1" cap="all"/>
            </a:lvl1pPr>
          </a:lstStyle>
          <a:p>
            <a:r>
              <a:rPr lang="en-US" dirty="0"/>
              <a:t>Click to edit Master title style</a:t>
            </a:r>
          </a:p>
        </p:txBody>
      </p:sp>
      <p:sp>
        <p:nvSpPr>
          <p:cNvPr id="3" name="Text Placeholder 2"/>
          <p:cNvSpPr>
            <a:spLocks noGrp="1"/>
          </p:cNvSpPr>
          <p:nvPr>
            <p:ph type="body" idx="1"/>
          </p:nvPr>
        </p:nvSpPr>
        <p:spPr>
          <a:xfrm>
            <a:off x="808038" y="2682479"/>
            <a:ext cx="7772400" cy="510778"/>
          </a:xfrm>
        </p:spPr>
        <p:txBody>
          <a:bodyPr anchor="b">
            <a:noAutofit/>
          </a:bodyPr>
          <a:lstStyle>
            <a:lvl1pPr marL="0" indent="0" algn="ctr">
              <a:spcBef>
                <a:spcPts val="0"/>
              </a:spcBef>
              <a:buNone/>
              <a:defRPr sz="3150">
                <a:solidFill>
                  <a:srgbClr val="C00000"/>
                </a:solidFill>
                <a:effectLst>
                  <a:outerShdw blurRad="38100" dist="38100" dir="2700000" algn="tl">
                    <a:srgbClr val="000000">
                      <a:alpha val="43137"/>
                    </a:srgbClr>
                  </a:outerShdw>
                </a:effectLs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630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92000">
              <a:schemeClr val="bg1">
                <a:lumMod val="100000"/>
              </a:schemeClr>
            </a:gs>
            <a:gs pos="6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76702F-E160-4569-8367-3B5A5A6E50EB}" type="datetimeFigureOut">
              <a:rPr lang="en-US" smtClean="0"/>
              <a:t>10/4/2023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BEE25C-5ADF-4B45-8494-C2EDBB254D1D}" type="slidenum">
              <a:rPr lang="en-US" smtClean="0"/>
              <a:t>‹#›</a:t>
            </a:fld>
            <a:endParaRPr lang="en-US" dirty="0"/>
          </a:p>
        </p:txBody>
      </p:sp>
      <p:sp>
        <p:nvSpPr>
          <p:cNvPr id="29" name="AutoShape 3"/>
          <p:cNvSpPr>
            <a:spLocks noChangeAspect="1" noChangeArrowheads="1" noTextEdit="1"/>
          </p:cNvSpPr>
          <p:nvPr/>
        </p:nvSpPr>
        <p:spPr bwMode="auto">
          <a:xfrm>
            <a:off x="0" y="1"/>
            <a:ext cx="9157869" cy="521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957672163"/>
      </p:ext>
    </p:extLst>
  </p:cSld>
  <p:clrMap bg1="lt1" tx1="dk1" bg2="lt2" tx2="dk2" accent1="accent1" accent2="accent2" accent3="accent3" accent4="accent4" accent5="accent5" accent6="accent6" hlink="hlink" folHlink="folHlink"/>
  <p:sldLayoutIdLst>
    <p:sldLayoutId id="2147483650" r:id="rId1"/>
    <p:sldLayoutId id="2147483674" r:id="rId2"/>
    <p:sldLayoutId id="2147483649" r:id="rId3"/>
    <p:sldLayoutId id="2147483673" r:id="rId4"/>
    <p:sldLayoutId id="2147483655" r:id="rId5"/>
    <p:sldLayoutId id="2147483672" r:id="rId6"/>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6402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xStyles>
    <p:titleStyle>
      <a:lvl1pPr algn="ctr" defTabSz="685800" rtl="0" eaLnBrk="1" latinLnBrk="0" hangingPunct="1">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
          <a:srgbClr val="C00000"/>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
          <a:srgbClr val="CC9900"/>
        </a:buClr>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
          <a:schemeClr val="tx1">
            <a:lumMod val="75000"/>
            <a:lumOff val="25000"/>
          </a:schemeClr>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
          <a:schemeClr val="accent3">
            <a:lumMod val="50000"/>
          </a:schemeClr>
        </a:buClr>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84000">
              <a:schemeClr val="accent1">
                <a:lumMod val="75000"/>
              </a:schemeClr>
            </a:gs>
            <a:gs pos="23000">
              <a:schemeClr val="accent1">
                <a:lumMod val="20000"/>
                <a:lumOff val="80000"/>
              </a:schemeClr>
            </a:gs>
          </a:gsLst>
          <a:path path="circle">
            <a:fillToRect l="50000" t="50000" r="50000" b="50000"/>
          </a:path>
          <a:tileRect/>
        </a:gradFill>
        <a:effectLst/>
      </p:bgPr>
    </p:bg>
    <p:spTree>
      <p:nvGrpSpPr>
        <p:cNvPr id="1" name="" descr="" title=""/>
        <p:cNvGrpSpPr/>
        <p:nvPr/>
      </p:nvGrpSpPr>
      <p:grpSpPr>
        <a:xfrm>
          <a:off x="0" y="0"/>
          <a:ext cx="0" cy="0"/>
          <a:chOff x="0" y="0"/>
          <a:chExt cx="0" cy="0"/>
        </a:xfrm>
      </p:grpSpPr>
      <p:sp>
        <p:nvSpPr>
          <p:cNvPr id="74"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7" name="Group 4" descr="" title=""/>
          <p:cNvGrpSpPr>
            <a:grpSpLocks noChangeAspect="1"/>
          </p:cNvGrpSpPr>
          <p:nvPr/>
        </p:nvGrpSpPr>
        <p:grpSpPr bwMode="auto">
          <a:xfrm>
            <a:off x="1208618" y="1054101"/>
            <a:ext cx="7234765" cy="4828117"/>
            <a:chOff x="571" y="903"/>
            <a:chExt cx="3418" cy="2281"/>
          </a:xfrm>
        </p:grpSpPr>
        <p:sp>
          <p:nvSpPr>
            <p:cNvPr id="78"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9"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0"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81" name="rear_graves" descr="" title=""/>
          <p:cNvGrpSpPr>
            <a:grpSpLocks noChangeAspect="1"/>
          </p:cNvGrpSpPr>
          <p:nvPr/>
        </p:nvGrpSpPr>
        <p:grpSpPr bwMode="auto">
          <a:xfrm>
            <a:off x="6544858" y="3867150"/>
            <a:ext cx="2174691" cy="595723"/>
            <a:chOff x="1008" y="1593"/>
            <a:chExt cx="3311" cy="907"/>
          </a:xfrm>
        </p:grpSpPr>
        <p:sp>
          <p:nvSpPr>
            <p:cNvPr id="82"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9"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0"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97" name="bat1" descr="" title=""/>
          <p:cNvSpPr>
            <a:spLocks/>
          </p:cNvSpPr>
          <p:nvPr/>
        </p:nvSpPr>
        <p:spPr bwMode="auto">
          <a:xfrm rot="20861242">
            <a:off x="1787106" y="2676550"/>
            <a:ext cx="754732" cy="183227"/>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bat2" descr="" title=""/>
          <p:cNvSpPr>
            <a:spLocks/>
          </p:cNvSpPr>
          <p:nvPr/>
        </p:nvSpPr>
        <p:spPr bwMode="auto">
          <a:xfrm>
            <a:off x="2977209" y="1859446"/>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bat4" descr="" title=""/>
          <p:cNvSpPr>
            <a:spLocks/>
          </p:cNvSpPr>
          <p:nvPr/>
        </p:nvSpPr>
        <p:spPr bwMode="auto">
          <a:xfrm rot="1174705">
            <a:off x="6745278" y="268843"/>
            <a:ext cx="628049" cy="287537"/>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nvGrpSpPr>
          <p:cNvPr id="101" name="front_graves" descr="" title=""/>
          <p:cNvGrpSpPr>
            <a:grpSpLocks noChangeAspect="1"/>
          </p:cNvGrpSpPr>
          <p:nvPr/>
        </p:nvGrpSpPr>
        <p:grpSpPr bwMode="auto">
          <a:xfrm>
            <a:off x="3657601" y="4183400"/>
            <a:ext cx="1950942" cy="943045"/>
            <a:chOff x="1140" y="1906"/>
            <a:chExt cx="1444" cy="698"/>
          </a:xfrm>
        </p:grpSpPr>
        <p:sp>
          <p:nvSpPr>
            <p:cNvPr id="10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09"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bat_upsidedown2" descr="" title=""/>
          <p:cNvSpPr>
            <a:spLocks/>
          </p:cNvSpPr>
          <p:nvPr/>
        </p:nvSpPr>
        <p:spPr bwMode="auto">
          <a:xfrm>
            <a:off x="8572679" y="1396609"/>
            <a:ext cx="350154" cy="565324"/>
          </a:xfrm>
          <a:custGeom>
            <a:avLst/>
            <a:gdLst>
              <a:gd name="T0" fmla="*/ 208 w 364"/>
              <a:gd name="T1" fmla="*/ 58 h 591"/>
              <a:gd name="T2" fmla="*/ 223 w 364"/>
              <a:gd name="T3" fmla="*/ 116 h 591"/>
              <a:gd name="T4" fmla="*/ 225 w 364"/>
              <a:gd name="T5" fmla="*/ 137 h 591"/>
              <a:gd name="T6" fmla="*/ 235 w 364"/>
              <a:gd name="T7" fmla="*/ 69 h 591"/>
              <a:gd name="T8" fmla="*/ 253 w 364"/>
              <a:gd name="T9" fmla="*/ 591 h 591"/>
              <a:gd name="T10" fmla="*/ 215 w 364"/>
              <a:gd name="T11" fmla="*/ 413 h 591"/>
              <a:gd name="T12" fmla="*/ 214 w 364"/>
              <a:gd name="T13" fmla="*/ 453 h 591"/>
              <a:gd name="T14" fmla="*/ 203 w 364"/>
              <a:gd name="T15" fmla="*/ 523 h 591"/>
              <a:gd name="T16" fmla="*/ 182 w 364"/>
              <a:gd name="T17" fmla="*/ 487 h 591"/>
              <a:gd name="T18" fmla="*/ 164 w 364"/>
              <a:gd name="T19" fmla="*/ 526 h 591"/>
              <a:gd name="T20" fmla="*/ 151 w 364"/>
              <a:gd name="T21" fmla="*/ 454 h 591"/>
              <a:gd name="T22" fmla="*/ 155 w 364"/>
              <a:gd name="T23" fmla="*/ 411 h 591"/>
              <a:gd name="T24" fmla="*/ 107 w 364"/>
              <a:gd name="T25" fmla="*/ 573 h 591"/>
              <a:gd name="T26" fmla="*/ 121 w 364"/>
              <a:gd name="T27" fmla="*/ 71 h 591"/>
              <a:gd name="T28" fmla="*/ 136 w 364"/>
              <a:gd name="T29" fmla="*/ 134 h 591"/>
              <a:gd name="T30" fmla="*/ 144 w 364"/>
              <a:gd name="T31" fmla="*/ 128 h 591"/>
              <a:gd name="T32" fmla="*/ 153 w 364"/>
              <a:gd name="T33" fmla="*/ 101 h 591"/>
              <a:gd name="T34" fmla="*/ 155 w 364"/>
              <a:gd name="T35" fmla="*/ 60 h 591"/>
              <a:gd name="T36" fmla="*/ 162 w 364"/>
              <a:gd name="T37" fmla="*/ 35 h 591"/>
              <a:gd name="T38" fmla="*/ 156 w 364"/>
              <a:gd name="T39" fmla="*/ 15 h 591"/>
              <a:gd name="T40" fmla="*/ 161 w 364"/>
              <a:gd name="T41" fmla="*/ 2 h 591"/>
              <a:gd name="T42" fmla="*/ 167 w 364"/>
              <a:gd name="T43" fmla="*/ 12 h 591"/>
              <a:gd name="T44" fmla="*/ 170 w 364"/>
              <a:gd name="T45" fmla="*/ 3 h 591"/>
              <a:gd name="T46" fmla="*/ 174 w 364"/>
              <a:gd name="T47" fmla="*/ 13 h 591"/>
              <a:gd name="T48" fmla="*/ 173 w 364"/>
              <a:gd name="T49" fmla="*/ 37 h 591"/>
              <a:gd name="T50" fmla="*/ 174 w 364"/>
              <a:gd name="T51" fmla="*/ 52 h 591"/>
              <a:gd name="T52" fmla="*/ 185 w 364"/>
              <a:gd name="T53" fmla="*/ 96 h 591"/>
              <a:gd name="T54" fmla="*/ 192 w 364"/>
              <a:gd name="T55" fmla="*/ 49 h 591"/>
              <a:gd name="T56" fmla="*/ 197 w 364"/>
              <a:gd name="T57" fmla="*/ 31 h 591"/>
              <a:gd name="T58" fmla="*/ 194 w 364"/>
              <a:gd name="T59" fmla="*/ 11 h 591"/>
              <a:gd name="T60" fmla="*/ 199 w 364"/>
              <a:gd name="T61" fmla="*/ 2 h 591"/>
              <a:gd name="T62" fmla="*/ 202 w 364"/>
              <a:gd name="T63" fmla="*/ 13 h 591"/>
              <a:gd name="T64" fmla="*/ 202 w 364"/>
              <a:gd name="T65" fmla="*/ 2 h 591"/>
              <a:gd name="T66" fmla="*/ 211 w 364"/>
              <a:gd name="T67" fmla="*/ 15 h 591"/>
              <a:gd name="T68" fmla="*/ 206 w 364"/>
              <a:gd name="T69" fmla="*/ 35 h 591"/>
              <a:gd name="T70" fmla="*/ 208 w 364"/>
              <a:gd name="T71" fmla="*/ 5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4" h="591">
                <a:moveTo>
                  <a:pt x="208" y="58"/>
                </a:moveTo>
                <a:cubicBezTo>
                  <a:pt x="208" y="87"/>
                  <a:pt x="221" y="111"/>
                  <a:pt x="223" y="116"/>
                </a:cubicBezTo>
                <a:cubicBezTo>
                  <a:pt x="224" y="121"/>
                  <a:pt x="223" y="138"/>
                  <a:pt x="225" y="137"/>
                </a:cubicBezTo>
                <a:cubicBezTo>
                  <a:pt x="230" y="132"/>
                  <a:pt x="234" y="88"/>
                  <a:pt x="235" y="69"/>
                </a:cubicBezTo>
                <a:cubicBezTo>
                  <a:pt x="309" y="144"/>
                  <a:pt x="364" y="460"/>
                  <a:pt x="253" y="591"/>
                </a:cubicBezTo>
                <a:cubicBezTo>
                  <a:pt x="261" y="460"/>
                  <a:pt x="231" y="435"/>
                  <a:pt x="215" y="413"/>
                </a:cubicBezTo>
                <a:cubicBezTo>
                  <a:pt x="207" y="424"/>
                  <a:pt x="211" y="444"/>
                  <a:pt x="214" y="453"/>
                </a:cubicBezTo>
                <a:cubicBezTo>
                  <a:pt x="217" y="462"/>
                  <a:pt x="236" y="491"/>
                  <a:pt x="203" y="523"/>
                </a:cubicBezTo>
                <a:cubicBezTo>
                  <a:pt x="208" y="487"/>
                  <a:pt x="191" y="487"/>
                  <a:pt x="182" y="487"/>
                </a:cubicBezTo>
                <a:cubicBezTo>
                  <a:pt x="174" y="487"/>
                  <a:pt x="156" y="496"/>
                  <a:pt x="164" y="526"/>
                </a:cubicBezTo>
                <a:cubicBezTo>
                  <a:pt x="136" y="497"/>
                  <a:pt x="141" y="471"/>
                  <a:pt x="151" y="454"/>
                </a:cubicBezTo>
                <a:cubicBezTo>
                  <a:pt x="161" y="437"/>
                  <a:pt x="158" y="422"/>
                  <a:pt x="155" y="411"/>
                </a:cubicBezTo>
                <a:cubicBezTo>
                  <a:pt x="137" y="425"/>
                  <a:pt x="79" y="495"/>
                  <a:pt x="107" y="573"/>
                </a:cubicBezTo>
                <a:cubicBezTo>
                  <a:pt x="0" y="476"/>
                  <a:pt x="30" y="152"/>
                  <a:pt x="121" y="71"/>
                </a:cubicBezTo>
                <a:cubicBezTo>
                  <a:pt x="129" y="64"/>
                  <a:pt x="125" y="120"/>
                  <a:pt x="136" y="134"/>
                </a:cubicBezTo>
                <a:cubicBezTo>
                  <a:pt x="145" y="145"/>
                  <a:pt x="141" y="136"/>
                  <a:pt x="144" y="128"/>
                </a:cubicBezTo>
                <a:cubicBezTo>
                  <a:pt x="144" y="118"/>
                  <a:pt x="148" y="111"/>
                  <a:pt x="153" y="101"/>
                </a:cubicBezTo>
                <a:cubicBezTo>
                  <a:pt x="155" y="69"/>
                  <a:pt x="154" y="76"/>
                  <a:pt x="155" y="60"/>
                </a:cubicBezTo>
                <a:cubicBezTo>
                  <a:pt x="155" y="53"/>
                  <a:pt x="162" y="44"/>
                  <a:pt x="162" y="35"/>
                </a:cubicBezTo>
                <a:cubicBezTo>
                  <a:pt x="162" y="27"/>
                  <a:pt x="156" y="20"/>
                  <a:pt x="156" y="15"/>
                </a:cubicBezTo>
                <a:cubicBezTo>
                  <a:pt x="156" y="10"/>
                  <a:pt x="156" y="4"/>
                  <a:pt x="161" y="2"/>
                </a:cubicBezTo>
                <a:cubicBezTo>
                  <a:pt x="164" y="0"/>
                  <a:pt x="164" y="12"/>
                  <a:pt x="167" y="12"/>
                </a:cubicBezTo>
                <a:cubicBezTo>
                  <a:pt x="169" y="12"/>
                  <a:pt x="167" y="4"/>
                  <a:pt x="170" y="3"/>
                </a:cubicBezTo>
                <a:cubicBezTo>
                  <a:pt x="173" y="1"/>
                  <a:pt x="173" y="10"/>
                  <a:pt x="174" y="13"/>
                </a:cubicBezTo>
                <a:cubicBezTo>
                  <a:pt x="175" y="16"/>
                  <a:pt x="172" y="30"/>
                  <a:pt x="173" y="37"/>
                </a:cubicBezTo>
                <a:cubicBezTo>
                  <a:pt x="174" y="43"/>
                  <a:pt x="175" y="46"/>
                  <a:pt x="174" y="52"/>
                </a:cubicBezTo>
                <a:cubicBezTo>
                  <a:pt x="174" y="57"/>
                  <a:pt x="177" y="97"/>
                  <a:pt x="185" y="96"/>
                </a:cubicBezTo>
                <a:cubicBezTo>
                  <a:pt x="189" y="96"/>
                  <a:pt x="194" y="60"/>
                  <a:pt x="192" y="49"/>
                </a:cubicBezTo>
                <a:cubicBezTo>
                  <a:pt x="191" y="43"/>
                  <a:pt x="197" y="36"/>
                  <a:pt x="197" y="31"/>
                </a:cubicBezTo>
                <a:cubicBezTo>
                  <a:pt x="196" y="22"/>
                  <a:pt x="191" y="17"/>
                  <a:pt x="194" y="11"/>
                </a:cubicBezTo>
                <a:cubicBezTo>
                  <a:pt x="195" y="9"/>
                  <a:pt x="196" y="1"/>
                  <a:pt x="199" y="2"/>
                </a:cubicBezTo>
                <a:cubicBezTo>
                  <a:pt x="202" y="2"/>
                  <a:pt x="199" y="13"/>
                  <a:pt x="202" y="13"/>
                </a:cubicBezTo>
                <a:cubicBezTo>
                  <a:pt x="205" y="13"/>
                  <a:pt x="200" y="3"/>
                  <a:pt x="202" y="2"/>
                </a:cubicBezTo>
                <a:cubicBezTo>
                  <a:pt x="204" y="2"/>
                  <a:pt x="211" y="12"/>
                  <a:pt x="211" y="15"/>
                </a:cubicBezTo>
                <a:cubicBezTo>
                  <a:pt x="212" y="19"/>
                  <a:pt x="205" y="28"/>
                  <a:pt x="206" y="35"/>
                </a:cubicBezTo>
                <a:cubicBezTo>
                  <a:pt x="208" y="46"/>
                  <a:pt x="208" y="58"/>
                  <a:pt x="208"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1"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2"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Title 1" descr="" title=""/>
          <p:cNvSpPr txBox="1">
            <a:spLocks/>
          </p:cNvSpPr>
          <p:nvPr/>
        </p:nvSpPr>
        <p:spPr>
          <a:xfrm>
            <a:off x="2590342" y="979127"/>
            <a:ext cx="4546581" cy="1163905"/>
          </a:xfrm>
          <a:prstGeom prst="rect">
            <a:avLst/>
          </a:prstGeom>
          <a:effectLst>
            <a:glow rad="101600">
              <a:schemeClr val="accent2">
                <a:satMod val="175000"/>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ln w="25400">
                  <a:solidFill>
                    <a:schemeClr val="tx1"/>
                  </a:solidFill>
                </a:ln>
                <a:gradFill>
                  <a:gsLst>
                    <a:gs pos="82000">
                      <a:schemeClr val="accent2">
                        <a:lumMod val="75000"/>
                      </a:schemeClr>
                    </a:gs>
                    <a:gs pos="66000">
                      <a:schemeClr val="accent2"/>
                    </a:gs>
                    <a:gs pos="38000">
                      <a:schemeClr val="bg1">
                        <a:lumMod val="95000"/>
                      </a:schemeClr>
                    </a:gs>
                    <a:gs pos="9000">
                      <a:schemeClr val="accent2"/>
                    </a:gs>
                    <a:gs pos="100000">
                      <a:schemeClr val="accent2"/>
                    </a:gs>
                  </a:gsLst>
                  <a:lin ang="5400000" scaled="1"/>
                </a:gradFill>
                <a:effectLst>
                  <a:glow rad="241300">
                    <a:schemeClr val="bg1">
                      <a:alpha val="25000"/>
                    </a:schemeClr>
                  </a:glow>
                  <a:outerShdw blurRad="50800" dist="38100" dir="2700000" algn="tl" rotWithShape="0">
                    <a:prstClr val="black">
                      <a:alpha val="40000"/>
                    </a:prstClr>
                  </a:outerShdw>
                </a:effectLst>
                <a:latin typeface="CAC Moose" panose="00000400000000000000" pitchFamily="2" charset="0"/>
                <a:cs typeface="Aharoni" pitchFamily="2" charset="-79"/>
              </a:rPr>
              <a:t>Scary</a:t>
            </a:r>
            <a:r>
              <a:rPr lang="en-US" sz="6400" dirty="0">
                <a:ln w="25400">
                  <a:solidFill>
                    <a:schemeClr val="tx1"/>
                  </a:solidFill>
                </a:ln>
                <a:gradFill>
                  <a:gsLst>
                    <a:gs pos="82000">
                      <a:schemeClr val="accent2">
                        <a:lumMod val="75000"/>
                      </a:schemeClr>
                    </a:gs>
                    <a:gs pos="66000">
                      <a:schemeClr val="accent2"/>
                    </a:gs>
                    <a:gs pos="38000">
                      <a:schemeClr val="bg1">
                        <a:lumMod val="95000"/>
                      </a:schemeClr>
                    </a:gs>
                    <a:gs pos="9000">
                      <a:schemeClr val="accent2"/>
                    </a:gs>
                    <a:gs pos="100000">
                      <a:schemeClr val="accent2"/>
                    </a:gs>
                  </a:gsLst>
                  <a:lin ang="5400000" scaled="1"/>
                </a:gradFill>
                <a:effectLst>
                  <a:glow rad="241300">
                    <a:schemeClr val="bg1">
                      <a:alpha val="25000"/>
                    </a:schemeClr>
                  </a:glow>
                  <a:outerShdw blurRad="50800" dist="38100" dir="2700000" algn="tl" rotWithShape="0">
                    <a:prstClr val="black">
                      <a:alpha val="40000"/>
                    </a:prstClr>
                  </a:outerShdw>
                </a:effectLst>
                <a:latin typeface="CAC Moose" panose="00000400000000000000" pitchFamily="2" charset="0"/>
                <a:cs typeface="Aharoni" pitchFamily="2" charset="-79"/>
              </a:rPr>
              <a:t> </a:t>
            </a:r>
            <a:endParaRPr lang="en-US" sz="6400" dirty="0">
              <a:ln w="25400">
                <a:solidFill>
                  <a:schemeClr val="tx1"/>
                </a:solidFill>
              </a:ln>
              <a:gradFill>
                <a:gsLst>
                  <a:gs pos="82000">
                    <a:schemeClr val="accent2">
                      <a:lumMod val="75000"/>
                    </a:schemeClr>
                  </a:gs>
                  <a:gs pos="66000">
                    <a:schemeClr val="accent2"/>
                  </a:gs>
                  <a:gs pos="38000">
                    <a:schemeClr val="bg1">
                      <a:lumMod val="95000"/>
                    </a:schemeClr>
                  </a:gs>
                  <a:gs pos="9000">
                    <a:schemeClr val="accent2"/>
                  </a:gs>
                  <a:gs pos="100000">
                    <a:schemeClr val="accent2"/>
                  </a:gs>
                </a:gsLst>
                <a:lin ang="5400000" scaled="1"/>
              </a:gradFill>
              <a:effectLst>
                <a:glow rad="241300">
                  <a:schemeClr val="bg1">
                    <a:alpha val="25000"/>
                  </a:schemeClr>
                </a:glow>
                <a:outerShdw blurRad="50800" dist="38100" dir="2700000" algn="tl" rotWithShape="0">
                  <a:prstClr val="black">
                    <a:alpha val="40000"/>
                  </a:prstClr>
                </a:outerShdw>
              </a:effectLst>
              <a:latin typeface="CAC Moose" panose="00000400000000000000" pitchFamily="2" charset="0"/>
            </a:endParaRPr>
          </a:p>
        </p:txBody>
      </p:sp>
      <p:sp>
        <p:nvSpPr>
          <p:cNvPr id="6"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Title 1" descr="" title=""/>
          <p:cNvSpPr>
            <a:spLocks noGrp="1"/>
          </p:cNvSpPr>
          <p:nvPr>
            <p:ph type="title"/>
          </p:nvPr>
        </p:nvSpPr>
        <p:spPr>
          <a:xfrm rot="60000">
            <a:off x="1674708" y="2203601"/>
            <a:ext cx="6601807" cy="956128"/>
          </a:xfrm>
          <a:effectLst>
            <a:outerShdw blurRad="50800" dist="50800" dir="1920000" algn="ctr" rotWithShape="0">
              <a:srgbClr val="000000">
                <a:alpha val="43137"/>
              </a:srgbClr>
            </a:outerShdw>
          </a:effectLst>
        </p:spPr>
        <p:txBody>
          <a:bodyPr>
            <a:noAutofit/>
          </a:bodyPr>
          <a:lstStyle/>
          <a:p>
            <a:r>
              <a:rPr lang="en-US" sz="7200" dirty="0">
                <a:ln w="31750">
                  <a:solidFill>
                    <a:schemeClr val="tx1"/>
                  </a:solidFill>
                </a:ln>
                <a:gradFill>
                  <a:gsLst>
                    <a:gs pos="37000">
                      <a:schemeClr val="bg1">
                        <a:lumMod val="85000"/>
                      </a:schemeClr>
                    </a:gs>
                    <a:gs pos="100000">
                      <a:schemeClr val="tx1">
                        <a:lumMod val="85000"/>
                        <a:lumOff val="15000"/>
                      </a:schemeClr>
                    </a:gs>
                  </a:gsLst>
                  <a:lin ang="5400000" scaled="0"/>
                </a:gradFill>
                <a:effectLst>
                  <a:glow rad="127000">
                    <a:schemeClr val="bg1">
                      <a:alpha val="25000"/>
                    </a:schemeClr>
                  </a:glow>
                </a:effectLst>
                <a:latin typeface="CAC Moose" panose="00000400000000000000" pitchFamily="2" charset="0"/>
                <a:cs typeface="Aharoni" pitchFamily="2" charset="-79"/>
              </a:rPr>
              <a:t>Legal Stuff !</a:t>
            </a:r>
            <a:endParaRPr lang="en-US" sz="7200" dirty="0">
              <a:ln w="31750">
                <a:solidFill>
                  <a:schemeClr val="tx1"/>
                </a:solidFill>
              </a:ln>
              <a:gradFill>
                <a:gsLst>
                  <a:gs pos="37000">
                    <a:schemeClr val="bg1">
                      <a:lumMod val="85000"/>
                    </a:schemeClr>
                  </a:gs>
                  <a:gs pos="100000">
                    <a:schemeClr val="tx1">
                      <a:lumMod val="85000"/>
                      <a:lumOff val="15000"/>
                    </a:schemeClr>
                  </a:gs>
                </a:gsLst>
                <a:lin ang="5400000" scaled="0"/>
              </a:gradFill>
              <a:effectLst>
                <a:glow rad="127000">
                  <a:schemeClr val="bg1">
                    <a:alpha val="25000"/>
                  </a:schemeClr>
                </a:glow>
              </a:effectLst>
              <a:latin typeface="CAC Moose" panose="00000400000000000000" pitchFamily="2" charset="0"/>
            </a:endParaRPr>
          </a:p>
        </p:txBody>
      </p:sp>
      <p:sp>
        <p:nvSpPr>
          <p:cNvPr id="116"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branch" descr="" title=""/>
          <p:cNvSpPr>
            <a:spLocks noEditPoints="1"/>
          </p:cNvSpPr>
          <p:nvPr/>
        </p:nvSpPr>
        <p:spPr bwMode="auto">
          <a:xfrm>
            <a:off x="6771698" y="-591173"/>
            <a:ext cx="3464579" cy="4534523"/>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8" name="Hand2" descr="" title=""/>
          <p:cNvSpPr>
            <a:spLocks/>
          </p:cNvSpPr>
          <p:nvPr/>
        </p:nvSpPr>
        <p:spPr bwMode="auto">
          <a:xfrm>
            <a:off x="3352252" y="3494263"/>
            <a:ext cx="540120" cy="1459988"/>
          </a:xfrm>
          <a:custGeom>
            <a:avLst/>
            <a:gdLst>
              <a:gd name="T0" fmla="*/ 181 w 848"/>
              <a:gd name="T1" fmla="*/ 454 h 1937"/>
              <a:gd name="T2" fmla="*/ 228 w 848"/>
              <a:gd name="T3" fmla="*/ 489 h 1937"/>
              <a:gd name="T4" fmla="*/ 295 w 848"/>
              <a:gd name="T5" fmla="*/ 409 h 1937"/>
              <a:gd name="T6" fmla="*/ 304 w 848"/>
              <a:gd name="T7" fmla="*/ 336 h 1937"/>
              <a:gd name="T8" fmla="*/ 281 w 848"/>
              <a:gd name="T9" fmla="*/ 218 h 1937"/>
              <a:gd name="T10" fmla="*/ 295 w 848"/>
              <a:gd name="T11" fmla="*/ 174 h 1937"/>
              <a:gd name="T12" fmla="*/ 435 w 848"/>
              <a:gd name="T13" fmla="*/ 35 h 1937"/>
              <a:gd name="T14" fmla="*/ 467 w 848"/>
              <a:gd name="T15" fmla="*/ 111 h 1937"/>
              <a:gd name="T16" fmla="*/ 417 w 848"/>
              <a:gd name="T17" fmla="*/ 148 h 1937"/>
              <a:gd name="T18" fmla="*/ 371 w 848"/>
              <a:gd name="T19" fmla="*/ 240 h 1937"/>
              <a:gd name="T20" fmla="*/ 395 w 848"/>
              <a:gd name="T21" fmla="*/ 344 h 1937"/>
              <a:gd name="T22" fmla="*/ 456 w 848"/>
              <a:gd name="T23" fmla="*/ 375 h 1937"/>
              <a:gd name="T24" fmla="*/ 529 w 848"/>
              <a:gd name="T25" fmla="*/ 276 h 1937"/>
              <a:gd name="T26" fmla="*/ 599 w 848"/>
              <a:gd name="T27" fmla="*/ 239 h 1937"/>
              <a:gd name="T28" fmla="*/ 699 w 848"/>
              <a:gd name="T29" fmla="*/ 180 h 1937"/>
              <a:gd name="T30" fmla="*/ 722 w 848"/>
              <a:gd name="T31" fmla="*/ 259 h 1937"/>
              <a:gd name="T32" fmla="*/ 655 w 848"/>
              <a:gd name="T33" fmla="*/ 300 h 1937"/>
              <a:gd name="T34" fmla="*/ 588 w 848"/>
              <a:gd name="T35" fmla="*/ 354 h 1937"/>
              <a:gd name="T36" fmla="*/ 529 w 848"/>
              <a:gd name="T37" fmla="*/ 438 h 1937"/>
              <a:gd name="T38" fmla="*/ 543 w 848"/>
              <a:gd name="T39" fmla="*/ 467 h 1937"/>
              <a:gd name="T40" fmla="*/ 669 w 848"/>
              <a:gd name="T41" fmla="*/ 444 h 1937"/>
              <a:gd name="T42" fmla="*/ 784 w 848"/>
              <a:gd name="T43" fmla="*/ 467 h 1937"/>
              <a:gd name="T44" fmla="*/ 785 w 848"/>
              <a:gd name="T45" fmla="*/ 542 h 1937"/>
              <a:gd name="T46" fmla="*/ 657 w 848"/>
              <a:gd name="T47" fmla="*/ 550 h 1937"/>
              <a:gd name="T48" fmla="*/ 564 w 848"/>
              <a:gd name="T49" fmla="*/ 592 h 1937"/>
              <a:gd name="T50" fmla="*/ 568 w 848"/>
              <a:gd name="T51" fmla="*/ 626 h 1937"/>
              <a:gd name="T52" fmla="*/ 678 w 848"/>
              <a:gd name="T53" fmla="*/ 643 h 1937"/>
              <a:gd name="T54" fmla="*/ 688 w 848"/>
              <a:gd name="T55" fmla="*/ 732 h 1937"/>
              <a:gd name="T56" fmla="*/ 642 w 848"/>
              <a:gd name="T57" fmla="*/ 719 h 1937"/>
              <a:gd name="T58" fmla="*/ 583 w 848"/>
              <a:gd name="T59" fmla="*/ 721 h 1937"/>
              <a:gd name="T60" fmla="*/ 543 w 848"/>
              <a:gd name="T61" fmla="*/ 770 h 1937"/>
              <a:gd name="T62" fmla="*/ 378 w 848"/>
              <a:gd name="T63" fmla="*/ 917 h 1937"/>
              <a:gd name="T64" fmla="*/ 396 w 848"/>
              <a:gd name="T65" fmla="*/ 1700 h 1937"/>
              <a:gd name="T66" fmla="*/ 433 w 848"/>
              <a:gd name="T67" fmla="*/ 1937 h 1937"/>
              <a:gd name="T68" fmla="*/ 0 w 848"/>
              <a:gd name="T69" fmla="*/ 1937 h 1937"/>
              <a:gd name="T70" fmla="*/ 114 w 848"/>
              <a:gd name="T71" fmla="*/ 1416 h 1937"/>
              <a:gd name="T72" fmla="*/ 123 w 848"/>
              <a:gd name="T73" fmla="*/ 918 h 1937"/>
              <a:gd name="T74" fmla="*/ 134 w 848"/>
              <a:gd name="T75" fmla="*/ 789 h 1937"/>
              <a:gd name="T76" fmla="*/ 87 w 848"/>
              <a:gd name="T77" fmla="*/ 520 h 1937"/>
              <a:gd name="T78" fmla="*/ 49 w 848"/>
              <a:gd name="T79" fmla="*/ 399 h 1937"/>
              <a:gd name="T80" fmla="*/ 50 w 848"/>
              <a:gd name="T81" fmla="*/ 356 h 1937"/>
              <a:gd name="T82" fmla="*/ 99 w 848"/>
              <a:gd name="T83" fmla="*/ 234 h 1937"/>
              <a:gd name="T84" fmla="*/ 146 w 848"/>
              <a:gd name="T85" fmla="*/ 266 h 1937"/>
              <a:gd name="T86" fmla="*/ 134 w 848"/>
              <a:gd name="T87" fmla="*/ 367 h 1937"/>
              <a:gd name="T88" fmla="*/ 181 w 848"/>
              <a:gd name="T89" fmla="*/ 454 h 1937"/>
              <a:gd name="connsiteX0" fmla="*/ 1676 w 9236"/>
              <a:gd name="connsiteY0" fmla="*/ 2216 h 9872"/>
              <a:gd name="connsiteX1" fmla="*/ 2231 w 9236"/>
              <a:gd name="connsiteY1" fmla="*/ 2397 h 9872"/>
              <a:gd name="connsiteX2" fmla="*/ 3021 w 9236"/>
              <a:gd name="connsiteY2" fmla="*/ 1984 h 9872"/>
              <a:gd name="connsiteX3" fmla="*/ 3127 w 9236"/>
              <a:gd name="connsiteY3" fmla="*/ 1607 h 9872"/>
              <a:gd name="connsiteX4" fmla="*/ 2856 w 9236"/>
              <a:gd name="connsiteY4" fmla="*/ 997 h 9872"/>
              <a:gd name="connsiteX5" fmla="*/ 3021 w 9236"/>
              <a:gd name="connsiteY5" fmla="*/ 770 h 9872"/>
              <a:gd name="connsiteX6" fmla="*/ 4672 w 9236"/>
              <a:gd name="connsiteY6" fmla="*/ 53 h 9872"/>
              <a:gd name="connsiteX7" fmla="*/ 5049 w 9236"/>
              <a:gd name="connsiteY7" fmla="*/ 445 h 9872"/>
              <a:gd name="connsiteX8" fmla="*/ 4459 w 9236"/>
              <a:gd name="connsiteY8" fmla="*/ 636 h 9872"/>
              <a:gd name="connsiteX9" fmla="*/ 3917 w 9236"/>
              <a:gd name="connsiteY9" fmla="*/ 1111 h 9872"/>
              <a:gd name="connsiteX10" fmla="*/ 4200 w 9236"/>
              <a:gd name="connsiteY10" fmla="*/ 1648 h 9872"/>
              <a:gd name="connsiteX11" fmla="*/ 4919 w 9236"/>
              <a:gd name="connsiteY11" fmla="*/ 1808 h 9872"/>
              <a:gd name="connsiteX12" fmla="*/ 5780 w 9236"/>
              <a:gd name="connsiteY12" fmla="*/ 1297 h 9872"/>
              <a:gd name="connsiteX13" fmla="*/ 6606 w 9236"/>
              <a:gd name="connsiteY13" fmla="*/ 1106 h 9872"/>
              <a:gd name="connsiteX14" fmla="*/ 7785 w 9236"/>
              <a:gd name="connsiteY14" fmla="*/ 801 h 9872"/>
              <a:gd name="connsiteX15" fmla="*/ 8056 w 9236"/>
              <a:gd name="connsiteY15" fmla="*/ 1209 h 9872"/>
              <a:gd name="connsiteX16" fmla="*/ 7266 w 9236"/>
              <a:gd name="connsiteY16" fmla="*/ 1421 h 9872"/>
              <a:gd name="connsiteX17" fmla="*/ 6476 w 9236"/>
              <a:gd name="connsiteY17" fmla="*/ 1700 h 9872"/>
              <a:gd name="connsiteX18" fmla="*/ 5780 w 9236"/>
              <a:gd name="connsiteY18" fmla="*/ 2133 h 9872"/>
              <a:gd name="connsiteX19" fmla="*/ 5945 w 9236"/>
              <a:gd name="connsiteY19" fmla="*/ 2283 h 9872"/>
              <a:gd name="connsiteX20" fmla="*/ 7431 w 9236"/>
              <a:gd name="connsiteY20" fmla="*/ 2164 h 9872"/>
              <a:gd name="connsiteX21" fmla="*/ 8787 w 9236"/>
              <a:gd name="connsiteY21" fmla="*/ 2283 h 9872"/>
              <a:gd name="connsiteX22" fmla="*/ 8799 w 9236"/>
              <a:gd name="connsiteY22" fmla="*/ 2670 h 9872"/>
              <a:gd name="connsiteX23" fmla="*/ 7290 w 9236"/>
              <a:gd name="connsiteY23" fmla="*/ 2711 h 9872"/>
              <a:gd name="connsiteX24" fmla="*/ 6193 w 9236"/>
              <a:gd name="connsiteY24" fmla="*/ 2928 h 9872"/>
              <a:gd name="connsiteX25" fmla="*/ 6240 w 9236"/>
              <a:gd name="connsiteY25" fmla="*/ 3104 h 9872"/>
              <a:gd name="connsiteX26" fmla="*/ 7537 w 9236"/>
              <a:gd name="connsiteY26" fmla="*/ 3192 h 9872"/>
              <a:gd name="connsiteX27" fmla="*/ 7655 w 9236"/>
              <a:gd name="connsiteY27" fmla="*/ 3651 h 9872"/>
              <a:gd name="connsiteX28" fmla="*/ 7113 w 9236"/>
              <a:gd name="connsiteY28" fmla="*/ 3584 h 9872"/>
              <a:gd name="connsiteX29" fmla="*/ 6417 w 9236"/>
              <a:gd name="connsiteY29" fmla="*/ 3594 h 9872"/>
              <a:gd name="connsiteX30" fmla="*/ 5945 w 9236"/>
              <a:gd name="connsiteY30" fmla="*/ 3847 h 9872"/>
              <a:gd name="connsiteX31" fmla="*/ 4000 w 9236"/>
              <a:gd name="connsiteY31" fmla="*/ 4606 h 9872"/>
              <a:gd name="connsiteX32" fmla="*/ 4212 w 9236"/>
              <a:gd name="connsiteY32" fmla="*/ 8648 h 9872"/>
              <a:gd name="connsiteX33" fmla="*/ 4648 w 9236"/>
              <a:gd name="connsiteY33" fmla="*/ 9872 h 9872"/>
              <a:gd name="connsiteX34" fmla="*/ 0 w 9236"/>
              <a:gd name="connsiteY34" fmla="*/ 9225 h 9872"/>
              <a:gd name="connsiteX35" fmla="*/ 886 w 9236"/>
              <a:gd name="connsiteY35" fmla="*/ 7182 h 9872"/>
              <a:gd name="connsiteX36" fmla="*/ 992 w 9236"/>
              <a:gd name="connsiteY36" fmla="*/ 4611 h 9872"/>
              <a:gd name="connsiteX37" fmla="*/ 1122 w 9236"/>
              <a:gd name="connsiteY37" fmla="*/ 3945 h 9872"/>
              <a:gd name="connsiteX38" fmla="*/ 568 w 9236"/>
              <a:gd name="connsiteY38" fmla="*/ 2557 h 9872"/>
              <a:gd name="connsiteX39" fmla="*/ 120 w 9236"/>
              <a:gd name="connsiteY39" fmla="*/ 1932 h 9872"/>
              <a:gd name="connsiteX40" fmla="*/ 132 w 9236"/>
              <a:gd name="connsiteY40" fmla="*/ 1710 h 9872"/>
              <a:gd name="connsiteX41" fmla="*/ 709 w 9236"/>
              <a:gd name="connsiteY41" fmla="*/ 1080 h 9872"/>
              <a:gd name="connsiteX42" fmla="*/ 1264 w 9236"/>
              <a:gd name="connsiteY42" fmla="*/ 1245 h 9872"/>
              <a:gd name="connsiteX43" fmla="*/ 1122 w 9236"/>
              <a:gd name="connsiteY43" fmla="*/ 1767 h 9872"/>
              <a:gd name="connsiteX44" fmla="*/ 1676 w 9236"/>
              <a:gd name="connsiteY44" fmla="*/ 2216 h 9872"/>
              <a:gd name="connsiteX0" fmla="*/ 1815 w 10000"/>
              <a:gd name="connsiteY0" fmla="*/ 2244 h 9344"/>
              <a:gd name="connsiteX1" fmla="*/ 2416 w 10000"/>
              <a:gd name="connsiteY1" fmla="*/ 2427 h 9344"/>
              <a:gd name="connsiteX2" fmla="*/ 3271 w 10000"/>
              <a:gd name="connsiteY2" fmla="*/ 2009 h 9344"/>
              <a:gd name="connsiteX3" fmla="*/ 3386 w 10000"/>
              <a:gd name="connsiteY3" fmla="*/ 1627 h 9344"/>
              <a:gd name="connsiteX4" fmla="*/ 3092 w 10000"/>
              <a:gd name="connsiteY4" fmla="*/ 1009 h 9344"/>
              <a:gd name="connsiteX5" fmla="*/ 3271 w 10000"/>
              <a:gd name="connsiteY5" fmla="*/ 779 h 9344"/>
              <a:gd name="connsiteX6" fmla="*/ 5058 w 10000"/>
              <a:gd name="connsiteY6" fmla="*/ 53 h 9344"/>
              <a:gd name="connsiteX7" fmla="*/ 5467 w 10000"/>
              <a:gd name="connsiteY7" fmla="*/ 450 h 9344"/>
              <a:gd name="connsiteX8" fmla="*/ 4828 w 10000"/>
              <a:gd name="connsiteY8" fmla="*/ 643 h 9344"/>
              <a:gd name="connsiteX9" fmla="*/ 4241 w 10000"/>
              <a:gd name="connsiteY9" fmla="*/ 1124 h 9344"/>
              <a:gd name="connsiteX10" fmla="*/ 4547 w 10000"/>
              <a:gd name="connsiteY10" fmla="*/ 1668 h 9344"/>
              <a:gd name="connsiteX11" fmla="*/ 5326 w 10000"/>
              <a:gd name="connsiteY11" fmla="*/ 1830 h 9344"/>
              <a:gd name="connsiteX12" fmla="*/ 6258 w 10000"/>
              <a:gd name="connsiteY12" fmla="*/ 1313 h 9344"/>
              <a:gd name="connsiteX13" fmla="*/ 7152 w 10000"/>
              <a:gd name="connsiteY13" fmla="*/ 1119 h 9344"/>
              <a:gd name="connsiteX14" fmla="*/ 8429 w 10000"/>
              <a:gd name="connsiteY14" fmla="*/ 810 h 9344"/>
              <a:gd name="connsiteX15" fmla="*/ 8722 w 10000"/>
              <a:gd name="connsiteY15" fmla="*/ 1224 h 9344"/>
              <a:gd name="connsiteX16" fmla="*/ 7867 w 10000"/>
              <a:gd name="connsiteY16" fmla="*/ 1438 h 9344"/>
              <a:gd name="connsiteX17" fmla="*/ 7012 w 10000"/>
              <a:gd name="connsiteY17" fmla="*/ 1721 h 9344"/>
              <a:gd name="connsiteX18" fmla="*/ 6258 w 10000"/>
              <a:gd name="connsiteY18" fmla="*/ 2160 h 9344"/>
              <a:gd name="connsiteX19" fmla="*/ 6437 w 10000"/>
              <a:gd name="connsiteY19" fmla="*/ 2312 h 9344"/>
              <a:gd name="connsiteX20" fmla="*/ 8046 w 10000"/>
              <a:gd name="connsiteY20" fmla="*/ 2191 h 9344"/>
              <a:gd name="connsiteX21" fmla="*/ 9514 w 10000"/>
              <a:gd name="connsiteY21" fmla="*/ 2312 h 9344"/>
              <a:gd name="connsiteX22" fmla="*/ 9527 w 10000"/>
              <a:gd name="connsiteY22" fmla="*/ 2704 h 9344"/>
              <a:gd name="connsiteX23" fmla="*/ 7893 w 10000"/>
              <a:gd name="connsiteY23" fmla="*/ 2745 h 9344"/>
              <a:gd name="connsiteX24" fmla="*/ 6705 w 10000"/>
              <a:gd name="connsiteY24" fmla="*/ 2965 h 9344"/>
              <a:gd name="connsiteX25" fmla="*/ 6756 w 10000"/>
              <a:gd name="connsiteY25" fmla="*/ 3143 h 9344"/>
              <a:gd name="connsiteX26" fmla="*/ 8160 w 10000"/>
              <a:gd name="connsiteY26" fmla="*/ 3232 h 9344"/>
              <a:gd name="connsiteX27" fmla="*/ 8288 w 10000"/>
              <a:gd name="connsiteY27" fmla="*/ 3697 h 9344"/>
              <a:gd name="connsiteX28" fmla="*/ 7701 w 10000"/>
              <a:gd name="connsiteY28" fmla="*/ 3629 h 9344"/>
              <a:gd name="connsiteX29" fmla="*/ 6948 w 10000"/>
              <a:gd name="connsiteY29" fmla="*/ 3640 h 9344"/>
              <a:gd name="connsiteX30" fmla="*/ 6437 w 10000"/>
              <a:gd name="connsiteY30" fmla="*/ 3896 h 9344"/>
              <a:gd name="connsiteX31" fmla="*/ 4331 w 10000"/>
              <a:gd name="connsiteY31" fmla="*/ 4665 h 9344"/>
              <a:gd name="connsiteX32" fmla="*/ 4560 w 10000"/>
              <a:gd name="connsiteY32" fmla="*/ 8759 h 9344"/>
              <a:gd name="connsiteX33" fmla="*/ 4867 w 10000"/>
              <a:gd name="connsiteY33" fmla="*/ 9344 h 9344"/>
              <a:gd name="connsiteX34" fmla="*/ 0 w 10000"/>
              <a:gd name="connsiteY34" fmla="*/ 9344 h 9344"/>
              <a:gd name="connsiteX35" fmla="*/ 959 w 10000"/>
              <a:gd name="connsiteY35" fmla="*/ 7274 h 9344"/>
              <a:gd name="connsiteX36" fmla="*/ 1074 w 10000"/>
              <a:gd name="connsiteY36" fmla="*/ 4670 h 9344"/>
              <a:gd name="connsiteX37" fmla="*/ 1215 w 10000"/>
              <a:gd name="connsiteY37" fmla="*/ 3995 h 9344"/>
              <a:gd name="connsiteX38" fmla="*/ 615 w 10000"/>
              <a:gd name="connsiteY38" fmla="*/ 2589 h 9344"/>
              <a:gd name="connsiteX39" fmla="*/ 130 w 10000"/>
              <a:gd name="connsiteY39" fmla="*/ 1956 h 9344"/>
              <a:gd name="connsiteX40" fmla="*/ 143 w 10000"/>
              <a:gd name="connsiteY40" fmla="*/ 1731 h 9344"/>
              <a:gd name="connsiteX41" fmla="*/ 768 w 10000"/>
              <a:gd name="connsiteY41" fmla="*/ 1093 h 9344"/>
              <a:gd name="connsiteX42" fmla="*/ 1369 w 10000"/>
              <a:gd name="connsiteY42" fmla="*/ 1260 h 9344"/>
              <a:gd name="connsiteX43" fmla="*/ 1215 w 10000"/>
              <a:gd name="connsiteY43" fmla="*/ 1789 h 9344"/>
              <a:gd name="connsiteX44" fmla="*/ 1815 w 10000"/>
              <a:gd name="connsiteY44" fmla="*/ 2244 h 9344"/>
              <a:gd name="connsiteX0" fmla="*/ 1815 w 10000"/>
              <a:gd name="connsiteY0" fmla="*/ 2402 h 12097"/>
              <a:gd name="connsiteX1" fmla="*/ 2416 w 10000"/>
              <a:gd name="connsiteY1" fmla="*/ 2597 h 12097"/>
              <a:gd name="connsiteX2" fmla="*/ 3271 w 10000"/>
              <a:gd name="connsiteY2" fmla="*/ 2150 h 12097"/>
              <a:gd name="connsiteX3" fmla="*/ 3386 w 10000"/>
              <a:gd name="connsiteY3" fmla="*/ 1741 h 12097"/>
              <a:gd name="connsiteX4" fmla="*/ 3092 w 10000"/>
              <a:gd name="connsiteY4" fmla="*/ 1080 h 12097"/>
              <a:gd name="connsiteX5" fmla="*/ 3271 w 10000"/>
              <a:gd name="connsiteY5" fmla="*/ 834 h 12097"/>
              <a:gd name="connsiteX6" fmla="*/ 5058 w 10000"/>
              <a:gd name="connsiteY6" fmla="*/ 57 h 12097"/>
              <a:gd name="connsiteX7" fmla="*/ 5467 w 10000"/>
              <a:gd name="connsiteY7" fmla="*/ 482 h 12097"/>
              <a:gd name="connsiteX8" fmla="*/ 4828 w 10000"/>
              <a:gd name="connsiteY8" fmla="*/ 688 h 12097"/>
              <a:gd name="connsiteX9" fmla="*/ 4241 w 10000"/>
              <a:gd name="connsiteY9" fmla="*/ 1203 h 12097"/>
              <a:gd name="connsiteX10" fmla="*/ 4547 w 10000"/>
              <a:gd name="connsiteY10" fmla="*/ 1785 h 12097"/>
              <a:gd name="connsiteX11" fmla="*/ 5326 w 10000"/>
              <a:gd name="connsiteY11" fmla="*/ 1958 h 12097"/>
              <a:gd name="connsiteX12" fmla="*/ 6258 w 10000"/>
              <a:gd name="connsiteY12" fmla="*/ 1405 h 12097"/>
              <a:gd name="connsiteX13" fmla="*/ 7152 w 10000"/>
              <a:gd name="connsiteY13" fmla="*/ 1198 h 12097"/>
              <a:gd name="connsiteX14" fmla="*/ 8429 w 10000"/>
              <a:gd name="connsiteY14" fmla="*/ 867 h 12097"/>
              <a:gd name="connsiteX15" fmla="*/ 8722 w 10000"/>
              <a:gd name="connsiteY15" fmla="*/ 1310 h 12097"/>
              <a:gd name="connsiteX16" fmla="*/ 7867 w 10000"/>
              <a:gd name="connsiteY16" fmla="*/ 1539 h 12097"/>
              <a:gd name="connsiteX17" fmla="*/ 7012 w 10000"/>
              <a:gd name="connsiteY17" fmla="*/ 1842 h 12097"/>
              <a:gd name="connsiteX18" fmla="*/ 6258 w 10000"/>
              <a:gd name="connsiteY18" fmla="*/ 2312 h 12097"/>
              <a:gd name="connsiteX19" fmla="*/ 6437 w 10000"/>
              <a:gd name="connsiteY19" fmla="*/ 2474 h 12097"/>
              <a:gd name="connsiteX20" fmla="*/ 8046 w 10000"/>
              <a:gd name="connsiteY20" fmla="*/ 2345 h 12097"/>
              <a:gd name="connsiteX21" fmla="*/ 9514 w 10000"/>
              <a:gd name="connsiteY21" fmla="*/ 2474 h 12097"/>
              <a:gd name="connsiteX22" fmla="*/ 9527 w 10000"/>
              <a:gd name="connsiteY22" fmla="*/ 2894 h 12097"/>
              <a:gd name="connsiteX23" fmla="*/ 7893 w 10000"/>
              <a:gd name="connsiteY23" fmla="*/ 2938 h 12097"/>
              <a:gd name="connsiteX24" fmla="*/ 6705 w 10000"/>
              <a:gd name="connsiteY24" fmla="*/ 3173 h 12097"/>
              <a:gd name="connsiteX25" fmla="*/ 6756 w 10000"/>
              <a:gd name="connsiteY25" fmla="*/ 3364 h 12097"/>
              <a:gd name="connsiteX26" fmla="*/ 8160 w 10000"/>
              <a:gd name="connsiteY26" fmla="*/ 3459 h 12097"/>
              <a:gd name="connsiteX27" fmla="*/ 8288 w 10000"/>
              <a:gd name="connsiteY27" fmla="*/ 3957 h 12097"/>
              <a:gd name="connsiteX28" fmla="*/ 7701 w 10000"/>
              <a:gd name="connsiteY28" fmla="*/ 3884 h 12097"/>
              <a:gd name="connsiteX29" fmla="*/ 6948 w 10000"/>
              <a:gd name="connsiteY29" fmla="*/ 3896 h 12097"/>
              <a:gd name="connsiteX30" fmla="*/ 6437 w 10000"/>
              <a:gd name="connsiteY30" fmla="*/ 4170 h 12097"/>
              <a:gd name="connsiteX31" fmla="*/ 4331 w 10000"/>
              <a:gd name="connsiteY31" fmla="*/ 4993 h 12097"/>
              <a:gd name="connsiteX32" fmla="*/ 4560 w 10000"/>
              <a:gd name="connsiteY32" fmla="*/ 9374 h 12097"/>
              <a:gd name="connsiteX33" fmla="*/ 4668 w 10000"/>
              <a:gd name="connsiteY33" fmla="*/ 12097 h 12097"/>
              <a:gd name="connsiteX34" fmla="*/ 0 w 10000"/>
              <a:gd name="connsiteY34" fmla="*/ 10000 h 12097"/>
              <a:gd name="connsiteX35" fmla="*/ 959 w 10000"/>
              <a:gd name="connsiteY35" fmla="*/ 7785 h 12097"/>
              <a:gd name="connsiteX36" fmla="*/ 1074 w 10000"/>
              <a:gd name="connsiteY36" fmla="*/ 4998 h 12097"/>
              <a:gd name="connsiteX37" fmla="*/ 1215 w 10000"/>
              <a:gd name="connsiteY37" fmla="*/ 4275 h 12097"/>
              <a:gd name="connsiteX38" fmla="*/ 615 w 10000"/>
              <a:gd name="connsiteY38" fmla="*/ 2771 h 12097"/>
              <a:gd name="connsiteX39" fmla="*/ 130 w 10000"/>
              <a:gd name="connsiteY39" fmla="*/ 2093 h 12097"/>
              <a:gd name="connsiteX40" fmla="*/ 143 w 10000"/>
              <a:gd name="connsiteY40" fmla="*/ 1853 h 12097"/>
              <a:gd name="connsiteX41" fmla="*/ 768 w 10000"/>
              <a:gd name="connsiteY41" fmla="*/ 1170 h 12097"/>
              <a:gd name="connsiteX42" fmla="*/ 1369 w 10000"/>
              <a:gd name="connsiteY42" fmla="*/ 1348 h 12097"/>
              <a:gd name="connsiteX43" fmla="*/ 1215 w 10000"/>
              <a:gd name="connsiteY43" fmla="*/ 1915 h 12097"/>
              <a:gd name="connsiteX44" fmla="*/ 1815 w 10000"/>
              <a:gd name="connsiteY44" fmla="*/ 2402 h 12097"/>
              <a:gd name="connsiteX0" fmla="*/ 2014 w 10199"/>
              <a:gd name="connsiteY0" fmla="*/ 2402 h 12097"/>
              <a:gd name="connsiteX1" fmla="*/ 2615 w 10199"/>
              <a:gd name="connsiteY1" fmla="*/ 2597 h 12097"/>
              <a:gd name="connsiteX2" fmla="*/ 3470 w 10199"/>
              <a:gd name="connsiteY2" fmla="*/ 2150 h 12097"/>
              <a:gd name="connsiteX3" fmla="*/ 3585 w 10199"/>
              <a:gd name="connsiteY3" fmla="*/ 1741 h 12097"/>
              <a:gd name="connsiteX4" fmla="*/ 3291 w 10199"/>
              <a:gd name="connsiteY4" fmla="*/ 1080 h 12097"/>
              <a:gd name="connsiteX5" fmla="*/ 3470 w 10199"/>
              <a:gd name="connsiteY5" fmla="*/ 834 h 12097"/>
              <a:gd name="connsiteX6" fmla="*/ 5257 w 10199"/>
              <a:gd name="connsiteY6" fmla="*/ 57 h 12097"/>
              <a:gd name="connsiteX7" fmla="*/ 5666 w 10199"/>
              <a:gd name="connsiteY7" fmla="*/ 482 h 12097"/>
              <a:gd name="connsiteX8" fmla="*/ 5027 w 10199"/>
              <a:gd name="connsiteY8" fmla="*/ 688 h 12097"/>
              <a:gd name="connsiteX9" fmla="*/ 4440 w 10199"/>
              <a:gd name="connsiteY9" fmla="*/ 1203 h 12097"/>
              <a:gd name="connsiteX10" fmla="*/ 4746 w 10199"/>
              <a:gd name="connsiteY10" fmla="*/ 1785 h 12097"/>
              <a:gd name="connsiteX11" fmla="*/ 5525 w 10199"/>
              <a:gd name="connsiteY11" fmla="*/ 1958 h 12097"/>
              <a:gd name="connsiteX12" fmla="*/ 6457 w 10199"/>
              <a:gd name="connsiteY12" fmla="*/ 1405 h 12097"/>
              <a:gd name="connsiteX13" fmla="*/ 7351 w 10199"/>
              <a:gd name="connsiteY13" fmla="*/ 1198 h 12097"/>
              <a:gd name="connsiteX14" fmla="*/ 8628 w 10199"/>
              <a:gd name="connsiteY14" fmla="*/ 867 h 12097"/>
              <a:gd name="connsiteX15" fmla="*/ 8921 w 10199"/>
              <a:gd name="connsiteY15" fmla="*/ 1310 h 12097"/>
              <a:gd name="connsiteX16" fmla="*/ 8066 w 10199"/>
              <a:gd name="connsiteY16" fmla="*/ 1539 h 12097"/>
              <a:gd name="connsiteX17" fmla="*/ 7211 w 10199"/>
              <a:gd name="connsiteY17" fmla="*/ 1842 h 12097"/>
              <a:gd name="connsiteX18" fmla="*/ 6457 w 10199"/>
              <a:gd name="connsiteY18" fmla="*/ 2312 h 12097"/>
              <a:gd name="connsiteX19" fmla="*/ 6636 w 10199"/>
              <a:gd name="connsiteY19" fmla="*/ 2474 h 12097"/>
              <a:gd name="connsiteX20" fmla="*/ 8245 w 10199"/>
              <a:gd name="connsiteY20" fmla="*/ 2345 h 12097"/>
              <a:gd name="connsiteX21" fmla="*/ 9713 w 10199"/>
              <a:gd name="connsiteY21" fmla="*/ 2474 h 12097"/>
              <a:gd name="connsiteX22" fmla="*/ 9726 w 10199"/>
              <a:gd name="connsiteY22" fmla="*/ 2894 h 12097"/>
              <a:gd name="connsiteX23" fmla="*/ 8092 w 10199"/>
              <a:gd name="connsiteY23" fmla="*/ 2938 h 12097"/>
              <a:gd name="connsiteX24" fmla="*/ 6904 w 10199"/>
              <a:gd name="connsiteY24" fmla="*/ 3173 h 12097"/>
              <a:gd name="connsiteX25" fmla="*/ 6955 w 10199"/>
              <a:gd name="connsiteY25" fmla="*/ 3364 h 12097"/>
              <a:gd name="connsiteX26" fmla="*/ 8359 w 10199"/>
              <a:gd name="connsiteY26" fmla="*/ 3459 h 12097"/>
              <a:gd name="connsiteX27" fmla="*/ 8487 w 10199"/>
              <a:gd name="connsiteY27" fmla="*/ 3957 h 12097"/>
              <a:gd name="connsiteX28" fmla="*/ 7900 w 10199"/>
              <a:gd name="connsiteY28" fmla="*/ 3884 h 12097"/>
              <a:gd name="connsiteX29" fmla="*/ 7147 w 10199"/>
              <a:gd name="connsiteY29" fmla="*/ 3896 h 12097"/>
              <a:gd name="connsiteX30" fmla="*/ 6636 w 10199"/>
              <a:gd name="connsiteY30" fmla="*/ 4170 h 12097"/>
              <a:gd name="connsiteX31" fmla="*/ 4530 w 10199"/>
              <a:gd name="connsiteY31" fmla="*/ 4993 h 12097"/>
              <a:gd name="connsiteX32" fmla="*/ 4759 w 10199"/>
              <a:gd name="connsiteY32" fmla="*/ 9374 h 12097"/>
              <a:gd name="connsiteX33" fmla="*/ 4867 w 10199"/>
              <a:gd name="connsiteY33" fmla="*/ 12097 h 12097"/>
              <a:gd name="connsiteX34" fmla="*/ 0 w 10199"/>
              <a:gd name="connsiteY34" fmla="*/ 12054 h 12097"/>
              <a:gd name="connsiteX35" fmla="*/ 1158 w 10199"/>
              <a:gd name="connsiteY35" fmla="*/ 7785 h 12097"/>
              <a:gd name="connsiteX36" fmla="*/ 1273 w 10199"/>
              <a:gd name="connsiteY36" fmla="*/ 4998 h 12097"/>
              <a:gd name="connsiteX37" fmla="*/ 1414 w 10199"/>
              <a:gd name="connsiteY37" fmla="*/ 4275 h 12097"/>
              <a:gd name="connsiteX38" fmla="*/ 814 w 10199"/>
              <a:gd name="connsiteY38" fmla="*/ 2771 h 12097"/>
              <a:gd name="connsiteX39" fmla="*/ 329 w 10199"/>
              <a:gd name="connsiteY39" fmla="*/ 2093 h 12097"/>
              <a:gd name="connsiteX40" fmla="*/ 342 w 10199"/>
              <a:gd name="connsiteY40" fmla="*/ 1853 h 12097"/>
              <a:gd name="connsiteX41" fmla="*/ 967 w 10199"/>
              <a:gd name="connsiteY41" fmla="*/ 1170 h 12097"/>
              <a:gd name="connsiteX42" fmla="*/ 1568 w 10199"/>
              <a:gd name="connsiteY42" fmla="*/ 1348 h 12097"/>
              <a:gd name="connsiteX43" fmla="*/ 1414 w 10199"/>
              <a:gd name="connsiteY43" fmla="*/ 1915 h 12097"/>
              <a:gd name="connsiteX44" fmla="*/ 2014 w 10199"/>
              <a:gd name="connsiteY44" fmla="*/ 2402 h 1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99" h="12097">
                <a:moveTo>
                  <a:pt x="2014" y="2402"/>
                </a:moveTo>
                <a:cubicBezTo>
                  <a:pt x="2167" y="2541"/>
                  <a:pt x="2346" y="2709"/>
                  <a:pt x="2615" y="2597"/>
                </a:cubicBezTo>
                <a:cubicBezTo>
                  <a:pt x="2870" y="2480"/>
                  <a:pt x="3393" y="2189"/>
                  <a:pt x="3470" y="2150"/>
                </a:cubicBezTo>
                <a:cubicBezTo>
                  <a:pt x="3534" y="2104"/>
                  <a:pt x="3662" y="1931"/>
                  <a:pt x="3585" y="1741"/>
                </a:cubicBezTo>
                <a:cubicBezTo>
                  <a:pt x="3521" y="1551"/>
                  <a:pt x="3342" y="1192"/>
                  <a:pt x="3291" y="1080"/>
                </a:cubicBezTo>
                <a:cubicBezTo>
                  <a:pt x="3252" y="963"/>
                  <a:pt x="3291" y="901"/>
                  <a:pt x="3470" y="834"/>
                </a:cubicBezTo>
                <a:cubicBezTo>
                  <a:pt x="3649" y="766"/>
                  <a:pt x="5091" y="129"/>
                  <a:pt x="5257" y="57"/>
                </a:cubicBezTo>
                <a:cubicBezTo>
                  <a:pt x="5730" y="-140"/>
                  <a:pt x="6126" y="218"/>
                  <a:pt x="5666" y="482"/>
                </a:cubicBezTo>
                <a:cubicBezTo>
                  <a:pt x="5423" y="615"/>
                  <a:pt x="5231" y="639"/>
                  <a:pt x="5027" y="688"/>
                </a:cubicBezTo>
                <a:cubicBezTo>
                  <a:pt x="5053" y="834"/>
                  <a:pt x="4657" y="1119"/>
                  <a:pt x="4440" y="1203"/>
                </a:cubicBezTo>
                <a:cubicBezTo>
                  <a:pt x="4606" y="1360"/>
                  <a:pt x="4696" y="1544"/>
                  <a:pt x="4746" y="1785"/>
                </a:cubicBezTo>
                <a:cubicBezTo>
                  <a:pt x="5053" y="1875"/>
                  <a:pt x="5270" y="2026"/>
                  <a:pt x="5525" y="1958"/>
                </a:cubicBezTo>
                <a:cubicBezTo>
                  <a:pt x="5793" y="1892"/>
                  <a:pt x="6265" y="1500"/>
                  <a:pt x="6457" y="1405"/>
                </a:cubicBezTo>
                <a:cubicBezTo>
                  <a:pt x="6611" y="1327"/>
                  <a:pt x="7160" y="1248"/>
                  <a:pt x="7351" y="1198"/>
                </a:cubicBezTo>
                <a:cubicBezTo>
                  <a:pt x="7543" y="1142"/>
                  <a:pt x="8335" y="924"/>
                  <a:pt x="8628" y="867"/>
                </a:cubicBezTo>
                <a:cubicBezTo>
                  <a:pt x="9177" y="766"/>
                  <a:pt x="9598" y="1080"/>
                  <a:pt x="8921" y="1310"/>
                </a:cubicBezTo>
                <a:cubicBezTo>
                  <a:pt x="8245" y="1534"/>
                  <a:pt x="8322" y="1449"/>
                  <a:pt x="8066" y="1539"/>
                </a:cubicBezTo>
                <a:cubicBezTo>
                  <a:pt x="7798" y="1622"/>
                  <a:pt x="7312" y="1763"/>
                  <a:pt x="7211" y="1842"/>
                </a:cubicBezTo>
                <a:cubicBezTo>
                  <a:pt x="7096" y="1920"/>
                  <a:pt x="6508" y="2228"/>
                  <a:pt x="6457" y="2312"/>
                </a:cubicBezTo>
                <a:cubicBezTo>
                  <a:pt x="6406" y="2396"/>
                  <a:pt x="6329" y="2474"/>
                  <a:pt x="6636" y="2474"/>
                </a:cubicBezTo>
                <a:cubicBezTo>
                  <a:pt x="6942" y="2480"/>
                  <a:pt x="7951" y="2367"/>
                  <a:pt x="8245" y="2345"/>
                </a:cubicBezTo>
                <a:cubicBezTo>
                  <a:pt x="8526" y="2323"/>
                  <a:pt x="9382" y="2423"/>
                  <a:pt x="9713" y="2474"/>
                </a:cubicBezTo>
                <a:cubicBezTo>
                  <a:pt x="10160" y="2552"/>
                  <a:pt x="10530" y="2764"/>
                  <a:pt x="9726" y="2894"/>
                </a:cubicBezTo>
                <a:cubicBezTo>
                  <a:pt x="9406" y="2944"/>
                  <a:pt x="8628" y="2860"/>
                  <a:pt x="8092" y="2938"/>
                </a:cubicBezTo>
                <a:cubicBezTo>
                  <a:pt x="7555" y="3012"/>
                  <a:pt x="7096" y="3084"/>
                  <a:pt x="6904" y="3173"/>
                </a:cubicBezTo>
                <a:cubicBezTo>
                  <a:pt x="6713" y="3268"/>
                  <a:pt x="6649" y="3336"/>
                  <a:pt x="6955" y="3364"/>
                </a:cubicBezTo>
                <a:cubicBezTo>
                  <a:pt x="7262" y="3393"/>
                  <a:pt x="8015" y="3447"/>
                  <a:pt x="8359" y="3459"/>
                </a:cubicBezTo>
                <a:cubicBezTo>
                  <a:pt x="9087" y="3487"/>
                  <a:pt x="9292" y="3840"/>
                  <a:pt x="8487" y="3957"/>
                </a:cubicBezTo>
                <a:cubicBezTo>
                  <a:pt x="8156" y="4008"/>
                  <a:pt x="7977" y="3929"/>
                  <a:pt x="7900" y="3884"/>
                </a:cubicBezTo>
                <a:cubicBezTo>
                  <a:pt x="7811" y="3845"/>
                  <a:pt x="7427" y="3884"/>
                  <a:pt x="7147" y="3896"/>
                </a:cubicBezTo>
                <a:cubicBezTo>
                  <a:pt x="6878" y="3907"/>
                  <a:pt x="6803" y="4069"/>
                  <a:pt x="6636" y="4170"/>
                </a:cubicBezTo>
                <a:cubicBezTo>
                  <a:pt x="6470" y="4265"/>
                  <a:pt x="5270" y="4964"/>
                  <a:pt x="4530" y="4993"/>
                </a:cubicBezTo>
                <a:cubicBezTo>
                  <a:pt x="4389" y="5060"/>
                  <a:pt x="4963" y="9039"/>
                  <a:pt x="4759" y="9374"/>
                </a:cubicBezTo>
                <a:cubicBezTo>
                  <a:pt x="4951" y="9956"/>
                  <a:pt x="4766" y="11856"/>
                  <a:pt x="4867" y="12097"/>
                </a:cubicBezTo>
                <a:lnTo>
                  <a:pt x="0" y="12054"/>
                </a:lnTo>
                <a:cubicBezTo>
                  <a:pt x="626" y="10654"/>
                  <a:pt x="946" y="8961"/>
                  <a:pt x="1158" y="7785"/>
                </a:cubicBezTo>
                <a:cubicBezTo>
                  <a:pt x="1370" y="6609"/>
                  <a:pt x="1184" y="5228"/>
                  <a:pt x="1273" y="4998"/>
                </a:cubicBezTo>
                <a:cubicBezTo>
                  <a:pt x="1376" y="4769"/>
                  <a:pt x="1542" y="4528"/>
                  <a:pt x="1414" y="4275"/>
                </a:cubicBezTo>
                <a:cubicBezTo>
                  <a:pt x="1299" y="4024"/>
                  <a:pt x="1094" y="3145"/>
                  <a:pt x="814" y="2771"/>
                </a:cubicBezTo>
                <a:cubicBezTo>
                  <a:pt x="545" y="2396"/>
                  <a:pt x="406" y="2177"/>
                  <a:pt x="329" y="2093"/>
                </a:cubicBezTo>
                <a:cubicBezTo>
                  <a:pt x="239" y="2003"/>
                  <a:pt x="214" y="1970"/>
                  <a:pt x="342" y="1853"/>
                </a:cubicBezTo>
                <a:cubicBezTo>
                  <a:pt x="521" y="1695"/>
                  <a:pt x="814" y="1237"/>
                  <a:pt x="967" y="1170"/>
                </a:cubicBezTo>
                <a:cubicBezTo>
                  <a:pt x="1120" y="1102"/>
                  <a:pt x="1440" y="1180"/>
                  <a:pt x="1568" y="1348"/>
                </a:cubicBezTo>
                <a:cubicBezTo>
                  <a:pt x="1695" y="1522"/>
                  <a:pt x="1579" y="1747"/>
                  <a:pt x="1414" y="1915"/>
                </a:cubicBezTo>
                <a:cubicBezTo>
                  <a:pt x="1592" y="2055"/>
                  <a:pt x="2014" y="2402"/>
                  <a:pt x="2014"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9" name="Hand1" descr="" title=""/>
          <p:cNvSpPr>
            <a:spLocks/>
          </p:cNvSpPr>
          <p:nvPr/>
        </p:nvSpPr>
        <p:spPr bwMode="auto">
          <a:xfrm>
            <a:off x="2971379" y="3736217"/>
            <a:ext cx="384252" cy="1097716"/>
          </a:xfrm>
          <a:custGeom>
            <a:avLst/>
            <a:gdLst>
              <a:gd name="T0" fmla="*/ 407 w 449"/>
              <a:gd name="T1" fmla="*/ 908 h 1284"/>
              <a:gd name="T2" fmla="*/ 407 w 449"/>
              <a:gd name="T3" fmla="*/ 706 h 1284"/>
              <a:gd name="T4" fmla="*/ 373 w 449"/>
              <a:gd name="T5" fmla="*/ 420 h 1284"/>
              <a:gd name="T6" fmla="*/ 373 w 449"/>
              <a:gd name="T7" fmla="*/ 281 h 1284"/>
              <a:gd name="T8" fmla="*/ 396 w 449"/>
              <a:gd name="T9" fmla="*/ 212 h 1284"/>
              <a:gd name="T10" fmla="*/ 398 w 449"/>
              <a:gd name="T11" fmla="*/ 162 h 1284"/>
              <a:gd name="T12" fmla="*/ 353 w 449"/>
              <a:gd name="T13" fmla="*/ 104 h 1284"/>
              <a:gd name="T14" fmla="*/ 299 w 449"/>
              <a:gd name="T15" fmla="*/ 29 h 1284"/>
              <a:gd name="T16" fmla="*/ 308 w 449"/>
              <a:gd name="T17" fmla="*/ 117 h 1284"/>
              <a:gd name="T18" fmla="*/ 333 w 449"/>
              <a:gd name="T19" fmla="*/ 180 h 1284"/>
              <a:gd name="T20" fmla="*/ 302 w 449"/>
              <a:gd name="T21" fmla="*/ 277 h 1284"/>
              <a:gd name="T22" fmla="*/ 239 w 449"/>
              <a:gd name="T23" fmla="*/ 197 h 1284"/>
              <a:gd name="T24" fmla="*/ 121 w 449"/>
              <a:gd name="T25" fmla="*/ 142 h 1284"/>
              <a:gd name="T26" fmla="*/ 91 w 449"/>
              <a:gd name="T27" fmla="*/ 194 h 1284"/>
              <a:gd name="T28" fmla="*/ 138 w 449"/>
              <a:gd name="T29" fmla="*/ 213 h 1284"/>
              <a:gd name="T30" fmla="*/ 201 w 449"/>
              <a:gd name="T31" fmla="*/ 269 h 1284"/>
              <a:gd name="T32" fmla="*/ 226 w 449"/>
              <a:gd name="T33" fmla="*/ 320 h 1284"/>
              <a:gd name="T34" fmla="*/ 220 w 449"/>
              <a:gd name="T35" fmla="*/ 361 h 1284"/>
              <a:gd name="T36" fmla="*/ 124 w 449"/>
              <a:gd name="T37" fmla="*/ 356 h 1284"/>
              <a:gd name="T38" fmla="*/ 81 w 449"/>
              <a:gd name="T39" fmla="*/ 366 h 1284"/>
              <a:gd name="T40" fmla="*/ 21 w 449"/>
              <a:gd name="T41" fmla="*/ 403 h 1284"/>
              <a:gd name="T42" fmla="*/ 10 w 449"/>
              <a:gd name="T43" fmla="*/ 452 h 1284"/>
              <a:gd name="T44" fmla="*/ 64 w 449"/>
              <a:gd name="T45" fmla="*/ 441 h 1284"/>
              <a:gd name="T46" fmla="*/ 125 w 449"/>
              <a:gd name="T47" fmla="*/ 434 h 1284"/>
              <a:gd name="T48" fmla="*/ 182 w 449"/>
              <a:gd name="T49" fmla="*/ 462 h 1284"/>
              <a:gd name="T50" fmla="*/ 186 w 449"/>
              <a:gd name="T51" fmla="*/ 482 h 1284"/>
              <a:gd name="T52" fmla="*/ 112 w 449"/>
              <a:gd name="T53" fmla="*/ 494 h 1284"/>
              <a:gd name="T54" fmla="*/ 82 w 449"/>
              <a:gd name="T55" fmla="*/ 539 h 1284"/>
              <a:gd name="T56" fmla="*/ 115 w 449"/>
              <a:gd name="T57" fmla="*/ 571 h 1284"/>
              <a:gd name="T58" fmla="*/ 142 w 449"/>
              <a:gd name="T59" fmla="*/ 550 h 1284"/>
              <a:gd name="T60" fmla="*/ 174 w 449"/>
              <a:gd name="T61" fmla="*/ 557 h 1284"/>
              <a:gd name="T62" fmla="*/ 269 w 449"/>
              <a:gd name="T63" fmla="*/ 727 h 1284"/>
              <a:gd name="T64" fmla="*/ 195 w 449"/>
              <a:gd name="T65" fmla="*/ 1284 h 1284"/>
              <a:gd name="T66" fmla="*/ 449 w 449"/>
              <a:gd name="T67" fmla="*/ 1284 h 1284"/>
              <a:gd name="T68" fmla="*/ 407 w 449"/>
              <a:gd name="T69" fmla="*/ 908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9" h="1284">
                <a:moveTo>
                  <a:pt x="407" y="908"/>
                </a:moveTo>
                <a:cubicBezTo>
                  <a:pt x="403" y="835"/>
                  <a:pt x="408" y="740"/>
                  <a:pt x="407" y="706"/>
                </a:cubicBezTo>
                <a:cubicBezTo>
                  <a:pt x="405" y="673"/>
                  <a:pt x="372" y="496"/>
                  <a:pt x="373" y="420"/>
                </a:cubicBezTo>
                <a:cubicBezTo>
                  <a:pt x="375" y="356"/>
                  <a:pt x="361" y="327"/>
                  <a:pt x="373" y="281"/>
                </a:cubicBezTo>
                <a:cubicBezTo>
                  <a:pt x="385" y="234"/>
                  <a:pt x="392" y="226"/>
                  <a:pt x="396" y="212"/>
                </a:cubicBezTo>
                <a:cubicBezTo>
                  <a:pt x="401" y="198"/>
                  <a:pt x="407" y="178"/>
                  <a:pt x="398" y="162"/>
                </a:cubicBezTo>
                <a:cubicBezTo>
                  <a:pt x="390" y="146"/>
                  <a:pt x="361" y="116"/>
                  <a:pt x="353" y="104"/>
                </a:cubicBezTo>
                <a:cubicBezTo>
                  <a:pt x="346" y="92"/>
                  <a:pt x="319" y="0"/>
                  <a:pt x="299" y="29"/>
                </a:cubicBezTo>
                <a:cubicBezTo>
                  <a:pt x="281" y="56"/>
                  <a:pt x="278" y="85"/>
                  <a:pt x="308" y="117"/>
                </a:cubicBezTo>
                <a:cubicBezTo>
                  <a:pt x="308" y="137"/>
                  <a:pt x="323" y="166"/>
                  <a:pt x="333" y="180"/>
                </a:cubicBezTo>
                <a:cubicBezTo>
                  <a:pt x="321" y="204"/>
                  <a:pt x="309" y="255"/>
                  <a:pt x="302" y="277"/>
                </a:cubicBezTo>
                <a:cubicBezTo>
                  <a:pt x="278" y="246"/>
                  <a:pt x="262" y="213"/>
                  <a:pt x="239" y="197"/>
                </a:cubicBezTo>
                <a:cubicBezTo>
                  <a:pt x="215" y="180"/>
                  <a:pt x="144" y="152"/>
                  <a:pt x="121" y="142"/>
                </a:cubicBezTo>
                <a:cubicBezTo>
                  <a:pt x="61" y="116"/>
                  <a:pt x="54" y="162"/>
                  <a:pt x="91" y="194"/>
                </a:cubicBezTo>
                <a:cubicBezTo>
                  <a:pt x="109" y="209"/>
                  <a:pt x="126" y="209"/>
                  <a:pt x="138" y="213"/>
                </a:cubicBezTo>
                <a:cubicBezTo>
                  <a:pt x="152" y="230"/>
                  <a:pt x="179" y="261"/>
                  <a:pt x="201" y="269"/>
                </a:cubicBezTo>
                <a:cubicBezTo>
                  <a:pt x="213" y="294"/>
                  <a:pt x="220" y="311"/>
                  <a:pt x="226" y="320"/>
                </a:cubicBezTo>
                <a:cubicBezTo>
                  <a:pt x="224" y="345"/>
                  <a:pt x="222" y="352"/>
                  <a:pt x="220" y="361"/>
                </a:cubicBezTo>
                <a:cubicBezTo>
                  <a:pt x="187" y="361"/>
                  <a:pt x="142" y="356"/>
                  <a:pt x="124" y="356"/>
                </a:cubicBezTo>
                <a:cubicBezTo>
                  <a:pt x="106" y="356"/>
                  <a:pt x="90" y="361"/>
                  <a:pt x="81" y="366"/>
                </a:cubicBezTo>
                <a:cubicBezTo>
                  <a:pt x="72" y="372"/>
                  <a:pt x="32" y="392"/>
                  <a:pt x="21" y="403"/>
                </a:cubicBezTo>
                <a:cubicBezTo>
                  <a:pt x="11" y="414"/>
                  <a:pt x="0" y="443"/>
                  <a:pt x="10" y="452"/>
                </a:cubicBezTo>
                <a:cubicBezTo>
                  <a:pt x="20" y="461"/>
                  <a:pt x="42" y="458"/>
                  <a:pt x="64" y="441"/>
                </a:cubicBezTo>
                <a:cubicBezTo>
                  <a:pt x="89" y="448"/>
                  <a:pt x="102" y="445"/>
                  <a:pt x="125" y="434"/>
                </a:cubicBezTo>
                <a:cubicBezTo>
                  <a:pt x="143" y="441"/>
                  <a:pt x="172" y="459"/>
                  <a:pt x="182" y="462"/>
                </a:cubicBezTo>
                <a:cubicBezTo>
                  <a:pt x="183" y="475"/>
                  <a:pt x="189" y="473"/>
                  <a:pt x="186" y="482"/>
                </a:cubicBezTo>
                <a:cubicBezTo>
                  <a:pt x="159" y="481"/>
                  <a:pt x="123" y="479"/>
                  <a:pt x="112" y="494"/>
                </a:cubicBezTo>
                <a:cubicBezTo>
                  <a:pt x="101" y="509"/>
                  <a:pt x="89" y="530"/>
                  <a:pt x="82" y="539"/>
                </a:cubicBezTo>
                <a:cubicBezTo>
                  <a:pt x="75" y="548"/>
                  <a:pt x="85" y="589"/>
                  <a:pt x="115" y="571"/>
                </a:cubicBezTo>
                <a:cubicBezTo>
                  <a:pt x="130" y="560"/>
                  <a:pt x="135" y="556"/>
                  <a:pt x="142" y="550"/>
                </a:cubicBezTo>
                <a:cubicBezTo>
                  <a:pt x="156" y="555"/>
                  <a:pt x="165" y="558"/>
                  <a:pt x="174" y="557"/>
                </a:cubicBezTo>
                <a:cubicBezTo>
                  <a:pt x="171" y="619"/>
                  <a:pt x="225" y="706"/>
                  <a:pt x="269" y="727"/>
                </a:cubicBezTo>
                <a:cubicBezTo>
                  <a:pt x="264" y="806"/>
                  <a:pt x="200" y="1213"/>
                  <a:pt x="195" y="1284"/>
                </a:cubicBezTo>
                <a:cubicBezTo>
                  <a:pt x="258" y="1284"/>
                  <a:pt x="420" y="1284"/>
                  <a:pt x="449" y="1284"/>
                </a:cubicBezTo>
                <a:cubicBezTo>
                  <a:pt x="449" y="1232"/>
                  <a:pt x="407" y="908"/>
                  <a:pt x="407" y="9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0"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bat1" descr="" title=""/>
          <p:cNvSpPr>
            <a:spLocks/>
          </p:cNvSpPr>
          <p:nvPr/>
        </p:nvSpPr>
        <p:spPr bwMode="auto">
          <a:xfrm>
            <a:off x="8056834" y="304424"/>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2" name="bat3" descr="" title=""/>
          <p:cNvSpPr>
            <a:spLocks/>
          </p:cNvSpPr>
          <p:nvPr/>
        </p:nvSpPr>
        <p:spPr bwMode="auto">
          <a:xfrm>
            <a:off x="6635022" y="2440429"/>
            <a:ext cx="309196" cy="206635"/>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3" name="bat3" descr="" title=""/>
          <p:cNvSpPr>
            <a:spLocks/>
          </p:cNvSpPr>
          <p:nvPr/>
        </p:nvSpPr>
        <p:spPr bwMode="auto">
          <a:xfrm rot="20246711">
            <a:off x="5113210" y="2174436"/>
            <a:ext cx="477037" cy="31880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nvGrpSpPr>
          <p:cNvPr id="124" name="Eyes3" descr="" title=""/>
          <p:cNvGrpSpPr>
            <a:grpSpLocks noChangeAspect="1"/>
          </p:cNvGrpSpPr>
          <p:nvPr/>
        </p:nvGrpSpPr>
        <p:grpSpPr bwMode="auto">
          <a:xfrm rot="1051053">
            <a:off x="269384" y="4568621"/>
            <a:ext cx="1047616" cy="286738"/>
            <a:chOff x="352" y="2340"/>
            <a:chExt cx="1487" cy="407"/>
          </a:xfrm>
        </p:grpSpPr>
        <p:sp>
          <p:nvSpPr>
            <p:cNvPr id="125" name="Freeform 124"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2"/>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25"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26"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2"/>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27"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28"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0" name="Eyes2" descr="" title=""/>
          <p:cNvGrpSpPr>
            <a:grpSpLocks noChangeAspect="1"/>
          </p:cNvGrpSpPr>
          <p:nvPr/>
        </p:nvGrpSpPr>
        <p:grpSpPr bwMode="auto">
          <a:xfrm rot="20631359">
            <a:off x="1628758" y="4367265"/>
            <a:ext cx="539781" cy="147741"/>
            <a:chOff x="352" y="2340"/>
            <a:chExt cx="1487" cy="407"/>
          </a:xfrm>
        </p:grpSpPr>
        <p:sp>
          <p:nvSpPr>
            <p:cNvPr id="131" name="Freeform 130"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2"/>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31"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32"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2"/>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33"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4"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Eyes1" descr="" title=""/>
          <p:cNvGrpSpPr>
            <a:grpSpLocks noChangeAspect="1"/>
          </p:cNvGrpSpPr>
          <p:nvPr/>
        </p:nvGrpSpPr>
        <p:grpSpPr bwMode="auto">
          <a:xfrm rot="377885">
            <a:off x="839849" y="3884454"/>
            <a:ext cx="468697" cy="128285"/>
            <a:chOff x="352" y="2340"/>
            <a:chExt cx="1487" cy="407"/>
          </a:xfrm>
        </p:grpSpPr>
        <p:sp>
          <p:nvSpPr>
            <p:cNvPr id="137" name="Freeform 136"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2"/>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37"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38"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2"/>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39"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40"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42" name="bat3" descr="" title=""/>
          <p:cNvSpPr>
            <a:spLocks/>
          </p:cNvSpPr>
          <p:nvPr/>
        </p:nvSpPr>
        <p:spPr bwMode="auto">
          <a:xfrm rot="521564">
            <a:off x="3433398" y="1535073"/>
            <a:ext cx="405903" cy="27126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3"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4" name="bat3" descr="" title=""/>
          <p:cNvSpPr>
            <a:spLocks/>
          </p:cNvSpPr>
          <p:nvPr/>
        </p:nvSpPr>
        <p:spPr bwMode="auto">
          <a:xfrm rot="20246711">
            <a:off x="7044325" y="1848990"/>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5" name="bat2" descr="" title=""/>
          <p:cNvSpPr>
            <a:spLocks/>
          </p:cNvSpPr>
          <p:nvPr/>
        </p:nvSpPr>
        <p:spPr bwMode="auto">
          <a:xfrm>
            <a:off x="4153525" y="124468"/>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 name="TextBox 4" descr="" title="">
            <a:extLst>
              <a:ext uri="{FF2B5EF4-FFF2-40B4-BE49-F238E27FC236}">
                <a16:creationId xmlns:a16="http://schemas.microsoft.com/office/drawing/2014/main" id="{2FC5EECC-B116-7C31-61B2-981561FDF6B3}"/>
              </a:ext>
            </a:extLst>
          </p:cNvPr>
          <p:cNvSpPr txBox="1"/>
          <p:nvPr/>
        </p:nvSpPr>
        <p:spPr>
          <a:xfrm>
            <a:off x="3842809" y="3627891"/>
            <a:ext cx="6217226" cy="461665"/>
          </a:xfrm>
          <a:prstGeom prst="rect">
            <a:avLst/>
          </a:prstGeom>
          <a:noFill/>
        </p:spPr>
        <p:txBody>
          <a:bodyPr wrap="square">
            <a:spAutoFit/>
          </a:bodyPr>
          <a:lstStyle/>
          <a:p>
            <a:r>
              <a:rPr lang="en-US" sz="2400" dirty="0">
                <a:ln w="31750">
                  <a:solidFill>
                    <a:schemeClr val="tx1"/>
                  </a:solidFill>
                </a:ln>
                <a:solidFill>
                  <a:schemeClr val="accent2">
                    <a:lumMod val="60000"/>
                    <a:lumOff val="40000"/>
                  </a:schemeClr>
                </a:solidFill>
                <a:effectLst>
                  <a:glow rad="127000">
                    <a:schemeClr val="bg1">
                      <a:alpha val="25000"/>
                    </a:schemeClr>
                  </a:glow>
                </a:effectLst>
                <a:latin typeface="Bierstadt" panose="020B0004020202020204" pitchFamily="34" charset="0"/>
                <a:cs typeface="Aharoni" pitchFamily="2" charset="-79"/>
              </a:rPr>
              <a:t>from yo</a:t>
            </a:r>
            <a:r>
              <a:rPr lang="en-US" sz="2400" dirty="0">
                <a:ln w="31750">
                  <a:solidFill>
                    <a:schemeClr val="tx1"/>
                  </a:solidFill>
                </a:ln>
                <a:solidFill>
                  <a:schemeClr val="bg1"/>
                </a:solidFill>
                <a:effectLst>
                  <a:glow rad="127000">
                    <a:schemeClr val="bg1">
                      <a:alpha val="25000"/>
                    </a:schemeClr>
                  </a:glow>
                </a:effectLst>
                <a:latin typeface="Bierstadt" panose="020B0004020202020204" pitchFamily="34" charset="0"/>
                <a:cs typeface="Aharoni" pitchFamily="2" charset="-79"/>
              </a:rPr>
              <a:t>u</a:t>
            </a:r>
            <a:r>
              <a:rPr lang="en-US" sz="2400" dirty="0">
                <a:ln w="31750">
                  <a:solidFill>
                    <a:schemeClr val="tx1"/>
                  </a:solidFill>
                </a:ln>
                <a:solidFill>
                  <a:schemeClr val="accent2">
                    <a:lumMod val="60000"/>
                    <a:lumOff val="40000"/>
                  </a:schemeClr>
                </a:solidFill>
                <a:effectLst>
                  <a:glow rad="127000">
                    <a:schemeClr val="bg1">
                      <a:alpha val="25000"/>
                    </a:schemeClr>
                  </a:glow>
                </a:effectLst>
                <a:latin typeface="Bierstadt" panose="020B0004020202020204" pitchFamily="34" charset="0"/>
                <a:cs typeface="Aharoni" pitchFamily="2" charset="-79"/>
              </a:rPr>
              <a:t>r friends at Bowles Rice </a:t>
            </a:r>
            <a:endParaRPr lang="en-US" sz="2400" dirty="0">
              <a:solidFill>
                <a:schemeClr val="accent2">
                  <a:lumMod val="60000"/>
                  <a:lumOff val="40000"/>
                </a:schemeClr>
              </a:solidFill>
              <a:latin typeface="Bierstadt" panose="020B0004020202020204" pitchFamily="34" charset="0"/>
            </a:endParaRPr>
          </a:p>
        </p:txBody>
      </p:sp>
    </p:spTree>
    <p:extLst>
      <p:ext uri="{BB962C8B-B14F-4D97-AF65-F5344CB8AC3E}">
        <p14:creationId xmlns:p14="http://schemas.microsoft.com/office/powerpoint/2010/main" val="3587658542"/>
      </p:ext>
    </p:extLst>
  </p:cSld>
  <p:clrMapOvr>
    <a:masterClrMapping/>
  </p:clrMapOvr>
</p:sld>
</file>

<file path=ppt/slides/slide1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w="12700">
                  <a:solidFill>
                    <a:prstClr val="black"/>
                  </a:solidFill>
                </a:ln>
                <a:solidFill>
                  <a:prstClr val="black"/>
                </a:solidFill>
                <a:effectLst/>
                <a:uLnTx/>
                <a:uFillTx/>
                <a:latin typeface="CAC Moose" panose="00000400000000000000" pitchFamily="2" charset="0"/>
                <a:ea typeface="Adobe Ming Std L" panose="02020300000000000000" pitchFamily="18" charset="-128"/>
                <a:cs typeface="+mj-cs"/>
              </a:rPr>
              <a:t>Grievance </a:t>
            </a:r>
            <a:r>
              <a:rPr kumimoji="0" lang="en-US" sz="4400" b="0" i="0" u="none" strike="noStrike" kern="1200" cap="none" spc="0" normalizeH="0" baseline="0" noProof="0" dirty="0">
                <a:ln w="12700">
                  <a:solidFill>
                    <a:prstClr val="black"/>
                  </a:solidFill>
                </a:ln>
                <a:solidFill>
                  <a:srgbClr val="E92525"/>
                </a:solidFill>
                <a:effectLst/>
                <a:uLnTx/>
                <a:uFillTx/>
                <a:latin typeface="CAC Moose" panose="00000400000000000000" pitchFamily="2" charset="0"/>
                <a:ea typeface="Adobe Ming Std L" panose="02020300000000000000" pitchFamily="18" charset="-128"/>
                <a:cs typeface="+mj-cs"/>
              </a:rPr>
              <a:t>Board</a:t>
            </a:r>
            <a:r>
              <a:rPr kumimoji="0" lang="en-US" sz="4400" b="0" i="0" u="none" strike="noStrike" kern="1200" cap="none" spc="0" normalizeH="0" baseline="0" noProof="0" dirty="0">
                <a:ln w="12700">
                  <a:solidFill>
                    <a:prstClr val="black"/>
                  </a:solidFill>
                </a:ln>
                <a:solidFill>
                  <a:srgbClr val="FF0000"/>
                </a:solidFill>
                <a:effectLst/>
                <a:uLnTx/>
                <a:uFillTx/>
                <a:latin typeface="CAC Moose" panose="00000400000000000000" pitchFamily="2" charset="0"/>
                <a:ea typeface="Adobe Ming Std L" panose="02020300000000000000" pitchFamily="18" charset="-128"/>
                <a:cs typeface="+mj-cs"/>
              </a:rPr>
              <a:t> </a:t>
            </a:r>
            <a:r>
              <a:rPr kumimoji="0" lang="en-US" sz="4400" b="0" i="0" u="none" strike="noStrike" kern="1200" cap="none" spc="0" normalizeH="0" baseline="0" noProof="0" dirty="0">
                <a:ln>
                  <a:noFill/>
                </a:ln>
                <a:solidFill>
                  <a:prstClr val="black"/>
                </a:solidFill>
                <a:effectLst/>
                <a:uLnTx/>
                <a:uFillTx/>
                <a:latin typeface="CAC Moose" panose="00000400000000000000" pitchFamily="2" charset="0"/>
                <a:ea typeface="Adobe Ming Std L" panose="02020300000000000000" pitchFamily="18" charset="-128"/>
                <a:cs typeface="+mj-cs"/>
              </a:rPr>
              <a:t>Decisions</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575404" y="963742"/>
            <a:ext cx="7755314" cy="233294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600" b="1" i="1"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Latta</a:t>
            </a: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v. Taylor County Board of Education</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Docket No. 2022-0696-CONS (January 23,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Occasional assignments beyond normal work hours are considered extra duty work, to be distributed among service employees in the applicable job classification in seniority order.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Multiclassified employees are only entitled to be placed in rotation for extra duty assignments withing the same multiclassified job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 order for a grievant to demonstrate entitlement to a position or compensation, it is necessary to establish that he or she was “next in line.” Grievants failed to establish that they were “next in line” for any particular extra duty assignments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984374416"/>
      </p:ext>
    </p:extLst>
  </p:cSld>
  <p:clrMapOvr>
    <a:masterClrMapping/>
  </p:clrMapOvr>
</p:sld>
</file>

<file path=ppt/slides/slide10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92869"/>
            <a:ext cx="8229600" cy="994172"/>
          </a:xfrm>
        </p:spPr>
        <p:txBody>
          <a:bodyPr>
            <a:normAutofit fontScale="90000"/>
          </a:bodyPr>
          <a:lstStyle/>
          <a:p>
            <a:r>
              <a:rPr lang="en-US" sz="3000" dirty="0"/>
              <a:t>Funding for Charter Schools: Charter School Stimulus Fund</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87042"/>
            <a:ext cx="8229600" cy="3963590"/>
          </a:xfrm>
        </p:spPr>
        <p:txBody>
          <a:bodyPr>
            <a:normAutofit fontScale="62500" lnSpcReduction="20000"/>
          </a:bodyPr>
          <a:lstStyle/>
          <a:p>
            <a:pPr>
              <a:lnSpc>
                <a:spcPct val="110000"/>
              </a:lnSpc>
              <a:spcAft>
                <a:spcPts val="225"/>
              </a:spcAft>
            </a:pPr>
            <a:r>
              <a:rPr lang="en-US" dirty="0">
                <a:solidFill>
                  <a:srgbClr val="C00000"/>
                </a:solidFill>
              </a:rPr>
              <a:t>The statute provides that, subject to the availability of funding, the West Virginia Professional Charter School Board must distribute money from the Charter Schools Stimulus Fund to qualifying charter school applicants and charter schools in the following manner:</a:t>
            </a:r>
          </a:p>
          <a:p>
            <a:pPr marL="771525" lvl="1" indent="-428625">
              <a:lnSpc>
                <a:spcPct val="110000"/>
              </a:lnSpc>
              <a:spcAft>
                <a:spcPts val="225"/>
              </a:spcAft>
              <a:buClr>
                <a:srgbClr val="C00000"/>
              </a:buClr>
              <a:buFont typeface="+mj-lt"/>
              <a:buAutoNum type="arabicPeriod"/>
            </a:pPr>
            <a:r>
              <a:rPr lang="en-US" dirty="0"/>
              <a:t>Each qualifying charter school applicant or charter school shall be awarded an </a:t>
            </a:r>
            <a:r>
              <a:rPr lang="en-US" b="1" dirty="0"/>
              <a:t>initial grant of up to $300,000 during or before the first two years of the charter school’s operation</a:t>
            </a:r>
            <a:r>
              <a:rPr lang="en-US" dirty="0"/>
              <a:t>. If an applicant for a charter school receives an initial grant pursuant to this paragraph and fails to begin operating a charter school within the next 30 months, the applicant must reimburse the West Virginia Professional Charter School Board for the initial grant, plus interest, calculated at a prorated rate of 10 percent a year. However, the West Virginia Professional Charter School Board may lengthen this 30-month time period in extenuating circumstances. </a:t>
            </a:r>
          </a:p>
          <a:p>
            <a:pPr marL="771525" lvl="1" indent="-428625">
              <a:lnSpc>
                <a:spcPct val="110000"/>
              </a:lnSpc>
              <a:buClr>
                <a:srgbClr val="C00000"/>
              </a:buClr>
              <a:buFont typeface="+mj-lt"/>
              <a:buAutoNum type="arabicPeriod"/>
            </a:pPr>
            <a:r>
              <a:rPr lang="en-US" dirty="0">
                <a:solidFill>
                  <a:srgbClr val="C00000"/>
                </a:solidFill>
              </a:rPr>
              <a:t>Applicants for charter schools and charter schools that received initial </a:t>
            </a:r>
            <a:r>
              <a:rPr lang="en-US" b="1" dirty="0">
                <a:solidFill>
                  <a:srgbClr val="C00000"/>
                </a:solidFill>
              </a:rPr>
              <a:t>grants may apply to the West Virginia Professional Charter School Board for an additional grant of up to $100,000</a:t>
            </a:r>
            <a:r>
              <a:rPr lang="en-US" dirty="0">
                <a:solidFill>
                  <a:srgbClr val="C00000"/>
                </a:solidFill>
              </a:rPr>
              <a:t>. If an applicant for a charter school receives an additional grant and fails to begin operating a charter school within the next 30 months, the applicant must reimburse the West Virginia Professional Charter School Board for the additional grant, plus interest, calculated at a prorated rate of 10 percent a year. However, the West Virginia Professional Charter School Board may lengthen this 30-month time period in extenuating circumstances. A reimbursement required by this subdivision is in addition to any reimbursement required by subdivision (1) of this subsection.</a:t>
            </a:r>
          </a:p>
        </p:txBody>
      </p:sp>
    </p:spTree>
    <p:extLst>
      <p:ext uri="{BB962C8B-B14F-4D97-AF65-F5344CB8AC3E}">
        <p14:creationId xmlns:p14="http://schemas.microsoft.com/office/powerpoint/2010/main" val="43353419"/>
      </p:ext>
    </p:extLst>
  </p:cSld>
  <p:clrMapOvr>
    <a:masterClrMapping/>
  </p:clrMapOvr>
</p:sld>
</file>

<file path=ppt/slides/slide10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352080"/>
            <a:ext cx="7772400" cy="860822"/>
          </a:xfrm>
        </p:spPr>
        <p:txBody>
          <a:bodyPr>
            <a:noAutofit/>
          </a:bodyPr>
          <a:lstStyle/>
          <a:p>
            <a:r>
              <a:rPr lang="en-US" dirty="0">
                <a:effectLst>
                  <a:outerShdw blurRad="38100" dist="38100" dir="2700000" algn="tl">
                    <a:srgbClr val="000000">
                      <a:alpha val="43137"/>
                    </a:srgbClr>
                  </a:outerShdw>
                </a:effectLst>
              </a:rPr>
              <a:t>Funding for Private Schools, </a:t>
            </a:r>
            <a:r>
              <a:rPr lang="en-US" dirty="0" err="1">
                <a:effectLst>
                  <a:outerShdw blurRad="38100" dist="38100" dir="2700000" algn="tl">
                    <a:srgbClr val="000000">
                      <a:alpha val="43137"/>
                    </a:srgbClr>
                  </a:outerShdw>
                </a:effectLst>
              </a:rPr>
              <a:t>Microschools</a:t>
            </a:r>
            <a:r>
              <a:rPr lang="en-US" dirty="0">
                <a:effectLst>
                  <a:outerShdw blurRad="38100" dist="38100" dir="2700000" algn="tl">
                    <a:srgbClr val="000000">
                      <a:alpha val="43137"/>
                    </a:srgbClr>
                  </a:outerShdw>
                </a:effectLst>
              </a:rPr>
              <a:t>, and Learning Pods: the Hope Scholarship</a:t>
            </a:r>
          </a:p>
        </p:txBody>
      </p:sp>
    </p:spTree>
    <p:extLst>
      <p:ext uri="{BB962C8B-B14F-4D97-AF65-F5344CB8AC3E}">
        <p14:creationId xmlns:p14="http://schemas.microsoft.com/office/powerpoint/2010/main" val="3680179483"/>
      </p:ext>
    </p:extLst>
  </p:cSld>
  <p:clrMapOvr>
    <a:masterClrMapping/>
  </p:clrMapOvr>
</p:sld>
</file>

<file path=ppt/slides/slide10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fontScale="90000"/>
          </a:bodyPr>
          <a:lstStyle/>
          <a:p>
            <a:r>
              <a:rPr lang="en-US" sz="3000" dirty="0"/>
              <a:t>Funding for Private Schools, </a:t>
            </a:r>
            <a:r>
              <a:rPr lang="en-US" sz="3000" dirty="0" err="1"/>
              <a:t>Microschools</a:t>
            </a:r>
            <a:r>
              <a:rPr lang="en-US" sz="3000" dirty="0"/>
              <a:t>, and Learning Pods: the Hope Scholarship</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778794"/>
            <a:ext cx="8229600" cy="3021806"/>
          </a:xfrm>
        </p:spPr>
        <p:txBody>
          <a:bodyPr>
            <a:normAutofit/>
          </a:bodyPr>
          <a:lstStyle/>
          <a:p>
            <a:r>
              <a:rPr lang="en-US" dirty="0">
                <a:solidFill>
                  <a:srgbClr val="C00000"/>
                </a:solidFill>
              </a:rPr>
              <a:t>Pursuant to the Hope Scholarship statute, the State Treasurer’s Office promulgated regulations to carry out the provisions of the statute.  The regulations state that the following are the only qualifying expenses for which Hope Scholarship funds may be used:</a:t>
            </a:r>
          </a:p>
        </p:txBody>
      </p:sp>
    </p:spTree>
    <p:extLst>
      <p:ext uri="{BB962C8B-B14F-4D97-AF65-F5344CB8AC3E}">
        <p14:creationId xmlns:p14="http://schemas.microsoft.com/office/powerpoint/2010/main" val="3902669363"/>
      </p:ext>
    </p:extLst>
  </p:cSld>
  <p:clrMapOvr>
    <a:masterClrMapping/>
  </p:clrMapOvr>
</p:sld>
</file>

<file path=ppt/slides/slide10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Hope Scholarship: “Qualifying Expenses”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p:txBody>
          <a:bodyPr>
            <a:normAutofit/>
          </a:bodyPr>
          <a:lstStyle/>
          <a:p>
            <a:pPr>
              <a:spcAft>
                <a:spcPts val="900"/>
              </a:spcAft>
            </a:pPr>
            <a:r>
              <a:rPr lang="en-US" dirty="0">
                <a:solidFill>
                  <a:srgbClr val="C00000"/>
                </a:solidFill>
              </a:rPr>
              <a:t>9.2.1. Private or parochial school tuition and fees at a participating school;</a:t>
            </a:r>
          </a:p>
          <a:p>
            <a:pPr>
              <a:spcAft>
                <a:spcPts val="900"/>
              </a:spcAft>
            </a:pPr>
            <a:r>
              <a:rPr lang="en-US" dirty="0"/>
              <a:t>9.2.2. Tuition and fees for programs of study, curriculum, or supplemental materials in reading, language, mathematics, science, social studies, or the arts;</a:t>
            </a:r>
          </a:p>
          <a:p>
            <a:r>
              <a:rPr lang="en-US" dirty="0">
                <a:solidFill>
                  <a:srgbClr val="C00000"/>
                </a:solidFill>
              </a:rPr>
              <a:t>9.2.3. Tuition and fees for programs of study or the curriculum of courses that lead to an industry-recognized credential that satisfies a workforce need;</a:t>
            </a:r>
          </a:p>
        </p:txBody>
      </p:sp>
    </p:spTree>
    <p:extLst>
      <p:ext uri="{BB962C8B-B14F-4D97-AF65-F5344CB8AC3E}">
        <p14:creationId xmlns:p14="http://schemas.microsoft.com/office/powerpoint/2010/main" val="4248593946"/>
      </p:ext>
    </p:extLst>
  </p:cSld>
  <p:clrMapOvr>
    <a:masterClrMapping/>
  </p:clrMapOvr>
</p:sld>
</file>

<file path=ppt/slides/slide10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Hope Scholarship: “Qualifying Expenses”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p:txBody>
          <a:bodyPr>
            <a:normAutofit fontScale="85000" lnSpcReduction="20000"/>
          </a:bodyPr>
          <a:lstStyle/>
          <a:p>
            <a:pPr>
              <a:lnSpc>
                <a:spcPct val="110000"/>
              </a:lnSpc>
              <a:spcAft>
                <a:spcPts val="450"/>
              </a:spcAft>
            </a:pPr>
            <a:r>
              <a:rPr lang="en-US" dirty="0">
                <a:solidFill>
                  <a:srgbClr val="C00000"/>
                </a:solidFill>
              </a:rPr>
              <a:t>9.2.4. Tuition and fees for ongoing services that a public school offers to Hope Scholarship students, pursuant to W. Va. Code § 18-31-8(f), including individual classes and extracurricular activities and programs;</a:t>
            </a:r>
          </a:p>
          <a:p>
            <a:pPr>
              <a:lnSpc>
                <a:spcPct val="110000"/>
              </a:lnSpc>
              <a:spcAft>
                <a:spcPts val="450"/>
              </a:spcAft>
            </a:pPr>
            <a:r>
              <a:rPr lang="en-US" dirty="0"/>
              <a:t>9.2.5. Tutoring services provided by an individual or a tutoring service: Provided, That tutoring services cannot be provided by a member of the Hope Scholarship student’s immediate family;</a:t>
            </a:r>
          </a:p>
          <a:p>
            <a:r>
              <a:rPr lang="en-US" dirty="0">
                <a:solidFill>
                  <a:srgbClr val="C00000"/>
                </a:solidFill>
              </a:rPr>
              <a:t>9.2.6. Fees for nationally standardized assessments, advanced placement examinations, any examinations related to college or university admission, any examinations for industry certification exams, and tuition and fees for preparatory courses for the aforementioned exams;</a:t>
            </a:r>
          </a:p>
        </p:txBody>
      </p:sp>
    </p:spTree>
    <p:extLst>
      <p:ext uri="{BB962C8B-B14F-4D97-AF65-F5344CB8AC3E}">
        <p14:creationId xmlns:p14="http://schemas.microsoft.com/office/powerpoint/2010/main" val="721375564"/>
      </p:ext>
    </p:extLst>
  </p:cSld>
  <p:clrMapOvr>
    <a:masterClrMapping/>
  </p:clrMapOvr>
</p:sld>
</file>

<file path=ppt/slides/slide10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Hope Scholarship: “Qualifying Expenses”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p:txBody>
          <a:bodyPr>
            <a:normAutofit/>
          </a:bodyPr>
          <a:lstStyle/>
          <a:p>
            <a:pPr>
              <a:spcAft>
                <a:spcPts val="900"/>
              </a:spcAft>
            </a:pPr>
            <a:r>
              <a:rPr lang="en-US" dirty="0">
                <a:solidFill>
                  <a:srgbClr val="C00000"/>
                </a:solidFill>
              </a:rPr>
              <a:t>9.2.7. Tuition and fees for nonpublic online or virtual learning programs;</a:t>
            </a:r>
          </a:p>
          <a:p>
            <a:pPr>
              <a:spcAft>
                <a:spcPts val="900"/>
              </a:spcAft>
            </a:pPr>
            <a:r>
              <a:rPr lang="en-US" dirty="0"/>
              <a:t>9.2.8. Tuition and fees for alternative education programs;</a:t>
            </a:r>
          </a:p>
          <a:p>
            <a:pPr>
              <a:spcAft>
                <a:spcPts val="900"/>
              </a:spcAft>
            </a:pPr>
            <a:r>
              <a:rPr lang="en-US" dirty="0">
                <a:solidFill>
                  <a:srgbClr val="C00000"/>
                </a:solidFill>
              </a:rPr>
              <a:t>9.2.9. Fees for after-school or summer education programs;</a:t>
            </a:r>
          </a:p>
          <a:p>
            <a:r>
              <a:rPr lang="en-US" dirty="0"/>
              <a:t>9.2.10. Tuition, fees, and materials for enrollment in dual credit or college level courses;</a:t>
            </a:r>
          </a:p>
        </p:txBody>
      </p:sp>
    </p:spTree>
    <p:extLst>
      <p:ext uri="{BB962C8B-B14F-4D97-AF65-F5344CB8AC3E}">
        <p14:creationId xmlns:p14="http://schemas.microsoft.com/office/powerpoint/2010/main" val="1055855870"/>
      </p:ext>
    </p:extLst>
  </p:cSld>
  <p:clrMapOvr>
    <a:masterClrMapping/>
  </p:clrMapOvr>
</p:sld>
</file>

<file path=ppt/slides/slide10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Hope Scholarship: “Qualifying Expenses”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71562"/>
            <a:ext cx="8229600" cy="3729038"/>
          </a:xfrm>
        </p:spPr>
        <p:txBody>
          <a:bodyPr>
            <a:normAutofit fontScale="92500" lnSpcReduction="10000"/>
          </a:bodyPr>
          <a:lstStyle/>
          <a:p>
            <a:pPr>
              <a:spcAft>
                <a:spcPts val="450"/>
              </a:spcAft>
            </a:pPr>
            <a:r>
              <a:rPr lang="en-US" dirty="0">
                <a:solidFill>
                  <a:srgbClr val="C00000"/>
                </a:solidFill>
              </a:rPr>
              <a:t>9.2.11. Educational services and therapies, including, but not limited to, occupational, behavioral, physical, speech-language, and audiology therapies;</a:t>
            </a:r>
          </a:p>
          <a:p>
            <a:pPr>
              <a:spcAft>
                <a:spcPts val="450"/>
              </a:spcAft>
            </a:pPr>
            <a:r>
              <a:rPr lang="en-US" dirty="0"/>
              <a:t>9.2.12. Fees for transportation paid to a fee-for-service transportation provider for the student to travel to and from an education service provider;</a:t>
            </a:r>
          </a:p>
          <a:p>
            <a:pPr>
              <a:spcAft>
                <a:spcPts val="450"/>
              </a:spcAft>
            </a:pPr>
            <a:r>
              <a:rPr lang="en-US" dirty="0">
                <a:solidFill>
                  <a:srgbClr val="C00000"/>
                </a:solidFill>
              </a:rPr>
              <a:t>9.2.13. The cost of school uniforms required by a participating school;</a:t>
            </a:r>
          </a:p>
          <a:p>
            <a:r>
              <a:rPr lang="en-US" dirty="0"/>
              <a:t>9.2.14. Vocational supplies or equipment required for a K-12 course of study;</a:t>
            </a:r>
          </a:p>
        </p:txBody>
      </p:sp>
    </p:spTree>
    <p:extLst>
      <p:ext uri="{BB962C8B-B14F-4D97-AF65-F5344CB8AC3E}">
        <p14:creationId xmlns:p14="http://schemas.microsoft.com/office/powerpoint/2010/main" val="578651417"/>
      </p:ext>
    </p:extLst>
  </p:cSld>
  <p:clrMapOvr>
    <a:masterClrMapping/>
  </p:clrMapOvr>
</p:sld>
</file>

<file path=ppt/slides/slide10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594122"/>
          </a:xfrm>
        </p:spPr>
        <p:txBody>
          <a:bodyPr>
            <a:normAutofit/>
          </a:bodyPr>
          <a:lstStyle/>
          <a:p>
            <a:r>
              <a:rPr lang="en-US" sz="3000" dirty="0"/>
              <a:t>Hope Scholarship: “Qualifying Expenses”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942975"/>
            <a:ext cx="8229600" cy="3857625"/>
          </a:xfrm>
        </p:spPr>
        <p:txBody>
          <a:bodyPr>
            <a:normAutofit fontScale="85000" lnSpcReduction="10000"/>
          </a:bodyPr>
          <a:lstStyle/>
          <a:p>
            <a:pPr>
              <a:spcAft>
                <a:spcPts val="225"/>
              </a:spcAft>
            </a:pPr>
            <a:r>
              <a:rPr lang="en-US" dirty="0">
                <a:solidFill>
                  <a:srgbClr val="C00000"/>
                </a:solidFill>
              </a:rPr>
              <a:t>9.2.15. Technology equipment needed for an educational program, including but not limited to computers, printer and required software;</a:t>
            </a:r>
          </a:p>
          <a:p>
            <a:pPr>
              <a:spcAft>
                <a:spcPts val="225"/>
              </a:spcAft>
            </a:pPr>
            <a:r>
              <a:rPr lang="en-US" dirty="0"/>
              <a:t>9.2.16. Tuition and fees for programs of study, curriculum, or supplies needed for supplemental or elective educational courses;</a:t>
            </a:r>
          </a:p>
          <a:p>
            <a:pPr>
              <a:spcAft>
                <a:spcPts val="225"/>
              </a:spcAft>
            </a:pPr>
            <a:r>
              <a:rPr lang="en-US" dirty="0">
                <a:solidFill>
                  <a:srgbClr val="C00000"/>
                </a:solidFill>
              </a:rPr>
              <a:t>9.2.17. Basic educational supplies, including but not limited to, paper, writing utensils, scissors, etc.;</a:t>
            </a:r>
          </a:p>
          <a:p>
            <a:pPr>
              <a:spcAft>
                <a:spcPts val="225"/>
              </a:spcAft>
            </a:pPr>
            <a:r>
              <a:rPr lang="en-US" dirty="0"/>
              <a:t>9.2.18. Any assistive technology or other equipment/supplies necessary to accommodate a student with a disability;</a:t>
            </a:r>
          </a:p>
          <a:p>
            <a:pPr>
              <a:spcAft>
                <a:spcPts val="225"/>
              </a:spcAft>
            </a:pPr>
            <a:r>
              <a:rPr lang="en-US" dirty="0">
                <a:solidFill>
                  <a:srgbClr val="C00000"/>
                </a:solidFill>
              </a:rPr>
              <a:t>9.2.19. Tuition and fees at a </a:t>
            </a:r>
            <a:r>
              <a:rPr lang="en-US" dirty="0" err="1">
                <a:solidFill>
                  <a:srgbClr val="C00000"/>
                </a:solidFill>
              </a:rPr>
              <a:t>microschool</a:t>
            </a:r>
            <a:r>
              <a:rPr lang="en-US" dirty="0">
                <a:solidFill>
                  <a:srgbClr val="C00000"/>
                </a:solidFill>
              </a:rPr>
              <a:t> as defined in W. Va. Code § 18-8-1; and</a:t>
            </a:r>
          </a:p>
          <a:p>
            <a:r>
              <a:rPr lang="en-US" dirty="0"/>
              <a:t>9.2.20. Any other qualifying expenses as approved by the Board.</a:t>
            </a:r>
          </a:p>
        </p:txBody>
      </p:sp>
    </p:spTree>
    <p:extLst>
      <p:ext uri="{BB962C8B-B14F-4D97-AF65-F5344CB8AC3E}">
        <p14:creationId xmlns:p14="http://schemas.microsoft.com/office/powerpoint/2010/main" val="698928367"/>
      </p:ext>
    </p:extLst>
  </p:cSld>
  <p:clrMapOvr>
    <a:masterClrMapping/>
  </p:clrMapOvr>
</p:sld>
</file>

<file path=ppt/slides/slide10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fontScale="90000"/>
          </a:bodyPr>
          <a:lstStyle/>
          <a:p>
            <a:r>
              <a:rPr lang="en-US" sz="3000" dirty="0"/>
              <a:t>Hope Scholarship: Education Service Providers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200150"/>
            <a:ext cx="8229600" cy="3800475"/>
          </a:xfrm>
        </p:spPr>
        <p:txBody>
          <a:bodyPr>
            <a:normAutofit fontScale="85000" lnSpcReduction="10000"/>
          </a:bodyPr>
          <a:lstStyle/>
          <a:p>
            <a:pPr>
              <a:lnSpc>
                <a:spcPct val="110000"/>
              </a:lnSpc>
              <a:spcAft>
                <a:spcPts val="450"/>
              </a:spcAft>
            </a:pPr>
            <a:r>
              <a:rPr lang="en-US" dirty="0">
                <a:solidFill>
                  <a:srgbClr val="C00000"/>
                </a:solidFill>
              </a:rPr>
              <a:t>The state treasurer’s regulations also designate the persons or entities that are authorized to receive Hope Scholarship funds as payment for providing educational services to Hope Scholarship students. </a:t>
            </a:r>
          </a:p>
          <a:p>
            <a:pPr>
              <a:lnSpc>
                <a:spcPct val="110000"/>
              </a:lnSpc>
              <a:spcAft>
                <a:spcPts val="450"/>
              </a:spcAft>
            </a:pPr>
            <a:r>
              <a:rPr lang="en-US" dirty="0"/>
              <a:t>The Hope Scholarship Board will authorize an individual or an entity to be an education service provider if that person or entity submits a notice of intent to become an education service provider on a form prescribed by the Board and complies with other requirements of the regulations and the Hope Scholarship statute. </a:t>
            </a:r>
          </a:p>
          <a:p>
            <a:pPr>
              <a:lnSpc>
                <a:spcPct val="110000"/>
              </a:lnSpc>
            </a:pPr>
            <a:r>
              <a:rPr lang="en-US" dirty="0">
                <a:solidFill>
                  <a:srgbClr val="C00000"/>
                </a:solidFill>
              </a:rPr>
              <a:t>A person or entity may become an authorized education service provider at any time during the academic year.</a:t>
            </a:r>
          </a:p>
        </p:txBody>
      </p:sp>
    </p:spTree>
    <p:extLst>
      <p:ext uri="{BB962C8B-B14F-4D97-AF65-F5344CB8AC3E}">
        <p14:creationId xmlns:p14="http://schemas.microsoft.com/office/powerpoint/2010/main" val="2150647695"/>
      </p:ext>
    </p:extLst>
  </p:cSld>
  <p:clrMapOvr>
    <a:masterClrMapping/>
  </p:clrMapOvr>
</p:sld>
</file>

<file path=ppt/slides/slide10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fontScale="90000"/>
          </a:bodyPr>
          <a:lstStyle/>
          <a:p>
            <a:r>
              <a:rPr lang="en-US" sz="3000" dirty="0"/>
              <a:t>Hope Scholarship: Education Service Providers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585912"/>
            <a:ext cx="8229600" cy="3214688"/>
          </a:xfrm>
        </p:spPr>
        <p:txBody>
          <a:bodyPr>
            <a:normAutofit/>
          </a:bodyPr>
          <a:lstStyle/>
          <a:p>
            <a:r>
              <a:rPr lang="en-US" dirty="0">
                <a:solidFill>
                  <a:srgbClr val="C00000"/>
                </a:solidFill>
              </a:rPr>
              <a:t>A West Virginia county board of education offering services to Hope Scholarship students is automatically considered to be an authorized education service provider. However, prior to receiving Hope Scholarship Funds, the county board of education must sign the Provider Contract described in section 11.3. of the regulations.</a:t>
            </a:r>
          </a:p>
        </p:txBody>
      </p:sp>
    </p:spTree>
    <p:extLst>
      <p:ext uri="{BB962C8B-B14F-4D97-AF65-F5344CB8AC3E}">
        <p14:creationId xmlns:p14="http://schemas.microsoft.com/office/powerpoint/2010/main" val="2998848339"/>
      </p:ext>
    </p:extLst>
  </p:cSld>
  <p:clrMapOvr>
    <a:masterClrMapping/>
  </p:clrMapOvr>
</p:sld>
</file>

<file path=ppt/slides/slide1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94" name="Title 2" descr="" title=""/>
          <p:cNvSpPr txBox="1">
            <a:spLocks/>
          </p:cNvSpPr>
          <p:nvPr/>
        </p:nvSpPr>
        <p:spPr>
          <a:xfrm>
            <a:off x="457200" y="-147015"/>
            <a:ext cx="8229600" cy="894754"/>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dirty="0">
                <a:ln w="12700">
                  <a:solidFill>
                    <a:schemeClr val="tx1"/>
                  </a:solidFill>
                </a:ln>
                <a:latin typeface="CAC Moose" panose="00000400000000000000" pitchFamily="2" charset="0"/>
                <a:ea typeface="Adobe Ming Std L" panose="02020300000000000000" pitchFamily="18" charset="-128"/>
              </a:rPr>
              <a:t>Grievance </a:t>
            </a:r>
            <a:r>
              <a:rPr lang="en-US" sz="4400" dirty="0">
                <a:ln w="12700">
                  <a:solidFill>
                    <a:schemeClr val="tx1"/>
                  </a:solidFill>
                </a:ln>
                <a:solidFill>
                  <a:schemeClr val="accent2"/>
                </a:solidFill>
                <a:latin typeface="CAC Moose" panose="00000400000000000000" pitchFamily="2" charset="0"/>
                <a:ea typeface="Adobe Ming Std L" panose="02020300000000000000" pitchFamily="18" charset="-128"/>
              </a:rPr>
              <a:t>Board</a:t>
            </a:r>
            <a:r>
              <a:rPr lang="en-US" sz="4400" dirty="0">
                <a:ln w="12700">
                  <a:solidFill>
                    <a:schemeClr val="tx1"/>
                  </a:solidFill>
                </a:ln>
                <a:solidFill>
                  <a:srgbClr val="FF0000"/>
                </a:solidFill>
                <a:latin typeface="CAC Moose" panose="00000400000000000000" pitchFamily="2" charset="0"/>
                <a:ea typeface="Adobe Ming Std L" panose="02020300000000000000" pitchFamily="18" charset="-128"/>
              </a:rPr>
              <a:t> </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457200" y="840154"/>
            <a:ext cx="8763000" cy="272792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Butcher v. Marion County Board of Education, Docket No. 2023-0345-</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MrnED</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(April 26,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Grievant was employed as a custodian by the school board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After becoming seriously ill, he was placed on unpaid leave.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leave was extended multiple times over 21 months before a new superintendent refused to extend unpaid leaves of absence beyond a year.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 conjunction with amended policy, the school board then provided Grievant unpaid leave for another twelve weeks.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Subsequently, Grievant did not show up to work for another nine months, rendering her absence unauthorized. </a:t>
            </a:r>
            <a:endParaRPr lang="en-US" sz="1200" dirty="0"/>
          </a:p>
        </p:txBody>
      </p:sp>
    </p:spTree>
    <p:extLst>
      <p:ext uri="{BB962C8B-B14F-4D97-AF65-F5344CB8AC3E}">
        <p14:creationId xmlns:p14="http://schemas.microsoft.com/office/powerpoint/2010/main" val="3051997794"/>
      </p:ext>
    </p:extLst>
  </p:cSld>
  <p:clrMapOvr>
    <a:masterClrMapping/>
  </p:clrMapOvr>
</p:sld>
</file>

<file path=ppt/slides/slide1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fontScale="90000"/>
          </a:bodyPr>
          <a:lstStyle/>
          <a:p>
            <a:r>
              <a:rPr lang="en-US" sz="3000" dirty="0"/>
              <a:t>Hope Scholarship: Education Service Providers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321594"/>
            <a:ext cx="8229600" cy="3479006"/>
          </a:xfrm>
        </p:spPr>
        <p:txBody>
          <a:bodyPr>
            <a:normAutofit fontScale="92500" lnSpcReduction="10000"/>
          </a:bodyPr>
          <a:lstStyle/>
          <a:p>
            <a:pPr>
              <a:spcAft>
                <a:spcPts val="900"/>
              </a:spcAft>
            </a:pPr>
            <a:r>
              <a:rPr lang="en-US" dirty="0">
                <a:solidFill>
                  <a:srgbClr val="C00000"/>
                </a:solidFill>
              </a:rPr>
              <a:t>The Hope Scholarship Board is authorized to consider entering into reciprocal agreements with state education savings account agencies or entities </a:t>
            </a:r>
            <a:r>
              <a:rPr lang="en-US" u="sng" dirty="0">
                <a:solidFill>
                  <a:srgbClr val="C00000"/>
                </a:solidFill>
              </a:rPr>
              <a:t>located in other states</a:t>
            </a:r>
            <a:r>
              <a:rPr lang="en-US" dirty="0">
                <a:solidFill>
                  <a:srgbClr val="C00000"/>
                </a:solidFill>
              </a:rPr>
              <a:t>, whether public or private, to recognize and allow education service providers approved in other states to receive payments from Hope Scholarship accounts.  </a:t>
            </a:r>
          </a:p>
          <a:p>
            <a:r>
              <a:rPr lang="en-US" dirty="0"/>
              <a:t>There is no prohibition against entities in other states receiving Hope Scholarship funds and/or providing educational services to students. </a:t>
            </a:r>
          </a:p>
          <a:p>
            <a:pPr lvl="1"/>
            <a:r>
              <a:rPr lang="en-US" dirty="0"/>
              <a:t>This is already happening </a:t>
            </a:r>
          </a:p>
        </p:txBody>
      </p:sp>
    </p:spTree>
    <p:extLst>
      <p:ext uri="{BB962C8B-B14F-4D97-AF65-F5344CB8AC3E}">
        <p14:creationId xmlns:p14="http://schemas.microsoft.com/office/powerpoint/2010/main" val="4240757358"/>
      </p:ext>
    </p:extLst>
  </p:cSld>
  <p:clrMapOvr>
    <a:masterClrMapping/>
  </p:clrMapOvr>
</p:sld>
</file>

<file path=ppt/slides/slide1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6C7DB8C-8FCE-C85D-461B-A42D5CB7D242}"/>
              </a:ext>
            </a:extLst>
          </p:cNvPr>
          <p:cNvSpPr>
            <a:spLocks noGrp="1"/>
          </p:cNvSpPr>
          <p:nvPr>
            <p:ph type="title"/>
          </p:nvPr>
        </p:nvSpPr>
        <p:spPr/>
        <p:txBody>
          <a:bodyPr/>
          <a:lstStyle/>
          <a:p>
            <a:r>
              <a:rPr lang="en-US" dirty="0"/>
              <a:t>Hope scholarship participating schools and education service providers by </a:t>
            </a:r>
            <a:r>
              <a:rPr lang="en-US"/>
              <a:t>county </a:t>
            </a:r>
            <a:br>
              <a:rPr lang="en-US"/>
            </a:br>
            <a:r>
              <a:rPr lang="en-US"/>
              <a:t>(</a:t>
            </a:r>
            <a:r>
              <a:rPr lang="en-US" dirty="0"/>
              <a:t>And State) </a:t>
            </a:r>
          </a:p>
        </p:txBody>
      </p:sp>
    </p:spTree>
    <p:extLst>
      <p:ext uri="{BB962C8B-B14F-4D97-AF65-F5344CB8AC3E}">
        <p14:creationId xmlns:p14="http://schemas.microsoft.com/office/powerpoint/2010/main" val="1779505719"/>
      </p:ext>
    </p:extLst>
  </p:cSld>
  <p:clrMapOvr>
    <a:masterClrMapping/>
  </p:clrMapOvr>
</p:sld>
</file>

<file path=ppt/slides/slide1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descr="" title=""/>
        <p:cNvGrpSpPr/>
        <p:nvPr/>
      </p:nvGrpSpPr>
      <p:grpSpPr>
        <a:xfrm>
          <a:off x="0" y="0"/>
          <a:ext cx="0" cy="0"/>
          <a:chOff x="0" y="0"/>
          <a:chExt cx="0" cy="0"/>
        </a:xfrm>
      </p:grpSpPr>
      <p:sp>
        <p:nvSpPr>
          <p:cNvPr id="24"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5" name="cloud1" descr="" title=""/>
          <p:cNvSpPr>
            <a:spLocks/>
          </p:cNvSpPr>
          <p:nvPr/>
        </p:nvSpPr>
        <p:spPr bwMode="auto">
          <a:xfrm flipH="1">
            <a:off x="7643733" y="495696"/>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6" name="bat1" descr="" title=""/>
          <p:cNvSpPr>
            <a:spLocks/>
          </p:cNvSpPr>
          <p:nvPr/>
        </p:nvSpPr>
        <p:spPr bwMode="auto">
          <a:xfrm rot="20861242">
            <a:off x="1680037" y="231387"/>
            <a:ext cx="754732" cy="183227"/>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7" name="bat2" descr="" title=""/>
          <p:cNvSpPr>
            <a:spLocks/>
          </p:cNvSpPr>
          <p:nvPr/>
        </p:nvSpPr>
        <p:spPr bwMode="auto">
          <a:xfrm>
            <a:off x="569579" y="5818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8" name="bat4" descr="" title=""/>
          <p:cNvSpPr>
            <a:spLocks/>
          </p:cNvSpPr>
          <p:nvPr/>
        </p:nvSpPr>
        <p:spPr bwMode="auto">
          <a:xfrm rot="1174705">
            <a:off x="6877716" y="23459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9" name="tree_main" descr="" title=""/>
          <p:cNvSpPr>
            <a:spLocks noEditPoints="1"/>
          </p:cNvSpPr>
          <p:nvPr/>
        </p:nvSpPr>
        <p:spPr bwMode="auto">
          <a:xfrm>
            <a:off x="6410670" y="1374455"/>
            <a:ext cx="1587541" cy="1645888"/>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0"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1" name="bat3" descr="" title=""/>
          <p:cNvSpPr>
            <a:spLocks/>
          </p:cNvSpPr>
          <p:nvPr/>
        </p:nvSpPr>
        <p:spPr bwMode="auto">
          <a:xfrm>
            <a:off x="5689601" y="657386"/>
            <a:ext cx="309196" cy="206635"/>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2" name="bat3" descr="" title=""/>
          <p:cNvSpPr>
            <a:spLocks/>
          </p:cNvSpPr>
          <p:nvPr/>
        </p:nvSpPr>
        <p:spPr bwMode="auto">
          <a:xfrm rot="20246711">
            <a:off x="4382712" y="568261"/>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3" name="bat3" descr="" title=""/>
          <p:cNvSpPr>
            <a:spLocks/>
          </p:cNvSpPr>
          <p:nvPr/>
        </p:nvSpPr>
        <p:spPr bwMode="auto">
          <a:xfrm rot="521564">
            <a:off x="3650991" y="957283"/>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4" name="bat3" descr="" title=""/>
          <p:cNvSpPr>
            <a:spLocks/>
          </p:cNvSpPr>
          <p:nvPr/>
        </p:nvSpPr>
        <p:spPr bwMode="auto">
          <a:xfrm rot="20246711">
            <a:off x="5519925" y="1130445"/>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5" name="bat2" descr="" title=""/>
          <p:cNvSpPr>
            <a:spLocks/>
          </p:cNvSpPr>
          <p:nvPr/>
        </p:nvSpPr>
        <p:spPr bwMode="auto">
          <a:xfrm>
            <a:off x="3904344" y="-23185"/>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6" name="bat4" descr="" title=""/>
          <p:cNvSpPr>
            <a:spLocks/>
          </p:cNvSpPr>
          <p:nvPr/>
        </p:nvSpPr>
        <p:spPr bwMode="auto">
          <a:xfrm rot="20599112">
            <a:off x="6659575" y="1045074"/>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7" name="tree_main" descr="" title=""/>
          <p:cNvSpPr>
            <a:spLocks noEditPoints="1"/>
          </p:cNvSpPr>
          <p:nvPr/>
        </p:nvSpPr>
        <p:spPr bwMode="auto">
          <a:xfrm flipH="1">
            <a:off x="6887906" y="1013663"/>
            <a:ext cx="1939353" cy="2006680"/>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8" name="tree_main" descr="" title=""/>
          <p:cNvSpPr>
            <a:spLocks noEditPoints="1"/>
          </p:cNvSpPr>
          <p:nvPr/>
        </p:nvSpPr>
        <p:spPr bwMode="auto">
          <a:xfrm flipH="1">
            <a:off x="-97045" y="1343744"/>
            <a:ext cx="1621045" cy="1677321"/>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9" name="Rectangle 38" descr="" title=""/>
          <p:cNvSpPr/>
          <p:nvPr/>
        </p:nvSpPr>
        <p:spPr>
          <a:xfrm>
            <a:off x="0" y="2745198"/>
            <a:ext cx="9144000" cy="2398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a:ea typeface="+mn-ea"/>
              <a:cs typeface="+mn-cs"/>
            </a:endParaRPr>
          </a:p>
        </p:txBody>
      </p:sp>
      <p:grpSp>
        <p:nvGrpSpPr>
          <p:cNvPr id="40" name="Pumpkin2" descr="" title=""/>
          <p:cNvGrpSpPr>
            <a:grpSpLocks noChangeAspect="1"/>
          </p:cNvGrpSpPr>
          <p:nvPr/>
        </p:nvGrpSpPr>
        <p:grpSpPr bwMode="auto">
          <a:xfrm rot="359732">
            <a:off x="6863976" y="1662903"/>
            <a:ext cx="1967776" cy="2067687"/>
            <a:chOff x="543" y="0"/>
            <a:chExt cx="3230" cy="3394"/>
          </a:xfrm>
        </p:grpSpPr>
        <p:sp>
          <p:nvSpPr>
            <p:cNvPr id="41"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2" name="Freeform 41"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3" name="Freeform 42"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4" name="Freeform 43"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5" name="Freeform 44"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6" name="Freeform 45"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7" name="Freeform 46"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8" name="Freeform 47"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9" name="Freeform 48"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0" name="Freeform 49"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2794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 name="Freeform 50"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2" name="Freeform 51"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3" name="Freeform 52"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4" name="Freeform 53"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5" name="Freeform 54"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6" name="Freeform 55"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7" name="Freeform 56"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8" name="Freeform 57"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9"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0"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1"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2"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3"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gradFill>
              <a:gsLst>
                <a:gs pos="100000">
                  <a:schemeClr val="accent4"/>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4"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5"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6"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67" name="Pumpkin3" descr="" title=""/>
          <p:cNvGrpSpPr/>
          <p:nvPr/>
        </p:nvGrpSpPr>
        <p:grpSpPr>
          <a:xfrm rot="20990070">
            <a:off x="301709" y="1807434"/>
            <a:ext cx="1875967" cy="1970053"/>
            <a:chOff x="4095811" y="1177730"/>
            <a:chExt cx="2389289" cy="2509121"/>
          </a:xfrm>
        </p:grpSpPr>
        <p:sp>
          <p:nvSpPr>
            <p:cNvPr id="68" name="Freeform 67" descr="" title=""/>
            <p:cNvSpPr>
              <a:spLocks/>
            </p:cNvSpPr>
            <p:nvPr/>
          </p:nvSpPr>
          <p:spPr bwMode="auto">
            <a:xfrm>
              <a:off x="4955363" y="1537233"/>
              <a:ext cx="614706" cy="309202"/>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9" name="Freeform 68" descr="" title=""/>
            <p:cNvSpPr>
              <a:spLocks/>
            </p:cNvSpPr>
            <p:nvPr/>
          </p:nvSpPr>
          <p:spPr bwMode="auto">
            <a:xfrm>
              <a:off x="4297754" y="1631176"/>
              <a:ext cx="993441" cy="647253"/>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0" name="Freeform 69" descr="" title=""/>
            <p:cNvSpPr>
              <a:spLocks/>
            </p:cNvSpPr>
            <p:nvPr/>
          </p:nvSpPr>
          <p:spPr bwMode="auto">
            <a:xfrm>
              <a:off x="4095811" y="1643012"/>
              <a:ext cx="1089604" cy="1611844"/>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1" name="Freeform 70" descr="" title=""/>
            <p:cNvSpPr>
              <a:spLocks/>
            </p:cNvSpPr>
            <p:nvPr/>
          </p:nvSpPr>
          <p:spPr bwMode="auto">
            <a:xfrm>
              <a:off x="4456054" y="1822764"/>
              <a:ext cx="729362" cy="1722802"/>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2" name="Freeform 71" descr="" title=""/>
            <p:cNvSpPr>
              <a:spLocks/>
            </p:cNvSpPr>
            <p:nvPr/>
          </p:nvSpPr>
          <p:spPr bwMode="auto">
            <a:xfrm>
              <a:off x="5291195" y="1614903"/>
              <a:ext cx="992701" cy="647992"/>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3" name="Freeform 72" descr="" title=""/>
            <p:cNvSpPr>
              <a:spLocks/>
            </p:cNvSpPr>
            <p:nvPr/>
          </p:nvSpPr>
          <p:spPr bwMode="auto">
            <a:xfrm>
              <a:off x="5396975" y="1627478"/>
              <a:ext cx="1088125" cy="1611844"/>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4" name="Freeform 73" descr="" title=""/>
            <p:cNvSpPr>
              <a:spLocks/>
            </p:cNvSpPr>
            <p:nvPr/>
          </p:nvSpPr>
          <p:spPr bwMode="auto">
            <a:xfrm>
              <a:off x="5089992" y="1177730"/>
              <a:ext cx="565884" cy="776703"/>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5" name="Freeform 74" descr="" title=""/>
            <p:cNvSpPr>
              <a:spLocks/>
            </p:cNvSpPr>
            <p:nvPr/>
          </p:nvSpPr>
          <p:spPr bwMode="auto">
            <a:xfrm>
              <a:off x="5396975" y="1807230"/>
              <a:ext cx="729362" cy="1722802"/>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6" name="Freeform 75" descr="" title=""/>
            <p:cNvSpPr>
              <a:spLocks/>
            </p:cNvSpPr>
            <p:nvPr/>
          </p:nvSpPr>
          <p:spPr bwMode="auto">
            <a:xfrm>
              <a:off x="4728270" y="1756929"/>
              <a:ext cx="1136946" cy="1929922"/>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2794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7" name="Freeform 42" descr="" title=""/>
            <p:cNvSpPr>
              <a:spLocks/>
            </p:cNvSpPr>
            <p:nvPr/>
          </p:nvSpPr>
          <p:spPr bwMode="auto">
            <a:xfrm>
              <a:off x="4749542" y="2134696"/>
              <a:ext cx="503099" cy="454451"/>
            </a:xfrm>
            <a:custGeom>
              <a:avLst/>
              <a:gdLst>
                <a:gd name="T0" fmla="*/ 348 w 406"/>
                <a:gd name="T1" fmla="*/ 164 h 367"/>
                <a:gd name="T2" fmla="*/ 260 w 406"/>
                <a:gd name="T3" fmla="*/ 223 h 367"/>
                <a:gd name="T4" fmla="*/ 165 w 406"/>
                <a:gd name="T5" fmla="*/ 129 h 367"/>
                <a:gd name="T6" fmla="*/ 199 w 406"/>
                <a:gd name="T7" fmla="*/ 56 h 367"/>
                <a:gd name="T8" fmla="*/ 94 w 406"/>
                <a:gd name="T9" fmla="*/ 3 h 367"/>
                <a:gd name="T10" fmla="*/ 36 w 406"/>
                <a:gd name="T11" fmla="*/ 14 h 367"/>
                <a:gd name="T12" fmla="*/ 2 w 406"/>
                <a:gd name="T13" fmla="*/ 182 h 367"/>
                <a:gd name="T14" fmla="*/ 45 w 406"/>
                <a:gd name="T15" fmla="*/ 309 h 367"/>
                <a:gd name="T16" fmla="*/ 366 w 406"/>
                <a:gd name="T17" fmla="*/ 353 h 367"/>
                <a:gd name="T18" fmla="*/ 392 w 406"/>
                <a:gd name="T19" fmla="*/ 232 h 367"/>
                <a:gd name="T20" fmla="*/ 348 w 406"/>
                <a:gd name="T21" fmla="*/ 16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67">
                  <a:moveTo>
                    <a:pt x="348" y="164"/>
                  </a:moveTo>
                  <a:cubicBezTo>
                    <a:pt x="333" y="199"/>
                    <a:pt x="300" y="223"/>
                    <a:pt x="260" y="223"/>
                  </a:cubicBezTo>
                  <a:cubicBezTo>
                    <a:pt x="208" y="223"/>
                    <a:pt x="165" y="181"/>
                    <a:pt x="165" y="129"/>
                  </a:cubicBezTo>
                  <a:cubicBezTo>
                    <a:pt x="165" y="99"/>
                    <a:pt x="179" y="74"/>
                    <a:pt x="199" y="56"/>
                  </a:cubicBezTo>
                  <a:cubicBezTo>
                    <a:pt x="149" y="26"/>
                    <a:pt x="105" y="4"/>
                    <a:pt x="94" y="3"/>
                  </a:cubicBezTo>
                  <a:cubicBezTo>
                    <a:pt x="66" y="2"/>
                    <a:pt x="55" y="0"/>
                    <a:pt x="36" y="14"/>
                  </a:cubicBezTo>
                  <a:cubicBezTo>
                    <a:pt x="2" y="39"/>
                    <a:pt x="0" y="152"/>
                    <a:pt x="2" y="182"/>
                  </a:cubicBezTo>
                  <a:cubicBezTo>
                    <a:pt x="4" y="211"/>
                    <a:pt x="6" y="281"/>
                    <a:pt x="45" y="309"/>
                  </a:cubicBezTo>
                  <a:cubicBezTo>
                    <a:pt x="99" y="347"/>
                    <a:pt x="293" y="367"/>
                    <a:pt x="366" y="353"/>
                  </a:cubicBezTo>
                  <a:cubicBezTo>
                    <a:pt x="406" y="345"/>
                    <a:pt x="393" y="298"/>
                    <a:pt x="392" y="232"/>
                  </a:cubicBezTo>
                  <a:cubicBezTo>
                    <a:pt x="392" y="213"/>
                    <a:pt x="374" y="189"/>
                    <a:pt x="348" y="164"/>
                  </a:cubicBezTo>
                  <a:close/>
                </a:path>
              </a:pathLst>
            </a:custGeom>
            <a:gradFill>
              <a:gsLst>
                <a:gs pos="33000">
                  <a:schemeClr val="accent4"/>
                </a:gs>
                <a:gs pos="100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8" name="Freeform 43" descr="" title=""/>
            <p:cNvSpPr>
              <a:spLocks/>
            </p:cNvSpPr>
            <p:nvPr/>
          </p:nvSpPr>
          <p:spPr bwMode="auto">
            <a:xfrm>
              <a:off x="5330954" y="2146561"/>
              <a:ext cx="479368" cy="441398"/>
            </a:xfrm>
            <a:custGeom>
              <a:avLst/>
              <a:gdLst>
                <a:gd name="T0" fmla="*/ 381 w 387"/>
                <a:gd name="T1" fmla="*/ 84 h 356"/>
                <a:gd name="T2" fmla="*/ 291 w 387"/>
                <a:gd name="T3" fmla="*/ 19 h 356"/>
                <a:gd name="T4" fmla="*/ 207 w 387"/>
                <a:gd name="T5" fmla="*/ 52 h 356"/>
                <a:gd name="T6" fmla="*/ 227 w 387"/>
                <a:gd name="T7" fmla="*/ 109 h 356"/>
                <a:gd name="T8" fmla="*/ 132 w 387"/>
                <a:gd name="T9" fmla="*/ 204 h 356"/>
                <a:gd name="T10" fmla="*/ 48 w 387"/>
                <a:gd name="T11" fmla="*/ 152 h 356"/>
                <a:gd name="T12" fmla="*/ 27 w 387"/>
                <a:gd name="T13" fmla="*/ 171 h 356"/>
                <a:gd name="T14" fmla="*/ 9 w 387"/>
                <a:gd name="T15" fmla="*/ 307 h 356"/>
                <a:gd name="T16" fmla="*/ 70 w 387"/>
                <a:gd name="T17" fmla="*/ 352 h 356"/>
                <a:gd name="T18" fmla="*/ 306 w 387"/>
                <a:gd name="T19" fmla="*/ 319 h 356"/>
                <a:gd name="T20" fmla="*/ 372 w 387"/>
                <a:gd name="T21" fmla="*/ 242 h 356"/>
                <a:gd name="T22" fmla="*/ 381 w 387"/>
                <a:gd name="T23" fmla="*/ 8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356">
                  <a:moveTo>
                    <a:pt x="381" y="84"/>
                  </a:moveTo>
                  <a:cubicBezTo>
                    <a:pt x="375" y="30"/>
                    <a:pt x="362" y="0"/>
                    <a:pt x="291" y="19"/>
                  </a:cubicBezTo>
                  <a:cubicBezTo>
                    <a:pt x="266" y="25"/>
                    <a:pt x="237" y="38"/>
                    <a:pt x="207" y="52"/>
                  </a:cubicBezTo>
                  <a:cubicBezTo>
                    <a:pt x="219" y="68"/>
                    <a:pt x="227" y="88"/>
                    <a:pt x="227" y="109"/>
                  </a:cubicBezTo>
                  <a:cubicBezTo>
                    <a:pt x="227" y="162"/>
                    <a:pt x="184" y="204"/>
                    <a:pt x="132" y="204"/>
                  </a:cubicBezTo>
                  <a:cubicBezTo>
                    <a:pt x="95" y="204"/>
                    <a:pt x="64" y="183"/>
                    <a:pt x="48" y="152"/>
                  </a:cubicBezTo>
                  <a:cubicBezTo>
                    <a:pt x="39" y="160"/>
                    <a:pt x="32" y="166"/>
                    <a:pt x="27" y="171"/>
                  </a:cubicBezTo>
                  <a:cubicBezTo>
                    <a:pt x="0" y="203"/>
                    <a:pt x="11" y="280"/>
                    <a:pt x="9" y="307"/>
                  </a:cubicBezTo>
                  <a:cubicBezTo>
                    <a:pt x="5" y="353"/>
                    <a:pt x="37" y="356"/>
                    <a:pt x="70" y="352"/>
                  </a:cubicBezTo>
                  <a:cubicBezTo>
                    <a:pt x="103" y="347"/>
                    <a:pt x="272" y="328"/>
                    <a:pt x="306" y="319"/>
                  </a:cubicBezTo>
                  <a:cubicBezTo>
                    <a:pt x="340" y="309"/>
                    <a:pt x="369" y="276"/>
                    <a:pt x="372" y="242"/>
                  </a:cubicBezTo>
                  <a:cubicBezTo>
                    <a:pt x="375" y="208"/>
                    <a:pt x="387" y="138"/>
                    <a:pt x="381" y="84"/>
                  </a:cubicBezTo>
                  <a:close/>
                </a:path>
              </a:pathLst>
            </a:custGeom>
            <a:gradFill>
              <a:gsLst>
                <a:gs pos="31000">
                  <a:schemeClr val="accent4"/>
                </a:gs>
                <a:gs pos="100000">
                  <a:schemeClr val="accent6"/>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9" name="Freeform 44" descr="" title=""/>
            <p:cNvSpPr>
              <a:spLocks/>
            </p:cNvSpPr>
            <p:nvPr/>
          </p:nvSpPr>
          <p:spPr bwMode="auto">
            <a:xfrm>
              <a:off x="5390282" y="2211822"/>
              <a:ext cx="221886" cy="187476"/>
            </a:xfrm>
            <a:custGeom>
              <a:avLst/>
              <a:gdLst>
                <a:gd name="T0" fmla="*/ 84 w 179"/>
                <a:gd name="T1" fmla="*/ 152 h 152"/>
                <a:gd name="T2" fmla="*/ 179 w 179"/>
                <a:gd name="T3" fmla="*/ 57 h 152"/>
                <a:gd name="T4" fmla="*/ 159 w 179"/>
                <a:gd name="T5" fmla="*/ 0 h 152"/>
                <a:gd name="T6" fmla="*/ 0 w 179"/>
                <a:gd name="T7" fmla="*/ 100 h 152"/>
                <a:gd name="T8" fmla="*/ 84 w 179"/>
                <a:gd name="T9" fmla="*/ 152 h 152"/>
              </a:gdLst>
              <a:ahLst/>
              <a:cxnLst>
                <a:cxn ang="0">
                  <a:pos x="T0" y="T1"/>
                </a:cxn>
                <a:cxn ang="0">
                  <a:pos x="T2" y="T3"/>
                </a:cxn>
                <a:cxn ang="0">
                  <a:pos x="T4" y="T5"/>
                </a:cxn>
                <a:cxn ang="0">
                  <a:pos x="T6" y="T7"/>
                </a:cxn>
                <a:cxn ang="0">
                  <a:pos x="T8" y="T9"/>
                </a:cxn>
              </a:cxnLst>
              <a:rect l="0" t="0" r="r" b="b"/>
              <a:pathLst>
                <a:path w="179" h="152">
                  <a:moveTo>
                    <a:pt x="84" y="152"/>
                  </a:moveTo>
                  <a:cubicBezTo>
                    <a:pt x="136" y="152"/>
                    <a:pt x="179" y="110"/>
                    <a:pt x="179" y="57"/>
                  </a:cubicBezTo>
                  <a:cubicBezTo>
                    <a:pt x="179" y="36"/>
                    <a:pt x="171" y="16"/>
                    <a:pt x="159" y="0"/>
                  </a:cubicBezTo>
                  <a:cubicBezTo>
                    <a:pt x="97" y="31"/>
                    <a:pt x="34" y="73"/>
                    <a:pt x="0" y="100"/>
                  </a:cubicBezTo>
                  <a:cubicBezTo>
                    <a:pt x="16" y="131"/>
                    <a:pt x="47" y="152"/>
                    <a:pt x="84"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0" name="Freeform 45" descr="" title=""/>
            <p:cNvSpPr>
              <a:spLocks/>
            </p:cNvSpPr>
            <p:nvPr/>
          </p:nvSpPr>
          <p:spPr bwMode="auto">
            <a:xfrm>
              <a:off x="4953629" y="2203516"/>
              <a:ext cx="226632" cy="207648"/>
            </a:xfrm>
            <a:custGeom>
              <a:avLst/>
              <a:gdLst>
                <a:gd name="T0" fmla="*/ 0 w 183"/>
                <a:gd name="T1" fmla="*/ 73 h 167"/>
                <a:gd name="T2" fmla="*/ 95 w 183"/>
                <a:gd name="T3" fmla="*/ 167 h 167"/>
                <a:gd name="T4" fmla="*/ 183 w 183"/>
                <a:gd name="T5" fmla="*/ 108 h 167"/>
                <a:gd name="T6" fmla="*/ 34 w 183"/>
                <a:gd name="T7" fmla="*/ 0 h 167"/>
                <a:gd name="T8" fmla="*/ 0 w 183"/>
                <a:gd name="T9" fmla="*/ 73 h 167"/>
              </a:gdLst>
              <a:ahLst/>
              <a:cxnLst>
                <a:cxn ang="0">
                  <a:pos x="T0" y="T1"/>
                </a:cxn>
                <a:cxn ang="0">
                  <a:pos x="T2" y="T3"/>
                </a:cxn>
                <a:cxn ang="0">
                  <a:pos x="T4" y="T5"/>
                </a:cxn>
                <a:cxn ang="0">
                  <a:pos x="T6" y="T7"/>
                </a:cxn>
                <a:cxn ang="0">
                  <a:pos x="T8" y="T9"/>
                </a:cxn>
              </a:cxnLst>
              <a:rect l="0" t="0" r="r" b="b"/>
              <a:pathLst>
                <a:path w="183" h="167">
                  <a:moveTo>
                    <a:pt x="0" y="73"/>
                  </a:moveTo>
                  <a:cubicBezTo>
                    <a:pt x="0" y="125"/>
                    <a:pt x="43" y="167"/>
                    <a:pt x="95" y="167"/>
                  </a:cubicBezTo>
                  <a:cubicBezTo>
                    <a:pt x="135" y="167"/>
                    <a:pt x="168" y="143"/>
                    <a:pt x="183" y="108"/>
                  </a:cubicBezTo>
                  <a:cubicBezTo>
                    <a:pt x="144" y="71"/>
                    <a:pt x="85" y="31"/>
                    <a:pt x="34" y="0"/>
                  </a:cubicBezTo>
                  <a:cubicBezTo>
                    <a:pt x="14" y="18"/>
                    <a:pt x="0" y="43"/>
                    <a:pt x="0"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1" name="Freeform 46" descr="" title=""/>
            <p:cNvSpPr>
              <a:spLocks/>
            </p:cNvSpPr>
            <p:nvPr/>
          </p:nvSpPr>
          <p:spPr bwMode="auto">
            <a:xfrm>
              <a:off x="4732930" y="2692377"/>
              <a:ext cx="1128414" cy="545815"/>
            </a:xfrm>
            <a:custGeom>
              <a:avLst/>
              <a:gdLst>
                <a:gd name="T0" fmla="*/ 226 w 911"/>
                <a:gd name="T1" fmla="*/ 405 h 441"/>
                <a:gd name="T2" fmla="*/ 300 w 911"/>
                <a:gd name="T3" fmla="*/ 290 h 441"/>
                <a:gd name="T4" fmla="*/ 337 w 911"/>
                <a:gd name="T5" fmla="*/ 430 h 441"/>
                <a:gd name="T6" fmla="*/ 469 w 911"/>
                <a:gd name="T7" fmla="*/ 429 h 441"/>
                <a:gd name="T8" fmla="*/ 532 w 911"/>
                <a:gd name="T9" fmla="*/ 318 h 441"/>
                <a:gd name="T10" fmla="*/ 581 w 911"/>
                <a:gd name="T11" fmla="*/ 424 h 441"/>
                <a:gd name="T12" fmla="*/ 647 w 911"/>
                <a:gd name="T13" fmla="*/ 411 h 441"/>
                <a:gd name="T14" fmla="*/ 863 w 911"/>
                <a:gd name="T15" fmla="*/ 318 h 441"/>
                <a:gd name="T16" fmla="*/ 890 w 911"/>
                <a:gd name="T17" fmla="*/ 35 h 441"/>
                <a:gd name="T18" fmla="*/ 865 w 911"/>
                <a:gd name="T19" fmla="*/ 15 h 441"/>
                <a:gd name="T20" fmla="*/ 643 w 911"/>
                <a:gd name="T21" fmla="*/ 123 h 441"/>
                <a:gd name="T22" fmla="*/ 552 w 911"/>
                <a:gd name="T23" fmla="*/ 270 h 441"/>
                <a:gd name="T24" fmla="*/ 520 w 911"/>
                <a:gd name="T25" fmla="*/ 177 h 441"/>
                <a:gd name="T26" fmla="*/ 312 w 911"/>
                <a:gd name="T27" fmla="*/ 166 h 441"/>
                <a:gd name="T28" fmla="*/ 263 w 911"/>
                <a:gd name="T29" fmla="*/ 258 h 441"/>
                <a:gd name="T30" fmla="*/ 200 w 911"/>
                <a:gd name="T31" fmla="*/ 114 h 441"/>
                <a:gd name="T32" fmla="*/ 13 w 911"/>
                <a:gd name="T33" fmla="*/ 16 h 441"/>
                <a:gd name="T34" fmla="*/ 61 w 911"/>
                <a:gd name="T35" fmla="*/ 335 h 441"/>
                <a:gd name="T36" fmla="*/ 226 w 911"/>
                <a:gd name="T37"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1" h="441">
                  <a:moveTo>
                    <a:pt x="226" y="405"/>
                  </a:moveTo>
                  <a:cubicBezTo>
                    <a:pt x="238" y="384"/>
                    <a:pt x="282" y="318"/>
                    <a:pt x="300" y="290"/>
                  </a:cubicBezTo>
                  <a:cubicBezTo>
                    <a:pt x="308" y="313"/>
                    <a:pt x="321" y="367"/>
                    <a:pt x="337" y="430"/>
                  </a:cubicBezTo>
                  <a:cubicBezTo>
                    <a:pt x="365" y="440"/>
                    <a:pt x="423" y="441"/>
                    <a:pt x="469" y="429"/>
                  </a:cubicBezTo>
                  <a:cubicBezTo>
                    <a:pt x="480" y="404"/>
                    <a:pt x="508" y="354"/>
                    <a:pt x="532" y="318"/>
                  </a:cubicBezTo>
                  <a:cubicBezTo>
                    <a:pt x="539" y="338"/>
                    <a:pt x="543" y="345"/>
                    <a:pt x="581" y="424"/>
                  </a:cubicBezTo>
                  <a:cubicBezTo>
                    <a:pt x="601" y="418"/>
                    <a:pt x="622" y="421"/>
                    <a:pt x="647" y="411"/>
                  </a:cubicBezTo>
                  <a:cubicBezTo>
                    <a:pt x="655" y="408"/>
                    <a:pt x="831" y="373"/>
                    <a:pt x="863" y="318"/>
                  </a:cubicBezTo>
                  <a:cubicBezTo>
                    <a:pt x="911" y="233"/>
                    <a:pt x="892" y="65"/>
                    <a:pt x="890" y="35"/>
                  </a:cubicBezTo>
                  <a:cubicBezTo>
                    <a:pt x="889" y="18"/>
                    <a:pt x="888" y="0"/>
                    <a:pt x="865" y="15"/>
                  </a:cubicBezTo>
                  <a:cubicBezTo>
                    <a:pt x="855" y="23"/>
                    <a:pt x="667" y="117"/>
                    <a:pt x="643" y="123"/>
                  </a:cubicBezTo>
                  <a:cubicBezTo>
                    <a:pt x="631" y="165"/>
                    <a:pt x="598" y="223"/>
                    <a:pt x="552" y="270"/>
                  </a:cubicBezTo>
                  <a:cubicBezTo>
                    <a:pt x="548" y="256"/>
                    <a:pt x="534" y="216"/>
                    <a:pt x="520" y="177"/>
                  </a:cubicBezTo>
                  <a:cubicBezTo>
                    <a:pt x="489" y="168"/>
                    <a:pt x="364" y="158"/>
                    <a:pt x="312" y="166"/>
                  </a:cubicBezTo>
                  <a:cubicBezTo>
                    <a:pt x="304" y="176"/>
                    <a:pt x="278" y="222"/>
                    <a:pt x="263" y="258"/>
                  </a:cubicBezTo>
                  <a:cubicBezTo>
                    <a:pt x="244" y="233"/>
                    <a:pt x="214" y="154"/>
                    <a:pt x="200" y="114"/>
                  </a:cubicBezTo>
                  <a:cubicBezTo>
                    <a:pt x="186" y="110"/>
                    <a:pt x="25" y="22"/>
                    <a:pt x="13" y="16"/>
                  </a:cubicBezTo>
                  <a:cubicBezTo>
                    <a:pt x="0" y="10"/>
                    <a:pt x="14" y="272"/>
                    <a:pt x="61" y="335"/>
                  </a:cubicBezTo>
                  <a:cubicBezTo>
                    <a:pt x="95" y="379"/>
                    <a:pt x="202" y="406"/>
                    <a:pt x="226" y="405"/>
                  </a:cubicBezTo>
                  <a:close/>
                </a:path>
              </a:pathLst>
            </a:custGeom>
            <a:gradFill flip="none" rotWithShape="1">
              <a:gsLst>
                <a:gs pos="0">
                  <a:schemeClr val="accent4"/>
                </a:gs>
                <a:gs pos="100000">
                  <a:schemeClr val="accent6"/>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2" name="Freeform 47" descr="" title=""/>
            <p:cNvSpPr>
              <a:spLocks/>
            </p:cNvSpPr>
            <p:nvPr/>
          </p:nvSpPr>
          <p:spPr bwMode="auto">
            <a:xfrm>
              <a:off x="5058046" y="2895278"/>
              <a:ext cx="87805" cy="134081"/>
            </a:xfrm>
            <a:custGeom>
              <a:avLst/>
              <a:gdLst>
                <a:gd name="T0" fmla="*/ 49 w 71"/>
                <a:gd name="T1" fmla="*/ 2 h 109"/>
                <a:gd name="T2" fmla="*/ 71 w 71"/>
                <a:gd name="T3" fmla="*/ 0 h 109"/>
                <a:gd name="T4" fmla="*/ 13 w 71"/>
                <a:gd name="T5" fmla="*/ 109 h 109"/>
                <a:gd name="T6" fmla="*/ 0 w 71"/>
                <a:gd name="T7" fmla="*/ 94 h 109"/>
                <a:gd name="T8" fmla="*/ 49 w 71"/>
                <a:gd name="T9" fmla="*/ 2 h 109"/>
              </a:gdLst>
              <a:ahLst/>
              <a:cxnLst>
                <a:cxn ang="0">
                  <a:pos x="T0" y="T1"/>
                </a:cxn>
                <a:cxn ang="0">
                  <a:pos x="T2" y="T3"/>
                </a:cxn>
                <a:cxn ang="0">
                  <a:pos x="T4" y="T5"/>
                </a:cxn>
                <a:cxn ang="0">
                  <a:pos x="T6" y="T7"/>
                </a:cxn>
                <a:cxn ang="0">
                  <a:pos x="T8" y="T9"/>
                </a:cxn>
              </a:cxnLst>
              <a:rect l="0" t="0" r="r" b="b"/>
              <a:pathLst>
                <a:path w="71" h="109">
                  <a:moveTo>
                    <a:pt x="49" y="2"/>
                  </a:moveTo>
                  <a:cubicBezTo>
                    <a:pt x="71" y="0"/>
                    <a:pt x="71" y="0"/>
                    <a:pt x="71" y="0"/>
                  </a:cubicBezTo>
                  <a:cubicBezTo>
                    <a:pt x="71" y="0"/>
                    <a:pt x="23" y="86"/>
                    <a:pt x="13" y="109"/>
                  </a:cubicBezTo>
                  <a:cubicBezTo>
                    <a:pt x="9" y="103"/>
                    <a:pt x="3" y="99"/>
                    <a:pt x="0" y="94"/>
                  </a:cubicBezTo>
                  <a:cubicBezTo>
                    <a:pt x="15" y="62"/>
                    <a:pt x="49" y="2"/>
                    <a:pt x="49" y="2"/>
                  </a:cubicBezTo>
                  <a:close/>
                </a:path>
              </a:pathLst>
            </a:custGeom>
            <a:gradFill flip="none" rotWithShape="1">
              <a:gsLst>
                <a:gs pos="0">
                  <a:schemeClr val="accent4"/>
                </a:gs>
                <a:gs pos="77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3" name="Freeform 48" descr="" title=""/>
            <p:cNvSpPr>
              <a:spLocks/>
            </p:cNvSpPr>
            <p:nvPr/>
          </p:nvSpPr>
          <p:spPr bwMode="auto">
            <a:xfrm>
              <a:off x="5416386" y="2833577"/>
              <a:ext cx="143574" cy="192222"/>
            </a:xfrm>
            <a:custGeom>
              <a:avLst/>
              <a:gdLst>
                <a:gd name="T0" fmla="*/ 0 w 116"/>
                <a:gd name="T1" fmla="*/ 156 h 156"/>
                <a:gd name="T2" fmla="*/ 32 w 116"/>
                <a:gd name="T3" fmla="*/ 148 h 156"/>
                <a:gd name="T4" fmla="*/ 116 w 116"/>
                <a:gd name="T5" fmla="*/ 0 h 156"/>
                <a:gd name="T6" fmla="*/ 91 w 116"/>
                <a:gd name="T7" fmla="*/ 9 h 156"/>
                <a:gd name="T8" fmla="*/ 0 w 116"/>
                <a:gd name="T9" fmla="*/ 156 h 156"/>
              </a:gdLst>
              <a:ahLst/>
              <a:cxnLst>
                <a:cxn ang="0">
                  <a:pos x="T0" y="T1"/>
                </a:cxn>
                <a:cxn ang="0">
                  <a:pos x="T2" y="T3"/>
                </a:cxn>
                <a:cxn ang="0">
                  <a:pos x="T4" y="T5"/>
                </a:cxn>
                <a:cxn ang="0">
                  <a:pos x="T6" y="T7"/>
                </a:cxn>
                <a:cxn ang="0">
                  <a:pos x="T8" y="T9"/>
                </a:cxn>
              </a:cxnLst>
              <a:rect l="0" t="0" r="r" b="b"/>
              <a:pathLst>
                <a:path w="116" h="156">
                  <a:moveTo>
                    <a:pt x="0" y="156"/>
                  </a:moveTo>
                  <a:cubicBezTo>
                    <a:pt x="10" y="156"/>
                    <a:pt x="16" y="153"/>
                    <a:pt x="32" y="148"/>
                  </a:cubicBezTo>
                  <a:cubicBezTo>
                    <a:pt x="66" y="117"/>
                    <a:pt x="111" y="30"/>
                    <a:pt x="116" y="0"/>
                  </a:cubicBezTo>
                  <a:cubicBezTo>
                    <a:pt x="108" y="3"/>
                    <a:pt x="98" y="7"/>
                    <a:pt x="91" y="9"/>
                  </a:cubicBezTo>
                  <a:cubicBezTo>
                    <a:pt x="75" y="72"/>
                    <a:pt x="22" y="132"/>
                    <a:pt x="0" y="156"/>
                  </a:cubicBezTo>
                  <a:close/>
                </a:path>
              </a:pathLst>
            </a:custGeom>
            <a:gradFill flip="none" rotWithShape="1">
              <a:gsLst>
                <a:gs pos="0">
                  <a:schemeClr val="accent4"/>
                </a:gs>
                <a:gs pos="83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4" name="Freeform 49" descr="" title=""/>
            <p:cNvSpPr>
              <a:spLocks/>
            </p:cNvSpPr>
            <p:nvPr/>
          </p:nvSpPr>
          <p:spPr bwMode="auto">
            <a:xfrm>
              <a:off x="5391469" y="3085127"/>
              <a:ext cx="359037" cy="131708"/>
            </a:xfrm>
            <a:custGeom>
              <a:avLst/>
              <a:gdLst>
                <a:gd name="T0" fmla="*/ 0 w 125"/>
                <a:gd name="T1" fmla="*/ 0 h 106"/>
                <a:gd name="T2" fmla="*/ 31 w 125"/>
                <a:gd name="T3" fmla="*/ 9 h 106"/>
                <a:gd name="T4" fmla="*/ 60 w 125"/>
                <a:gd name="T5" fmla="*/ 84 h 106"/>
                <a:gd name="T6" fmla="*/ 125 w 125"/>
                <a:gd name="T7" fmla="*/ 74 h 106"/>
                <a:gd name="T8" fmla="*/ 115 w 125"/>
                <a:gd name="T9" fmla="*/ 93 h 106"/>
                <a:gd name="T10" fmla="*/ 49 w 125"/>
                <a:gd name="T11" fmla="*/ 106 h 106"/>
                <a:gd name="T12" fmla="*/ 0 w 125"/>
                <a:gd name="T13" fmla="*/ 0 h 106"/>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9200 w 23276"/>
                <a:gd name="connsiteY4" fmla="*/ 8774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059 w 23276"/>
                <a:gd name="connsiteY4" fmla="*/ 7870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213 w 23276"/>
                <a:gd name="connsiteY4" fmla="*/ 8232 h 10000"/>
                <a:gd name="connsiteX5" fmla="*/ 3920 w 23276"/>
                <a:gd name="connsiteY5" fmla="*/ 10000 h 10000"/>
                <a:gd name="connsiteX6" fmla="*/ 0 w 23276"/>
                <a:gd name="connsiteY6" fmla="*/ 0 h 10000"/>
                <a:gd name="connsiteX0" fmla="*/ 0 w 23276"/>
                <a:gd name="connsiteY0" fmla="*/ 0 h 10032"/>
                <a:gd name="connsiteX1" fmla="*/ 2480 w 23276"/>
                <a:gd name="connsiteY1" fmla="*/ 849 h 10032"/>
                <a:gd name="connsiteX2" fmla="*/ 4800 w 23276"/>
                <a:gd name="connsiteY2" fmla="*/ 7925 h 10032"/>
                <a:gd name="connsiteX3" fmla="*/ 23276 w 23276"/>
                <a:gd name="connsiteY3" fmla="*/ 3365 h 10032"/>
                <a:gd name="connsiteX4" fmla="*/ 3920 w 23276"/>
                <a:gd name="connsiteY4" fmla="*/ 10000 h 10032"/>
                <a:gd name="connsiteX5" fmla="*/ 0 w 23276"/>
                <a:gd name="connsiteY5" fmla="*/ 0 h 10032"/>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3920 w 23276"/>
                <a:gd name="connsiteY4" fmla="*/ 10000 h 10000"/>
                <a:gd name="connsiteX5" fmla="*/ 0 w 2327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6" h="10000">
                  <a:moveTo>
                    <a:pt x="0" y="0"/>
                  </a:moveTo>
                  <a:cubicBezTo>
                    <a:pt x="960" y="283"/>
                    <a:pt x="2160" y="943"/>
                    <a:pt x="2480" y="849"/>
                  </a:cubicBezTo>
                  <a:cubicBezTo>
                    <a:pt x="2960" y="2642"/>
                    <a:pt x="4480" y="6981"/>
                    <a:pt x="4800" y="7925"/>
                  </a:cubicBezTo>
                  <a:cubicBezTo>
                    <a:pt x="6720" y="7642"/>
                    <a:pt x="22716" y="3554"/>
                    <a:pt x="23276" y="3365"/>
                  </a:cubicBezTo>
                  <a:cubicBezTo>
                    <a:pt x="23129" y="3711"/>
                    <a:pt x="11658" y="9295"/>
                    <a:pt x="3920" y="10000"/>
                  </a:cubicBezTo>
                  <a:cubicBezTo>
                    <a:pt x="3360" y="8585"/>
                    <a:pt x="400" y="1792"/>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5" name="Freeform 50" descr="" title=""/>
            <p:cNvSpPr>
              <a:spLocks/>
            </p:cNvSpPr>
            <p:nvPr/>
          </p:nvSpPr>
          <p:spPr bwMode="auto">
            <a:xfrm>
              <a:off x="4732930" y="2140629"/>
              <a:ext cx="454451" cy="442585"/>
            </a:xfrm>
            <a:custGeom>
              <a:avLst/>
              <a:gdLst>
                <a:gd name="T0" fmla="*/ 62 w 367"/>
                <a:gd name="T1" fmla="*/ 0 h 357"/>
                <a:gd name="T2" fmla="*/ 44 w 367"/>
                <a:gd name="T3" fmla="*/ 221 h 357"/>
                <a:gd name="T4" fmla="*/ 102 w 367"/>
                <a:gd name="T5" fmla="*/ 298 h 357"/>
                <a:gd name="T6" fmla="*/ 367 w 367"/>
                <a:gd name="T7" fmla="*/ 350 h 357"/>
                <a:gd name="T8" fmla="*/ 98 w 367"/>
                <a:gd name="T9" fmla="*/ 321 h 357"/>
                <a:gd name="T10" fmla="*/ 32 w 367"/>
                <a:gd name="T11" fmla="*/ 270 h 357"/>
                <a:gd name="T12" fmla="*/ 33 w 367"/>
                <a:gd name="T13" fmla="*/ 30 h 357"/>
                <a:gd name="T14" fmla="*/ 62 w 367"/>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57">
                  <a:moveTo>
                    <a:pt x="62" y="0"/>
                  </a:moveTo>
                  <a:cubicBezTo>
                    <a:pt x="46" y="42"/>
                    <a:pt x="40" y="181"/>
                    <a:pt x="44" y="221"/>
                  </a:cubicBezTo>
                  <a:cubicBezTo>
                    <a:pt x="49" y="267"/>
                    <a:pt x="80" y="289"/>
                    <a:pt x="102" y="298"/>
                  </a:cubicBezTo>
                  <a:cubicBezTo>
                    <a:pt x="170" y="325"/>
                    <a:pt x="271" y="341"/>
                    <a:pt x="367" y="350"/>
                  </a:cubicBezTo>
                  <a:cubicBezTo>
                    <a:pt x="309" y="357"/>
                    <a:pt x="177" y="348"/>
                    <a:pt x="98" y="321"/>
                  </a:cubicBezTo>
                  <a:cubicBezTo>
                    <a:pt x="51" y="305"/>
                    <a:pt x="41" y="292"/>
                    <a:pt x="32" y="270"/>
                  </a:cubicBezTo>
                  <a:cubicBezTo>
                    <a:pt x="0" y="188"/>
                    <a:pt x="23" y="46"/>
                    <a:pt x="33" y="30"/>
                  </a:cubicBezTo>
                  <a:cubicBezTo>
                    <a:pt x="44" y="14"/>
                    <a:pt x="50" y="8"/>
                    <a:pt x="62" y="0"/>
                  </a:cubicBezTo>
                  <a:close/>
                </a:path>
              </a:pathLst>
            </a:custGeom>
            <a:gradFill>
              <a:gsLst>
                <a:gs pos="0">
                  <a:schemeClr val="accent4"/>
                </a:gs>
                <a:gs pos="100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6" name="Freeform 51" descr="" title=""/>
            <p:cNvSpPr>
              <a:spLocks/>
            </p:cNvSpPr>
            <p:nvPr/>
          </p:nvSpPr>
          <p:spPr bwMode="auto">
            <a:xfrm>
              <a:off x="5340446" y="2494222"/>
              <a:ext cx="434279" cy="100858"/>
            </a:xfrm>
            <a:custGeom>
              <a:avLst/>
              <a:gdLst>
                <a:gd name="T0" fmla="*/ 1 w 350"/>
                <a:gd name="T1" fmla="*/ 41 h 82"/>
                <a:gd name="T2" fmla="*/ 188 w 350"/>
                <a:gd name="T3" fmla="*/ 35 h 82"/>
                <a:gd name="T4" fmla="*/ 350 w 350"/>
                <a:gd name="T5" fmla="*/ 0 h 82"/>
                <a:gd name="T6" fmla="*/ 282 w 350"/>
                <a:gd name="T7" fmla="*/ 42 h 82"/>
                <a:gd name="T8" fmla="*/ 26 w 350"/>
                <a:gd name="T9" fmla="*/ 73 h 82"/>
                <a:gd name="T10" fmla="*/ 1 w 350"/>
                <a:gd name="T11" fmla="*/ 41 h 82"/>
              </a:gdLst>
              <a:ahLst/>
              <a:cxnLst>
                <a:cxn ang="0">
                  <a:pos x="T0" y="T1"/>
                </a:cxn>
                <a:cxn ang="0">
                  <a:pos x="T2" y="T3"/>
                </a:cxn>
                <a:cxn ang="0">
                  <a:pos x="T4" y="T5"/>
                </a:cxn>
                <a:cxn ang="0">
                  <a:pos x="T6" y="T7"/>
                </a:cxn>
                <a:cxn ang="0">
                  <a:pos x="T8" y="T9"/>
                </a:cxn>
                <a:cxn ang="0">
                  <a:pos x="T10" y="T11"/>
                </a:cxn>
              </a:cxnLst>
              <a:rect l="0" t="0" r="r" b="b"/>
              <a:pathLst>
                <a:path w="350" h="82">
                  <a:moveTo>
                    <a:pt x="1" y="41"/>
                  </a:moveTo>
                  <a:cubicBezTo>
                    <a:pt x="49" y="55"/>
                    <a:pt x="117" y="46"/>
                    <a:pt x="188" y="35"/>
                  </a:cubicBezTo>
                  <a:cubicBezTo>
                    <a:pt x="259" y="24"/>
                    <a:pt x="334" y="11"/>
                    <a:pt x="350" y="0"/>
                  </a:cubicBezTo>
                  <a:cubicBezTo>
                    <a:pt x="332" y="31"/>
                    <a:pt x="303" y="38"/>
                    <a:pt x="282" y="42"/>
                  </a:cubicBezTo>
                  <a:cubicBezTo>
                    <a:pt x="255" y="46"/>
                    <a:pt x="55" y="82"/>
                    <a:pt x="26" y="73"/>
                  </a:cubicBezTo>
                  <a:cubicBezTo>
                    <a:pt x="5" y="66"/>
                    <a:pt x="0" y="54"/>
                    <a:pt x="1" y="41"/>
                  </a:cubicBezTo>
                  <a:close/>
                </a:path>
              </a:pathLst>
            </a:custGeom>
            <a:gradFill>
              <a:gsLst>
                <a:gs pos="100000">
                  <a:schemeClr val="accent4"/>
                </a:gs>
                <a:gs pos="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7" name="Freeform 52" descr="" title=""/>
            <p:cNvSpPr>
              <a:spLocks/>
            </p:cNvSpPr>
            <p:nvPr/>
          </p:nvSpPr>
          <p:spPr bwMode="auto">
            <a:xfrm>
              <a:off x="5104322" y="3050716"/>
              <a:ext cx="217140" cy="189849"/>
            </a:xfrm>
            <a:custGeom>
              <a:avLst/>
              <a:gdLst>
                <a:gd name="T0" fmla="*/ 0 w 176"/>
                <a:gd name="T1" fmla="*/ 0 h 153"/>
                <a:gd name="T2" fmla="*/ 27 w 176"/>
                <a:gd name="T3" fmla="*/ 18 h 153"/>
                <a:gd name="T4" fmla="*/ 55 w 176"/>
                <a:gd name="T5" fmla="*/ 122 h 153"/>
                <a:gd name="T6" fmla="*/ 176 w 176"/>
                <a:gd name="T7" fmla="*/ 123 h 153"/>
                <a:gd name="T8" fmla="*/ 168 w 176"/>
                <a:gd name="T9" fmla="*/ 139 h 153"/>
                <a:gd name="T10" fmla="*/ 37 w 176"/>
                <a:gd name="T11" fmla="*/ 140 h 153"/>
                <a:gd name="T12" fmla="*/ 0 w 176"/>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6" h="153">
                  <a:moveTo>
                    <a:pt x="0" y="0"/>
                  </a:moveTo>
                  <a:cubicBezTo>
                    <a:pt x="0" y="0"/>
                    <a:pt x="20" y="13"/>
                    <a:pt x="27" y="18"/>
                  </a:cubicBezTo>
                  <a:cubicBezTo>
                    <a:pt x="35" y="50"/>
                    <a:pt x="52" y="112"/>
                    <a:pt x="55" y="122"/>
                  </a:cubicBezTo>
                  <a:cubicBezTo>
                    <a:pt x="72" y="126"/>
                    <a:pt x="142" y="130"/>
                    <a:pt x="176" y="123"/>
                  </a:cubicBezTo>
                  <a:cubicBezTo>
                    <a:pt x="173" y="129"/>
                    <a:pt x="171" y="134"/>
                    <a:pt x="168" y="139"/>
                  </a:cubicBezTo>
                  <a:cubicBezTo>
                    <a:pt x="125" y="153"/>
                    <a:pt x="56" y="148"/>
                    <a:pt x="37" y="140"/>
                  </a:cubicBezTo>
                  <a:cubicBezTo>
                    <a:pt x="30" y="114"/>
                    <a:pt x="0" y="0"/>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8" name="Rectangle 701" descr="" title=""/>
            <p:cNvSpPr/>
            <p:nvPr/>
          </p:nvSpPr>
          <p:spPr>
            <a:xfrm>
              <a:off x="4806765" y="3101498"/>
              <a:ext cx="224095" cy="91928"/>
            </a:xfrm>
            <a:custGeom>
              <a:avLst/>
              <a:gdLst>
                <a:gd name="connsiteX0" fmla="*/ 0 w 224095"/>
                <a:gd name="connsiteY0" fmla="*/ 0 h 108597"/>
                <a:gd name="connsiteX1" fmla="*/ 224095 w 224095"/>
                <a:gd name="connsiteY1" fmla="*/ 0 h 108597"/>
                <a:gd name="connsiteX2" fmla="*/ 224095 w 224095"/>
                <a:gd name="connsiteY2" fmla="*/ 108597 h 108597"/>
                <a:gd name="connsiteX3" fmla="*/ 0 w 224095"/>
                <a:gd name="connsiteY3" fmla="*/ 108597 h 108597"/>
                <a:gd name="connsiteX4" fmla="*/ 0 w 224095"/>
                <a:gd name="connsiteY4" fmla="*/ 0 h 108597"/>
                <a:gd name="connsiteX0" fmla="*/ 0 w 231239"/>
                <a:gd name="connsiteY0" fmla="*/ 0 h 108597"/>
                <a:gd name="connsiteX1" fmla="*/ 231239 w 231239"/>
                <a:gd name="connsiteY1" fmla="*/ 73819 h 108597"/>
                <a:gd name="connsiteX2" fmla="*/ 224095 w 231239"/>
                <a:gd name="connsiteY2" fmla="*/ 108597 h 108597"/>
                <a:gd name="connsiteX3" fmla="*/ 0 w 231239"/>
                <a:gd name="connsiteY3" fmla="*/ 108597 h 108597"/>
                <a:gd name="connsiteX4" fmla="*/ 0 w 231239"/>
                <a:gd name="connsiteY4" fmla="*/ 0 h 108597"/>
                <a:gd name="connsiteX0" fmla="*/ 0 w 231239"/>
                <a:gd name="connsiteY0" fmla="*/ 0 h 118122"/>
                <a:gd name="connsiteX1" fmla="*/ 231239 w 231239"/>
                <a:gd name="connsiteY1" fmla="*/ 73819 h 118122"/>
                <a:gd name="connsiteX2" fmla="*/ 197901 w 231239"/>
                <a:gd name="connsiteY2" fmla="*/ 118122 h 118122"/>
                <a:gd name="connsiteX3" fmla="*/ 0 w 231239"/>
                <a:gd name="connsiteY3" fmla="*/ 108597 h 118122"/>
                <a:gd name="connsiteX4" fmla="*/ 0 w 231239"/>
                <a:gd name="connsiteY4" fmla="*/ 0 h 118122"/>
                <a:gd name="connsiteX0" fmla="*/ 0 w 216952"/>
                <a:gd name="connsiteY0" fmla="*/ 0 h 118122"/>
                <a:gd name="connsiteX1" fmla="*/ 216952 w 216952"/>
                <a:gd name="connsiteY1" fmla="*/ 90487 h 118122"/>
                <a:gd name="connsiteX2" fmla="*/ 197901 w 216952"/>
                <a:gd name="connsiteY2" fmla="*/ 118122 h 118122"/>
                <a:gd name="connsiteX3" fmla="*/ 0 w 216952"/>
                <a:gd name="connsiteY3" fmla="*/ 108597 h 118122"/>
                <a:gd name="connsiteX4" fmla="*/ 0 w 216952"/>
                <a:gd name="connsiteY4" fmla="*/ 0 h 118122"/>
                <a:gd name="connsiteX0" fmla="*/ 0 w 231239"/>
                <a:gd name="connsiteY0" fmla="*/ 0 h 89547"/>
                <a:gd name="connsiteX1" fmla="*/ 231239 w 231239"/>
                <a:gd name="connsiteY1" fmla="*/ 61912 h 89547"/>
                <a:gd name="connsiteX2" fmla="*/ 212188 w 231239"/>
                <a:gd name="connsiteY2" fmla="*/ 89547 h 89547"/>
                <a:gd name="connsiteX3" fmla="*/ 14287 w 231239"/>
                <a:gd name="connsiteY3" fmla="*/ 80022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42862 w 231239"/>
                <a:gd name="connsiteY3" fmla="*/ 68116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0 w 231239"/>
                <a:gd name="connsiteY3" fmla="*/ 0 h 89547"/>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Lst>
              <a:ahLst/>
              <a:cxnLst>
                <a:cxn ang="0">
                  <a:pos x="connsiteX0" y="connsiteY0"/>
                </a:cxn>
                <a:cxn ang="0">
                  <a:pos x="connsiteX1" y="connsiteY1"/>
                </a:cxn>
                <a:cxn ang="0">
                  <a:pos x="connsiteX2" y="connsiteY2"/>
                </a:cxn>
                <a:cxn ang="0">
                  <a:pos x="connsiteX3" y="connsiteY3"/>
                </a:cxn>
              </a:cxnLst>
              <a:rect l="l" t="t" r="r" b="b"/>
              <a:pathLst>
                <a:path w="224095" h="91928">
                  <a:moveTo>
                    <a:pt x="0" y="0"/>
                  </a:moveTo>
                  <a:cubicBezTo>
                    <a:pt x="67554" y="30956"/>
                    <a:pt x="132728" y="57149"/>
                    <a:pt x="224095" y="64293"/>
                  </a:cubicBezTo>
                  <a:lnTo>
                    <a:pt x="205044" y="91928"/>
                  </a:lnTo>
                  <a:cubicBezTo>
                    <a:pt x="172415" y="89860"/>
                    <a:pt x="49298" y="75887"/>
                    <a:pt x="0" y="0"/>
                  </a:cubicBezTo>
                  <a:close/>
                </a:path>
              </a:pathLst>
            </a:custGeom>
            <a:gradFill>
              <a:gsLst>
                <a:gs pos="0">
                  <a:schemeClr val="accent6"/>
                </a:gs>
                <a:gs pos="91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a:ea typeface="+mn-ea"/>
                <a:cs typeface="+mn-cs"/>
              </a:endParaRPr>
            </a:p>
          </p:txBody>
        </p:sp>
      </p:grpSp>
      <p:grpSp>
        <p:nvGrpSpPr>
          <p:cNvPr id="89" name="Pumpkin3" descr="" title=""/>
          <p:cNvGrpSpPr/>
          <p:nvPr/>
        </p:nvGrpSpPr>
        <p:grpSpPr>
          <a:xfrm>
            <a:off x="5414665" y="1511936"/>
            <a:ext cx="1990400" cy="2090225"/>
            <a:chOff x="4095811" y="1177730"/>
            <a:chExt cx="2389289" cy="2509121"/>
          </a:xfrm>
        </p:grpSpPr>
        <p:sp>
          <p:nvSpPr>
            <p:cNvPr id="90" name="Freeform 89" descr="" title=""/>
            <p:cNvSpPr>
              <a:spLocks/>
            </p:cNvSpPr>
            <p:nvPr/>
          </p:nvSpPr>
          <p:spPr bwMode="auto">
            <a:xfrm>
              <a:off x="4955363" y="1537233"/>
              <a:ext cx="614706" cy="309202"/>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1" name="Freeform 90" descr="" title=""/>
            <p:cNvSpPr>
              <a:spLocks/>
            </p:cNvSpPr>
            <p:nvPr/>
          </p:nvSpPr>
          <p:spPr bwMode="auto">
            <a:xfrm>
              <a:off x="4297754" y="1631176"/>
              <a:ext cx="993441" cy="647253"/>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2" name="Freeform 91" descr="" title=""/>
            <p:cNvSpPr>
              <a:spLocks/>
            </p:cNvSpPr>
            <p:nvPr/>
          </p:nvSpPr>
          <p:spPr bwMode="auto">
            <a:xfrm>
              <a:off x="4095811" y="1643012"/>
              <a:ext cx="1089604" cy="1611844"/>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3" name="Freeform 92" descr="" title=""/>
            <p:cNvSpPr>
              <a:spLocks/>
            </p:cNvSpPr>
            <p:nvPr/>
          </p:nvSpPr>
          <p:spPr bwMode="auto">
            <a:xfrm>
              <a:off x="4456054" y="1822764"/>
              <a:ext cx="729362" cy="1722802"/>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4" name="Freeform 93" descr="" title=""/>
            <p:cNvSpPr>
              <a:spLocks/>
            </p:cNvSpPr>
            <p:nvPr/>
          </p:nvSpPr>
          <p:spPr bwMode="auto">
            <a:xfrm>
              <a:off x="5291195" y="1614903"/>
              <a:ext cx="992701" cy="647992"/>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5" name="Freeform 94" descr="" title=""/>
            <p:cNvSpPr>
              <a:spLocks/>
            </p:cNvSpPr>
            <p:nvPr/>
          </p:nvSpPr>
          <p:spPr bwMode="auto">
            <a:xfrm>
              <a:off x="5396975" y="1627478"/>
              <a:ext cx="1088125" cy="1611844"/>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6" name="Freeform 95" descr="" title=""/>
            <p:cNvSpPr>
              <a:spLocks/>
            </p:cNvSpPr>
            <p:nvPr/>
          </p:nvSpPr>
          <p:spPr bwMode="auto">
            <a:xfrm>
              <a:off x="5089992" y="1177730"/>
              <a:ext cx="565884" cy="776703"/>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7" name="Freeform 96" descr="" title=""/>
            <p:cNvSpPr>
              <a:spLocks/>
            </p:cNvSpPr>
            <p:nvPr/>
          </p:nvSpPr>
          <p:spPr bwMode="auto">
            <a:xfrm>
              <a:off x="5396975" y="1807230"/>
              <a:ext cx="729362" cy="1722802"/>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8" name="Freeform 97" descr="" title=""/>
            <p:cNvSpPr>
              <a:spLocks/>
            </p:cNvSpPr>
            <p:nvPr/>
          </p:nvSpPr>
          <p:spPr bwMode="auto">
            <a:xfrm>
              <a:off x="4728270" y="1756929"/>
              <a:ext cx="1136946" cy="1929922"/>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2794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9" name="Freeform 42" descr="" title=""/>
            <p:cNvSpPr>
              <a:spLocks/>
            </p:cNvSpPr>
            <p:nvPr/>
          </p:nvSpPr>
          <p:spPr bwMode="auto">
            <a:xfrm>
              <a:off x="4749542" y="2134696"/>
              <a:ext cx="503099" cy="454451"/>
            </a:xfrm>
            <a:custGeom>
              <a:avLst/>
              <a:gdLst>
                <a:gd name="T0" fmla="*/ 348 w 406"/>
                <a:gd name="T1" fmla="*/ 164 h 367"/>
                <a:gd name="T2" fmla="*/ 260 w 406"/>
                <a:gd name="T3" fmla="*/ 223 h 367"/>
                <a:gd name="T4" fmla="*/ 165 w 406"/>
                <a:gd name="T5" fmla="*/ 129 h 367"/>
                <a:gd name="T6" fmla="*/ 199 w 406"/>
                <a:gd name="T7" fmla="*/ 56 h 367"/>
                <a:gd name="T8" fmla="*/ 94 w 406"/>
                <a:gd name="T9" fmla="*/ 3 h 367"/>
                <a:gd name="T10" fmla="*/ 36 w 406"/>
                <a:gd name="T11" fmla="*/ 14 h 367"/>
                <a:gd name="T12" fmla="*/ 2 w 406"/>
                <a:gd name="T13" fmla="*/ 182 h 367"/>
                <a:gd name="T14" fmla="*/ 45 w 406"/>
                <a:gd name="T15" fmla="*/ 309 h 367"/>
                <a:gd name="T16" fmla="*/ 366 w 406"/>
                <a:gd name="T17" fmla="*/ 353 h 367"/>
                <a:gd name="T18" fmla="*/ 392 w 406"/>
                <a:gd name="T19" fmla="*/ 232 h 367"/>
                <a:gd name="T20" fmla="*/ 348 w 406"/>
                <a:gd name="T21" fmla="*/ 16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67">
                  <a:moveTo>
                    <a:pt x="348" y="164"/>
                  </a:moveTo>
                  <a:cubicBezTo>
                    <a:pt x="333" y="199"/>
                    <a:pt x="300" y="223"/>
                    <a:pt x="260" y="223"/>
                  </a:cubicBezTo>
                  <a:cubicBezTo>
                    <a:pt x="208" y="223"/>
                    <a:pt x="165" y="181"/>
                    <a:pt x="165" y="129"/>
                  </a:cubicBezTo>
                  <a:cubicBezTo>
                    <a:pt x="165" y="99"/>
                    <a:pt x="179" y="74"/>
                    <a:pt x="199" y="56"/>
                  </a:cubicBezTo>
                  <a:cubicBezTo>
                    <a:pt x="149" y="26"/>
                    <a:pt x="105" y="4"/>
                    <a:pt x="94" y="3"/>
                  </a:cubicBezTo>
                  <a:cubicBezTo>
                    <a:pt x="66" y="2"/>
                    <a:pt x="55" y="0"/>
                    <a:pt x="36" y="14"/>
                  </a:cubicBezTo>
                  <a:cubicBezTo>
                    <a:pt x="2" y="39"/>
                    <a:pt x="0" y="152"/>
                    <a:pt x="2" y="182"/>
                  </a:cubicBezTo>
                  <a:cubicBezTo>
                    <a:pt x="4" y="211"/>
                    <a:pt x="6" y="281"/>
                    <a:pt x="45" y="309"/>
                  </a:cubicBezTo>
                  <a:cubicBezTo>
                    <a:pt x="99" y="347"/>
                    <a:pt x="293" y="367"/>
                    <a:pt x="366" y="353"/>
                  </a:cubicBezTo>
                  <a:cubicBezTo>
                    <a:pt x="406" y="345"/>
                    <a:pt x="393" y="298"/>
                    <a:pt x="392" y="232"/>
                  </a:cubicBezTo>
                  <a:cubicBezTo>
                    <a:pt x="392" y="213"/>
                    <a:pt x="374" y="189"/>
                    <a:pt x="348" y="164"/>
                  </a:cubicBezTo>
                  <a:close/>
                </a:path>
              </a:pathLst>
            </a:custGeom>
            <a:gradFill>
              <a:gsLst>
                <a:gs pos="33000">
                  <a:schemeClr val="accent4"/>
                </a:gs>
                <a:gs pos="100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0" name="Freeform 43" descr="" title=""/>
            <p:cNvSpPr>
              <a:spLocks/>
            </p:cNvSpPr>
            <p:nvPr/>
          </p:nvSpPr>
          <p:spPr bwMode="auto">
            <a:xfrm>
              <a:off x="5330954" y="2146561"/>
              <a:ext cx="479368" cy="441398"/>
            </a:xfrm>
            <a:custGeom>
              <a:avLst/>
              <a:gdLst>
                <a:gd name="T0" fmla="*/ 381 w 387"/>
                <a:gd name="T1" fmla="*/ 84 h 356"/>
                <a:gd name="T2" fmla="*/ 291 w 387"/>
                <a:gd name="T3" fmla="*/ 19 h 356"/>
                <a:gd name="T4" fmla="*/ 207 w 387"/>
                <a:gd name="T5" fmla="*/ 52 h 356"/>
                <a:gd name="T6" fmla="*/ 227 w 387"/>
                <a:gd name="T7" fmla="*/ 109 h 356"/>
                <a:gd name="T8" fmla="*/ 132 w 387"/>
                <a:gd name="T9" fmla="*/ 204 h 356"/>
                <a:gd name="T10" fmla="*/ 48 w 387"/>
                <a:gd name="T11" fmla="*/ 152 h 356"/>
                <a:gd name="T12" fmla="*/ 27 w 387"/>
                <a:gd name="T13" fmla="*/ 171 h 356"/>
                <a:gd name="T14" fmla="*/ 9 w 387"/>
                <a:gd name="T15" fmla="*/ 307 h 356"/>
                <a:gd name="T16" fmla="*/ 70 w 387"/>
                <a:gd name="T17" fmla="*/ 352 h 356"/>
                <a:gd name="T18" fmla="*/ 306 w 387"/>
                <a:gd name="T19" fmla="*/ 319 h 356"/>
                <a:gd name="T20" fmla="*/ 372 w 387"/>
                <a:gd name="T21" fmla="*/ 242 h 356"/>
                <a:gd name="T22" fmla="*/ 381 w 387"/>
                <a:gd name="T23" fmla="*/ 8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356">
                  <a:moveTo>
                    <a:pt x="381" y="84"/>
                  </a:moveTo>
                  <a:cubicBezTo>
                    <a:pt x="375" y="30"/>
                    <a:pt x="362" y="0"/>
                    <a:pt x="291" y="19"/>
                  </a:cubicBezTo>
                  <a:cubicBezTo>
                    <a:pt x="266" y="25"/>
                    <a:pt x="237" y="38"/>
                    <a:pt x="207" y="52"/>
                  </a:cubicBezTo>
                  <a:cubicBezTo>
                    <a:pt x="219" y="68"/>
                    <a:pt x="227" y="88"/>
                    <a:pt x="227" y="109"/>
                  </a:cubicBezTo>
                  <a:cubicBezTo>
                    <a:pt x="227" y="162"/>
                    <a:pt x="184" y="204"/>
                    <a:pt x="132" y="204"/>
                  </a:cubicBezTo>
                  <a:cubicBezTo>
                    <a:pt x="95" y="204"/>
                    <a:pt x="64" y="183"/>
                    <a:pt x="48" y="152"/>
                  </a:cubicBezTo>
                  <a:cubicBezTo>
                    <a:pt x="39" y="160"/>
                    <a:pt x="32" y="166"/>
                    <a:pt x="27" y="171"/>
                  </a:cubicBezTo>
                  <a:cubicBezTo>
                    <a:pt x="0" y="203"/>
                    <a:pt x="11" y="280"/>
                    <a:pt x="9" y="307"/>
                  </a:cubicBezTo>
                  <a:cubicBezTo>
                    <a:pt x="5" y="353"/>
                    <a:pt x="37" y="356"/>
                    <a:pt x="70" y="352"/>
                  </a:cubicBezTo>
                  <a:cubicBezTo>
                    <a:pt x="103" y="347"/>
                    <a:pt x="272" y="328"/>
                    <a:pt x="306" y="319"/>
                  </a:cubicBezTo>
                  <a:cubicBezTo>
                    <a:pt x="340" y="309"/>
                    <a:pt x="369" y="276"/>
                    <a:pt x="372" y="242"/>
                  </a:cubicBezTo>
                  <a:cubicBezTo>
                    <a:pt x="375" y="208"/>
                    <a:pt x="387" y="138"/>
                    <a:pt x="381" y="84"/>
                  </a:cubicBezTo>
                  <a:close/>
                </a:path>
              </a:pathLst>
            </a:custGeom>
            <a:gradFill>
              <a:gsLst>
                <a:gs pos="31000">
                  <a:schemeClr val="accent4"/>
                </a:gs>
                <a:gs pos="100000">
                  <a:schemeClr val="accent6"/>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1" name="Freeform 44" descr="" title=""/>
            <p:cNvSpPr>
              <a:spLocks/>
            </p:cNvSpPr>
            <p:nvPr/>
          </p:nvSpPr>
          <p:spPr bwMode="auto">
            <a:xfrm>
              <a:off x="5390282" y="2211822"/>
              <a:ext cx="221886" cy="187476"/>
            </a:xfrm>
            <a:custGeom>
              <a:avLst/>
              <a:gdLst>
                <a:gd name="T0" fmla="*/ 84 w 179"/>
                <a:gd name="T1" fmla="*/ 152 h 152"/>
                <a:gd name="T2" fmla="*/ 179 w 179"/>
                <a:gd name="T3" fmla="*/ 57 h 152"/>
                <a:gd name="T4" fmla="*/ 159 w 179"/>
                <a:gd name="T5" fmla="*/ 0 h 152"/>
                <a:gd name="T6" fmla="*/ 0 w 179"/>
                <a:gd name="T7" fmla="*/ 100 h 152"/>
                <a:gd name="T8" fmla="*/ 84 w 179"/>
                <a:gd name="T9" fmla="*/ 152 h 152"/>
              </a:gdLst>
              <a:ahLst/>
              <a:cxnLst>
                <a:cxn ang="0">
                  <a:pos x="T0" y="T1"/>
                </a:cxn>
                <a:cxn ang="0">
                  <a:pos x="T2" y="T3"/>
                </a:cxn>
                <a:cxn ang="0">
                  <a:pos x="T4" y="T5"/>
                </a:cxn>
                <a:cxn ang="0">
                  <a:pos x="T6" y="T7"/>
                </a:cxn>
                <a:cxn ang="0">
                  <a:pos x="T8" y="T9"/>
                </a:cxn>
              </a:cxnLst>
              <a:rect l="0" t="0" r="r" b="b"/>
              <a:pathLst>
                <a:path w="179" h="152">
                  <a:moveTo>
                    <a:pt x="84" y="152"/>
                  </a:moveTo>
                  <a:cubicBezTo>
                    <a:pt x="136" y="152"/>
                    <a:pt x="179" y="110"/>
                    <a:pt x="179" y="57"/>
                  </a:cubicBezTo>
                  <a:cubicBezTo>
                    <a:pt x="179" y="36"/>
                    <a:pt x="171" y="16"/>
                    <a:pt x="159" y="0"/>
                  </a:cubicBezTo>
                  <a:cubicBezTo>
                    <a:pt x="97" y="31"/>
                    <a:pt x="34" y="73"/>
                    <a:pt x="0" y="100"/>
                  </a:cubicBezTo>
                  <a:cubicBezTo>
                    <a:pt x="16" y="131"/>
                    <a:pt x="47" y="152"/>
                    <a:pt x="84"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2" name="Freeform 45" descr="" title=""/>
            <p:cNvSpPr>
              <a:spLocks/>
            </p:cNvSpPr>
            <p:nvPr/>
          </p:nvSpPr>
          <p:spPr bwMode="auto">
            <a:xfrm>
              <a:off x="4953629" y="2203516"/>
              <a:ext cx="226632" cy="207648"/>
            </a:xfrm>
            <a:custGeom>
              <a:avLst/>
              <a:gdLst>
                <a:gd name="T0" fmla="*/ 0 w 183"/>
                <a:gd name="T1" fmla="*/ 73 h 167"/>
                <a:gd name="T2" fmla="*/ 95 w 183"/>
                <a:gd name="T3" fmla="*/ 167 h 167"/>
                <a:gd name="T4" fmla="*/ 183 w 183"/>
                <a:gd name="T5" fmla="*/ 108 h 167"/>
                <a:gd name="T6" fmla="*/ 34 w 183"/>
                <a:gd name="T7" fmla="*/ 0 h 167"/>
                <a:gd name="T8" fmla="*/ 0 w 183"/>
                <a:gd name="T9" fmla="*/ 73 h 167"/>
              </a:gdLst>
              <a:ahLst/>
              <a:cxnLst>
                <a:cxn ang="0">
                  <a:pos x="T0" y="T1"/>
                </a:cxn>
                <a:cxn ang="0">
                  <a:pos x="T2" y="T3"/>
                </a:cxn>
                <a:cxn ang="0">
                  <a:pos x="T4" y="T5"/>
                </a:cxn>
                <a:cxn ang="0">
                  <a:pos x="T6" y="T7"/>
                </a:cxn>
                <a:cxn ang="0">
                  <a:pos x="T8" y="T9"/>
                </a:cxn>
              </a:cxnLst>
              <a:rect l="0" t="0" r="r" b="b"/>
              <a:pathLst>
                <a:path w="183" h="167">
                  <a:moveTo>
                    <a:pt x="0" y="73"/>
                  </a:moveTo>
                  <a:cubicBezTo>
                    <a:pt x="0" y="125"/>
                    <a:pt x="43" y="167"/>
                    <a:pt x="95" y="167"/>
                  </a:cubicBezTo>
                  <a:cubicBezTo>
                    <a:pt x="135" y="167"/>
                    <a:pt x="168" y="143"/>
                    <a:pt x="183" y="108"/>
                  </a:cubicBezTo>
                  <a:cubicBezTo>
                    <a:pt x="144" y="71"/>
                    <a:pt x="85" y="31"/>
                    <a:pt x="34" y="0"/>
                  </a:cubicBezTo>
                  <a:cubicBezTo>
                    <a:pt x="14" y="18"/>
                    <a:pt x="0" y="43"/>
                    <a:pt x="0"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Freeform 46" descr="" title=""/>
            <p:cNvSpPr>
              <a:spLocks/>
            </p:cNvSpPr>
            <p:nvPr/>
          </p:nvSpPr>
          <p:spPr bwMode="auto">
            <a:xfrm>
              <a:off x="4732930" y="2692377"/>
              <a:ext cx="1128414" cy="545815"/>
            </a:xfrm>
            <a:custGeom>
              <a:avLst/>
              <a:gdLst>
                <a:gd name="T0" fmla="*/ 226 w 911"/>
                <a:gd name="T1" fmla="*/ 405 h 441"/>
                <a:gd name="T2" fmla="*/ 300 w 911"/>
                <a:gd name="T3" fmla="*/ 290 h 441"/>
                <a:gd name="T4" fmla="*/ 337 w 911"/>
                <a:gd name="T5" fmla="*/ 430 h 441"/>
                <a:gd name="T6" fmla="*/ 469 w 911"/>
                <a:gd name="T7" fmla="*/ 429 h 441"/>
                <a:gd name="T8" fmla="*/ 532 w 911"/>
                <a:gd name="T9" fmla="*/ 318 h 441"/>
                <a:gd name="T10" fmla="*/ 581 w 911"/>
                <a:gd name="T11" fmla="*/ 424 h 441"/>
                <a:gd name="T12" fmla="*/ 647 w 911"/>
                <a:gd name="T13" fmla="*/ 411 h 441"/>
                <a:gd name="T14" fmla="*/ 863 w 911"/>
                <a:gd name="T15" fmla="*/ 318 h 441"/>
                <a:gd name="T16" fmla="*/ 890 w 911"/>
                <a:gd name="T17" fmla="*/ 35 h 441"/>
                <a:gd name="T18" fmla="*/ 865 w 911"/>
                <a:gd name="T19" fmla="*/ 15 h 441"/>
                <a:gd name="T20" fmla="*/ 643 w 911"/>
                <a:gd name="T21" fmla="*/ 123 h 441"/>
                <a:gd name="T22" fmla="*/ 552 w 911"/>
                <a:gd name="T23" fmla="*/ 270 h 441"/>
                <a:gd name="T24" fmla="*/ 520 w 911"/>
                <a:gd name="T25" fmla="*/ 177 h 441"/>
                <a:gd name="T26" fmla="*/ 312 w 911"/>
                <a:gd name="T27" fmla="*/ 166 h 441"/>
                <a:gd name="T28" fmla="*/ 263 w 911"/>
                <a:gd name="T29" fmla="*/ 258 h 441"/>
                <a:gd name="T30" fmla="*/ 200 w 911"/>
                <a:gd name="T31" fmla="*/ 114 h 441"/>
                <a:gd name="T32" fmla="*/ 13 w 911"/>
                <a:gd name="T33" fmla="*/ 16 h 441"/>
                <a:gd name="T34" fmla="*/ 61 w 911"/>
                <a:gd name="T35" fmla="*/ 335 h 441"/>
                <a:gd name="T36" fmla="*/ 226 w 911"/>
                <a:gd name="T37"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1" h="441">
                  <a:moveTo>
                    <a:pt x="226" y="405"/>
                  </a:moveTo>
                  <a:cubicBezTo>
                    <a:pt x="238" y="384"/>
                    <a:pt x="282" y="318"/>
                    <a:pt x="300" y="290"/>
                  </a:cubicBezTo>
                  <a:cubicBezTo>
                    <a:pt x="308" y="313"/>
                    <a:pt x="321" y="367"/>
                    <a:pt x="337" y="430"/>
                  </a:cubicBezTo>
                  <a:cubicBezTo>
                    <a:pt x="365" y="440"/>
                    <a:pt x="423" y="441"/>
                    <a:pt x="469" y="429"/>
                  </a:cubicBezTo>
                  <a:cubicBezTo>
                    <a:pt x="480" y="404"/>
                    <a:pt x="508" y="354"/>
                    <a:pt x="532" y="318"/>
                  </a:cubicBezTo>
                  <a:cubicBezTo>
                    <a:pt x="539" y="338"/>
                    <a:pt x="543" y="345"/>
                    <a:pt x="581" y="424"/>
                  </a:cubicBezTo>
                  <a:cubicBezTo>
                    <a:pt x="601" y="418"/>
                    <a:pt x="622" y="421"/>
                    <a:pt x="647" y="411"/>
                  </a:cubicBezTo>
                  <a:cubicBezTo>
                    <a:pt x="655" y="408"/>
                    <a:pt x="831" y="373"/>
                    <a:pt x="863" y="318"/>
                  </a:cubicBezTo>
                  <a:cubicBezTo>
                    <a:pt x="911" y="233"/>
                    <a:pt x="892" y="65"/>
                    <a:pt x="890" y="35"/>
                  </a:cubicBezTo>
                  <a:cubicBezTo>
                    <a:pt x="889" y="18"/>
                    <a:pt x="888" y="0"/>
                    <a:pt x="865" y="15"/>
                  </a:cubicBezTo>
                  <a:cubicBezTo>
                    <a:pt x="855" y="23"/>
                    <a:pt x="667" y="117"/>
                    <a:pt x="643" y="123"/>
                  </a:cubicBezTo>
                  <a:cubicBezTo>
                    <a:pt x="631" y="165"/>
                    <a:pt x="598" y="223"/>
                    <a:pt x="552" y="270"/>
                  </a:cubicBezTo>
                  <a:cubicBezTo>
                    <a:pt x="548" y="256"/>
                    <a:pt x="534" y="216"/>
                    <a:pt x="520" y="177"/>
                  </a:cubicBezTo>
                  <a:cubicBezTo>
                    <a:pt x="489" y="168"/>
                    <a:pt x="364" y="158"/>
                    <a:pt x="312" y="166"/>
                  </a:cubicBezTo>
                  <a:cubicBezTo>
                    <a:pt x="304" y="176"/>
                    <a:pt x="278" y="222"/>
                    <a:pt x="263" y="258"/>
                  </a:cubicBezTo>
                  <a:cubicBezTo>
                    <a:pt x="244" y="233"/>
                    <a:pt x="214" y="154"/>
                    <a:pt x="200" y="114"/>
                  </a:cubicBezTo>
                  <a:cubicBezTo>
                    <a:pt x="186" y="110"/>
                    <a:pt x="25" y="22"/>
                    <a:pt x="13" y="16"/>
                  </a:cubicBezTo>
                  <a:cubicBezTo>
                    <a:pt x="0" y="10"/>
                    <a:pt x="14" y="272"/>
                    <a:pt x="61" y="335"/>
                  </a:cubicBezTo>
                  <a:cubicBezTo>
                    <a:pt x="95" y="379"/>
                    <a:pt x="202" y="406"/>
                    <a:pt x="226" y="405"/>
                  </a:cubicBezTo>
                  <a:close/>
                </a:path>
              </a:pathLst>
            </a:custGeom>
            <a:gradFill flip="none" rotWithShape="1">
              <a:gsLst>
                <a:gs pos="0">
                  <a:schemeClr val="accent4"/>
                </a:gs>
                <a:gs pos="100000">
                  <a:schemeClr val="accent6"/>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Freeform 47" descr="" title=""/>
            <p:cNvSpPr>
              <a:spLocks/>
            </p:cNvSpPr>
            <p:nvPr/>
          </p:nvSpPr>
          <p:spPr bwMode="auto">
            <a:xfrm>
              <a:off x="5058046" y="2895278"/>
              <a:ext cx="87805" cy="134081"/>
            </a:xfrm>
            <a:custGeom>
              <a:avLst/>
              <a:gdLst>
                <a:gd name="T0" fmla="*/ 49 w 71"/>
                <a:gd name="T1" fmla="*/ 2 h 109"/>
                <a:gd name="T2" fmla="*/ 71 w 71"/>
                <a:gd name="T3" fmla="*/ 0 h 109"/>
                <a:gd name="T4" fmla="*/ 13 w 71"/>
                <a:gd name="T5" fmla="*/ 109 h 109"/>
                <a:gd name="T6" fmla="*/ 0 w 71"/>
                <a:gd name="T7" fmla="*/ 94 h 109"/>
                <a:gd name="T8" fmla="*/ 49 w 71"/>
                <a:gd name="T9" fmla="*/ 2 h 109"/>
              </a:gdLst>
              <a:ahLst/>
              <a:cxnLst>
                <a:cxn ang="0">
                  <a:pos x="T0" y="T1"/>
                </a:cxn>
                <a:cxn ang="0">
                  <a:pos x="T2" y="T3"/>
                </a:cxn>
                <a:cxn ang="0">
                  <a:pos x="T4" y="T5"/>
                </a:cxn>
                <a:cxn ang="0">
                  <a:pos x="T6" y="T7"/>
                </a:cxn>
                <a:cxn ang="0">
                  <a:pos x="T8" y="T9"/>
                </a:cxn>
              </a:cxnLst>
              <a:rect l="0" t="0" r="r" b="b"/>
              <a:pathLst>
                <a:path w="71" h="109">
                  <a:moveTo>
                    <a:pt x="49" y="2"/>
                  </a:moveTo>
                  <a:cubicBezTo>
                    <a:pt x="71" y="0"/>
                    <a:pt x="71" y="0"/>
                    <a:pt x="71" y="0"/>
                  </a:cubicBezTo>
                  <a:cubicBezTo>
                    <a:pt x="71" y="0"/>
                    <a:pt x="23" y="86"/>
                    <a:pt x="13" y="109"/>
                  </a:cubicBezTo>
                  <a:cubicBezTo>
                    <a:pt x="9" y="103"/>
                    <a:pt x="3" y="99"/>
                    <a:pt x="0" y="94"/>
                  </a:cubicBezTo>
                  <a:cubicBezTo>
                    <a:pt x="15" y="62"/>
                    <a:pt x="49" y="2"/>
                    <a:pt x="49" y="2"/>
                  </a:cubicBezTo>
                  <a:close/>
                </a:path>
              </a:pathLst>
            </a:custGeom>
            <a:gradFill flip="none" rotWithShape="1">
              <a:gsLst>
                <a:gs pos="0">
                  <a:schemeClr val="accent4"/>
                </a:gs>
                <a:gs pos="77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Freeform 48" descr="" title=""/>
            <p:cNvSpPr>
              <a:spLocks/>
            </p:cNvSpPr>
            <p:nvPr/>
          </p:nvSpPr>
          <p:spPr bwMode="auto">
            <a:xfrm>
              <a:off x="5416386" y="2833577"/>
              <a:ext cx="143574" cy="192222"/>
            </a:xfrm>
            <a:custGeom>
              <a:avLst/>
              <a:gdLst>
                <a:gd name="T0" fmla="*/ 0 w 116"/>
                <a:gd name="T1" fmla="*/ 156 h 156"/>
                <a:gd name="T2" fmla="*/ 32 w 116"/>
                <a:gd name="T3" fmla="*/ 148 h 156"/>
                <a:gd name="T4" fmla="*/ 116 w 116"/>
                <a:gd name="T5" fmla="*/ 0 h 156"/>
                <a:gd name="T6" fmla="*/ 91 w 116"/>
                <a:gd name="T7" fmla="*/ 9 h 156"/>
                <a:gd name="T8" fmla="*/ 0 w 116"/>
                <a:gd name="T9" fmla="*/ 156 h 156"/>
              </a:gdLst>
              <a:ahLst/>
              <a:cxnLst>
                <a:cxn ang="0">
                  <a:pos x="T0" y="T1"/>
                </a:cxn>
                <a:cxn ang="0">
                  <a:pos x="T2" y="T3"/>
                </a:cxn>
                <a:cxn ang="0">
                  <a:pos x="T4" y="T5"/>
                </a:cxn>
                <a:cxn ang="0">
                  <a:pos x="T6" y="T7"/>
                </a:cxn>
                <a:cxn ang="0">
                  <a:pos x="T8" y="T9"/>
                </a:cxn>
              </a:cxnLst>
              <a:rect l="0" t="0" r="r" b="b"/>
              <a:pathLst>
                <a:path w="116" h="156">
                  <a:moveTo>
                    <a:pt x="0" y="156"/>
                  </a:moveTo>
                  <a:cubicBezTo>
                    <a:pt x="10" y="156"/>
                    <a:pt x="16" y="153"/>
                    <a:pt x="32" y="148"/>
                  </a:cubicBezTo>
                  <a:cubicBezTo>
                    <a:pt x="66" y="117"/>
                    <a:pt x="111" y="30"/>
                    <a:pt x="116" y="0"/>
                  </a:cubicBezTo>
                  <a:cubicBezTo>
                    <a:pt x="108" y="3"/>
                    <a:pt x="98" y="7"/>
                    <a:pt x="91" y="9"/>
                  </a:cubicBezTo>
                  <a:cubicBezTo>
                    <a:pt x="75" y="72"/>
                    <a:pt x="22" y="132"/>
                    <a:pt x="0" y="156"/>
                  </a:cubicBezTo>
                  <a:close/>
                </a:path>
              </a:pathLst>
            </a:custGeom>
            <a:gradFill flip="none" rotWithShape="1">
              <a:gsLst>
                <a:gs pos="0">
                  <a:schemeClr val="accent4"/>
                </a:gs>
                <a:gs pos="83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Freeform 49" descr="" title=""/>
            <p:cNvSpPr>
              <a:spLocks/>
            </p:cNvSpPr>
            <p:nvPr/>
          </p:nvSpPr>
          <p:spPr bwMode="auto">
            <a:xfrm>
              <a:off x="5391469" y="3085127"/>
              <a:ext cx="359037" cy="131708"/>
            </a:xfrm>
            <a:custGeom>
              <a:avLst/>
              <a:gdLst>
                <a:gd name="T0" fmla="*/ 0 w 125"/>
                <a:gd name="T1" fmla="*/ 0 h 106"/>
                <a:gd name="T2" fmla="*/ 31 w 125"/>
                <a:gd name="T3" fmla="*/ 9 h 106"/>
                <a:gd name="T4" fmla="*/ 60 w 125"/>
                <a:gd name="T5" fmla="*/ 84 h 106"/>
                <a:gd name="T6" fmla="*/ 125 w 125"/>
                <a:gd name="T7" fmla="*/ 74 h 106"/>
                <a:gd name="T8" fmla="*/ 115 w 125"/>
                <a:gd name="T9" fmla="*/ 93 h 106"/>
                <a:gd name="T10" fmla="*/ 49 w 125"/>
                <a:gd name="T11" fmla="*/ 106 h 106"/>
                <a:gd name="T12" fmla="*/ 0 w 125"/>
                <a:gd name="T13" fmla="*/ 0 h 106"/>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9200 w 23276"/>
                <a:gd name="connsiteY4" fmla="*/ 8774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059 w 23276"/>
                <a:gd name="connsiteY4" fmla="*/ 7870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213 w 23276"/>
                <a:gd name="connsiteY4" fmla="*/ 8232 h 10000"/>
                <a:gd name="connsiteX5" fmla="*/ 3920 w 23276"/>
                <a:gd name="connsiteY5" fmla="*/ 10000 h 10000"/>
                <a:gd name="connsiteX6" fmla="*/ 0 w 23276"/>
                <a:gd name="connsiteY6" fmla="*/ 0 h 10000"/>
                <a:gd name="connsiteX0" fmla="*/ 0 w 23276"/>
                <a:gd name="connsiteY0" fmla="*/ 0 h 10032"/>
                <a:gd name="connsiteX1" fmla="*/ 2480 w 23276"/>
                <a:gd name="connsiteY1" fmla="*/ 849 h 10032"/>
                <a:gd name="connsiteX2" fmla="*/ 4800 w 23276"/>
                <a:gd name="connsiteY2" fmla="*/ 7925 h 10032"/>
                <a:gd name="connsiteX3" fmla="*/ 23276 w 23276"/>
                <a:gd name="connsiteY3" fmla="*/ 3365 h 10032"/>
                <a:gd name="connsiteX4" fmla="*/ 3920 w 23276"/>
                <a:gd name="connsiteY4" fmla="*/ 10000 h 10032"/>
                <a:gd name="connsiteX5" fmla="*/ 0 w 23276"/>
                <a:gd name="connsiteY5" fmla="*/ 0 h 10032"/>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3920 w 23276"/>
                <a:gd name="connsiteY4" fmla="*/ 10000 h 10000"/>
                <a:gd name="connsiteX5" fmla="*/ 0 w 2327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6" h="10000">
                  <a:moveTo>
                    <a:pt x="0" y="0"/>
                  </a:moveTo>
                  <a:cubicBezTo>
                    <a:pt x="960" y="283"/>
                    <a:pt x="2160" y="943"/>
                    <a:pt x="2480" y="849"/>
                  </a:cubicBezTo>
                  <a:cubicBezTo>
                    <a:pt x="2960" y="2642"/>
                    <a:pt x="4480" y="6981"/>
                    <a:pt x="4800" y="7925"/>
                  </a:cubicBezTo>
                  <a:cubicBezTo>
                    <a:pt x="6720" y="7642"/>
                    <a:pt x="22716" y="3554"/>
                    <a:pt x="23276" y="3365"/>
                  </a:cubicBezTo>
                  <a:cubicBezTo>
                    <a:pt x="23129" y="3711"/>
                    <a:pt x="11658" y="9295"/>
                    <a:pt x="3920" y="10000"/>
                  </a:cubicBezTo>
                  <a:cubicBezTo>
                    <a:pt x="3360" y="8585"/>
                    <a:pt x="400" y="1792"/>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7" name="Freeform 50" descr="" title=""/>
            <p:cNvSpPr>
              <a:spLocks/>
            </p:cNvSpPr>
            <p:nvPr/>
          </p:nvSpPr>
          <p:spPr bwMode="auto">
            <a:xfrm>
              <a:off x="4732930" y="2140629"/>
              <a:ext cx="454451" cy="442585"/>
            </a:xfrm>
            <a:custGeom>
              <a:avLst/>
              <a:gdLst>
                <a:gd name="T0" fmla="*/ 62 w 367"/>
                <a:gd name="T1" fmla="*/ 0 h 357"/>
                <a:gd name="T2" fmla="*/ 44 w 367"/>
                <a:gd name="T3" fmla="*/ 221 h 357"/>
                <a:gd name="T4" fmla="*/ 102 w 367"/>
                <a:gd name="T5" fmla="*/ 298 h 357"/>
                <a:gd name="T6" fmla="*/ 367 w 367"/>
                <a:gd name="T7" fmla="*/ 350 h 357"/>
                <a:gd name="T8" fmla="*/ 98 w 367"/>
                <a:gd name="T9" fmla="*/ 321 h 357"/>
                <a:gd name="T10" fmla="*/ 32 w 367"/>
                <a:gd name="T11" fmla="*/ 270 h 357"/>
                <a:gd name="T12" fmla="*/ 33 w 367"/>
                <a:gd name="T13" fmla="*/ 30 h 357"/>
                <a:gd name="T14" fmla="*/ 62 w 367"/>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57">
                  <a:moveTo>
                    <a:pt x="62" y="0"/>
                  </a:moveTo>
                  <a:cubicBezTo>
                    <a:pt x="46" y="42"/>
                    <a:pt x="40" y="181"/>
                    <a:pt x="44" y="221"/>
                  </a:cubicBezTo>
                  <a:cubicBezTo>
                    <a:pt x="49" y="267"/>
                    <a:pt x="80" y="289"/>
                    <a:pt x="102" y="298"/>
                  </a:cubicBezTo>
                  <a:cubicBezTo>
                    <a:pt x="170" y="325"/>
                    <a:pt x="271" y="341"/>
                    <a:pt x="367" y="350"/>
                  </a:cubicBezTo>
                  <a:cubicBezTo>
                    <a:pt x="309" y="357"/>
                    <a:pt x="177" y="348"/>
                    <a:pt x="98" y="321"/>
                  </a:cubicBezTo>
                  <a:cubicBezTo>
                    <a:pt x="51" y="305"/>
                    <a:pt x="41" y="292"/>
                    <a:pt x="32" y="270"/>
                  </a:cubicBezTo>
                  <a:cubicBezTo>
                    <a:pt x="0" y="188"/>
                    <a:pt x="23" y="46"/>
                    <a:pt x="33" y="30"/>
                  </a:cubicBezTo>
                  <a:cubicBezTo>
                    <a:pt x="44" y="14"/>
                    <a:pt x="50" y="8"/>
                    <a:pt x="62" y="0"/>
                  </a:cubicBezTo>
                  <a:close/>
                </a:path>
              </a:pathLst>
            </a:custGeom>
            <a:gradFill>
              <a:gsLst>
                <a:gs pos="0">
                  <a:schemeClr val="accent4"/>
                </a:gs>
                <a:gs pos="100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8" name="Freeform 51" descr="" title=""/>
            <p:cNvSpPr>
              <a:spLocks/>
            </p:cNvSpPr>
            <p:nvPr/>
          </p:nvSpPr>
          <p:spPr bwMode="auto">
            <a:xfrm>
              <a:off x="5340446" y="2494222"/>
              <a:ext cx="434279" cy="100858"/>
            </a:xfrm>
            <a:custGeom>
              <a:avLst/>
              <a:gdLst>
                <a:gd name="T0" fmla="*/ 1 w 350"/>
                <a:gd name="T1" fmla="*/ 41 h 82"/>
                <a:gd name="T2" fmla="*/ 188 w 350"/>
                <a:gd name="T3" fmla="*/ 35 h 82"/>
                <a:gd name="T4" fmla="*/ 350 w 350"/>
                <a:gd name="T5" fmla="*/ 0 h 82"/>
                <a:gd name="T6" fmla="*/ 282 w 350"/>
                <a:gd name="T7" fmla="*/ 42 h 82"/>
                <a:gd name="T8" fmla="*/ 26 w 350"/>
                <a:gd name="T9" fmla="*/ 73 h 82"/>
                <a:gd name="T10" fmla="*/ 1 w 350"/>
                <a:gd name="T11" fmla="*/ 41 h 82"/>
              </a:gdLst>
              <a:ahLst/>
              <a:cxnLst>
                <a:cxn ang="0">
                  <a:pos x="T0" y="T1"/>
                </a:cxn>
                <a:cxn ang="0">
                  <a:pos x="T2" y="T3"/>
                </a:cxn>
                <a:cxn ang="0">
                  <a:pos x="T4" y="T5"/>
                </a:cxn>
                <a:cxn ang="0">
                  <a:pos x="T6" y="T7"/>
                </a:cxn>
                <a:cxn ang="0">
                  <a:pos x="T8" y="T9"/>
                </a:cxn>
                <a:cxn ang="0">
                  <a:pos x="T10" y="T11"/>
                </a:cxn>
              </a:cxnLst>
              <a:rect l="0" t="0" r="r" b="b"/>
              <a:pathLst>
                <a:path w="350" h="82">
                  <a:moveTo>
                    <a:pt x="1" y="41"/>
                  </a:moveTo>
                  <a:cubicBezTo>
                    <a:pt x="49" y="55"/>
                    <a:pt x="117" y="46"/>
                    <a:pt x="188" y="35"/>
                  </a:cubicBezTo>
                  <a:cubicBezTo>
                    <a:pt x="259" y="24"/>
                    <a:pt x="334" y="11"/>
                    <a:pt x="350" y="0"/>
                  </a:cubicBezTo>
                  <a:cubicBezTo>
                    <a:pt x="332" y="31"/>
                    <a:pt x="303" y="38"/>
                    <a:pt x="282" y="42"/>
                  </a:cubicBezTo>
                  <a:cubicBezTo>
                    <a:pt x="255" y="46"/>
                    <a:pt x="55" y="82"/>
                    <a:pt x="26" y="73"/>
                  </a:cubicBezTo>
                  <a:cubicBezTo>
                    <a:pt x="5" y="66"/>
                    <a:pt x="0" y="54"/>
                    <a:pt x="1" y="41"/>
                  </a:cubicBezTo>
                  <a:close/>
                </a:path>
              </a:pathLst>
            </a:custGeom>
            <a:gradFill>
              <a:gsLst>
                <a:gs pos="100000">
                  <a:schemeClr val="accent4"/>
                </a:gs>
                <a:gs pos="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9" name="Freeform 52" descr="" title=""/>
            <p:cNvSpPr>
              <a:spLocks/>
            </p:cNvSpPr>
            <p:nvPr/>
          </p:nvSpPr>
          <p:spPr bwMode="auto">
            <a:xfrm>
              <a:off x="5104322" y="3050716"/>
              <a:ext cx="217140" cy="189849"/>
            </a:xfrm>
            <a:custGeom>
              <a:avLst/>
              <a:gdLst>
                <a:gd name="T0" fmla="*/ 0 w 176"/>
                <a:gd name="T1" fmla="*/ 0 h 153"/>
                <a:gd name="T2" fmla="*/ 27 w 176"/>
                <a:gd name="T3" fmla="*/ 18 h 153"/>
                <a:gd name="T4" fmla="*/ 55 w 176"/>
                <a:gd name="T5" fmla="*/ 122 h 153"/>
                <a:gd name="T6" fmla="*/ 176 w 176"/>
                <a:gd name="T7" fmla="*/ 123 h 153"/>
                <a:gd name="T8" fmla="*/ 168 w 176"/>
                <a:gd name="T9" fmla="*/ 139 h 153"/>
                <a:gd name="T10" fmla="*/ 37 w 176"/>
                <a:gd name="T11" fmla="*/ 140 h 153"/>
                <a:gd name="T12" fmla="*/ 0 w 176"/>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6" h="153">
                  <a:moveTo>
                    <a:pt x="0" y="0"/>
                  </a:moveTo>
                  <a:cubicBezTo>
                    <a:pt x="0" y="0"/>
                    <a:pt x="20" y="13"/>
                    <a:pt x="27" y="18"/>
                  </a:cubicBezTo>
                  <a:cubicBezTo>
                    <a:pt x="35" y="50"/>
                    <a:pt x="52" y="112"/>
                    <a:pt x="55" y="122"/>
                  </a:cubicBezTo>
                  <a:cubicBezTo>
                    <a:pt x="72" y="126"/>
                    <a:pt x="142" y="130"/>
                    <a:pt x="176" y="123"/>
                  </a:cubicBezTo>
                  <a:cubicBezTo>
                    <a:pt x="173" y="129"/>
                    <a:pt x="171" y="134"/>
                    <a:pt x="168" y="139"/>
                  </a:cubicBezTo>
                  <a:cubicBezTo>
                    <a:pt x="125" y="153"/>
                    <a:pt x="56" y="148"/>
                    <a:pt x="37" y="140"/>
                  </a:cubicBezTo>
                  <a:cubicBezTo>
                    <a:pt x="30" y="114"/>
                    <a:pt x="0" y="0"/>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0" name="Rectangle 701" descr="" title=""/>
            <p:cNvSpPr/>
            <p:nvPr/>
          </p:nvSpPr>
          <p:spPr>
            <a:xfrm>
              <a:off x="4806765" y="3101498"/>
              <a:ext cx="224095" cy="91928"/>
            </a:xfrm>
            <a:custGeom>
              <a:avLst/>
              <a:gdLst>
                <a:gd name="connsiteX0" fmla="*/ 0 w 224095"/>
                <a:gd name="connsiteY0" fmla="*/ 0 h 108597"/>
                <a:gd name="connsiteX1" fmla="*/ 224095 w 224095"/>
                <a:gd name="connsiteY1" fmla="*/ 0 h 108597"/>
                <a:gd name="connsiteX2" fmla="*/ 224095 w 224095"/>
                <a:gd name="connsiteY2" fmla="*/ 108597 h 108597"/>
                <a:gd name="connsiteX3" fmla="*/ 0 w 224095"/>
                <a:gd name="connsiteY3" fmla="*/ 108597 h 108597"/>
                <a:gd name="connsiteX4" fmla="*/ 0 w 224095"/>
                <a:gd name="connsiteY4" fmla="*/ 0 h 108597"/>
                <a:gd name="connsiteX0" fmla="*/ 0 w 231239"/>
                <a:gd name="connsiteY0" fmla="*/ 0 h 108597"/>
                <a:gd name="connsiteX1" fmla="*/ 231239 w 231239"/>
                <a:gd name="connsiteY1" fmla="*/ 73819 h 108597"/>
                <a:gd name="connsiteX2" fmla="*/ 224095 w 231239"/>
                <a:gd name="connsiteY2" fmla="*/ 108597 h 108597"/>
                <a:gd name="connsiteX3" fmla="*/ 0 w 231239"/>
                <a:gd name="connsiteY3" fmla="*/ 108597 h 108597"/>
                <a:gd name="connsiteX4" fmla="*/ 0 w 231239"/>
                <a:gd name="connsiteY4" fmla="*/ 0 h 108597"/>
                <a:gd name="connsiteX0" fmla="*/ 0 w 231239"/>
                <a:gd name="connsiteY0" fmla="*/ 0 h 118122"/>
                <a:gd name="connsiteX1" fmla="*/ 231239 w 231239"/>
                <a:gd name="connsiteY1" fmla="*/ 73819 h 118122"/>
                <a:gd name="connsiteX2" fmla="*/ 197901 w 231239"/>
                <a:gd name="connsiteY2" fmla="*/ 118122 h 118122"/>
                <a:gd name="connsiteX3" fmla="*/ 0 w 231239"/>
                <a:gd name="connsiteY3" fmla="*/ 108597 h 118122"/>
                <a:gd name="connsiteX4" fmla="*/ 0 w 231239"/>
                <a:gd name="connsiteY4" fmla="*/ 0 h 118122"/>
                <a:gd name="connsiteX0" fmla="*/ 0 w 216952"/>
                <a:gd name="connsiteY0" fmla="*/ 0 h 118122"/>
                <a:gd name="connsiteX1" fmla="*/ 216952 w 216952"/>
                <a:gd name="connsiteY1" fmla="*/ 90487 h 118122"/>
                <a:gd name="connsiteX2" fmla="*/ 197901 w 216952"/>
                <a:gd name="connsiteY2" fmla="*/ 118122 h 118122"/>
                <a:gd name="connsiteX3" fmla="*/ 0 w 216952"/>
                <a:gd name="connsiteY3" fmla="*/ 108597 h 118122"/>
                <a:gd name="connsiteX4" fmla="*/ 0 w 216952"/>
                <a:gd name="connsiteY4" fmla="*/ 0 h 118122"/>
                <a:gd name="connsiteX0" fmla="*/ 0 w 231239"/>
                <a:gd name="connsiteY0" fmla="*/ 0 h 89547"/>
                <a:gd name="connsiteX1" fmla="*/ 231239 w 231239"/>
                <a:gd name="connsiteY1" fmla="*/ 61912 h 89547"/>
                <a:gd name="connsiteX2" fmla="*/ 212188 w 231239"/>
                <a:gd name="connsiteY2" fmla="*/ 89547 h 89547"/>
                <a:gd name="connsiteX3" fmla="*/ 14287 w 231239"/>
                <a:gd name="connsiteY3" fmla="*/ 80022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42862 w 231239"/>
                <a:gd name="connsiteY3" fmla="*/ 68116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0 w 231239"/>
                <a:gd name="connsiteY3" fmla="*/ 0 h 89547"/>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Lst>
              <a:ahLst/>
              <a:cxnLst>
                <a:cxn ang="0">
                  <a:pos x="connsiteX0" y="connsiteY0"/>
                </a:cxn>
                <a:cxn ang="0">
                  <a:pos x="connsiteX1" y="connsiteY1"/>
                </a:cxn>
                <a:cxn ang="0">
                  <a:pos x="connsiteX2" y="connsiteY2"/>
                </a:cxn>
                <a:cxn ang="0">
                  <a:pos x="connsiteX3" y="connsiteY3"/>
                </a:cxn>
              </a:cxnLst>
              <a:rect l="l" t="t" r="r" b="b"/>
              <a:pathLst>
                <a:path w="224095" h="91928">
                  <a:moveTo>
                    <a:pt x="0" y="0"/>
                  </a:moveTo>
                  <a:cubicBezTo>
                    <a:pt x="67554" y="30956"/>
                    <a:pt x="132728" y="57149"/>
                    <a:pt x="224095" y="64293"/>
                  </a:cubicBezTo>
                  <a:lnTo>
                    <a:pt x="205044" y="91928"/>
                  </a:lnTo>
                  <a:cubicBezTo>
                    <a:pt x="172415" y="89860"/>
                    <a:pt x="49298" y="75887"/>
                    <a:pt x="0" y="0"/>
                  </a:cubicBezTo>
                  <a:close/>
                </a:path>
              </a:pathLst>
            </a:custGeom>
            <a:gradFill>
              <a:gsLst>
                <a:gs pos="0">
                  <a:schemeClr val="accent6"/>
                </a:gs>
                <a:gs pos="91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a:ea typeface="+mn-ea"/>
                <a:cs typeface="+mn-cs"/>
              </a:endParaRPr>
            </a:p>
          </p:txBody>
        </p:sp>
      </p:grpSp>
      <p:grpSp>
        <p:nvGrpSpPr>
          <p:cNvPr id="111" name="Pumpkin2" descr="" title=""/>
          <p:cNvGrpSpPr>
            <a:grpSpLocks noChangeAspect="1"/>
          </p:cNvGrpSpPr>
          <p:nvPr/>
        </p:nvGrpSpPr>
        <p:grpSpPr bwMode="auto">
          <a:xfrm>
            <a:off x="1727200" y="1192196"/>
            <a:ext cx="2079784" cy="2185381"/>
            <a:chOff x="543" y="0"/>
            <a:chExt cx="3230" cy="3394"/>
          </a:xfrm>
        </p:grpSpPr>
        <p:sp>
          <p:nvSpPr>
            <p:cNvPr id="112"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Freeform 112"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4" name="Freeform 113"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5" name="Freeform 114"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6" name="Freeform 115"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7" name="Freeform 116"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8" name="Freeform 117"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Freeform 118"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0" name="Freeform 119"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Freeform 120"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2794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2" name="Freeform 121"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3" name="Freeform 122"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4" name="Freeform 123"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5" name="Freeform 124"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6" name="Freeform 125"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7" name="Freeform 126"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8" name="Freeform 127"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9" name="Freeform 128"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0"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1"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2"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3"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4"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gradFill>
              <a:gsLst>
                <a:gs pos="100000">
                  <a:schemeClr val="accent4"/>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5"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6"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7"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138" name="Pumpkin1" descr="" title=""/>
          <p:cNvGrpSpPr>
            <a:grpSpLocks noChangeAspect="1"/>
          </p:cNvGrpSpPr>
          <p:nvPr/>
        </p:nvGrpSpPr>
        <p:grpSpPr bwMode="auto">
          <a:xfrm>
            <a:off x="2946401" y="799979"/>
            <a:ext cx="3077985" cy="3234265"/>
            <a:chOff x="543" y="0"/>
            <a:chExt cx="3230" cy="3394"/>
          </a:xfrm>
        </p:grpSpPr>
        <p:sp>
          <p:nvSpPr>
            <p:cNvPr id="139"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0" name="Freeform 139"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1" name="Freeform 140"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2" name="Freeform 141"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3" name="Freeform 142"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4" name="Freeform 143"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5" name="Freeform 144"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6" name="Freeform 145"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7" name="Freeform 146"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8" name="Freeform 147"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2794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9" name="Freeform 148"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0" name="Freeform 149"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1" name="Freeform 150"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Freeform 151"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Freeform 152"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4" name="Freeform 153"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5" name="Freeform 154"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6" name="Freeform 155"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7"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8"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9"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0"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1"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2"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3"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4"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165" name="Title 1" descr="" title=""/>
          <p:cNvSpPr>
            <a:spLocks noGrp="1"/>
          </p:cNvSpPr>
          <p:nvPr>
            <p:ph type="title"/>
          </p:nvPr>
        </p:nvSpPr>
        <p:spPr>
          <a:effectLst>
            <a:outerShdw blurRad="50800" dist="50800" dir="1920000" algn="ctr" rotWithShape="0">
              <a:srgbClr val="000000">
                <a:alpha val="43137"/>
              </a:srgbClr>
            </a:outerShdw>
          </a:effectLst>
        </p:spPr>
        <p:txBody>
          <a:bodyPr>
            <a:noAutofit/>
          </a:bodyPr>
          <a:lstStyle/>
          <a:p>
            <a:pPr algn="ctr"/>
            <a:r>
              <a:rPr lang="en-US" sz="3733" dirty="0">
                <a:ln w="19050">
                  <a:solidFill>
                    <a:schemeClr val="tx1"/>
                  </a:solidFill>
                </a:ln>
                <a:gradFill>
                  <a:gsLst>
                    <a:gs pos="37000">
                      <a:schemeClr val="bg1">
                        <a:lumMod val="85000"/>
                      </a:schemeClr>
                    </a:gs>
                    <a:gs pos="100000">
                      <a:schemeClr val="tx1">
                        <a:lumMod val="85000"/>
                        <a:lumOff val="15000"/>
                      </a:schemeClr>
                    </a:gs>
                  </a:gsLst>
                  <a:lin ang="5400000" scaled="0"/>
                </a:gradFill>
                <a:latin typeface="CAC Moose" panose="00000400000000000000" pitchFamily="2" charset="0"/>
                <a:cs typeface="Aharoni" pitchFamily="2" charset="-79"/>
              </a:rPr>
              <a:t>Have a </a:t>
            </a:r>
            <a:r>
              <a:rPr lang="en-US" sz="3733" dirty="0" err="1">
                <a:ln w="19050">
                  <a:solidFill>
                    <a:schemeClr val="tx1"/>
                  </a:solidFill>
                </a:ln>
                <a:gradFill>
                  <a:gsLst>
                    <a:gs pos="37000">
                      <a:schemeClr val="bg1">
                        <a:lumMod val="85000"/>
                      </a:schemeClr>
                    </a:gs>
                    <a:gs pos="100000">
                      <a:schemeClr val="tx1">
                        <a:lumMod val="85000"/>
                        <a:lumOff val="15000"/>
                      </a:schemeClr>
                    </a:gs>
                  </a:gsLst>
                  <a:lin ang="5400000" scaled="0"/>
                </a:gradFill>
                <a:latin typeface="CAC Moose" panose="00000400000000000000" pitchFamily="2" charset="0"/>
                <a:cs typeface="Aharoni" pitchFamily="2" charset="-79"/>
              </a:rPr>
              <a:t>ghouled</a:t>
            </a:r>
            <a:r>
              <a:rPr lang="en-US" sz="3733" dirty="0">
                <a:ln w="19050">
                  <a:solidFill>
                    <a:schemeClr val="tx1"/>
                  </a:solidFill>
                </a:ln>
                <a:gradFill>
                  <a:gsLst>
                    <a:gs pos="37000">
                      <a:schemeClr val="bg1">
                        <a:lumMod val="85000"/>
                      </a:schemeClr>
                    </a:gs>
                    <a:gs pos="100000">
                      <a:schemeClr val="tx1">
                        <a:lumMod val="85000"/>
                        <a:lumOff val="15000"/>
                      </a:schemeClr>
                    </a:gs>
                  </a:gsLst>
                  <a:lin ang="5400000" scaled="0"/>
                </a:gradFill>
                <a:latin typeface="CAC Moose" panose="00000400000000000000" pitchFamily="2" charset="0"/>
                <a:cs typeface="Aharoni" pitchFamily="2" charset="-79"/>
              </a:rPr>
              <a:t> school year ! </a:t>
            </a:r>
            <a:endParaRPr lang="en-US" sz="3733" dirty="0">
              <a:ln w="19050">
                <a:solidFill>
                  <a:schemeClr val="tx1"/>
                </a:solidFill>
              </a:ln>
              <a:gradFill>
                <a:gsLst>
                  <a:gs pos="37000">
                    <a:schemeClr val="bg1">
                      <a:lumMod val="85000"/>
                    </a:schemeClr>
                  </a:gs>
                  <a:gs pos="100000">
                    <a:schemeClr val="tx1">
                      <a:lumMod val="85000"/>
                      <a:lumOff val="15000"/>
                    </a:schemeClr>
                  </a:gs>
                </a:gsLst>
                <a:lin ang="5400000" scaled="0"/>
              </a:gradFill>
              <a:latin typeface="CAC Moose" panose="00000400000000000000" pitchFamily="2" charset="0"/>
            </a:endParaRPr>
          </a:p>
        </p:txBody>
      </p:sp>
      <p:sp>
        <p:nvSpPr>
          <p:cNvPr id="166" name="Title 1" descr="" title=""/>
          <p:cNvSpPr txBox="1">
            <a:spLocks/>
          </p:cNvSpPr>
          <p:nvPr/>
        </p:nvSpPr>
        <p:spPr>
          <a:xfrm>
            <a:off x="0" y="4252107"/>
            <a:ext cx="9144000" cy="2153112"/>
          </a:xfrm>
          <a:prstGeom prst="rect">
            <a:avLst/>
          </a:prstGeom>
          <a:effectLst>
            <a:outerShdw blurRad="50800" dist="50800" dir="1920000" algn="ctr" rotWithShape="0">
              <a:srgbClr val="000000">
                <a:alpha val="43137"/>
              </a:srgbClr>
            </a:outerShdw>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133" b="1" i="0" u="none" strike="noStrike" kern="1200" cap="all" spc="0" normalizeH="0" baseline="0" noProof="0" dirty="0">
              <a:ln w="19050">
                <a:solidFill>
                  <a:prstClr val="black"/>
                </a:solidFill>
              </a:ln>
              <a:gradFill>
                <a:gsLst>
                  <a:gs pos="37000">
                    <a:prstClr val="white">
                      <a:lumMod val="85000"/>
                    </a:prstClr>
                  </a:gs>
                  <a:gs pos="100000">
                    <a:prstClr val="black">
                      <a:lumMod val="85000"/>
                      <a:lumOff val="15000"/>
                    </a:prstClr>
                  </a:gs>
                </a:gsLst>
                <a:lin ang="5400000" scaled="0"/>
              </a:gradFill>
              <a:effectLst/>
              <a:uLnTx/>
              <a:uFillTx/>
              <a:latin typeface="CAC Moose" panose="00000400000000000000" pitchFamily="2" charset="0"/>
              <a:ea typeface="+mj-ea"/>
              <a:cs typeface="+mj-cs"/>
            </a:endParaRPr>
          </a:p>
        </p:txBody>
      </p:sp>
    </p:spTree>
    <p:extLst>
      <p:ext uri="{BB962C8B-B14F-4D97-AF65-F5344CB8AC3E}">
        <p14:creationId xmlns:p14="http://schemas.microsoft.com/office/powerpoint/2010/main" val="2674320314"/>
      </p:ext>
    </p:extLst>
  </p:cSld>
  <p:clrMapOvr>
    <a:masterClrMapping/>
  </p:clrMapOvr>
</p:sld>
</file>

<file path=ppt/slides/slide12.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94" name="Title 2" descr="" title=""/>
          <p:cNvSpPr txBox="1">
            <a:spLocks/>
          </p:cNvSpPr>
          <p:nvPr/>
        </p:nvSpPr>
        <p:spPr>
          <a:xfrm>
            <a:off x="457200" y="-147015"/>
            <a:ext cx="8229600" cy="894754"/>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dirty="0">
                <a:ln w="12700">
                  <a:solidFill>
                    <a:schemeClr val="tx1"/>
                  </a:solidFill>
                </a:ln>
                <a:latin typeface="CAC Moose" panose="00000400000000000000" pitchFamily="2" charset="0"/>
                <a:ea typeface="Adobe Ming Std L" panose="02020300000000000000" pitchFamily="18" charset="-128"/>
              </a:rPr>
              <a:t>Grievance </a:t>
            </a:r>
            <a:r>
              <a:rPr lang="en-US" sz="4400" dirty="0">
                <a:ln w="12700">
                  <a:solidFill>
                    <a:schemeClr val="tx1"/>
                  </a:solidFill>
                </a:ln>
                <a:solidFill>
                  <a:schemeClr val="accent2"/>
                </a:solidFill>
                <a:latin typeface="CAC Moose" panose="00000400000000000000" pitchFamily="2" charset="0"/>
                <a:ea typeface="Adobe Ming Std L" panose="02020300000000000000" pitchFamily="18" charset="-128"/>
              </a:rPr>
              <a:t>Board</a:t>
            </a:r>
            <a:r>
              <a:rPr lang="en-US" sz="4400" dirty="0">
                <a:ln w="12700">
                  <a:solidFill>
                    <a:schemeClr val="tx1"/>
                  </a:solidFill>
                </a:ln>
                <a:solidFill>
                  <a:srgbClr val="FF0000"/>
                </a:solidFill>
                <a:latin typeface="CAC Moose" panose="00000400000000000000" pitchFamily="2" charset="0"/>
                <a:ea typeface="Adobe Ming Std L" panose="02020300000000000000" pitchFamily="18" charset="-128"/>
              </a:rPr>
              <a:t> </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764978" y="747739"/>
            <a:ext cx="7678405" cy="3134191"/>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Butcher v. Marion County Board of Education</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Docket No. 2023-0345-</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MrnED</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(April 26,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school board terminated Grievant’s employment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Grievant claimed that Code and policy mandated that her absence from work was not a valid reason for dismissal and that Respondent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again extend her leave of absence.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That a school board has the authority to extend an employee's unpaid leave of absence beyond one year does not itself obligate it to do so. </a:t>
            </a:r>
          </a:p>
          <a:p>
            <a:pPr marL="228600" indent="-228600">
              <a:lnSpc>
                <a:spcPct val="90000"/>
              </a:lnSpc>
              <a:spcBef>
                <a:spcPts val="1000"/>
              </a:spcBef>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Public employees are not entitled to endless leaves of absence.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200" dirty="0"/>
          </a:p>
        </p:txBody>
      </p:sp>
    </p:spTree>
    <p:extLst>
      <p:ext uri="{BB962C8B-B14F-4D97-AF65-F5344CB8AC3E}">
        <p14:creationId xmlns:p14="http://schemas.microsoft.com/office/powerpoint/2010/main" val="2623762699"/>
      </p:ext>
    </p:extLst>
  </p:cSld>
  <p:clrMapOvr>
    <a:masterClrMapping/>
  </p:clrMapOvr>
</p:sld>
</file>

<file path=ppt/slides/slide13.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94" name="Title 2" descr="" title=""/>
          <p:cNvSpPr txBox="1">
            <a:spLocks/>
          </p:cNvSpPr>
          <p:nvPr/>
        </p:nvSpPr>
        <p:spPr>
          <a:xfrm>
            <a:off x="457200" y="-147015"/>
            <a:ext cx="8229600" cy="894754"/>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dirty="0">
                <a:ln w="12700">
                  <a:solidFill>
                    <a:schemeClr val="tx1"/>
                  </a:solidFill>
                </a:ln>
                <a:latin typeface="CAC Moose" panose="00000400000000000000" pitchFamily="2" charset="0"/>
                <a:ea typeface="Adobe Ming Std L" panose="02020300000000000000" pitchFamily="18" charset="-128"/>
              </a:rPr>
              <a:t>Grievance </a:t>
            </a:r>
            <a:r>
              <a:rPr lang="en-US" sz="4400" dirty="0">
                <a:ln w="12700">
                  <a:solidFill>
                    <a:schemeClr val="tx1"/>
                  </a:solidFill>
                </a:ln>
                <a:solidFill>
                  <a:schemeClr val="accent2"/>
                </a:solidFill>
                <a:latin typeface="CAC Moose" panose="00000400000000000000" pitchFamily="2" charset="0"/>
                <a:ea typeface="Adobe Ming Std L" panose="02020300000000000000" pitchFamily="18" charset="-128"/>
              </a:rPr>
              <a:t>Board</a:t>
            </a:r>
            <a:r>
              <a:rPr lang="en-US" sz="4400" dirty="0">
                <a:ln w="12700">
                  <a:solidFill>
                    <a:schemeClr val="tx1"/>
                  </a:solidFill>
                </a:ln>
                <a:solidFill>
                  <a:srgbClr val="FF0000"/>
                </a:solidFill>
                <a:latin typeface="CAC Moose" panose="00000400000000000000" pitchFamily="2" charset="0"/>
                <a:ea typeface="Adobe Ming Std L" panose="02020300000000000000" pitchFamily="18" charset="-128"/>
              </a:rPr>
              <a:t> </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249767" y="1070449"/>
            <a:ext cx="8763000" cy="254428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Butcher v. Marion County Board of Education</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Docket No. 2023-0345-</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MrnED</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(April 26,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Was her conduct correctable?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Not showing up to work may qualify as correctable unsatisfactory performance if the employee's failure to show up is simply a matter of competence rather than willful. But it may not be correctable if the employee, having been absent without leave for a long time, is physically unable to return and an improvement period would not result in them doing so.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Grievant did not prove she was entitled to more unpaid leave or that her dismissal was unlawful or unreasonable.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2095298711"/>
      </p:ext>
    </p:extLst>
  </p:cSld>
  <p:clrMapOvr>
    <a:masterClrMapping/>
  </p:clrMapOvr>
</p:sld>
</file>

<file path=ppt/slides/slide1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84000">
              <a:schemeClr val="accent1">
                <a:lumMod val="75000"/>
              </a:schemeClr>
            </a:gs>
            <a:gs pos="23000">
              <a:schemeClr val="accent1">
                <a:lumMod val="20000"/>
                <a:lumOff val="80000"/>
              </a:schemeClr>
            </a:gs>
          </a:gsLst>
          <a:path path="circle">
            <a:fillToRect l="50000" t="50000" r="50000" b="50000"/>
          </a:path>
          <a:tileRect/>
        </a:gradFill>
        <a:effectLst/>
      </p:bgPr>
    </p:bg>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w="12700">
                  <a:solidFill>
                    <a:prstClr val="black"/>
                  </a:solidFill>
                </a:ln>
                <a:solidFill>
                  <a:prstClr val="black"/>
                </a:solidFill>
                <a:effectLst/>
                <a:uLnTx/>
                <a:uFillTx/>
                <a:latin typeface="CAC Moose" panose="00000400000000000000" pitchFamily="2" charset="0"/>
                <a:ea typeface="Adobe Ming Std L" panose="02020300000000000000" pitchFamily="18" charset="-128"/>
                <a:cs typeface="+mj-cs"/>
              </a:rPr>
              <a:t>Grievance </a:t>
            </a:r>
            <a:r>
              <a:rPr kumimoji="0" lang="en-US" sz="4400" b="0" i="0" u="none" strike="noStrike" kern="1200" cap="none" spc="0" normalizeH="0" baseline="0" noProof="0" dirty="0">
                <a:ln w="12700">
                  <a:solidFill>
                    <a:prstClr val="black"/>
                  </a:solidFill>
                </a:ln>
                <a:solidFill>
                  <a:srgbClr val="E92525"/>
                </a:solidFill>
                <a:effectLst/>
                <a:uLnTx/>
                <a:uFillTx/>
                <a:latin typeface="CAC Moose" panose="00000400000000000000" pitchFamily="2" charset="0"/>
                <a:ea typeface="Adobe Ming Std L" panose="02020300000000000000" pitchFamily="18" charset="-128"/>
                <a:cs typeface="+mj-cs"/>
              </a:rPr>
              <a:t>Board</a:t>
            </a:r>
            <a:r>
              <a:rPr kumimoji="0" lang="en-US" sz="4400" b="0" i="0" u="none" strike="noStrike" kern="1200" cap="none" spc="0" normalizeH="0" baseline="0" noProof="0" dirty="0">
                <a:ln w="12700">
                  <a:solidFill>
                    <a:prstClr val="black"/>
                  </a:solidFill>
                </a:ln>
                <a:solidFill>
                  <a:srgbClr val="FF0000"/>
                </a:solidFill>
                <a:effectLst/>
                <a:uLnTx/>
                <a:uFillTx/>
                <a:latin typeface="CAC Moose" panose="00000400000000000000" pitchFamily="2" charset="0"/>
                <a:ea typeface="Adobe Ming Std L" panose="02020300000000000000" pitchFamily="18" charset="-128"/>
                <a:cs typeface="+mj-cs"/>
              </a:rPr>
              <a:t> </a:t>
            </a:r>
            <a:r>
              <a:rPr kumimoji="0" lang="en-US" sz="4400" b="0" i="0" u="none" strike="noStrike" kern="1200" cap="none" spc="0" normalizeH="0" baseline="0" noProof="0" dirty="0">
                <a:ln>
                  <a:noFill/>
                </a:ln>
                <a:solidFill>
                  <a:prstClr val="black"/>
                </a:solidFill>
                <a:effectLst/>
                <a:uLnTx/>
                <a:uFillTx/>
                <a:latin typeface="CAC Moose" panose="00000400000000000000" pitchFamily="2" charset="0"/>
                <a:ea typeface="Adobe Ming Std L" panose="02020300000000000000" pitchFamily="18" charset="-128"/>
                <a:cs typeface="+mj-cs"/>
              </a:rPr>
              <a:t>Decisions</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2057402" y="1062996"/>
            <a:ext cx="5396478" cy="299056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Adams v. Boone County Board of Education</a:t>
            </a:r>
            <a:r>
              <a:rPr kumimoji="0" lang="en-US" sz="1600" b="1"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 Docket No. 2021-1037-CONS (May 31,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Grievants received a settlement in a prior grievance.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Thereafter, the school board extended the same settlement payment to all employees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Grievants assert was improper.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Grievants sought compensation for the time spent pursuing the previous grievance, arguing they are entitled to compensation because of the school board’s alleged improper action in paying all employees the same payment.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796253511"/>
      </p:ext>
    </p:extLst>
  </p:cSld>
  <p:clrMapOvr>
    <a:masterClrMapping/>
  </p:clrMapOvr>
</p:sld>
</file>

<file path=ppt/slides/slide1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w="12700">
                  <a:solidFill>
                    <a:prstClr val="black"/>
                  </a:solidFill>
                </a:ln>
                <a:solidFill>
                  <a:prstClr val="black"/>
                </a:solidFill>
                <a:effectLst/>
                <a:uLnTx/>
                <a:uFillTx/>
                <a:latin typeface="CAC Moose" panose="00000400000000000000" pitchFamily="2" charset="0"/>
                <a:ea typeface="Adobe Ming Std L" panose="02020300000000000000" pitchFamily="18" charset="-128"/>
                <a:cs typeface="+mj-cs"/>
              </a:rPr>
              <a:t>Grievance </a:t>
            </a:r>
            <a:r>
              <a:rPr kumimoji="0" lang="en-US" sz="4400" b="0" i="0" u="none" strike="noStrike" kern="1200" cap="none" spc="0" normalizeH="0" baseline="0" noProof="0" dirty="0">
                <a:ln w="12700">
                  <a:solidFill>
                    <a:prstClr val="black"/>
                  </a:solidFill>
                </a:ln>
                <a:solidFill>
                  <a:srgbClr val="E92525"/>
                </a:solidFill>
                <a:effectLst/>
                <a:uLnTx/>
                <a:uFillTx/>
                <a:latin typeface="CAC Moose" panose="00000400000000000000" pitchFamily="2" charset="0"/>
                <a:ea typeface="Adobe Ming Std L" panose="02020300000000000000" pitchFamily="18" charset="-128"/>
                <a:cs typeface="+mj-cs"/>
              </a:rPr>
              <a:t>Board</a:t>
            </a:r>
            <a:r>
              <a:rPr kumimoji="0" lang="en-US" sz="4400" b="0" i="0" u="none" strike="noStrike" kern="1200" cap="none" spc="0" normalizeH="0" baseline="0" noProof="0" dirty="0">
                <a:ln w="12700">
                  <a:solidFill>
                    <a:prstClr val="black"/>
                  </a:solidFill>
                </a:ln>
                <a:solidFill>
                  <a:srgbClr val="FF0000"/>
                </a:solidFill>
                <a:effectLst/>
                <a:uLnTx/>
                <a:uFillTx/>
                <a:latin typeface="CAC Moose" panose="00000400000000000000" pitchFamily="2" charset="0"/>
                <a:ea typeface="Adobe Ming Std L" panose="02020300000000000000" pitchFamily="18" charset="-128"/>
                <a:cs typeface="+mj-cs"/>
              </a:rPr>
              <a:t> </a:t>
            </a:r>
            <a:r>
              <a:rPr kumimoji="0" lang="en-US" sz="4400" b="0" i="0" u="none" strike="noStrike" kern="1200" cap="none" spc="0" normalizeH="0" baseline="0" noProof="0" dirty="0">
                <a:ln>
                  <a:noFill/>
                </a:ln>
                <a:solidFill>
                  <a:prstClr val="black"/>
                </a:solidFill>
                <a:effectLst/>
                <a:uLnTx/>
                <a:uFillTx/>
                <a:latin typeface="CAC Moose" panose="00000400000000000000" pitchFamily="2" charset="0"/>
                <a:ea typeface="Adobe Ming Std L" panose="02020300000000000000" pitchFamily="18" charset="-128"/>
                <a:cs typeface="+mj-cs"/>
              </a:rPr>
              <a:t>Decisions</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304799" y="1123950"/>
            <a:ext cx="8414749" cy="253043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Adams v. Boone County Board of Education</a:t>
            </a:r>
            <a:r>
              <a:rPr kumimoji="0" lang="en-US" sz="1600" b="1"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 Docket No. 2021-1037-CONS (May 31,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Compensation for employees' time spent pursuing a previous grievance is relief that is unavailable from the Grievance Board.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 grievance procedure allows an employee four hours of work time without charge to annual leave to prepare a grievance. To award compensation beyond that amount would not comply with the statute and would be akin to awarding attorney's fees, which are unavailable.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Any expenses incurred relative to the grievance procedure at levels one, two and three shall be borne by the party incurring the expenses.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4197047437"/>
      </p:ext>
    </p:extLst>
  </p:cSld>
  <p:clrMapOvr>
    <a:masterClrMapping/>
  </p:clrMapOvr>
</p:sld>
</file>

<file path=ppt/slides/slide1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w="12700">
                  <a:solidFill>
                    <a:prstClr val="black"/>
                  </a:solidFill>
                </a:ln>
                <a:solidFill>
                  <a:prstClr val="black"/>
                </a:solidFill>
                <a:effectLst/>
                <a:uLnTx/>
                <a:uFillTx/>
                <a:latin typeface="CAC Moose" panose="00000400000000000000" pitchFamily="2" charset="0"/>
                <a:ea typeface="Adobe Ming Std L" panose="02020300000000000000" pitchFamily="18" charset="-128"/>
                <a:cs typeface="+mj-cs"/>
              </a:rPr>
              <a:t>Grievance </a:t>
            </a:r>
            <a:r>
              <a:rPr kumimoji="0" lang="en-US" sz="4400" b="0" i="0" u="none" strike="noStrike" kern="1200" cap="none" spc="0" normalizeH="0" baseline="0" noProof="0" dirty="0">
                <a:ln w="12700">
                  <a:solidFill>
                    <a:prstClr val="black"/>
                  </a:solidFill>
                </a:ln>
                <a:solidFill>
                  <a:srgbClr val="E92525"/>
                </a:solidFill>
                <a:effectLst/>
                <a:uLnTx/>
                <a:uFillTx/>
                <a:latin typeface="CAC Moose" panose="00000400000000000000" pitchFamily="2" charset="0"/>
                <a:ea typeface="Adobe Ming Std L" panose="02020300000000000000" pitchFamily="18" charset="-128"/>
                <a:cs typeface="+mj-cs"/>
              </a:rPr>
              <a:t>Board</a:t>
            </a:r>
            <a:r>
              <a:rPr kumimoji="0" lang="en-US" sz="4400" b="0" i="0" u="none" strike="noStrike" kern="1200" cap="none" spc="0" normalizeH="0" baseline="0" noProof="0" dirty="0">
                <a:ln w="12700">
                  <a:solidFill>
                    <a:prstClr val="black"/>
                  </a:solidFill>
                </a:ln>
                <a:solidFill>
                  <a:srgbClr val="FF0000"/>
                </a:solidFill>
                <a:effectLst/>
                <a:uLnTx/>
                <a:uFillTx/>
                <a:latin typeface="CAC Moose" panose="00000400000000000000" pitchFamily="2" charset="0"/>
                <a:ea typeface="Adobe Ming Std L" panose="02020300000000000000" pitchFamily="18" charset="-128"/>
                <a:cs typeface="+mj-cs"/>
              </a:rPr>
              <a:t> </a:t>
            </a:r>
            <a:r>
              <a:rPr kumimoji="0" lang="en-US" sz="4400" b="0" i="0" u="none" strike="noStrike" kern="1200" cap="none" spc="0" normalizeH="0" baseline="0" noProof="0" dirty="0">
                <a:ln>
                  <a:noFill/>
                </a:ln>
                <a:solidFill>
                  <a:prstClr val="black"/>
                </a:solidFill>
                <a:effectLst/>
                <a:uLnTx/>
                <a:uFillTx/>
                <a:latin typeface="CAC Moose" panose="00000400000000000000" pitchFamily="2" charset="0"/>
                <a:ea typeface="Adobe Ming Std L" panose="02020300000000000000" pitchFamily="18" charset="-128"/>
                <a:cs typeface="+mj-cs"/>
              </a:rPr>
              <a:t>Decisions</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304799" y="1123950"/>
            <a:ext cx="8414749" cy="2658677"/>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Adams v. Boone County Board of Education</a:t>
            </a:r>
            <a:r>
              <a:rPr kumimoji="0" lang="en-US" sz="1600" b="1"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 Docket No. 2021-1037-CONS (May 31,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 current grievance procedure does not provide for "fair and equitable relief.“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“Damages such as medical expenses, mental anguish, stress, and pain and suffering are generally viewed as ‘tort-like’ damages which have been found to be unavailable under the Grievance Procedure.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When it is not possible for any actual relief to be granted, any ruling issued by the Grievance Board would merely be an advisory opinion.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641432423"/>
      </p:ext>
    </p:extLst>
  </p:cSld>
  <p:clrMapOvr>
    <a:masterClrMapping/>
  </p:clrMapOvr>
</p:sld>
</file>

<file path=ppt/slides/slide1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84000">
              <a:schemeClr val="accent1">
                <a:lumMod val="75000"/>
              </a:schemeClr>
            </a:gs>
            <a:gs pos="23000">
              <a:schemeClr val="accent1">
                <a:lumMod val="20000"/>
                <a:lumOff val="80000"/>
              </a:schemeClr>
            </a:gs>
          </a:gsLst>
          <a:path path="circle">
            <a:fillToRect l="50000" t="50000" r="50000" b="50000"/>
          </a:path>
          <a:tileRect/>
        </a:gradFill>
        <a:effectLst/>
      </p:bgPr>
    </p:bg>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w="12700">
                  <a:solidFill>
                    <a:prstClr val="black"/>
                  </a:solidFill>
                </a:ln>
                <a:solidFill>
                  <a:prstClr val="black"/>
                </a:solidFill>
                <a:effectLst/>
                <a:uLnTx/>
                <a:uFillTx/>
                <a:latin typeface="CAC Moose" panose="00000400000000000000" pitchFamily="2" charset="0"/>
                <a:ea typeface="Adobe Ming Std L" panose="02020300000000000000" pitchFamily="18" charset="-128"/>
                <a:cs typeface="+mj-cs"/>
              </a:rPr>
              <a:t>Grievance </a:t>
            </a:r>
            <a:r>
              <a:rPr kumimoji="0" lang="en-US" sz="4400" b="0" i="0" u="none" strike="noStrike" kern="1200" cap="none" spc="0" normalizeH="0" baseline="0" noProof="0" dirty="0">
                <a:ln w="12700">
                  <a:solidFill>
                    <a:prstClr val="black"/>
                  </a:solidFill>
                </a:ln>
                <a:solidFill>
                  <a:srgbClr val="E92525"/>
                </a:solidFill>
                <a:effectLst/>
                <a:uLnTx/>
                <a:uFillTx/>
                <a:latin typeface="CAC Moose" panose="00000400000000000000" pitchFamily="2" charset="0"/>
                <a:ea typeface="Adobe Ming Std L" panose="02020300000000000000" pitchFamily="18" charset="-128"/>
                <a:cs typeface="+mj-cs"/>
              </a:rPr>
              <a:t>Board</a:t>
            </a:r>
            <a:r>
              <a:rPr kumimoji="0" lang="en-US" sz="4400" b="0" i="0" u="none" strike="noStrike" kern="1200" cap="none" spc="0" normalizeH="0" baseline="0" noProof="0" dirty="0">
                <a:ln w="12700">
                  <a:solidFill>
                    <a:prstClr val="black"/>
                  </a:solidFill>
                </a:ln>
                <a:solidFill>
                  <a:srgbClr val="FF0000"/>
                </a:solidFill>
                <a:effectLst/>
                <a:uLnTx/>
                <a:uFillTx/>
                <a:latin typeface="CAC Moose" panose="00000400000000000000" pitchFamily="2" charset="0"/>
                <a:ea typeface="Adobe Ming Std L" panose="02020300000000000000" pitchFamily="18" charset="-128"/>
                <a:cs typeface="+mj-cs"/>
              </a:rPr>
              <a:t> </a:t>
            </a:r>
            <a:r>
              <a:rPr kumimoji="0" lang="en-US" sz="4400" b="0" i="0" u="none" strike="noStrike" kern="1200" cap="none" spc="0" normalizeH="0" baseline="0" noProof="0" dirty="0">
                <a:ln>
                  <a:noFill/>
                </a:ln>
                <a:solidFill>
                  <a:prstClr val="black"/>
                </a:solidFill>
                <a:effectLst/>
                <a:uLnTx/>
                <a:uFillTx/>
                <a:latin typeface="CAC Moose" panose="00000400000000000000" pitchFamily="2" charset="0"/>
                <a:ea typeface="Adobe Ming Std L" panose="02020300000000000000" pitchFamily="18" charset="-128"/>
                <a:cs typeface="+mj-cs"/>
              </a:rPr>
              <a:t>Decisions</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2209800" y="1123950"/>
            <a:ext cx="4616172" cy="2952603"/>
          </a:xfrm>
          <a:prstGeom prst="rect">
            <a:avLst/>
          </a:prstGeom>
          <a:noFill/>
        </p:spPr>
        <p:txBody>
          <a:bodyPr wrap="square" rtlCol="0">
            <a:spAutoFit/>
          </a:bodyPr>
          <a:lstStyle/>
          <a:p>
            <a:pPr marL="0" indent="0">
              <a:buNone/>
            </a:p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Grievant claims that the school board lacked authority to award seniority to another employee who had been misclassified.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 reclassification of the other employee placed that employee ahead of Grievant on the seniority list for that classification.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734392412"/>
      </p:ext>
    </p:extLst>
  </p:cSld>
  <p:clrMapOvr>
    <a:masterClrMapping/>
  </p:clrMapOvr>
</p:sld>
</file>

<file path=ppt/slides/slide1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w="12700">
                  <a:solidFill>
                    <a:prstClr val="black"/>
                  </a:solidFill>
                </a:ln>
                <a:solidFill>
                  <a:prstClr val="black"/>
                </a:solidFill>
                <a:effectLst/>
                <a:uLnTx/>
                <a:uFillTx/>
                <a:latin typeface="CAC Moose" panose="00000400000000000000" pitchFamily="2" charset="0"/>
                <a:ea typeface="Adobe Ming Std L" panose="02020300000000000000" pitchFamily="18" charset="-128"/>
                <a:cs typeface="+mj-cs"/>
              </a:rPr>
              <a:t>Grievance </a:t>
            </a:r>
            <a:r>
              <a:rPr kumimoji="0" lang="en-US" sz="4400" b="0" i="0" u="none" strike="noStrike" kern="1200" cap="none" spc="0" normalizeH="0" baseline="0" noProof="0" dirty="0">
                <a:ln w="12700">
                  <a:solidFill>
                    <a:prstClr val="black"/>
                  </a:solidFill>
                </a:ln>
                <a:solidFill>
                  <a:srgbClr val="E92525"/>
                </a:solidFill>
                <a:effectLst/>
                <a:uLnTx/>
                <a:uFillTx/>
                <a:latin typeface="CAC Moose" panose="00000400000000000000" pitchFamily="2" charset="0"/>
                <a:ea typeface="Adobe Ming Std L" panose="02020300000000000000" pitchFamily="18" charset="-128"/>
                <a:cs typeface="+mj-cs"/>
              </a:rPr>
              <a:t>Board</a:t>
            </a:r>
            <a:r>
              <a:rPr kumimoji="0" lang="en-US" sz="4400" b="0" i="0" u="none" strike="noStrike" kern="1200" cap="none" spc="0" normalizeH="0" baseline="0" noProof="0" dirty="0">
                <a:ln w="12700">
                  <a:solidFill>
                    <a:prstClr val="black"/>
                  </a:solidFill>
                </a:ln>
                <a:solidFill>
                  <a:srgbClr val="FF0000"/>
                </a:solidFill>
                <a:effectLst/>
                <a:uLnTx/>
                <a:uFillTx/>
                <a:latin typeface="CAC Moose" panose="00000400000000000000" pitchFamily="2" charset="0"/>
                <a:ea typeface="Adobe Ming Std L" panose="02020300000000000000" pitchFamily="18" charset="-128"/>
                <a:cs typeface="+mj-cs"/>
              </a:rPr>
              <a:t> </a:t>
            </a:r>
            <a:r>
              <a:rPr kumimoji="0" lang="en-US" sz="4400" b="0" i="0" u="none" strike="noStrike" kern="1200" cap="none" spc="0" normalizeH="0" baseline="0" noProof="0" dirty="0">
                <a:ln>
                  <a:noFill/>
                </a:ln>
                <a:solidFill>
                  <a:prstClr val="black"/>
                </a:solidFill>
                <a:effectLst/>
                <a:uLnTx/>
                <a:uFillTx/>
                <a:latin typeface="CAC Moose" panose="00000400000000000000" pitchFamily="2" charset="0"/>
                <a:ea typeface="Adobe Ming Std L" panose="02020300000000000000" pitchFamily="18" charset="-128"/>
                <a:cs typeface="+mj-cs"/>
              </a:rPr>
              <a:t>Decisions</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114300" y="818865"/>
            <a:ext cx="8915400" cy="3153684"/>
          </a:xfrm>
          <a:prstGeom prst="rect">
            <a:avLst/>
          </a:prstGeom>
          <a:noFill/>
        </p:spPr>
        <p:txBody>
          <a:bodyPr wrap="square" rtlCol="0">
            <a:spAutoFit/>
          </a:bodyPr>
          <a:lstStyle/>
          <a:p>
            <a:pPr marL="0" indent="0">
              <a:buNone/>
            </a:p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County boards are obligated to properly classify their service employees.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There exists an affirmative duty to correct an error in classification when a superintendent becomes aware of sufficient information that such an error has occurred. Correction of misclassification also requires granting associated benefits.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When an employee has been placed in the wrong classification, the correction of their misclassification entitles them to seniority credit earned while performing the duties of the proper job title.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323396017"/>
      </p:ext>
    </p:extLst>
  </p:cSld>
  <p:clrMapOvr>
    <a:masterClrMapping/>
  </p:clrMapOvr>
</p:sld>
</file>

<file path=ppt/slides/slide1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84000">
              <a:schemeClr val="accent1">
                <a:lumMod val="75000"/>
              </a:schemeClr>
            </a:gs>
            <a:gs pos="23000">
              <a:schemeClr val="accent1">
                <a:lumMod val="20000"/>
                <a:lumOff val="80000"/>
              </a:schemeClr>
            </a:gs>
          </a:gsLst>
          <a:path path="circle">
            <a:fillToRect l="50000" t="50000" r="50000" b="50000"/>
          </a:path>
          <a:tileRect/>
        </a:gradFill>
        <a:effectLst/>
      </p:bgPr>
    </p:bg>
    <p:spTree>
      <p:nvGrpSpPr>
        <p:cNvPr id="1" name="" descr="" title=""/>
        <p:cNvGrpSpPr/>
        <p:nvPr/>
      </p:nvGrpSpPr>
      <p:grpSpPr>
        <a:xfrm>
          <a:off x="0" y="0"/>
          <a:ext cx="0" cy="0"/>
          <a:chOff x="0" y="0"/>
          <a:chExt cx="0" cy="0"/>
        </a:xfrm>
      </p:grpSpPr>
      <p:sp>
        <p:nvSpPr>
          <p:cNvPr id="670"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15" name="Group 4" descr="" title=""/>
          <p:cNvGrpSpPr>
            <a:grpSpLocks noChangeAspect="1"/>
          </p:cNvGrpSpPr>
          <p:nvPr/>
        </p:nvGrpSpPr>
        <p:grpSpPr bwMode="auto">
          <a:xfrm>
            <a:off x="2390460" y="717952"/>
            <a:ext cx="4557433" cy="3041401"/>
            <a:chOff x="571" y="903"/>
            <a:chExt cx="3418" cy="2281"/>
          </a:xfrm>
        </p:grpSpPr>
        <p:sp>
          <p:nvSpPr>
            <p:cNvPr id="16" name="moon" descr="" title=""/>
            <p:cNvSpPr>
              <a:spLocks noChangeArrowheads="1"/>
            </p:cNvSpPr>
            <p:nvPr/>
          </p:nvSpPr>
          <p:spPr bwMode="auto">
            <a:xfrm>
              <a:off x="1116" y="903"/>
              <a:ext cx="2277" cy="2281"/>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673"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5" name="bat1" descr="" title=""/>
          <p:cNvSpPr>
            <a:spLocks/>
          </p:cNvSpPr>
          <p:nvPr/>
        </p:nvSpPr>
        <p:spPr bwMode="auto">
          <a:xfrm>
            <a:off x="1603009" y="2781437"/>
            <a:ext cx="1365767" cy="331568"/>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8" name="bat2" descr="" title=""/>
          <p:cNvSpPr>
            <a:spLocks/>
          </p:cNvSpPr>
          <p:nvPr/>
        </p:nvSpPr>
        <p:spPr bwMode="auto">
          <a:xfrm>
            <a:off x="3023874" y="1916635"/>
            <a:ext cx="429821" cy="213175"/>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1" name="bat3" descr="" title=""/>
          <p:cNvSpPr>
            <a:spLocks/>
          </p:cNvSpPr>
          <p:nvPr/>
        </p:nvSpPr>
        <p:spPr bwMode="auto">
          <a:xfrm>
            <a:off x="5464954" y="2902902"/>
            <a:ext cx="706573" cy="47220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1" name="bat3" descr="" title=""/>
          <p:cNvSpPr>
            <a:spLocks/>
          </p:cNvSpPr>
          <p:nvPr/>
        </p:nvSpPr>
        <p:spPr bwMode="auto">
          <a:xfrm>
            <a:off x="3794622" y="3759353"/>
            <a:ext cx="455551" cy="30444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3" name="bat4" descr="" title=""/>
          <p:cNvSpPr>
            <a:spLocks/>
          </p:cNvSpPr>
          <p:nvPr/>
        </p:nvSpPr>
        <p:spPr bwMode="auto">
          <a:xfrm>
            <a:off x="6240355" y="1564785"/>
            <a:ext cx="800903" cy="366675"/>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9" name="bat1" descr="" title=""/>
          <p:cNvSpPr>
            <a:spLocks/>
          </p:cNvSpPr>
          <p:nvPr/>
        </p:nvSpPr>
        <p:spPr bwMode="auto">
          <a:xfrm rot="20235032">
            <a:off x="1726512" y="298244"/>
            <a:ext cx="1310945" cy="31825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0" name="bat3" descr="" title=""/>
          <p:cNvSpPr>
            <a:spLocks/>
          </p:cNvSpPr>
          <p:nvPr/>
        </p:nvSpPr>
        <p:spPr bwMode="auto">
          <a:xfrm>
            <a:off x="5115660" y="1506820"/>
            <a:ext cx="436592" cy="29177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1" name="bat3" descr="" title=""/>
          <p:cNvSpPr>
            <a:spLocks/>
          </p:cNvSpPr>
          <p:nvPr/>
        </p:nvSpPr>
        <p:spPr bwMode="auto">
          <a:xfrm>
            <a:off x="3131701" y="2612226"/>
            <a:ext cx="436592" cy="29177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2" name="bat1" descr="" title=""/>
          <p:cNvSpPr>
            <a:spLocks/>
          </p:cNvSpPr>
          <p:nvPr/>
        </p:nvSpPr>
        <p:spPr bwMode="auto">
          <a:xfrm rot="1431461">
            <a:off x="6692037" y="3715449"/>
            <a:ext cx="1615724" cy="392251"/>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3" name="bat4" descr="" title=""/>
          <p:cNvSpPr>
            <a:spLocks/>
          </p:cNvSpPr>
          <p:nvPr/>
        </p:nvSpPr>
        <p:spPr bwMode="auto">
          <a:xfrm>
            <a:off x="938393" y="4178954"/>
            <a:ext cx="3271316" cy="1497696"/>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4"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6" name="bat1" descr="" title=""/>
          <p:cNvSpPr>
            <a:spLocks/>
          </p:cNvSpPr>
          <p:nvPr/>
        </p:nvSpPr>
        <p:spPr bwMode="auto">
          <a:xfrm rot="20861242">
            <a:off x="1291059" y="174293"/>
            <a:ext cx="754732" cy="183227"/>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7" name="bat2" descr="" title=""/>
          <p:cNvSpPr>
            <a:spLocks/>
          </p:cNvSpPr>
          <p:nvPr/>
        </p:nvSpPr>
        <p:spPr bwMode="auto">
          <a:xfrm>
            <a:off x="853982" y="435885"/>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9" name="bat4" descr="" title=""/>
          <p:cNvSpPr>
            <a:spLocks/>
          </p:cNvSpPr>
          <p:nvPr/>
        </p:nvSpPr>
        <p:spPr bwMode="auto">
          <a:xfrm rot="1174705">
            <a:off x="6468316" y="178982"/>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0" name="tree_main" descr="" title=""/>
          <p:cNvSpPr>
            <a:spLocks noEditPoints="1"/>
          </p:cNvSpPr>
          <p:nvPr/>
        </p:nvSpPr>
        <p:spPr bwMode="auto">
          <a:xfrm>
            <a:off x="6410670" y="1374455"/>
            <a:ext cx="1587541" cy="1645888"/>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2"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3" name="bat3" descr="" title=""/>
          <p:cNvSpPr>
            <a:spLocks/>
          </p:cNvSpPr>
          <p:nvPr/>
        </p:nvSpPr>
        <p:spPr bwMode="auto">
          <a:xfrm>
            <a:off x="5689601" y="657386"/>
            <a:ext cx="309196" cy="206635"/>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4" name="bat3" descr="" title=""/>
          <p:cNvSpPr>
            <a:spLocks/>
          </p:cNvSpPr>
          <p:nvPr/>
        </p:nvSpPr>
        <p:spPr bwMode="auto">
          <a:xfrm rot="20246711">
            <a:off x="4382712" y="41374"/>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5" name="bat3" descr="" title=""/>
          <p:cNvSpPr>
            <a:spLocks/>
          </p:cNvSpPr>
          <p:nvPr/>
        </p:nvSpPr>
        <p:spPr bwMode="auto">
          <a:xfrm rot="521564">
            <a:off x="3786261" y="558655"/>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6" name="bat3" descr="" title=""/>
          <p:cNvSpPr>
            <a:spLocks/>
          </p:cNvSpPr>
          <p:nvPr/>
        </p:nvSpPr>
        <p:spPr bwMode="auto">
          <a:xfrm rot="20246711">
            <a:off x="5759254" y="536838"/>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7" name="bat2" descr="" title=""/>
          <p:cNvSpPr>
            <a:spLocks/>
          </p:cNvSpPr>
          <p:nvPr/>
        </p:nvSpPr>
        <p:spPr bwMode="auto">
          <a:xfrm>
            <a:off x="3584547" y="21610"/>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8"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9" name="tree_main" descr="" title=""/>
          <p:cNvSpPr>
            <a:spLocks noEditPoints="1"/>
          </p:cNvSpPr>
          <p:nvPr/>
        </p:nvSpPr>
        <p:spPr bwMode="auto">
          <a:xfrm flipH="1">
            <a:off x="6887906" y="1013663"/>
            <a:ext cx="1939353" cy="2006680"/>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0" name="tree_main" descr="" title=""/>
          <p:cNvSpPr>
            <a:spLocks noEditPoints="1"/>
          </p:cNvSpPr>
          <p:nvPr/>
        </p:nvSpPr>
        <p:spPr bwMode="auto">
          <a:xfrm flipH="1">
            <a:off x="-97045" y="1343744"/>
            <a:ext cx="1621045" cy="1677321"/>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1" name="tree_main" descr="" title=""/>
          <p:cNvSpPr>
            <a:spLocks noEditPoints="1"/>
          </p:cNvSpPr>
          <p:nvPr/>
        </p:nvSpPr>
        <p:spPr bwMode="auto">
          <a:xfrm flipH="1">
            <a:off x="4972873" y="1090211"/>
            <a:ext cx="1865376" cy="1930135"/>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2" name="tree_main" descr="" title=""/>
          <p:cNvSpPr>
            <a:spLocks noEditPoints="1"/>
          </p:cNvSpPr>
          <p:nvPr/>
        </p:nvSpPr>
        <p:spPr bwMode="auto">
          <a:xfrm>
            <a:off x="1000670" y="539750"/>
            <a:ext cx="2392657" cy="2480595"/>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3" name="Rectangle 42" descr="" title=""/>
          <p:cNvSpPr/>
          <p:nvPr/>
        </p:nvSpPr>
        <p:spPr>
          <a:xfrm>
            <a:off x="0" y="2774950"/>
            <a:ext cx="9144000" cy="322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44" name="Title 1" descr="" title=""/>
          <p:cNvSpPr txBox="1">
            <a:spLocks/>
          </p:cNvSpPr>
          <p:nvPr/>
        </p:nvSpPr>
        <p:spPr>
          <a:xfrm>
            <a:off x="762000" y="2851464"/>
            <a:ext cx="7772400" cy="614453"/>
          </a:xfrm>
          <a:prstGeom prst="rect">
            <a:avLst/>
          </a:prstGeom>
          <a:effectLst>
            <a:outerShdw blurRad="50800" dist="50800" dir="1920000" algn="ctr" rotWithShape="0">
              <a:srgbClr val="000000">
                <a:alpha val="43137"/>
              </a:srgbClr>
            </a:outerShdw>
          </a:effectLst>
        </p:spPr>
        <p:txBody>
          <a:bodyPr vert="horz" lIns="121920" tIns="60960" rIns="121920" bIns="6096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733" b="0" i="0" u="none" strike="noStrike" kern="1200" cap="none" spc="0" normalizeH="0" baseline="0" noProof="0" dirty="0">
                <a:ln w="19050">
                  <a:solidFill>
                    <a:prstClr val="black"/>
                  </a:solidFill>
                </a:ln>
                <a:gradFill>
                  <a:gsLst>
                    <a:gs pos="37000">
                      <a:prstClr val="white">
                        <a:lumMod val="85000"/>
                      </a:prstClr>
                    </a:gs>
                    <a:gs pos="100000">
                      <a:prstClr val="black">
                        <a:lumMod val="85000"/>
                        <a:lumOff val="15000"/>
                      </a:prstClr>
                    </a:gs>
                  </a:gsLst>
                  <a:lin ang="5400000" scaled="0"/>
                </a:gradFill>
                <a:effectLst/>
                <a:uLnTx/>
                <a:uFillTx/>
                <a:latin typeface="CAC Moose" panose="00000400000000000000" pitchFamily="2" charset="0"/>
                <a:ea typeface="+mj-ea"/>
                <a:cs typeface="Aharoni" pitchFamily="2" charset="-79"/>
              </a:rPr>
              <a:t>Decisions from </a:t>
            </a:r>
            <a:r>
              <a:rPr kumimoji="0" lang="en-US" sz="3733" b="0" i="0" u="none" strike="noStrike" kern="1200" cap="none" spc="0" normalizeH="0" baseline="0" noProof="0">
                <a:ln w="19050">
                  <a:solidFill>
                    <a:prstClr val="black"/>
                  </a:solidFill>
                </a:ln>
                <a:gradFill>
                  <a:gsLst>
                    <a:gs pos="37000">
                      <a:prstClr val="white">
                        <a:lumMod val="85000"/>
                      </a:prstClr>
                    </a:gs>
                    <a:gs pos="100000">
                      <a:prstClr val="black">
                        <a:lumMod val="85000"/>
                        <a:lumOff val="15000"/>
                      </a:prstClr>
                    </a:gs>
                  </a:gsLst>
                  <a:lin ang="5400000" scaled="0"/>
                </a:gradFill>
                <a:effectLst/>
                <a:uLnTx/>
                <a:uFillTx/>
                <a:latin typeface="CAC Moose" panose="00000400000000000000" pitchFamily="2" charset="0"/>
                <a:ea typeface="+mj-ea"/>
                <a:cs typeface="Aharoni" pitchFamily="2" charset="-79"/>
              </a:rPr>
              <a:t>the Courts</a:t>
            </a:r>
            <a:endParaRPr kumimoji="0" lang="en-US" sz="3733" b="0" i="0" u="none" strike="noStrike" kern="1200" cap="none" spc="0" normalizeH="0" baseline="0" noProof="0" dirty="0">
              <a:ln w="19050">
                <a:solidFill>
                  <a:prstClr val="black"/>
                </a:solidFill>
              </a:ln>
              <a:gradFill>
                <a:gsLst>
                  <a:gs pos="37000">
                    <a:prstClr val="white">
                      <a:lumMod val="85000"/>
                    </a:prstClr>
                  </a:gs>
                  <a:gs pos="100000">
                    <a:prstClr val="black">
                      <a:lumMod val="85000"/>
                      <a:lumOff val="15000"/>
                    </a:prstClr>
                  </a:gs>
                </a:gsLst>
                <a:lin ang="5400000" scaled="0"/>
              </a:gradFill>
              <a:effectLst/>
              <a:uLnTx/>
              <a:uFillTx/>
              <a:latin typeface="CAC Moose" panose="00000400000000000000" pitchFamily="2" charset="0"/>
              <a:ea typeface="+mj-ea"/>
              <a:cs typeface="+mj-cs"/>
            </a:endParaRPr>
          </a:p>
        </p:txBody>
      </p:sp>
      <p:sp>
        <p:nvSpPr>
          <p:cNvPr id="45" name="Title 1" descr="" title=""/>
          <p:cNvSpPr txBox="1">
            <a:spLocks/>
          </p:cNvSpPr>
          <p:nvPr/>
        </p:nvSpPr>
        <p:spPr>
          <a:xfrm>
            <a:off x="0" y="3466638"/>
            <a:ext cx="9144000" cy="2153112"/>
          </a:xfrm>
          <a:prstGeom prst="rect">
            <a:avLst/>
          </a:prstGeom>
          <a:effectLst>
            <a:outerShdw blurRad="50800" dist="50800" dir="1920000" algn="ctr" rotWithShape="0">
              <a:srgbClr val="000000">
                <a:alpha val="43137"/>
              </a:srgbClr>
            </a:outerShdw>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133" b="1" i="0" u="none" strike="noStrike" kern="1200" cap="all" spc="0" normalizeH="0" baseline="0" noProof="0" dirty="0">
              <a:ln w="19050">
                <a:solidFill>
                  <a:prstClr val="black"/>
                </a:solidFill>
              </a:ln>
              <a:gradFill>
                <a:gsLst>
                  <a:gs pos="37000">
                    <a:prstClr val="white">
                      <a:lumMod val="85000"/>
                    </a:prstClr>
                  </a:gs>
                  <a:gs pos="100000">
                    <a:prstClr val="black">
                      <a:lumMod val="85000"/>
                      <a:lumOff val="15000"/>
                    </a:prstClr>
                  </a:gs>
                </a:gsLst>
                <a:lin ang="5400000" scaled="0"/>
              </a:gradFill>
              <a:effectLst/>
              <a:uLnTx/>
              <a:uFillTx/>
              <a:latin typeface="CAC Moose" panose="00000400000000000000" pitchFamily="2" charset="0"/>
              <a:ea typeface="+mj-ea"/>
              <a:cs typeface="+mj-cs"/>
            </a:endParaRPr>
          </a:p>
        </p:txBody>
      </p:sp>
      <p:grpSp>
        <p:nvGrpSpPr>
          <p:cNvPr id="46" name="Pumpkin2" descr="" title=""/>
          <p:cNvGrpSpPr>
            <a:grpSpLocks noChangeAspect="1"/>
          </p:cNvGrpSpPr>
          <p:nvPr/>
        </p:nvGrpSpPr>
        <p:grpSpPr bwMode="auto">
          <a:xfrm>
            <a:off x="2774026" y="2246170"/>
            <a:ext cx="563575" cy="592189"/>
            <a:chOff x="543" y="0"/>
            <a:chExt cx="3230" cy="3394"/>
          </a:xfrm>
        </p:grpSpPr>
        <p:sp>
          <p:nvSpPr>
            <p:cNvPr id="47"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8" name="Freeform 47"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9" name="Freeform 48"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0" name="Freeform 49"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 name="Freeform 50"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1143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2" name="Freeform 51"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3" name="Freeform 52"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4" name="Freeform 53"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5" name="Freeform 54"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1143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6" name="Freeform 55"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635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7" name="Freeform 56"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8" name="Freeform 57"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9" name="Freeform 58"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0" name="Freeform 59"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1" name="Freeform 60"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2" name="Freeform 61"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3" name="Freeform 62"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4" name="Freeform 63"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5"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6"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7"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8"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9"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0"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1"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2"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73" name="Pumpkin2" descr="" title=""/>
          <p:cNvGrpSpPr>
            <a:grpSpLocks noChangeAspect="1"/>
          </p:cNvGrpSpPr>
          <p:nvPr/>
        </p:nvGrpSpPr>
        <p:grpSpPr bwMode="auto">
          <a:xfrm>
            <a:off x="4204056" y="2187596"/>
            <a:ext cx="620752" cy="652269"/>
            <a:chOff x="543" y="0"/>
            <a:chExt cx="3230" cy="3394"/>
          </a:xfrm>
        </p:grpSpPr>
        <p:sp>
          <p:nvSpPr>
            <p:cNvPr id="74"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5" name="Freeform 74"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6" name="Freeform 75"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7" name="Freeform 76"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8" name="Freeform 77"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9" name="Freeform 78"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0" name="Freeform 79"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1" name="Freeform 80"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2" name="Freeform 81"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3" name="Freeform 82"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508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4" name="Freeform 83"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5" name="Freeform 84"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6" name="Freeform 85"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7" name="Freeform 86"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8" name="Freeform 87"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9" name="Freeform 88"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0" name="Freeform 89"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1" name="Freeform 90"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2"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3"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4"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5"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6"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7"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8"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9"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100" name="Pumpkin3" descr="" title=""/>
          <p:cNvGrpSpPr/>
          <p:nvPr/>
        </p:nvGrpSpPr>
        <p:grpSpPr>
          <a:xfrm rot="21305796">
            <a:off x="3131131" y="2286789"/>
            <a:ext cx="541307" cy="568455"/>
            <a:chOff x="4095811" y="1177730"/>
            <a:chExt cx="2389289" cy="2509121"/>
          </a:xfrm>
        </p:grpSpPr>
        <p:sp>
          <p:nvSpPr>
            <p:cNvPr id="101" name="Freeform 100" descr="" title=""/>
            <p:cNvSpPr>
              <a:spLocks/>
            </p:cNvSpPr>
            <p:nvPr/>
          </p:nvSpPr>
          <p:spPr bwMode="auto">
            <a:xfrm>
              <a:off x="4955363" y="1537233"/>
              <a:ext cx="614706" cy="309202"/>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2" name="Freeform 101" descr="" title=""/>
            <p:cNvSpPr>
              <a:spLocks/>
            </p:cNvSpPr>
            <p:nvPr/>
          </p:nvSpPr>
          <p:spPr bwMode="auto">
            <a:xfrm>
              <a:off x="4297754" y="1631176"/>
              <a:ext cx="993441" cy="647253"/>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Freeform 102" descr="" title=""/>
            <p:cNvSpPr>
              <a:spLocks/>
            </p:cNvSpPr>
            <p:nvPr/>
          </p:nvSpPr>
          <p:spPr bwMode="auto">
            <a:xfrm>
              <a:off x="4095811" y="1643012"/>
              <a:ext cx="1089604" cy="1611844"/>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Freeform 103" descr="" title=""/>
            <p:cNvSpPr>
              <a:spLocks/>
            </p:cNvSpPr>
            <p:nvPr/>
          </p:nvSpPr>
          <p:spPr bwMode="auto">
            <a:xfrm>
              <a:off x="4456054" y="1822764"/>
              <a:ext cx="729362" cy="1722802"/>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Freeform 104" descr="" title=""/>
            <p:cNvSpPr>
              <a:spLocks/>
            </p:cNvSpPr>
            <p:nvPr/>
          </p:nvSpPr>
          <p:spPr bwMode="auto">
            <a:xfrm>
              <a:off x="5291195" y="1614903"/>
              <a:ext cx="992701" cy="647992"/>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Freeform 105" descr="" title=""/>
            <p:cNvSpPr>
              <a:spLocks/>
            </p:cNvSpPr>
            <p:nvPr/>
          </p:nvSpPr>
          <p:spPr bwMode="auto">
            <a:xfrm>
              <a:off x="5396975" y="1627478"/>
              <a:ext cx="1088125" cy="1611844"/>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7" name="Freeform 106" descr="" title=""/>
            <p:cNvSpPr>
              <a:spLocks/>
            </p:cNvSpPr>
            <p:nvPr/>
          </p:nvSpPr>
          <p:spPr bwMode="auto">
            <a:xfrm>
              <a:off x="5089992" y="1177730"/>
              <a:ext cx="565884" cy="776703"/>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8" name="Freeform 107" descr="" title=""/>
            <p:cNvSpPr>
              <a:spLocks/>
            </p:cNvSpPr>
            <p:nvPr/>
          </p:nvSpPr>
          <p:spPr bwMode="auto">
            <a:xfrm>
              <a:off x="5396975" y="1807230"/>
              <a:ext cx="729362" cy="1722802"/>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9" name="Freeform 108" descr="" title=""/>
            <p:cNvSpPr>
              <a:spLocks/>
            </p:cNvSpPr>
            <p:nvPr/>
          </p:nvSpPr>
          <p:spPr bwMode="auto">
            <a:xfrm>
              <a:off x="4728270" y="1756929"/>
              <a:ext cx="1136946" cy="1929922"/>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508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0" name="Freeform 42" descr="" title=""/>
            <p:cNvSpPr>
              <a:spLocks/>
            </p:cNvSpPr>
            <p:nvPr/>
          </p:nvSpPr>
          <p:spPr bwMode="auto">
            <a:xfrm>
              <a:off x="4749542" y="2134696"/>
              <a:ext cx="503099" cy="454451"/>
            </a:xfrm>
            <a:custGeom>
              <a:avLst/>
              <a:gdLst>
                <a:gd name="T0" fmla="*/ 348 w 406"/>
                <a:gd name="T1" fmla="*/ 164 h 367"/>
                <a:gd name="T2" fmla="*/ 260 w 406"/>
                <a:gd name="T3" fmla="*/ 223 h 367"/>
                <a:gd name="T4" fmla="*/ 165 w 406"/>
                <a:gd name="T5" fmla="*/ 129 h 367"/>
                <a:gd name="T6" fmla="*/ 199 w 406"/>
                <a:gd name="T7" fmla="*/ 56 h 367"/>
                <a:gd name="T8" fmla="*/ 94 w 406"/>
                <a:gd name="T9" fmla="*/ 3 h 367"/>
                <a:gd name="T10" fmla="*/ 36 w 406"/>
                <a:gd name="T11" fmla="*/ 14 h 367"/>
                <a:gd name="T12" fmla="*/ 2 w 406"/>
                <a:gd name="T13" fmla="*/ 182 h 367"/>
                <a:gd name="T14" fmla="*/ 45 w 406"/>
                <a:gd name="T15" fmla="*/ 309 h 367"/>
                <a:gd name="T16" fmla="*/ 366 w 406"/>
                <a:gd name="T17" fmla="*/ 353 h 367"/>
                <a:gd name="T18" fmla="*/ 392 w 406"/>
                <a:gd name="T19" fmla="*/ 232 h 367"/>
                <a:gd name="T20" fmla="*/ 348 w 406"/>
                <a:gd name="T21" fmla="*/ 16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67">
                  <a:moveTo>
                    <a:pt x="348" y="164"/>
                  </a:moveTo>
                  <a:cubicBezTo>
                    <a:pt x="333" y="199"/>
                    <a:pt x="300" y="223"/>
                    <a:pt x="260" y="223"/>
                  </a:cubicBezTo>
                  <a:cubicBezTo>
                    <a:pt x="208" y="223"/>
                    <a:pt x="165" y="181"/>
                    <a:pt x="165" y="129"/>
                  </a:cubicBezTo>
                  <a:cubicBezTo>
                    <a:pt x="165" y="99"/>
                    <a:pt x="179" y="74"/>
                    <a:pt x="199" y="56"/>
                  </a:cubicBezTo>
                  <a:cubicBezTo>
                    <a:pt x="149" y="26"/>
                    <a:pt x="105" y="4"/>
                    <a:pt x="94" y="3"/>
                  </a:cubicBezTo>
                  <a:cubicBezTo>
                    <a:pt x="66" y="2"/>
                    <a:pt x="55" y="0"/>
                    <a:pt x="36" y="14"/>
                  </a:cubicBezTo>
                  <a:cubicBezTo>
                    <a:pt x="2" y="39"/>
                    <a:pt x="0" y="152"/>
                    <a:pt x="2" y="182"/>
                  </a:cubicBezTo>
                  <a:cubicBezTo>
                    <a:pt x="4" y="211"/>
                    <a:pt x="6" y="281"/>
                    <a:pt x="45" y="309"/>
                  </a:cubicBezTo>
                  <a:cubicBezTo>
                    <a:pt x="99" y="347"/>
                    <a:pt x="293" y="367"/>
                    <a:pt x="366" y="353"/>
                  </a:cubicBezTo>
                  <a:cubicBezTo>
                    <a:pt x="406" y="345"/>
                    <a:pt x="393" y="298"/>
                    <a:pt x="392" y="232"/>
                  </a:cubicBezTo>
                  <a:cubicBezTo>
                    <a:pt x="392" y="213"/>
                    <a:pt x="374" y="189"/>
                    <a:pt x="348" y="164"/>
                  </a:cubicBezTo>
                  <a:close/>
                </a:path>
              </a:pathLst>
            </a:custGeom>
            <a:gradFill>
              <a:gsLst>
                <a:gs pos="33000">
                  <a:schemeClr val="accent4"/>
                </a:gs>
                <a:gs pos="100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1" name="Freeform 43" descr="" title=""/>
            <p:cNvSpPr>
              <a:spLocks/>
            </p:cNvSpPr>
            <p:nvPr/>
          </p:nvSpPr>
          <p:spPr bwMode="auto">
            <a:xfrm>
              <a:off x="5330954" y="2146561"/>
              <a:ext cx="479368" cy="441398"/>
            </a:xfrm>
            <a:custGeom>
              <a:avLst/>
              <a:gdLst>
                <a:gd name="T0" fmla="*/ 381 w 387"/>
                <a:gd name="T1" fmla="*/ 84 h 356"/>
                <a:gd name="T2" fmla="*/ 291 w 387"/>
                <a:gd name="T3" fmla="*/ 19 h 356"/>
                <a:gd name="T4" fmla="*/ 207 w 387"/>
                <a:gd name="T5" fmla="*/ 52 h 356"/>
                <a:gd name="T6" fmla="*/ 227 w 387"/>
                <a:gd name="T7" fmla="*/ 109 h 356"/>
                <a:gd name="T8" fmla="*/ 132 w 387"/>
                <a:gd name="T9" fmla="*/ 204 h 356"/>
                <a:gd name="T10" fmla="*/ 48 w 387"/>
                <a:gd name="T11" fmla="*/ 152 h 356"/>
                <a:gd name="T12" fmla="*/ 27 w 387"/>
                <a:gd name="T13" fmla="*/ 171 h 356"/>
                <a:gd name="T14" fmla="*/ 9 w 387"/>
                <a:gd name="T15" fmla="*/ 307 h 356"/>
                <a:gd name="T16" fmla="*/ 70 w 387"/>
                <a:gd name="T17" fmla="*/ 352 h 356"/>
                <a:gd name="T18" fmla="*/ 306 w 387"/>
                <a:gd name="T19" fmla="*/ 319 h 356"/>
                <a:gd name="T20" fmla="*/ 372 w 387"/>
                <a:gd name="T21" fmla="*/ 242 h 356"/>
                <a:gd name="T22" fmla="*/ 381 w 387"/>
                <a:gd name="T23" fmla="*/ 8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356">
                  <a:moveTo>
                    <a:pt x="381" y="84"/>
                  </a:moveTo>
                  <a:cubicBezTo>
                    <a:pt x="375" y="30"/>
                    <a:pt x="362" y="0"/>
                    <a:pt x="291" y="19"/>
                  </a:cubicBezTo>
                  <a:cubicBezTo>
                    <a:pt x="266" y="25"/>
                    <a:pt x="237" y="38"/>
                    <a:pt x="207" y="52"/>
                  </a:cubicBezTo>
                  <a:cubicBezTo>
                    <a:pt x="219" y="68"/>
                    <a:pt x="227" y="88"/>
                    <a:pt x="227" y="109"/>
                  </a:cubicBezTo>
                  <a:cubicBezTo>
                    <a:pt x="227" y="162"/>
                    <a:pt x="184" y="204"/>
                    <a:pt x="132" y="204"/>
                  </a:cubicBezTo>
                  <a:cubicBezTo>
                    <a:pt x="95" y="204"/>
                    <a:pt x="64" y="183"/>
                    <a:pt x="48" y="152"/>
                  </a:cubicBezTo>
                  <a:cubicBezTo>
                    <a:pt x="39" y="160"/>
                    <a:pt x="32" y="166"/>
                    <a:pt x="27" y="171"/>
                  </a:cubicBezTo>
                  <a:cubicBezTo>
                    <a:pt x="0" y="203"/>
                    <a:pt x="11" y="280"/>
                    <a:pt x="9" y="307"/>
                  </a:cubicBezTo>
                  <a:cubicBezTo>
                    <a:pt x="5" y="353"/>
                    <a:pt x="37" y="356"/>
                    <a:pt x="70" y="352"/>
                  </a:cubicBezTo>
                  <a:cubicBezTo>
                    <a:pt x="103" y="347"/>
                    <a:pt x="272" y="328"/>
                    <a:pt x="306" y="319"/>
                  </a:cubicBezTo>
                  <a:cubicBezTo>
                    <a:pt x="340" y="309"/>
                    <a:pt x="369" y="276"/>
                    <a:pt x="372" y="242"/>
                  </a:cubicBezTo>
                  <a:cubicBezTo>
                    <a:pt x="375" y="208"/>
                    <a:pt x="387" y="138"/>
                    <a:pt x="381" y="84"/>
                  </a:cubicBezTo>
                  <a:close/>
                </a:path>
              </a:pathLst>
            </a:custGeom>
            <a:gradFill>
              <a:gsLst>
                <a:gs pos="31000">
                  <a:schemeClr val="accent4"/>
                </a:gs>
                <a:gs pos="100000">
                  <a:schemeClr val="accent6"/>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2" name="Freeform 44" descr="" title=""/>
            <p:cNvSpPr>
              <a:spLocks/>
            </p:cNvSpPr>
            <p:nvPr/>
          </p:nvSpPr>
          <p:spPr bwMode="auto">
            <a:xfrm>
              <a:off x="5390282" y="2211822"/>
              <a:ext cx="221886" cy="187476"/>
            </a:xfrm>
            <a:custGeom>
              <a:avLst/>
              <a:gdLst>
                <a:gd name="T0" fmla="*/ 84 w 179"/>
                <a:gd name="T1" fmla="*/ 152 h 152"/>
                <a:gd name="T2" fmla="*/ 179 w 179"/>
                <a:gd name="T3" fmla="*/ 57 h 152"/>
                <a:gd name="T4" fmla="*/ 159 w 179"/>
                <a:gd name="T5" fmla="*/ 0 h 152"/>
                <a:gd name="T6" fmla="*/ 0 w 179"/>
                <a:gd name="T7" fmla="*/ 100 h 152"/>
                <a:gd name="T8" fmla="*/ 84 w 179"/>
                <a:gd name="T9" fmla="*/ 152 h 152"/>
              </a:gdLst>
              <a:ahLst/>
              <a:cxnLst>
                <a:cxn ang="0">
                  <a:pos x="T0" y="T1"/>
                </a:cxn>
                <a:cxn ang="0">
                  <a:pos x="T2" y="T3"/>
                </a:cxn>
                <a:cxn ang="0">
                  <a:pos x="T4" y="T5"/>
                </a:cxn>
                <a:cxn ang="0">
                  <a:pos x="T6" y="T7"/>
                </a:cxn>
                <a:cxn ang="0">
                  <a:pos x="T8" y="T9"/>
                </a:cxn>
              </a:cxnLst>
              <a:rect l="0" t="0" r="r" b="b"/>
              <a:pathLst>
                <a:path w="179" h="152">
                  <a:moveTo>
                    <a:pt x="84" y="152"/>
                  </a:moveTo>
                  <a:cubicBezTo>
                    <a:pt x="136" y="152"/>
                    <a:pt x="179" y="110"/>
                    <a:pt x="179" y="57"/>
                  </a:cubicBezTo>
                  <a:cubicBezTo>
                    <a:pt x="179" y="36"/>
                    <a:pt x="171" y="16"/>
                    <a:pt x="159" y="0"/>
                  </a:cubicBezTo>
                  <a:cubicBezTo>
                    <a:pt x="97" y="31"/>
                    <a:pt x="34" y="73"/>
                    <a:pt x="0" y="100"/>
                  </a:cubicBezTo>
                  <a:cubicBezTo>
                    <a:pt x="16" y="131"/>
                    <a:pt x="47" y="152"/>
                    <a:pt x="84"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Freeform 45" descr="" title=""/>
            <p:cNvSpPr>
              <a:spLocks/>
            </p:cNvSpPr>
            <p:nvPr/>
          </p:nvSpPr>
          <p:spPr bwMode="auto">
            <a:xfrm>
              <a:off x="4953629" y="2203516"/>
              <a:ext cx="226632" cy="207648"/>
            </a:xfrm>
            <a:custGeom>
              <a:avLst/>
              <a:gdLst>
                <a:gd name="T0" fmla="*/ 0 w 183"/>
                <a:gd name="T1" fmla="*/ 73 h 167"/>
                <a:gd name="T2" fmla="*/ 95 w 183"/>
                <a:gd name="T3" fmla="*/ 167 h 167"/>
                <a:gd name="T4" fmla="*/ 183 w 183"/>
                <a:gd name="T5" fmla="*/ 108 h 167"/>
                <a:gd name="T6" fmla="*/ 34 w 183"/>
                <a:gd name="T7" fmla="*/ 0 h 167"/>
                <a:gd name="T8" fmla="*/ 0 w 183"/>
                <a:gd name="T9" fmla="*/ 73 h 167"/>
              </a:gdLst>
              <a:ahLst/>
              <a:cxnLst>
                <a:cxn ang="0">
                  <a:pos x="T0" y="T1"/>
                </a:cxn>
                <a:cxn ang="0">
                  <a:pos x="T2" y="T3"/>
                </a:cxn>
                <a:cxn ang="0">
                  <a:pos x="T4" y="T5"/>
                </a:cxn>
                <a:cxn ang="0">
                  <a:pos x="T6" y="T7"/>
                </a:cxn>
                <a:cxn ang="0">
                  <a:pos x="T8" y="T9"/>
                </a:cxn>
              </a:cxnLst>
              <a:rect l="0" t="0" r="r" b="b"/>
              <a:pathLst>
                <a:path w="183" h="167">
                  <a:moveTo>
                    <a:pt x="0" y="73"/>
                  </a:moveTo>
                  <a:cubicBezTo>
                    <a:pt x="0" y="125"/>
                    <a:pt x="43" y="167"/>
                    <a:pt x="95" y="167"/>
                  </a:cubicBezTo>
                  <a:cubicBezTo>
                    <a:pt x="135" y="167"/>
                    <a:pt x="168" y="143"/>
                    <a:pt x="183" y="108"/>
                  </a:cubicBezTo>
                  <a:cubicBezTo>
                    <a:pt x="144" y="71"/>
                    <a:pt x="85" y="31"/>
                    <a:pt x="34" y="0"/>
                  </a:cubicBezTo>
                  <a:cubicBezTo>
                    <a:pt x="14" y="18"/>
                    <a:pt x="0" y="43"/>
                    <a:pt x="0"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4" name="Freeform 46" descr="" title=""/>
            <p:cNvSpPr>
              <a:spLocks/>
            </p:cNvSpPr>
            <p:nvPr/>
          </p:nvSpPr>
          <p:spPr bwMode="auto">
            <a:xfrm>
              <a:off x="4732930" y="2692377"/>
              <a:ext cx="1128414" cy="545815"/>
            </a:xfrm>
            <a:custGeom>
              <a:avLst/>
              <a:gdLst>
                <a:gd name="T0" fmla="*/ 226 w 911"/>
                <a:gd name="T1" fmla="*/ 405 h 441"/>
                <a:gd name="T2" fmla="*/ 300 w 911"/>
                <a:gd name="T3" fmla="*/ 290 h 441"/>
                <a:gd name="T4" fmla="*/ 337 w 911"/>
                <a:gd name="T5" fmla="*/ 430 h 441"/>
                <a:gd name="T6" fmla="*/ 469 w 911"/>
                <a:gd name="T7" fmla="*/ 429 h 441"/>
                <a:gd name="T8" fmla="*/ 532 w 911"/>
                <a:gd name="T9" fmla="*/ 318 h 441"/>
                <a:gd name="T10" fmla="*/ 581 w 911"/>
                <a:gd name="T11" fmla="*/ 424 h 441"/>
                <a:gd name="T12" fmla="*/ 647 w 911"/>
                <a:gd name="T13" fmla="*/ 411 h 441"/>
                <a:gd name="T14" fmla="*/ 863 w 911"/>
                <a:gd name="T15" fmla="*/ 318 h 441"/>
                <a:gd name="T16" fmla="*/ 890 w 911"/>
                <a:gd name="T17" fmla="*/ 35 h 441"/>
                <a:gd name="T18" fmla="*/ 865 w 911"/>
                <a:gd name="T19" fmla="*/ 15 h 441"/>
                <a:gd name="T20" fmla="*/ 643 w 911"/>
                <a:gd name="T21" fmla="*/ 123 h 441"/>
                <a:gd name="T22" fmla="*/ 552 w 911"/>
                <a:gd name="T23" fmla="*/ 270 h 441"/>
                <a:gd name="T24" fmla="*/ 520 w 911"/>
                <a:gd name="T25" fmla="*/ 177 h 441"/>
                <a:gd name="T26" fmla="*/ 312 w 911"/>
                <a:gd name="T27" fmla="*/ 166 h 441"/>
                <a:gd name="T28" fmla="*/ 263 w 911"/>
                <a:gd name="T29" fmla="*/ 258 h 441"/>
                <a:gd name="T30" fmla="*/ 200 w 911"/>
                <a:gd name="T31" fmla="*/ 114 h 441"/>
                <a:gd name="T32" fmla="*/ 13 w 911"/>
                <a:gd name="T33" fmla="*/ 16 h 441"/>
                <a:gd name="T34" fmla="*/ 61 w 911"/>
                <a:gd name="T35" fmla="*/ 335 h 441"/>
                <a:gd name="T36" fmla="*/ 226 w 911"/>
                <a:gd name="T37"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1" h="441">
                  <a:moveTo>
                    <a:pt x="226" y="405"/>
                  </a:moveTo>
                  <a:cubicBezTo>
                    <a:pt x="238" y="384"/>
                    <a:pt x="282" y="318"/>
                    <a:pt x="300" y="290"/>
                  </a:cubicBezTo>
                  <a:cubicBezTo>
                    <a:pt x="308" y="313"/>
                    <a:pt x="321" y="367"/>
                    <a:pt x="337" y="430"/>
                  </a:cubicBezTo>
                  <a:cubicBezTo>
                    <a:pt x="365" y="440"/>
                    <a:pt x="423" y="441"/>
                    <a:pt x="469" y="429"/>
                  </a:cubicBezTo>
                  <a:cubicBezTo>
                    <a:pt x="480" y="404"/>
                    <a:pt x="508" y="354"/>
                    <a:pt x="532" y="318"/>
                  </a:cubicBezTo>
                  <a:cubicBezTo>
                    <a:pt x="539" y="338"/>
                    <a:pt x="543" y="345"/>
                    <a:pt x="581" y="424"/>
                  </a:cubicBezTo>
                  <a:cubicBezTo>
                    <a:pt x="601" y="418"/>
                    <a:pt x="622" y="421"/>
                    <a:pt x="647" y="411"/>
                  </a:cubicBezTo>
                  <a:cubicBezTo>
                    <a:pt x="655" y="408"/>
                    <a:pt x="831" y="373"/>
                    <a:pt x="863" y="318"/>
                  </a:cubicBezTo>
                  <a:cubicBezTo>
                    <a:pt x="911" y="233"/>
                    <a:pt x="892" y="65"/>
                    <a:pt x="890" y="35"/>
                  </a:cubicBezTo>
                  <a:cubicBezTo>
                    <a:pt x="889" y="18"/>
                    <a:pt x="888" y="0"/>
                    <a:pt x="865" y="15"/>
                  </a:cubicBezTo>
                  <a:cubicBezTo>
                    <a:pt x="855" y="23"/>
                    <a:pt x="667" y="117"/>
                    <a:pt x="643" y="123"/>
                  </a:cubicBezTo>
                  <a:cubicBezTo>
                    <a:pt x="631" y="165"/>
                    <a:pt x="598" y="223"/>
                    <a:pt x="552" y="270"/>
                  </a:cubicBezTo>
                  <a:cubicBezTo>
                    <a:pt x="548" y="256"/>
                    <a:pt x="534" y="216"/>
                    <a:pt x="520" y="177"/>
                  </a:cubicBezTo>
                  <a:cubicBezTo>
                    <a:pt x="489" y="168"/>
                    <a:pt x="364" y="158"/>
                    <a:pt x="312" y="166"/>
                  </a:cubicBezTo>
                  <a:cubicBezTo>
                    <a:pt x="304" y="176"/>
                    <a:pt x="278" y="222"/>
                    <a:pt x="263" y="258"/>
                  </a:cubicBezTo>
                  <a:cubicBezTo>
                    <a:pt x="244" y="233"/>
                    <a:pt x="214" y="154"/>
                    <a:pt x="200" y="114"/>
                  </a:cubicBezTo>
                  <a:cubicBezTo>
                    <a:pt x="186" y="110"/>
                    <a:pt x="25" y="22"/>
                    <a:pt x="13" y="16"/>
                  </a:cubicBezTo>
                  <a:cubicBezTo>
                    <a:pt x="0" y="10"/>
                    <a:pt x="14" y="272"/>
                    <a:pt x="61" y="335"/>
                  </a:cubicBezTo>
                  <a:cubicBezTo>
                    <a:pt x="95" y="379"/>
                    <a:pt x="202" y="406"/>
                    <a:pt x="226" y="405"/>
                  </a:cubicBezTo>
                  <a:close/>
                </a:path>
              </a:pathLst>
            </a:custGeom>
            <a:gradFill flip="none" rotWithShape="1">
              <a:gsLst>
                <a:gs pos="0">
                  <a:schemeClr val="accent4"/>
                </a:gs>
                <a:gs pos="100000">
                  <a:schemeClr val="accent6"/>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5" name="Freeform 47" descr="" title=""/>
            <p:cNvSpPr>
              <a:spLocks/>
            </p:cNvSpPr>
            <p:nvPr/>
          </p:nvSpPr>
          <p:spPr bwMode="auto">
            <a:xfrm>
              <a:off x="5058046" y="2895278"/>
              <a:ext cx="87805" cy="134081"/>
            </a:xfrm>
            <a:custGeom>
              <a:avLst/>
              <a:gdLst>
                <a:gd name="T0" fmla="*/ 49 w 71"/>
                <a:gd name="T1" fmla="*/ 2 h 109"/>
                <a:gd name="T2" fmla="*/ 71 w 71"/>
                <a:gd name="T3" fmla="*/ 0 h 109"/>
                <a:gd name="T4" fmla="*/ 13 w 71"/>
                <a:gd name="T5" fmla="*/ 109 h 109"/>
                <a:gd name="T6" fmla="*/ 0 w 71"/>
                <a:gd name="T7" fmla="*/ 94 h 109"/>
                <a:gd name="T8" fmla="*/ 49 w 71"/>
                <a:gd name="T9" fmla="*/ 2 h 109"/>
              </a:gdLst>
              <a:ahLst/>
              <a:cxnLst>
                <a:cxn ang="0">
                  <a:pos x="T0" y="T1"/>
                </a:cxn>
                <a:cxn ang="0">
                  <a:pos x="T2" y="T3"/>
                </a:cxn>
                <a:cxn ang="0">
                  <a:pos x="T4" y="T5"/>
                </a:cxn>
                <a:cxn ang="0">
                  <a:pos x="T6" y="T7"/>
                </a:cxn>
                <a:cxn ang="0">
                  <a:pos x="T8" y="T9"/>
                </a:cxn>
              </a:cxnLst>
              <a:rect l="0" t="0" r="r" b="b"/>
              <a:pathLst>
                <a:path w="71" h="109">
                  <a:moveTo>
                    <a:pt x="49" y="2"/>
                  </a:moveTo>
                  <a:cubicBezTo>
                    <a:pt x="71" y="0"/>
                    <a:pt x="71" y="0"/>
                    <a:pt x="71" y="0"/>
                  </a:cubicBezTo>
                  <a:cubicBezTo>
                    <a:pt x="71" y="0"/>
                    <a:pt x="23" y="86"/>
                    <a:pt x="13" y="109"/>
                  </a:cubicBezTo>
                  <a:cubicBezTo>
                    <a:pt x="9" y="103"/>
                    <a:pt x="3" y="99"/>
                    <a:pt x="0" y="94"/>
                  </a:cubicBezTo>
                  <a:cubicBezTo>
                    <a:pt x="15" y="62"/>
                    <a:pt x="49" y="2"/>
                    <a:pt x="49" y="2"/>
                  </a:cubicBezTo>
                  <a:close/>
                </a:path>
              </a:pathLst>
            </a:custGeom>
            <a:gradFill flip="none" rotWithShape="1">
              <a:gsLst>
                <a:gs pos="0">
                  <a:schemeClr val="accent4"/>
                </a:gs>
                <a:gs pos="77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6" name="Freeform 48" descr="" title=""/>
            <p:cNvSpPr>
              <a:spLocks/>
            </p:cNvSpPr>
            <p:nvPr/>
          </p:nvSpPr>
          <p:spPr bwMode="auto">
            <a:xfrm>
              <a:off x="5416386" y="2833577"/>
              <a:ext cx="143574" cy="192222"/>
            </a:xfrm>
            <a:custGeom>
              <a:avLst/>
              <a:gdLst>
                <a:gd name="T0" fmla="*/ 0 w 116"/>
                <a:gd name="T1" fmla="*/ 156 h 156"/>
                <a:gd name="T2" fmla="*/ 32 w 116"/>
                <a:gd name="T3" fmla="*/ 148 h 156"/>
                <a:gd name="T4" fmla="*/ 116 w 116"/>
                <a:gd name="T5" fmla="*/ 0 h 156"/>
                <a:gd name="T6" fmla="*/ 91 w 116"/>
                <a:gd name="T7" fmla="*/ 9 h 156"/>
                <a:gd name="T8" fmla="*/ 0 w 116"/>
                <a:gd name="T9" fmla="*/ 156 h 156"/>
              </a:gdLst>
              <a:ahLst/>
              <a:cxnLst>
                <a:cxn ang="0">
                  <a:pos x="T0" y="T1"/>
                </a:cxn>
                <a:cxn ang="0">
                  <a:pos x="T2" y="T3"/>
                </a:cxn>
                <a:cxn ang="0">
                  <a:pos x="T4" y="T5"/>
                </a:cxn>
                <a:cxn ang="0">
                  <a:pos x="T6" y="T7"/>
                </a:cxn>
                <a:cxn ang="0">
                  <a:pos x="T8" y="T9"/>
                </a:cxn>
              </a:cxnLst>
              <a:rect l="0" t="0" r="r" b="b"/>
              <a:pathLst>
                <a:path w="116" h="156">
                  <a:moveTo>
                    <a:pt x="0" y="156"/>
                  </a:moveTo>
                  <a:cubicBezTo>
                    <a:pt x="10" y="156"/>
                    <a:pt x="16" y="153"/>
                    <a:pt x="32" y="148"/>
                  </a:cubicBezTo>
                  <a:cubicBezTo>
                    <a:pt x="66" y="117"/>
                    <a:pt x="111" y="30"/>
                    <a:pt x="116" y="0"/>
                  </a:cubicBezTo>
                  <a:cubicBezTo>
                    <a:pt x="108" y="3"/>
                    <a:pt x="98" y="7"/>
                    <a:pt x="91" y="9"/>
                  </a:cubicBezTo>
                  <a:cubicBezTo>
                    <a:pt x="75" y="72"/>
                    <a:pt x="22" y="132"/>
                    <a:pt x="0" y="156"/>
                  </a:cubicBezTo>
                  <a:close/>
                </a:path>
              </a:pathLst>
            </a:custGeom>
            <a:gradFill flip="none" rotWithShape="1">
              <a:gsLst>
                <a:gs pos="0">
                  <a:schemeClr val="accent4"/>
                </a:gs>
                <a:gs pos="83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7" name="Freeform 49" descr="" title=""/>
            <p:cNvSpPr>
              <a:spLocks/>
            </p:cNvSpPr>
            <p:nvPr/>
          </p:nvSpPr>
          <p:spPr bwMode="auto">
            <a:xfrm>
              <a:off x="5391469" y="3085127"/>
              <a:ext cx="359037" cy="131708"/>
            </a:xfrm>
            <a:custGeom>
              <a:avLst/>
              <a:gdLst>
                <a:gd name="T0" fmla="*/ 0 w 125"/>
                <a:gd name="T1" fmla="*/ 0 h 106"/>
                <a:gd name="T2" fmla="*/ 31 w 125"/>
                <a:gd name="T3" fmla="*/ 9 h 106"/>
                <a:gd name="T4" fmla="*/ 60 w 125"/>
                <a:gd name="T5" fmla="*/ 84 h 106"/>
                <a:gd name="T6" fmla="*/ 125 w 125"/>
                <a:gd name="T7" fmla="*/ 74 h 106"/>
                <a:gd name="T8" fmla="*/ 115 w 125"/>
                <a:gd name="T9" fmla="*/ 93 h 106"/>
                <a:gd name="T10" fmla="*/ 49 w 125"/>
                <a:gd name="T11" fmla="*/ 106 h 106"/>
                <a:gd name="T12" fmla="*/ 0 w 125"/>
                <a:gd name="T13" fmla="*/ 0 h 106"/>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9200 w 23276"/>
                <a:gd name="connsiteY4" fmla="*/ 8774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059 w 23276"/>
                <a:gd name="connsiteY4" fmla="*/ 7870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213 w 23276"/>
                <a:gd name="connsiteY4" fmla="*/ 8232 h 10000"/>
                <a:gd name="connsiteX5" fmla="*/ 3920 w 23276"/>
                <a:gd name="connsiteY5" fmla="*/ 10000 h 10000"/>
                <a:gd name="connsiteX6" fmla="*/ 0 w 23276"/>
                <a:gd name="connsiteY6" fmla="*/ 0 h 10000"/>
                <a:gd name="connsiteX0" fmla="*/ 0 w 23276"/>
                <a:gd name="connsiteY0" fmla="*/ 0 h 10032"/>
                <a:gd name="connsiteX1" fmla="*/ 2480 w 23276"/>
                <a:gd name="connsiteY1" fmla="*/ 849 h 10032"/>
                <a:gd name="connsiteX2" fmla="*/ 4800 w 23276"/>
                <a:gd name="connsiteY2" fmla="*/ 7925 h 10032"/>
                <a:gd name="connsiteX3" fmla="*/ 23276 w 23276"/>
                <a:gd name="connsiteY3" fmla="*/ 3365 h 10032"/>
                <a:gd name="connsiteX4" fmla="*/ 3920 w 23276"/>
                <a:gd name="connsiteY4" fmla="*/ 10000 h 10032"/>
                <a:gd name="connsiteX5" fmla="*/ 0 w 23276"/>
                <a:gd name="connsiteY5" fmla="*/ 0 h 10032"/>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3920 w 23276"/>
                <a:gd name="connsiteY4" fmla="*/ 10000 h 10000"/>
                <a:gd name="connsiteX5" fmla="*/ 0 w 2327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6" h="10000">
                  <a:moveTo>
                    <a:pt x="0" y="0"/>
                  </a:moveTo>
                  <a:cubicBezTo>
                    <a:pt x="960" y="283"/>
                    <a:pt x="2160" y="943"/>
                    <a:pt x="2480" y="849"/>
                  </a:cubicBezTo>
                  <a:cubicBezTo>
                    <a:pt x="2960" y="2642"/>
                    <a:pt x="4480" y="6981"/>
                    <a:pt x="4800" y="7925"/>
                  </a:cubicBezTo>
                  <a:cubicBezTo>
                    <a:pt x="6720" y="7642"/>
                    <a:pt x="22716" y="3554"/>
                    <a:pt x="23276" y="3365"/>
                  </a:cubicBezTo>
                  <a:cubicBezTo>
                    <a:pt x="23129" y="3711"/>
                    <a:pt x="11658" y="9295"/>
                    <a:pt x="3920" y="10000"/>
                  </a:cubicBezTo>
                  <a:cubicBezTo>
                    <a:pt x="3360" y="8585"/>
                    <a:pt x="400" y="1792"/>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8" name="Freeform 50" descr="" title=""/>
            <p:cNvSpPr>
              <a:spLocks/>
            </p:cNvSpPr>
            <p:nvPr/>
          </p:nvSpPr>
          <p:spPr bwMode="auto">
            <a:xfrm>
              <a:off x="4732930" y="2140629"/>
              <a:ext cx="454451" cy="442585"/>
            </a:xfrm>
            <a:custGeom>
              <a:avLst/>
              <a:gdLst>
                <a:gd name="T0" fmla="*/ 62 w 367"/>
                <a:gd name="T1" fmla="*/ 0 h 357"/>
                <a:gd name="T2" fmla="*/ 44 w 367"/>
                <a:gd name="T3" fmla="*/ 221 h 357"/>
                <a:gd name="T4" fmla="*/ 102 w 367"/>
                <a:gd name="T5" fmla="*/ 298 h 357"/>
                <a:gd name="T6" fmla="*/ 367 w 367"/>
                <a:gd name="T7" fmla="*/ 350 h 357"/>
                <a:gd name="T8" fmla="*/ 98 w 367"/>
                <a:gd name="T9" fmla="*/ 321 h 357"/>
                <a:gd name="T10" fmla="*/ 32 w 367"/>
                <a:gd name="T11" fmla="*/ 270 h 357"/>
                <a:gd name="T12" fmla="*/ 33 w 367"/>
                <a:gd name="T13" fmla="*/ 30 h 357"/>
                <a:gd name="T14" fmla="*/ 62 w 367"/>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57">
                  <a:moveTo>
                    <a:pt x="62" y="0"/>
                  </a:moveTo>
                  <a:cubicBezTo>
                    <a:pt x="46" y="42"/>
                    <a:pt x="40" y="181"/>
                    <a:pt x="44" y="221"/>
                  </a:cubicBezTo>
                  <a:cubicBezTo>
                    <a:pt x="49" y="267"/>
                    <a:pt x="80" y="289"/>
                    <a:pt x="102" y="298"/>
                  </a:cubicBezTo>
                  <a:cubicBezTo>
                    <a:pt x="170" y="325"/>
                    <a:pt x="271" y="341"/>
                    <a:pt x="367" y="350"/>
                  </a:cubicBezTo>
                  <a:cubicBezTo>
                    <a:pt x="309" y="357"/>
                    <a:pt x="177" y="348"/>
                    <a:pt x="98" y="321"/>
                  </a:cubicBezTo>
                  <a:cubicBezTo>
                    <a:pt x="51" y="305"/>
                    <a:pt x="41" y="292"/>
                    <a:pt x="32" y="270"/>
                  </a:cubicBezTo>
                  <a:cubicBezTo>
                    <a:pt x="0" y="188"/>
                    <a:pt x="23" y="46"/>
                    <a:pt x="33" y="30"/>
                  </a:cubicBezTo>
                  <a:cubicBezTo>
                    <a:pt x="44" y="14"/>
                    <a:pt x="50" y="8"/>
                    <a:pt x="62" y="0"/>
                  </a:cubicBezTo>
                  <a:close/>
                </a:path>
              </a:pathLst>
            </a:custGeom>
            <a:gradFill>
              <a:gsLst>
                <a:gs pos="0">
                  <a:schemeClr val="accent4"/>
                </a:gs>
                <a:gs pos="100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Freeform 51" descr="" title=""/>
            <p:cNvSpPr>
              <a:spLocks/>
            </p:cNvSpPr>
            <p:nvPr/>
          </p:nvSpPr>
          <p:spPr bwMode="auto">
            <a:xfrm>
              <a:off x="5340446" y="2494222"/>
              <a:ext cx="434279" cy="100858"/>
            </a:xfrm>
            <a:custGeom>
              <a:avLst/>
              <a:gdLst>
                <a:gd name="T0" fmla="*/ 1 w 350"/>
                <a:gd name="T1" fmla="*/ 41 h 82"/>
                <a:gd name="T2" fmla="*/ 188 w 350"/>
                <a:gd name="T3" fmla="*/ 35 h 82"/>
                <a:gd name="T4" fmla="*/ 350 w 350"/>
                <a:gd name="T5" fmla="*/ 0 h 82"/>
                <a:gd name="T6" fmla="*/ 282 w 350"/>
                <a:gd name="T7" fmla="*/ 42 h 82"/>
                <a:gd name="T8" fmla="*/ 26 w 350"/>
                <a:gd name="T9" fmla="*/ 73 h 82"/>
                <a:gd name="T10" fmla="*/ 1 w 350"/>
                <a:gd name="T11" fmla="*/ 41 h 82"/>
              </a:gdLst>
              <a:ahLst/>
              <a:cxnLst>
                <a:cxn ang="0">
                  <a:pos x="T0" y="T1"/>
                </a:cxn>
                <a:cxn ang="0">
                  <a:pos x="T2" y="T3"/>
                </a:cxn>
                <a:cxn ang="0">
                  <a:pos x="T4" y="T5"/>
                </a:cxn>
                <a:cxn ang="0">
                  <a:pos x="T6" y="T7"/>
                </a:cxn>
                <a:cxn ang="0">
                  <a:pos x="T8" y="T9"/>
                </a:cxn>
                <a:cxn ang="0">
                  <a:pos x="T10" y="T11"/>
                </a:cxn>
              </a:cxnLst>
              <a:rect l="0" t="0" r="r" b="b"/>
              <a:pathLst>
                <a:path w="350" h="82">
                  <a:moveTo>
                    <a:pt x="1" y="41"/>
                  </a:moveTo>
                  <a:cubicBezTo>
                    <a:pt x="49" y="55"/>
                    <a:pt x="117" y="46"/>
                    <a:pt x="188" y="35"/>
                  </a:cubicBezTo>
                  <a:cubicBezTo>
                    <a:pt x="259" y="24"/>
                    <a:pt x="334" y="11"/>
                    <a:pt x="350" y="0"/>
                  </a:cubicBezTo>
                  <a:cubicBezTo>
                    <a:pt x="332" y="31"/>
                    <a:pt x="303" y="38"/>
                    <a:pt x="282" y="42"/>
                  </a:cubicBezTo>
                  <a:cubicBezTo>
                    <a:pt x="255" y="46"/>
                    <a:pt x="55" y="82"/>
                    <a:pt x="26" y="73"/>
                  </a:cubicBezTo>
                  <a:cubicBezTo>
                    <a:pt x="5" y="66"/>
                    <a:pt x="0" y="54"/>
                    <a:pt x="1" y="41"/>
                  </a:cubicBezTo>
                  <a:close/>
                </a:path>
              </a:pathLst>
            </a:custGeom>
            <a:gradFill>
              <a:gsLst>
                <a:gs pos="100000">
                  <a:schemeClr val="accent4"/>
                </a:gs>
                <a:gs pos="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0" name="Freeform 52" descr="" title=""/>
            <p:cNvSpPr>
              <a:spLocks/>
            </p:cNvSpPr>
            <p:nvPr/>
          </p:nvSpPr>
          <p:spPr bwMode="auto">
            <a:xfrm>
              <a:off x="5104322" y="3050716"/>
              <a:ext cx="217140" cy="189849"/>
            </a:xfrm>
            <a:custGeom>
              <a:avLst/>
              <a:gdLst>
                <a:gd name="T0" fmla="*/ 0 w 176"/>
                <a:gd name="T1" fmla="*/ 0 h 153"/>
                <a:gd name="T2" fmla="*/ 27 w 176"/>
                <a:gd name="T3" fmla="*/ 18 h 153"/>
                <a:gd name="T4" fmla="*/ 55 w 176"/>
                <a:gd name="T5" fmla="*/ 122 h 153"/>
                <a:gd name="T6" fmla="*/ 176 w 176"/>
                <a:gd name="T7" fmla="*/ 123 h 153"/>
                <a:gd name="T8" fmla="*/ 168 w 176"/>
                <a:gd name="T9" fmla="*/ 139 h 153"/>
                <a:gd name="T10" fmla="*/ 37 w 176"/>
                <a:gd name="T11" fmla="*/ 140 h 153"/>
                <a:gd name="T12" fmla="*/ 0 w 176"/>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6" h="153">
                  <a:moveTo>
                    <a:pt x="0" y="0"/>
                  </a:moveTo>
                  <a:cubicBezTo>
                    <a:pt x="0" y="0"/>
                    <a:pt x="20" y="13"/>
                    <a:pt x="27" y="18"/>
                  </a:cubicBezTo>
                  <a:cubicBezTo>
                    <a:pt x="35" y="50"/>
                    <a:pt x="52" y="112"/>
                    <a:pt x="55" y="122"/>
                  </a:cubicBezTo>
                  <a:cubicBezTo>
                    <a:pt x="72" y="126"/>
                    <a:pt x="142" y="130"/>
                    <a:pt x="176" y="123"/>
                  </a:cubicBezTo>
                  <a:cubicBezTo>
                    <a:pt x="173" y="129"/>
                    <a:pt x="171" y="134"/>
                    <a:pt x="168" y="139"/>
                  </a:cubicBezTo>
                  <a:cubicBezTo>
                    <a:pt x="125" y="153"/>
                    <a:pt x="56" y="148"/>
                    <a:pt x="37" y="140"/>
                  </a:cubicBezTo>
                  <a:cubicBezTo>
                    <a:pt x="30" y="114"/>
                    <a:pt x="0" y="0"/>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Rectangle 701" descr="" title=""/>
            <p:cNvSpPr/>
            <p:nvPr/>
          </p:nvSpPr>
          <p:spPr>
            <a:xfrm>
              <a:off x="4806765" y="3101498"/>
              <a:ext cx="224095" cy="91928"/>
            </a:xfrm>
            <a:custGeom>
              <a:avLst/>
              <a:gdLst>
                <a:gd name="connsiteX0" fmla="*/ 0 w 224095"/>
                <a:gd name="connsiteY0" fmla="*/ 0 h 108597"/>
                <a:gd name="connsiteX1" fmla="*/ 224095 w 224095"/>
                <a:gd name="connsiteY1" fmla="*/ 0 h 108597"/>
                <a:gd name="connsiteX2" fmla="*/ 224095 w 224095"/>
                <a:gd name="connsiteY2" fmla="*/ 108597 h 108597"/>
                <a:gd name="connsiteX3" fmla="*/ 0 w 224095"/>
                <a:gd name="connsiteY3" fmla="*/ 108597 h 108597"/>
                <a:gd name="connsiteX4" fmla="*/ 0 w 224095"/>
                <a:gd name="connsiteY4" fmla="*/ 0 h 108597"/>
                <a:gd name="connsiteX0" fmla="*/ 0 w 231239"/>
                <a:gd name="connsiteY0" fmla="*/ 0 h 108597"/>
                <a:gd name="connsiteX1" fmla="*/ 231239 w 231239"/>
                <a:gd name="connsiteY1" fmla="*/ 73819 h 108597"/>
                <a:gd name="connsiteX2" fmla="*/ 224095 w 231239"/>
                <a:gd name="connsiteY2" fmla="*/ 108597 h 108597"/>
                <a:gd name="connsiteX3" fmla="*/ 0 w 231239"/>
                <a:gd name="connsiteY3" fmla="*/ 108597 h 108597"/>
                <a:gd name="connsiteX4" fmla="*/ 0 w 231239"/>
                <a:gd name="connsiteY4" fmla="*/ 0 h 108597"/>
                <a:gd name="connsiteX0" fmla="*/ 0 w 231239"/>
                <a:gd name="connsiteY0" fmla="*/ 0 h 118122"/>
                <a:gd name="connsiteX1" fmla="*/ 231239 w 231239"/>
                <a:gd name="connsiteY1" fmla="*/ 73819 h 118122"/>
                <a:gd name="connsiteX2" fmla="*/ 197901 w 231239"/>
                <a:gd name="connsiteY2" fmla="*/ 118122 h 118122"/>
                <a:gd name="connsiteX3" fmla="*/ 0 w 231239"/>
                <a:gd name="connsiteY3" fmla="*/ 108597 h 118122"/>
                <a:gd name="connsiteX4" fmla="*/ 0 w 231239"/>
                <a:gd name="connsiteY4" fmla="*/ 0 h 118122"/>
                <a:gd name="connsiteX0" fmla="*/ 0 w 216952"/>
                <a:gd name="connsiteY0" fmla="*/ 0 h 118122"/>
                <a:gd name="connsiteX1" fmla="*/ 216952 w 216952"/>
                <a:gd name="connsiteY1" fmla="*/ 90487 h 118122"/>
                <a:gd name="connsiteX2" fmla="*/ 197901 w 216952"/>
                <a:gd name="connsiteY2" fmla="*/ 118122 h 118122"/>
                <a:gd name="connsiteX3" fmla="*/ 0 w 216952"/>
                <a:gd name="connsiteY3" fmla="*/ 108597 h 118122"/>
                <a:gd name="connsiteX4" fmla="*/ 0 w 216952"/>
                <a:gd name="connsiteY4" fmla="*/ 0 h 118122"/>
                <a:gd name="connsiteX0" fmla="*/ 0 w 231239"/>
                <a:gd name="connsiteY0" fmla="*/ 0 h 89547"/>
                <a:gd name="connsiteX1" fmla="*/ 231239 w 231239"/>
                <a:gd name="connsiteY1" fmla="*/ 61912 h 89547"/>
                <a:gd name="connsiteX2" fmla="*/ 212188 w 231239"/>
                <a:gd name="connsiteY2" fmla="*/ 89547 h 89547"/>
                <a:gd name="connsiteX3" fmla="*/ 14287 w 231239"/>
                <a:gd name="connsiteY3" fmla="*/ 80022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42862 w 231239"/>
                <a:gd name="connsiteY3" fmla="*/ 68116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0 w 231239"/>
                <a:gd name="connsiteY3" fmla="*/ 0 h 89547"/>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Lst>
              <a:ahLst/>
              <a:cxnLst>
                <a:cxn ang="0">
                  <a:pos x="connsiteX0" y="connsiteY0"/>
                </a:cxn>
                <a:cxn ang="0">
                  <a:pos x="connsiteX1" y="connsiteY1"/>
                </a:cxn>
                <a:cxn ang="0">
                  <a:pos x="connsiteX2" y="connsiteY2"/>
                </a:cxn>
                <a:cxn ang="0">
                  <a:pos x="connsiteX3" y="connsiteY3"/>
                </a:cxn>
              </a:cxnLst>
              <a:rect l="l" t="t" r="r" b="b"/>
              <a:pathLst>
                <a:path w="224095" h="91928">
                  <a:moveTo>
                    <a:pt x="0" y="0"/>
                  </a:moveTo>
                  <a:cubicBezTo>
                    <a:pt x="67554" y="30956"/>
                    <a:pt x="132728" y="57149"/>
                    <a:pt x="224095" y="64293"/>
                  </a:cubicBezTo>
                  <a:lnTo>
                    <a:pt x="205044" y="91928"/>
                  </a:lnTo>
                  <a:cubicBezTo>
                    <a:pt x="172415" y="89860"/>
                    <a:pt x="49298" y="75887"/>
                    <a:pt x="0" y="0"/>
                  </a:cubicBezTo>
                  <a:close/>
                </a:path>
              </a:pathLst>
            </a:custGeom>
            <a:gradFill>
              <a:gsLst>
                <a:gs pos="0">
                  <a:schemeClr val="accent6"/>
                </a:gs>
                <a:gs pos="91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a:ea typeface="+mn-ea"/>
                <a:cs typeface="+mn-cs"/>
              </a:endParaRPr>
            </a:p>
          </p:txBody>
        </p:sp>
      </p:grpSp>
      <p:grpSp>
        <p:nvGrpSpPr>
          <p:cNvPr id="122" name="Pumpkin3" descr="" title=""/>
          <p:cNvGrpSpPr/>
          <p:nvPr/>
        </p:nvGrpSpPr>
        <p:grpSpPr>
          <a:xfrm rot="498500">
            <a:off x="5104676" y="2385227"/>
            <a:ext cx="475759" cy="499619"/>
            <a:chOff x="4095811" y="1177730"/>
            <a:chExt cx="2389289" cy="2509121"/>
          </a:xfrm>
        </p:grpSpPr>
        <p:sp>
          <p:nvSpPr>
            <p:cNvPr id="123" name="Freeform 122" descr="" title=""/>
            <p:cNvSpPr>
              <a:spLocks/>
            </p:cNvSpPr>
            <p:nvPr/>
          </p:nvSpPr>
          <p:spPr bwMode="auto">
            <a:xfrm>
              <a:off x="4955363" y="1537233"/>
              <a:ext cx="614706" cy="309202"/>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4" name="Freeform 123" descr="" title=""/>
            <p:cNvSpPr>
              <a:spLocks/>
            </p:cNvSpPr>
            <p:nvPr/>
          </p:nvSpPr>
          <p:spPr bwMode="auto">
            <a:xfrm>
              <a:off x="4297754" y="1631176"/>
              <a:ext cx="993441" cy="647253"/>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5" name="Freeform 124" descr="" title=""/>
            <p:cNvSpPr>
              <a:spLocks/>
            </p:cNvSpPr>
            <p:nvPr/>
          </p:nvSpPr>
          <p:spPr bwMode="auto">
            <a:xfrm>
              <a:off x="4095811" y="1643012"/>
              <a:ext cx="1089604" cy="1611844"/>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6" name="Freeform 125" descr="" title=""/>
            <p:cNvSpPr>
              <a:spLocks/>
            </p:cNvSpPr>
            <p:nvPr/>
          </p:nvSpPr>
          <p:spPr bwMode="auto">
            <a:xfrm>
              <a:off x="4456054" y="1822764"/>
              <a:ext cx="729362" cy="1722802"/>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1143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7" name="Freeform 126" descr="" title=""/>
            <p:cNvSpPr>
              <a:spLocks/>
            </p:cNvSpPr>
            <p:nvPr/>
          </p:nvSpPr>
          <p:spPr bwMode="auto">
            <a:xfrm>
              <a:off x="5291195" y="1614903"/>
              <a:ext cx="992701" cy="647992"/>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8" name="Freeform 127" descr="" title=""/>
            <p:cNvSpPr>
              <a:spLocks/>
            </p:cNvSpPr>
            <p:nvPr/>
          </p:nvSpPr>
          <p:spPr bwMode="auto">
            <a:xfrm>
              <a:off x="5396975" y="1627478"/>
              <a:ext cx="1088125" cy="1611844"/>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9" name="Freeform 128" descr="" title=""/>
            <p:cNvSpPr>
              <a:spLocks/>
            </p:cNvSpPr>
            <p:nvPr/>
          </p:nvSpPr>
          <p:spPr bwMode="auto">
            <a:xfrm>
              <a:off x="5089992" y="1177730"/>
              <a:ext cx="565884" cy="776703"/>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0" name="Freeform 129" descr="" title=""/>
            <p:cNvSpPr>
              <a:spLocks/>
            </p:cNvSpPr>
            <p:nvPr/>
          </p:nvSpPr>
          <p:spPr bwMode="auto">
            <a:xfrm>
              <a:off x="5396975" y="1807230"/>
              <a:ext cx="729362" cy="1722802"/>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1143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1" name="Freeform 130" descr="" title=""/>
            <p:cNvSpPr>
              <a:spLocks/>
            </p:cNvSpPr>
            <p:nvPr/>
          </p:nvSpPr>
          <p:spPr bwMode="auto">
            <a:xfrm>
              <a:off x="4728270" y="1756929"/>
              <a:ext cx="1136946" cy="1929922"/>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508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2" name="Freeform 42" descr="" title=""/>
            <p:cNvSpPr>
              <a:spLocks/>
            </p:cNvSpPr>
            <p:nvPr/>
          </p:nvSpPr>
          <p:spPr bwMode="auto">
            <a:xfrm>
              <a:off x="4749542" y="2134696"/>
              <a:ext cx="503099" cy="454451"/>
            </a:xfrm>
            <a:custGeom>
              <a:avLst/>
              <a:gdLst>
                <a:gd name="T0" fmla="*/ 348 w 406"/>
                <a:gd name="T1" fmla="*/ 164 h 367"/>
                <a:gd name="T2" fmla="*/ 260 w 406"/>
                <a:gd name="T3" fmla="*/ 223 h 367"/>
                <a:gd name="T4" fmla="*/ 165 w 406"/>
                <a:gd name="T5" fmla="*/ 129 h 367"/>
                <a:gd name="T6" fmla="*/ 199 w 406"/>
                <a:gd name="T7" fmla="*/ 56 h 367"/>
                <a:gd name="T8" fmla="*/ 94 w 406"/>
                <a:gd name="T9" fmla="*/ 3 h 367"/>
                <a:gd name="T10" fmla="*/ 36 w 406"/>
                <a:gd name="T11" fmla="*/ 14 h 367"/>
                <a:gd name="T12" fmla="*/ 2 w 406"/>
                <a:gd name="T13" fmla="*/ 182 h 367"/>
                <a:gd name="T14" fmla="*/ 45 w 406"/>
                <a:gd name="T15" fmla="*/ 309 h 367"/>
                <a:gd name="T16" fmla="*/ 366 w 406"/>
                <a:gd name="T17" fmla="*/ 353 h 367"/>
                <a:gd name="T18" fmla="*/ 392 w 406"/>
                <a:gd name="T19" fmla="*/ 232 h 367"/>
                <a:gd name="T20" fmla="*/ 348 w 406"/>
                <a:gd name="T21" fmla="*/ 16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67">
                  <a:moveTo>
                    <a:pt x="348" y="164"/>
                  </a:moveTo>
                  <a:cubicBezTo>
                    <a:pt x="333" y="199"/>
                    <a:pt x="300" y="223"/>
                    <a:pt x="260" y="223"/>
                  </a:cubicBezTo>
                  <a:cubicBezTo>
                    <a:pt x="208" y="223"/>
                    <a:pt x="165" y="181"/>
                    <a:pt x="165" y="129"/>
                  </a:cubicBezTo>
                  <a:cubicBezTo>
                    <a:pt x="165" y="99"/>
                    <a:pt x="179" y="74"/>
                    <a:pt x="199" y="56"/>
                  </a:cubicBezTo>
                  <a:cubicBezTo>
                    <a:pt x="149" y="26"/>
                    <a:pt x="105" y="4"/>
                    <a:pt x="94" y="3"/>
                  </a:cubicBezTo>
                  <a:cubicBezTo>
                    <a:pt x="66" y="2"/>
                    <a:pt x="55" y="0"/>
                    <a:pt x="36" y="14"/>
                  </a:cubicBezTo>
                  <a:cubicBezTo>
                    <a:pt x="2" y="39"/>
                    <a:pt x="0" y="152"/>
                    <a:pt x="2" y="182"/>
                  </a:cubicBezTo>
                  <a:cubicBezTo>
                    <a:pt x="4" y="211"/>
                    <a:pt x="6" y="281"/>
                    <a:pt x="45" y="309"/>
                  </a:cubicBezTo>
                  <a:cubicBezTo>
                    <a:pt x="99" y="347"/>
                    <a:pt x="293" y="367"/>
                    <a:pt x="366" y="353"/>
                  </a:cubicBezTo>
                  <a:cubicBezTo>
                    <a:pt x="406" y="345"/>
                    <a:pt x="393" y="298"/>
                    <a:pt x="392" y="232"/>
                  </a:cubicBezTo>
                  <a:cubicBezTo>
                    <a:pt x="392" y="213"/>
                    <a:pt x="374" y="189"/>
                    <a:pt x="348" y="164"/>
                  </a:cubicBezTo>
                  <a:close/>
                </a:path>
              </a:pathLst>
            </a:custGeom>
            <a:gradFill>
              <a:gsLst>
                <a:gs pos="33000">
                  <a:schemeClr val="accent4"/>
                </a:gs>
                <a:gs pos="100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3" name="Freeform 43" descr="" title=""/>
            <p:cNvSpPr>
              <a:spLocks/>
            </p:cNvSpPr>
            <p:nvPr/>
          </p:nvSpPr>
          <p:spPr bwMode="auto">
            <a:xfrm>
              <a:off x="5330954" y="2146561"/>
              <a:ext cx="479368" cy="441398"/>
            </a:xfrm>
            <a:custGeom>
              <a:avLst/>
              <a:gdLst>
                <a:gd name="T0" fmla="*/ 381 w 387"/>
                <a:gd name="T1" fmla="*/ 84 h 356"/>
                <a:gd name="T2" fmla="*/ 291 w 387"/>
                <a:gd name="T3" fmla="*/ 19 h 356"/>
                <a:gd name="T4" fmla="*/ 207 w 387"/>
                <a:gd name="T5" fmla="*/ 52 h 356"/>
                <a:gd name="T6" fmla="*/ 227 w 387"/>
                <a:gd name="T7" fmla="*/ 109 h 356"/>
                <a:gd name="T8" fmla="*/ 132 w 387"/>
                <a:gd name="T9" fmla="*/ 204 h 356"/>
                <a:gd name="T10" fmla="*/ 48 w 387"/>
                <a:gd name="T11" fmla="*/ 152 h 356"/>
                <a:gd name="T12" fmla="*/ 27 w 387"/>
                <a:gd name="T13" fmla="*/ 171 h 356"/>
                <a:gd name="T14" fmla="*/ 9 w 387"/>
                <a:gd name="T15" fmla="*/ 307 h 356"/>
                <a:gd name="T16" fmla="*/ 70 w 387"/>
                <a:gd name="T17" fmla="*/ 352 h 356"/>
                <a:gd name="T18" fmla="*/ 306 w 387"/>
                <a:gd name="T19" fmla="*/ 319 h 356"/>
                <a:gd name="T20" fmla="*/ 372 w 387"/>
                <a:gd name="T21" fmla="*/ 242 h 356"/>
                <a:gd name="T22" fmla="*/ 381 w 387"/>
                <a:gd name="T23" fmla="*/ 8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356">
                  <a:moveTo>
                    <a:pt x="381" y="84"/>
                  </a:moveTo>
                  <a:cubicBezTo>
                    <a:pt x="375" y="30"/>
                    <a:pt x="362" y="0"/>
                    <a:pt x="291" y="19"/>
                  </a:cubicBezTo>
                  <a:cubicBezTo>
                    <a:pt x="266" y="25"/>
                    <a:pt x="237" y="38"/>
                    <a:pt x="207" y="52"/>
                  </a:cubicBezTo>
                  <a:cubicBezTo>
                    <a:pt x="219" y="68"/>
                    <a:pt x="227" y="88"/>
                    <a:pt x="227" y="109"/>
                  </a:cubicBezTo>
                  <a:cubicBezTo>
                    <a:pt x="227" y="162"/>
                    <a:pt x="184" y="204"/>
                    <a:pt x="132" y="204"/>
                  </a:cubicBezTo>
                  <a:cubicBezTo>
                    <a:pt x="95" y="204"/>
                    <a:pt x="64" y="183"/>
                    <a:pt x="48" y="152"/>
                  </a:cubicBezTo>
                  <a:cubicBezTo>
                    <a:pt x="39" y="160"/>
                    <a:pt x="32" y="166"/>
                    <a:pt x="27" y="171"/>
                  </a:cubicBezTo>
                  <a:cubicBezTo>
                    <a:pt x="0" y="203"/>
                    <a:pt x="11" y="280"/>
                    <a:pt x="9" y="307"/>
                  </a:cubicBezTo>
                  <a:cubicBezTo>
                    <a:pt x="5" y="353"/>
                    <a:pt x="37" y="356"/>
                    <a:pt x="70" y="352"/>
                  </a:cubicBezTo>
                  <a:cubicBezTo>
                    <a:pt x="103" y="347"/>
                    <a:pt x="272" y="328"/>
                    <a:pt x="306" y="319"/>
                  </a:cubicBezTo>
                  <a:cubicBezTo>
                    <a:pt x="340" y="309"/>
                    <a:pt x="369" y="276"/>
                    <a:pt x="372" y="242"/>
                  </a:cubicBezTo>
                  <a:cubicBezTo>
                    <a:pt x="375" y="208"/>
                    <a:pt x="387" y="138"/>
                    <a:pt x="381" y="84"/>
                  </a:cubicBezTo>
                  <a:close/>
                </a:path>
              </a:pathLst>
            </a:custGeom>
            <a:gradFill>
              <a:gsLst>
                <a:gs pos="31000">
                  <a:schemeClr val="accent4"/>
                </a:gs>
                <a:gs pos="100000">
                  <a:schemeClr val="accent6"/>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4" name="Freeform 44" descr="" title=""/>
            <p:cNvSpPr>
              <a:spLocks/>
            </p:cNvSpPr>
            <p:nvPr/>
          </p:nvSpPr>
          <p:spPr bwMode="auto">
            <a:xfrm>
              <a:off x="5390282" y="2211822"/>
              <a:ext cx="221886" cy="187476"/>
            </a:xfrm>
            <a:custGeom>
              <a:avLst/>
              <a:gdLst>
                <a:gd name="T0" fmla="*/ 84 w 179"/>
                <a:gd name="T1" fmla="*/ 152 h 152"/>
                <a:gd name="T2" fmla="*/ 179 w 179"/>
                <a:gd name="T3" fmla="*/ 57 h 152"/>
                <a:gd name="T4" fmla="*/ 159 w 179"/>
                <a:gd name="T5" fmla="*/ 0 h 152"/>
                <a:gd name="T6" fmla="*/ 0 w 179"/>
                <a:gd name="T7" fmla="*/ 100 h 152"/>
                <a:gd name="T8" fmla="*/ 84 w 179"/>
                <a:gd name="T9" fmla="*/ 152 h 152"/>
              </a:gdLst>
              <a:ahLst/>
              <a:cxnLst>
                <a:cxn ang="0">
                  <a:pos x="T0" y="T1"/>
                </a:cxn>
                <a:cxn ang="0">
                  <a:pos x="T2" y="T3"/>
                </a:cxn>
                <a:cxn ang="0">
                  <a:pos x="T4" y="T5"/>
                </a:cxn>
                <a:cxn ang="0">
                  <a:pos x="T6" y="T7"/>
                </a:cxn>
                <a:cxn ang="0">
                  <a:pos x="T8" y="T9"/>
                </a:cxn>
              </a:cxnLst>
              <a:rect l="0" t="0" r="r" b="b"/>
              <a:pathLst>
                <a:path w="179" h="152">
                  <a:moveTo>
                    <a:pt x="84" y="152"/>
                  </a:moveTo>
                  <a:cubicBezTo>
                    <a:pt x="136" y="152"/>
                    <a:pt x="179" y="110"/>
                    <a:pt x="179" y="57"/>
                  </a:cubicBezTo>
                  <a:cubicBezTo>
                    <a:pt x="179" y="36"/>
                    <a:pt x="171" y="16"/>
                    <a:pt x="159" y="0"/>
                  </a:cubicBezTo>
                  <a:cubicBezTo>
                    <a:pt x="97" y="31"/>
                    <a:pt x="34" y="73"/>
                    <a:pt x="0" y="100"/>
                  </a:cubicBezTo>
                  <a:cubicBezTo>
                    <a:pt x="16" y="131"/>
                    <a:pt x="47" y="152"/>
                    <a:pt x="84"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5" name="Freeform 45" descr="" title=""/>
            <p:cNvSpPr>
              <a:spLocks/>
            </p:cNvSpPr>
            <p:nvPr/>
          </p:nvSpPr>
          <p:spPr bwMode="auto">
            <a:xfrm>
              <a:off x="4953629" y="2203516"/>
              <a:ext cx="226632" cy="207648"/>
            </a:xfrm>
            <a:custGeom>
              <a:avLst/>
              <a:gdLst>
                <a:gd name="T0" fmla="*/ 0 w 183"/>
                <a:gd name="T1" fmla="*/ 73 h 167"/>
                <a:gd name="T2" fmla="*/ 95 w 183"/>
                <a:gd name="T3" fmla="*/ 167 h 167"/>
                <a:gd name="T4" fmla="*/ 183 w 183"/>
                <a:gd name="T5" fmla="*/ 108 h 167"/>
                <a:gd name="T6" fmla="*/ 34 w 183"/>
                <a:gd name="T7" fmla="*/ 0 h 167"/>
                <a:gd name="T8" fmla="*/ 0 w 183"/>
                <a:gd name="T9" fmla="*/ 73 h 167"/>
              </a:gdLst>
              <a:ahLst/>
              <a:cxnLst>
                <a:cxn ang="0">
                  <a:pos x="T0" y="T1"/>
                </a:cxn>
                <a:cxn ang="0">
                  <a:pos x="T2" y="T3"/>
                </a:cxn>
                <a:cxn ang="0">
                  <a:pos x="T4" y="T5"/>
                </a:cxn>
                <a:cxn ang="0">
                  <a:pos x="T6" y="T7"/>
                </a:cxn>
                <a:cxn ang="0">
                  <a:pos x="T8" y="T9"/>
                </a:cxn>
              </a:cxnLst>
              <a:rect l="0" t="0" r="r" b="b"/>
              <a:pathLst>
                <a:path w="183" h="167">
                  <a:moveTo>
                    <a:pt x="0" y="73"/>
                  </a:moveTo>
                  <a:cubicBezTo>
                    <a:pt x="0" y="125"/>
                    <a:pt x="43" y="167"/>
                    <a:pt x="95" y="167"/>
                  </a:cubicBezTo>
                  <a:cubicBezTo>
                    <a:pt x="135" y="167"/>
                    <a:pt x="168" y="143"/>
                    <a:pt x="183" y="108"/>
                  </a:cubicBezTo>
                  <a:cubicBezTo>
                    <a:pt x="144" y="71"/>
                    <a:pt x="85" y="31"/>
                    <a:pt x="34" y="0"/>
                  </a:cubicBezTo>
                  <a:cubicBezTo>
                    <a:pt x="14" y="18"/>
                    <a:pt x="0" y="43"/>
                    <a:pt x="0"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6" name="Freeform 46" descr="" title=""/>
            <p:cNvSpPr>
              <a:spLocks/>
            </p:cNvSpPr>
            <p:nvPr/>
          </p:nvSpPr>
          <p:spPr bwMode="auto">
            <a:xfrm>
              <a:off x="4732930" y="2692377"/>
              <a:ext cx="1128414" cy="545815"/>
            </a:xfrm>
            <a:custGeom>
              <a:avLst/>
              <a:gdLst>
                <a:gd name="T0" fmla="*/ 226 w 911"/>
                <a:gd name="T1" fmla="*/ 405 h 441"/>
                <a:gd name="T2" fmla="*/ 300 w 911"/>
                <a:gd name="T3" fmla="*/ 290 h 441"/>
                <a:gd name="T4" fmla="*/ 337 w 911"/>
                <a:gd name="T5" fmla="*/ 430 h 441"/>
                <a:gd name="T6" fmla="*/ 469 w 911"/>
                <a:gd name="T7" fmla="*/ 429 h 441"/>
                <a:gd name="T8" fmla="*/ 532 w 911"/>
                <a:gd name="T9" fmla="*/ 318 h 441"/>
                <a:gd name="T10" fmla="*/ 581 w 911"/>
                <a:gd name="T11" fmla="*/ 424 h 441"/>
                <a:gd name="T12" fmla="*/ 647 w 911"/>
                <a:gd name="T13" fmla="*/ 411 h 441"/>
                <a:gd name="T14" fmla="*/ 863 w 911"/>
                <a:gd name="T15" fmla="*/ 318 h 441"/>
                <a:gd name="T16" fmla="*/ 890 w 911"/>
                <a:gd name="T17" fmla="*/ 35 h 441"/>
                <a:gd name="T18" fmla="*/ 865 w 911"/>
                <a:gd name="T19" fmla="*/ 15 h 441"/>
                <a:gd name="T20" fmla="*/ 643 w 911"/>
                <a:gd name="T21" fmla="*/ 123 h 441"/>
                <a:gd name="T22" fmla="*/ 552 w 911"/>
                <a:gd name="T23" fmla="*/ 270 h 441"/>
                <a:gd name="T24" fmla="*/ 520 w 911"/>
                <a:gd name="T25" fmla="*/ 177 h 441"/>
                <a:gd name="T26" fmla="*/ 312 w 911"/>
                <a:gd name="T27" fmla="*/ 166 h 441"/>
                <a:gd name="T28" fmla="*/ 263 w 911"/>
                <a:gd name="T29" fmla="*/ 258 h 441"/>
                <a:gd name="T30" fmla="*/ 200 w 911"/>
                <a:gd name="T31" fmla="*/ 114 h 441"/>
                <a:gd name="T32" fmla="*/ 13 w 911"/>
                <a:gd name="T33" fmla="*/ 16 h 441"/>
                <a:gd name="T34" fmla="*/ 61 w 911"/>
                <a:gd name="T35" fmla="*/ 335 h 441"/>
                <a:gd name="T36" fmla="*/ 226 w 911"/>
                <a:gd name="T37"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1" h="441">
                  <a:moveTo>
                    <a:pt x="226" y="405"/>
                  </a:moveTo>
                  <a:cubicBezTo>
                    <a:pt x="238" y="384"/>
                    <a:pt x="282" y="318"/>
                    <a:pt x="300" y="290"/>
                  </a:cubicBezTo>
                  <a:cubicBezTo>
                    <a:pt x="308" y="313"/>
                    <a:pt x="321" y="367"/>
                    <a:pt x="337" y="430"/>
                  </a:cubicBezTo>
                  <a:cubicBezTo>
                    <a:pt x="365" y="440"/>
                    <a:pt x="423" y="441"/>
                    <a:pt x="469" y="429"/>
                  </a:cubicBezTo>
                  <a:cubicBezTo>
                    <a:pt x="480" y="404"/>
                    <a:pt x="508" y="354"/>
                    <a:pt x="532" y="318"/>
                  </a:cubicBezTo>
                  <a:cubicBezTo>
                    <a:pt x="539" y="338"/>
                    <a:pt x="543" y="345"/>
                    <a:pt x="581" y="424"/>
                  </a:cubicBezTo>
                  <a:cubicBezTo>
                    <a:pt x="601" y="418"/>
                    <a:pt x="622" y="421"/>
                    <a:pt x="647" y="411"/>
                  </a:cubicBezTo>
                  <a:cubicBezTo>
                    <a:pt x="655" y="408"/>
                    <a:pt x="831" y="373"/>
                    <a:pt x="863" y="318"/>
                  </a:cubicBezTo>
                  <a:cubicBezTo>
                    <a:pt x="911" y="233"/>
                    <a:pt x="892" y="65"/>
                    <a:pt x="890" y="35"/>
                  </a:cubicBezTo>
                  <a:cubicBezTo>
                    <a:pt x="889" y="18"/>
                    <a:pt x="888" y="0"/>
                    <a:pt x="865" y="15"/>
                  </a:cubicBezTo>
                  <a:cubicBezTo>
                    <a:pt x="855" y="23"/>
                    <a:pt x="667" y="117"/>
                    <a:pt x="643" y="123"/>
                  </a:cubicBezTo>
                  <a:cubicBezTo>
                    <a:pt x="631" y="165"/>
                    <a:pt x="598" y="223"/>
                    <a:pt x="552" y="270"/>
                  </a:cubicBezTo>
                  <a:cubicBezTo>
                    <a:pt x="548" y="256"/>
                    <a:pt x="534" y="216"/>
                    <a:pt x="520" y="177"/>
                  </a:cubicBezTo>
                  <a:cubicBezTo>
                    <a:pt x="489" y="168"/>
                    <a:pt x="364" y="158"/>
                    <a:pt x="312" y="166"/>
                  </a:cubicBezTo>
                  <a:cubicBezTo>
                    <a:pt x="304" y="176"/>
                    <a:pt x="278" y="222"/>
                    <a:pt x="263" y="258"/>
                  </a:cubicBezTo>
                  <a:cubicBezTo>
                    <a:pt x="244" y="233"/>
                    <a:pt x="214" y="154"/>
                    <a:pt x="200" y="114"/>
                  </a:cubicBezTo>
                  <a:cubicBezTo>
                    <a:pt x="186" y="110"/>
                    <a:pt x="25" y="22"/>
                    <a:pt x="13" y="16"/>
                  </a:cubicBezTo>
                  <a:cubicBezTo>
                    <a:pt x="0" y="10"/>
                    <a:pt x="14" y="272"/>
                    <a:pt x="61" y="335"/>
                  </a:cubicBezTo>
                  <a:cubicBezTo>
                    <a:pt x="95" y="379"/>
                    <a:pt x="202" y="406"/>
                    <a:pt x="226" y="405"/>
                  </a:cubicBezTo>
                  <a:close/>
                </a:path>
              </a:pathLst>
            </a:custGeom>
            <a:gradFill flip="none" rotWithShape="1">
              <a:gsLst>
                <a:gs pos="0">
                  <a:schemeClr val="accent4"/>
                </a:gs>
                <a:gs pos="100000">
                  <a:schemeClr val="accent6"/>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7" name="Freeform 47" descr="" title=""/>
            <p:cNvSpPr>
              <a:spLocks/>
            </p:cNvSpPr>
            <p:nvPr/>
          </p:nvSpPr>
          <p:spPr bwMode="auto">
            <a:xfrm>
              <a:off x="5058046" y="2895278"/>
              <a:ext cx="87805" cy="134081"/>
            </a:xfrm>
            <a:custGeom>
              <a:avLst/>
              <a:gdLst>
                <a:gd name="T0" fmla="*/ 49 w 71"/>
                <a:gd name="T1" fmla="*/ 2 h 109"/>
                <a:gd name="T2" fmla="*/ 71 w 71"/>
                <a:gd name="T3" fmla="*/ 0 h 109"/>
                <a:gd name="T4" fmla="*/ 13 w 71"/>
                <a:gd name="T5" fmla="*/ 109 h 109"/>
                <a:gd name="T6" fmla="*/ 0 w 71"/>
                <a:gd name="T7" fmla="*/ 94 h 109"/>
                <a:gd name="T8" fmla="*/ 49 w 71"/>
                <a:gd name="T9" fmla="*/ 2 h 109"/>
              </a:gdLst>
              <a:ahLst/>
              <a:cxnLst>
                <a:cxn ang="0">
                  <a:pos x="T0" y="T1"/>
                </a:cxn>
                <a:cxn ang="0">
                  <a:pos x="T2" y="T3"/>
                </a:cxn>
                <a:cxn ang="0">
                  <a:pos x="T4" y="T5"/>
                </a:cxn>
                <a:cxn ang="0">
                  <a:pos x="T6" y="T7"/>
                </a:cxn>
                <a:cxn ang="0">
                  <a:pos x="T8" y="T9"/>
                </a:cxn>
              </a:cxnLst>
              <a:rect l="0" t="0" r="r" b="b"/>
              <a:pathLst>
                <a:path w="71" h="109">
                  <a:moveTo>
                    <a:pt x="49" y="2"/>
                  </a:moveTo>
                  <a:cubicBezTo>
                    <a:pt x="71" y="0"/>
                    <a:pt x="71" y="0"/>
                    <a:pt x="71" y="0"/>
                  </a:cubicBezTo>
                  <a:cubicBezTo>
                    <a:pt x="71" y="0"/>
                    <a:pt x="23" y="86"/>
                    <a:pt x="13" y="109"/>
                  </a:cubicBezTo>
                  <a:cubicBezTo>
                    <a:pt x="9" y="103"/>
                    <a:pt x="3" y="99"/>
                    <a:pt x="0" y="94"/>
                  </a:cubicBezTo>
                  <a:cubicBezTo>
                    <a:pt x="15" y="62"/>
                    <a:pt x="49" y="2"/>
                    <a:pt x="49" y="2"/>
                  </a:cubicBezTo>
                  <a:close/>
                </a:path>
              </a:pathLst>
            </a:custGeom>
            <a:gradFill flip="none" rotWithShape="1">
              <a:gsLst>
                <a:gs pos="0">
                  <a:schemeClr val="accent4"/>
                </a:gs>
                <a:gs pos="77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8" name="Freeform 48" descr="" title=""/>
            <p:cNvSpPr>
              <a:spLocks/>
            </p:cNvSpPr>
            <p:nvPr/>
          </p:nvSpPr>
          <p:spPr bwMode="auto">
            <a:xfrm>
              <a:off x="5416386" y="2833577"/>
              <a:ext cx="143574" cy="192222"/>
            </a:xfrm>
            <a:custGeom>
              <a:avLst/>
              <a:gdLst>
                <a:gd name="T0" fmla="*/ 0 w 116"/>
                <a:gd name="T1" fmla="*/ 156 h 156"/>
                <a:gd name="T2" fmla="*/ 32 w 116"/>
                <a:gd name="T3" fmla="*/ 148 h 156"/>
                <a:gd name="T4" fmla="*/ 116 w 116"/>
                <a:gd name="T5" fmla="*/ 0 h 156"/>
                <a:gd name="T6" fmla="*/ 91 w 116"/>
                <a:gd name="T7" fmla="*/ 9 h 156"/>
                <a:gd name="T8" fmla="*/ 0 w 116"/>
                <a:gd name="T9" fmla="*/ 156 h 156"/>
              </a:gdLst>
              <a:ahLst/>
              <a:cxnLst>
                <a:cxn ang="0">
                  <a:pos x="T0" y="T1"/>
                </a:cxn>
                <a:cxn ang="0">
                  <a:pos x="T2" y="T3"/>
                </a:cxn>
                <a:cxn ang="0">
                  <a:pos x="T4" y="T5"/>
                </a:cxn>
                <a:cxn ang="0">
                  <a:pos x="T6" y="T7"/>
                </a:cxn>
                <a:cxn ang="0">
                  <a:pos x="T8" y="T9"/>
                </a:cxn>
              </a:cxnLst>
              <a:rect l="0" t="0" r="r" b="b"/>
              <a:pathLst>
                <a:path w="116" h="156">
                  <a:moveTo>
                    <a:pt x="0" y="156"/>
                  </a:moveTo>
                  <a:cubicBezTo>
                    <a:pt x="10" y="156"/>
                    <a:pt x="16" y="153"/>
                    <a:pt x="32" y="148"/>
                  </a:cubicBezTo>
                  <a:cubicBezTo>
                    <a:pt x="66" y="117"/>
                    <a:pt x="111" y="30"/>
                    <a:pt x="116" y="0"/>
                  </a:cubicBezTo>
                  <a:cubicBezTo>
                    <a:pt x="108" y="3"/>
                    <a:pt x="98" y="7"/>
                    <a:pt x="91" y="9"/>
                  </a:cubicBezTo>
                  <a:cubicBezTo>
                    <a:pt x="75" y="72"/>
                    <a:pt x="22" y="132"/>
                    <a:pt x="0" y="156"/>
                  </a:cubicBezTo>
                  <a:close/>
                </a:path>
              </a:pathLst>
            </a:custGeom>
            <a:gradFill flip="none" rotWithShape="1">
              <a:gsLst>
                <a:gs pos="0">
                  <a:schemeClr val="accent4"/>
                </a:gs>
                <a:gs pos="83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9" name="Freeform 49" descr="" title=""/>
            <p:cNvSpPr>
              <a:spLocks/>
            </p:cNvSpPr>
            <p:nvPr/>
          </p:nvSpPr>
          <p:spPr bwMode="auto">
            <a:xfrm>
              <a:off x="5391469" y="3085127"/>
              <a:ext cx="359037" cy="131708"/>
            </a:xfrm>
            <a:custGeom>
              <a:avLst/>
              <a:gdLst>
                <a:gd name="T0" fmla="*/ 0 w 125"/>
                <a:gd name="T1" fmla="*/ 0 h 106"/>
                <a:gd name="T2" fmla="*/ 31 w 125"/>
                <a:gd name="T3" fmla="*/ 9 h 106"/>
                <a:gd name="T4" fmla="*/ 60 w 125"/>
                <a:gd name="T5" fmla="*/ 84 h 106"/>
                <a:gd name="T6" fmla="*/ 125 w 125"/>
                <a:gd name="T7" fmla="*/ 74 h 106"/>
                <a:gd name="T8" fmla="*/ 115 w 125"/>
                <a:gd name="T9" fmla="*/ 93 h 106"/>
                <a:gd name="T10" fmla="*/ 49 w 125"/>
                <a:gd name="T11" fmla="*/ 106 h 106"/>
                <a:gd name="T12" fmla="*/ 0 w 125"/>
                <a:gd name="T13" fmla="*/ 0 h 106"/>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9200 w 23276"/>
                <a:gd name="connsiteY4" fmla="*/ 8774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059 w 23276"/>
                <a:gd name="connsiteY4" fmla="*/ 7870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213 w 23276"/>
                <a:gd name="connsiteY4" fmla="*/ 8232 h 10000"/>
                <a:gd name="connsiteX5" fmla="*/ 3920 w 23276"/>
                <a:gd name="connsiteY5" fmla="*/ 10000 h 10000"/>
                <a:gd name="connsiteX6" fmla="*/ 0 w 23276"/>
                <a:gd name="connsiteY6" fmla="*/ 0 h 10000"/>
                <a:gd name="connsiteX0" fmla="*/ 0 w 23276"/>
                <a:gd name="connsiteY0" fmla="*/ 0 h 10032"/>
                <a:gd name="connsiteX1" fmla="*/ 2480 w 23276"/>
                <a:gd name="connsiteY1" fmla="*/ 849 h 10032"/>
                <a:gd name="connsiteX2" fmla="*/ 4800 w 23276"/>
                <a:gd name="connsiteY2" fmla="*/ 7925 h 10032"/>
                <a:gd name="connsiteX3" fmla="*/ 23276 w 23276"/>
                <a:gd name="connsiteY3" fmla="*/ 3365 h 10032"/>
                <a:gd name="connsiteX4" fmla="*/ 3920 w 23276"/>
                <a:gd name="connsiteY4" fmla="*/ 10000 h 10032"/>
                <a:gd name="connsiteX5" fmla="*/ 0 w 23276"/>
                <a:gd name="connsiteY5" fmla="*/ 0 h 10032"/>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3920 w 23276"/>
                <a:gd name="connsiteY4" fmla="*/ 10000 h 10000"/>
                <a:gd name="connsiteX5" fmla="*/ 0 w 2327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6" h="10000">
                  <a:moveTo>
                    <a:pt x="0" y="0"/>
                  </a:moveTo>
                  <a:cubicBezTo>
                    <a:pt x="960" y="283"/>
                    <a:pt x="2160" y="943"/>
                    <a:pt x="2480" y="849"/>
                  </a:cubicBezTo>
                  <a:cubicBezTo>
                    <a:pt x="2960" y="2642"/>
                    <a:pt x="4480" y="6981"/>
                    <a:pt x="4800" y="7925"/>
                  </a:cubicBezTo>
                  <a:cubicBezTo>
                    <a:pt x="6720" y="7642"/>
                    <a:pt x="22716" y="3554"/>
                    <a:pt x="23276" y="3365"/>
                  </a:cubicBezTo>
                  <a:cubicBezTo>
                    <a:pt x="23129" y="3711"/>
                    <a:pt x="11658" y="9295"/>
                    <a:pt x="3920" y="10000"/>
                  </a:cubicBezTo>
                  <a:cubicBezTo>
                    <a:pt x="3360" y="8585"/>
                    <a:pt x="400" y="1792"/>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0" name="Freeform 50" descr="" title=""/>
            <p:cNvSpPr>
              <a:spLocks/>
            </p:cNvSpPr>
            <p:nvPr/>
          </p:nvSpPr>
          <p:spPr bwMode="auto">
            <a:xfrm>
              <a:off x="4732930" y="2140629"/>
              <a:ext cx="454451" cy="442585"/>
            </a:xfrm>
            <a:custGeom>
              <a:avLst/>
              <a:gdLst>
                <a:gd name="T0" fmla="*/ 62 w 367"/>
                <a:gd name="T1" fmla="*/ 0 h 357"/>
                <a:gd name="T2" fmla="*/ 44 w 367"/>
                <a:gd name="T3" fmla="*/ 221 h 357"/>
                <a:gd name="T4" fmla="*/ 102 w 367"/>
                <a:gd name="T5" fmla="*/ 298 h 357"/>
                <a:gd name="T6" fmla="*/ 367 w 367"/>
                <a:gd name="T7" fmla="*/ 350 h 357"/>
                <a:gd name="T8" fmla="*/ 98 w 367"/>
                <a:gd name="T9" fmla="*/ 321 h 357"/>
                <a:gd name="T10" fmla="*/ 32 w 367"/>
                <a:gd name="T11" fmla="*/ 270 h 357"/>
                <a:gd name="T12" fmla="*/ 33 w 367"/>
                <a:gd name="T13" fmla="*/ 30 h 357"/>
                <a:gd name="T14" fmla="*/ 62 w 367"/>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57">
                  <a:moveTo>
                    <a:pt x="62" y="0"/>
                  </a:moveTo>
                  <a:cubicBezTo>
                    <a:pt x="46" y="42"/>
                    <a:pt x="40" y="181"/>
                    <a:pt x="44" y="221"/>
                  </a:cubicBezTo>
                  <a:cubicBezTo>
                    <a:pt x="49" y="267"/>
                    <a:pt x="80" y="289"/>
                    <a:pt x="102" y="298"/>
                  </a:cubicBezTo>
                  <a:cubicBezTo>
                    <a:pt x="170" y="325"/>
                    <a:pt x="271" y="341"/>
                    <a:pt x="367" y="350"/>
                  </a:cubicBezTo>
                  <a:cubicBezTo>
                    <a:pt x="309" y="357"/>
                    <a:pt x="177" y="348"/>
                    <a:pt x="98" y="321"/>
                  </a:cubicBezTo>
                  <a:cubicBezTo>
                    <a:pt x="51" y="305"/>
                    <a:pt x="41" y="292"/>
                    <a:pt x="32" y="270"/>
                  </a:cubicBezTo>
                  <a:cubicBezTo>
                    <a:pt x="0" y="188"/>
                    <a:pt x="23" y="46"/>
                    <a:pt x="33" y="30"/>
                  </a:cubicBezTo>
                  <a:cubicBezTo>
                    <a:pt x="44" y="14"/>
                    <a:pt x="50" y="8"/>
                    <a:pt x="62" y="0"/>
                  </a:cubicBezTo>
                  <a:close/>
                </a:path>
              </a:pathLst>
            </a:custGeom>
            <a:gradFill>
              <a:gsLst>
                <a:gs pos="0">
                  <a:schemeClr val="accent4"/>
                </a:gs>
                <a:gs pos="100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1" name="Freeform 51" descr="" title=""/>
            <p:cNvSpPr>
              <a:spLocks/>
            </p:cNvSpPr>
            <p:nvPr/>
          </p:nvSpPr>
          <p:spPr bwMode="auto">
            <a:xfrm>
              <a:off x="5340446" y="2494222"/>
              <a:ext cx="434279" cy="100858"/>
            </a:xfrm>
            <a:custGeom>
              <a:avLst/>
              <a:gdLst>
                <a:gd name="T0" fmla="*/ 1 w 350"/>
                <a:gd name="T1" fmla="*/ 41 h 82"/>
                <a:gd name="T2" fmla="*/ 188 w 350"/>
                <a:gd name="T3" fmla="*/ 35 h 82"/>
                <a:gd name="T4" fmla="*/ 350 w 350"/>
                <a:gd name="T5" fmla="*/ 0 h 82"/>
                <a:gd name="T6" fmla="*/ 282 w 350"/>
                <a:gd name="T7" fmla="*/ 42 h 82"/>
                <a:gd name="T8" fmla="*/ 26 w 350"/>
                <a:gd name="T9" fmla="*/ 73 h 82"/>
                <a:gd name="T10" fmla="*/ 1 w 350"/>
                <a:gd name="T11" fmla="*/ 41 h 82"/>
              </a:gdLst>
              <a:ahLst/>
              <a:cxnLst>
                <a:cxn ang="0">
                  <a:pos x="T0" y="T1"/>
                </a:cxn>
                <a:cxn ang="0">
                  <a:pos x="T2" y="T3"/>
                </a:cxn>
                <a:cxn ang="0">
                  <a:pos x="T4" y="T5"/>
                </a:cxn>
                <a:cxn ang="0">
                  <a:pos x="T6" y="T7"/>
                </a:cxn>
                <a:cxn ang="0">
                  <a:pos x="T8" y="T9"/>
                </a:cxn>
                <a:cxn ang="0">
                  <a:pos x="T10" y="T11"/>
                </a:cxn>
              </a:cxnLst>
              <a:rect l="0" t="0" r="r" b="b"/>
              <a:pathLst>
                <a:path w="350" h="82">
                  <a:moveTo>
                    <a:pt x="1" y="41"/>
                  </a:moveTo>
                  <a:cubicBezTo>
                    <a:pt x="49" y="55"/>
                    <a:pt x="117" y="46"/>
                    <a:pt x="188" y="35"/>
                  </a:cubicBezTo>
                  <a:cubicBezTo>
                    <a:pt x="259" y="24"/>
                    <a:pt x="334" y="11"/>
                    <a:pt x="350" y="0"/>
                  </a:cubicBezTo>
                  <a:cubicBezTo>
                    <a:pt x="332" y="31"/>
                    <a:pt x="303" y="38"/>
                    <a:pt x="282" y="42"/>
                  </a:cubicBezTo>
                  <a:cubicBezTo>
                    <a:pt x="255" y="46"/>
                    <a:pt x="55" y="82"/>
                    <a:pt x="26" y="73"/>
                  </a:cubicBezTo>
                  <a:cubicBezTo>
                    <a:pt x="5" y="66"/>
                    <a:pt x="0" y="54"/>
                    <a:pt x="1" y="41"/>
                  </a:cubicBezTo>
                  <a:close/>
                </a:path>
              </a:pathLst>
            </a:custGeom>
            <a:gradFill>
              <a:gsLst>
                <a:gs pos="100000">
                  <a:schemeClr val="accent4"/>
                </a:gs>
                <a:gs pos="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2" name="Freeform 52" descr="" title=""/>
            <p:cNvSpPr>
              <a:spLocks/>
            </p:cNvSpPr>
            <p:nvPr/>
          </p:nvSpPr>
          <p:spPr bwMode="auto">
            <a:xfrm>
              <a:off x="5104322" y="3050716"/>
              <a:ext cx="217140" cy="189849"/>
            </a:xfrm>
            <a:custGeom>
              <a:avLst/>
              <a:gdLst>
                <a:gd name="T0" fmla="*/ 0 w 176"/>
                <a:gd name="T1" fmla="*/ 0 h 153"/>
                <a:gd name="T2" fmla="*/ 27 w 176"/>
                <a:gd name="T3" fmla="*/ 18 h 153"/>
                <a:gd name="T4" fmla="*/ 55 w 176"/>
                <a:gd name="T5" fmla="*/ 122 h 153"/>
                <a:gd name="T6" fmla="*/ 176 w 176"/>
                <a:gd name="T7" fmla="*/ 123 h 153"/>
                <a:gd name="T8" fmla="*/ 168 w 176"/>
                <a:gd name="T9" fmla="*/ 139 h 153"/>
                <a:gd name="T10" fmla="*/ 37 w 176"/>
                <a:gd name="T11" fmla="*/ 140 h 153"/>
                <a:gd name="T12" fmla="*/ 0 w 176"/>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6" h="153">
                  <a:moveTo>
                    <a:pt x="0" y="0"/>
                  </a:moveTo>
                  <a:cubicBezTo>
                    <a:pt x="0" y="0"/>
                    <a:pt x="20" y="13"/>
                    <a:pt x="27" y="18"/>
                  </a:cubicBezTo>
                  <a:cubicBezTo>
                    <a:pt x="35" y="50"/>
                    <a:pt x="52" y="112"/>
                    <a:pt x="55" y="122"/>
                  </a:cubicBezTo>
                  <a:cubicBezTo>
                    <a:pt x="72" y="126"/>
                    <a:pt x="142" y="130"/>
                    <a:pt x="176" y="123"/>
                  </a:cubicBezTo>
                  <a:cubicBezTo>
                    <a:pt x="173" y="129"/>
                    <a:pt x="171" y="134"/>
                    <a:pt x="168" y="139"/>
                  </a:cubicBezTo>
                  <a:cubicBezTo>
                    <a:pt x="125" y="153"/>
                    <a:pt x="56" y="148"/>
                    <a:pt x="37" y="140"/>
                  </a:cubicBezTo>
                  <a:cubicBezTo>
                    <a:pt x="30" y="114"/>
                    <a:pt x="0" y="0"/>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3" name="Rectangle 701" descr="" title=""/>
            <p:cNvSpPr/>
            <p:nvPr/>
          </p:nvSpPr>
          <p:spPr>
            <a:xfrm>
              <a:off x="4806765" y="3101498"/>
              <a:ext cx="224095" cy="91928"/>
            </a:xfrm>
            <a:custGeom>
              <a:avLst/>
              <a:gdLst>
                <a:gd name="connsiteX0" fmla="*/ 0 w 224095"/>
                <a:gd name="connsiteY0" fmla="*/ 0 h 108597"/>
                <a:gd name="connsiteX1" fmla="*/ 224095 w 224095"/>
                <a:gd name="connsiteY1" fmla="*/ 0 h 108597"/>
                <a:gd name="connsiteX2" fmla="*/ 224095 w 224095"/>
                <a:gd name="connsiteY2" fmla="*/ 108597 h 108597"/>
                <a:gd name="connsiteX3" fmla="*/ 0 w 224095"/>
                <a:gd name="connsiteY3" fmla="*/ 108597 h 108597"/>
                <a:gd name="connsiteX4" fmla="*/ 0 w 224095"/>
                <a:gd name="connsiteY4" fmla="*/ 0 h 108597"/>
                <a:gd name="connsiteX0" fmla="*/ 0 w 231239"/>
                <a:gd name="connsiteY0" fmla="*/ 0 h 108597"/>
                <a:gd name="connsiteX1" fmla="*/ 231239 w 231239"/>
                <a:gd name="connsiteY1" fmla="*/ 73819 h 108597"/>
                <a:gd name="connsiteX2" fmla="*/ 224095 w 231239"/>
                <a:gd name="connsiteY2" fmla="*/ 108597 h 108597"/>
                <a:gd name="connsiteX3" fmla="*/ 0 w 231239"/>
                <a:gd name="connsiteY3" fmla="*/ 108597 h 108597"/>
                <a:gd name="connsiteX4" fmla="*/ 0 w 231239"/>
                <a:gd name="connsiteY4" fmla="*/ 0 h 108597"/>
                <a:gd name="connsiteX0" fmla="*/ 0 w 231239"/>
                <a:gd name="connsiteY0" fmla="*/ 0 h 118122"/>
                <a:gd name="connsiteX1" fmla="*/ 231239 w 231239"/>
                <a:gd name="connsiteY1" fmla="*/ 73819 h 118122"/>
                <a:gd name="connsiteX2" fmla="*/ 197901 w 231239"/>
                <a:gd name="connsiteY2" fmla="*/ 118122 h 118122"/>
                <a:gd name="connsiteX3" fmla="*/ 0 w 231239"/>
                <a:gd name="connsiteY3" fmla="*/ 108597 h 118122"/>
                <a:gd name="connsiteX4" fmla="*/ 0 w 231239"/>
                <a:gd name="connsiteY4" fmla="*/ 0 h 118122"/>
                <a:gd name="connsiteX0" fmla="*/ 0 w 216952"/>
                <a:gd name="connsiteY0" fmla="*/ 0 h 118122"/>
                <a:gd name="connsiteX1" fmla="*/ 216952 w 216952"/>
                <a:gd name="connsiteY1" fmla="*/ 90487 h 118122"/>
                <a:gd name="connsiteX2" fmla="*/ 197901 w 216952"/>
                <a:gd name="connsiteY2" fmla="*/ 118122 h 118122"/>
                <a:gd name="connsiteX3" fmla="*/ 0 w 216952"/>
                <a:gd name="connsiteY3" fmla="*/ 108597 h 118122"/>
                <a:gd name="connsiteX4" fmla="*/ 0 w 216952"/>
                <a:gd name="connsiteY4" fmla="*/ 0 h 118122"/>
                <a:gd name="connsiteX0" fmla="*/ 0 w 231239"/>
                <a:gd name="connsiteY0" fmla="*/ 0 h 89547"/>
                <a:gd name="connsiteX1" fmla="*/ 231239 w 231239"/>
                <a:gd name="connsiteY1" fmla="*/ 61912 h 89547"/>
                <a:gd name="connsiteX2" fmla="*/ 212188 w 231239"/>
                <a:gd name="connsiteY2" fmla="*/ 89547 h 89547"/>
                <a:gd name="connsiteX3" fmla="*/ 14287 w 231239"/>
                <a:gd name="connsiteY3" fmla="*/ 80022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42862 w 231239"/>
                <a:gd name="connsiteY3" fmla="*/ 68116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0 w 231239"/>
                <a:gd name="connsiteY3" fmla="*/ 0 h 89547"/>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Lst>
              <a:ahLst/>
              <a:cxnLst>
                <a:cxn ang="0">
                  <a:pos x="connsiteX0" y="connsiteY0"/>
                </a:cxn>
                <a:cxn ang="0">
                  <a:pos x="connsiteX1" y="connsiteY1"/>
                </a:cxn>
                <a:cxn ang="0">
                  <a:pos x="connsiteX2" y="connsiteY2"/>
                </a:cxn>
                <a:cxn ang="0">
                  <a:pos x="connsiteX3" y="connsiteY3"/>
                </a:cxn>
              </a:cxnLst>
              <a:rect l="l" t="t" r="r" b="b"/>
              <a:pathLst>
                <a:path w="224095" h="91928">
                  <a:moveTo>
                    <a:pt x="0" y="0"/>
                  </a:moveTo>
                  <a:cubicBezTo>
                    <a:pt x="67554" y="30956"/>
                    <a:pt x="132728" y="57149"/>
                    <a:pt x="224095" y="64293"/>
                  </a:cubicBezTo>
                  <a:lnTo>
                    <a:pt x="205044" y="91928"/>
                  </a:lnTo>
                  <a:cubicBezTo>
                    <a:pt x="172415" y="89860"/>
                    <a:pt x="49298" y="75887"/>
                    <a:pt x="0" y="0"/>
                  </a:cubicBezTo>
                  <a:close/>
                </a:path>
              </a:pathLst>
            </a:custGeom>
            <a:gradFill>
              <a:gsLst>
                <a:gs pos="0">
                  <a:schemeClr val="accent6"/>
                </a:gs>
                <a:gs pos="91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a:ea typeface="+mn-ea"/>
                <a:cs typeface="+mn-cs"/>
              </a:endParaRPr>
            </a:p>
          </p:txBody>
        </p:sp>
      </p:grpSp>
      <p:grpSp>
        <p:nvGrpSpPr>
          <p:cNvPr id="144" name="Pumpkin3" descr="" title=""/>
          <p:cNvGrpSpPr/>
          <p:nvPr/>
        </p:nvGrpSpPr>
        <p:grpSpPr>
          <a:xfrm rot="21375665">
            <a:off x="5967958" y="2337363"/>
            <a:ext cx="494077" cy="518857"/>
            <a:chOff x="4095811" y="1177730"/>
            <a:chExt cx="2389289" cy="2509121"/>
          </a:xfrm>
        </p:grpSpPr>
        <p:sp>
          <p:nvSpPr>
            <p:cNvPr id="145" name="Freeform 144" descr="" title=""/>
            <p:cNvSpPr>
              <a:spLocks/>
            </p:cNvSpPr>
            <p:nvPr/>
          </p:nvSpPr>
          <p:spPr bwMode="auto">
            <a:xfrm>
              <a:off x="4955363" y="1537233"/>
              <a:ext cx="614706" cy="309202"/>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6" name="Freeform 145" descr="" title=""/>
            <p:cNvSpPr>
              <a:spLocks/>
            </p:cNvSpPr>
            <p:nvPr/>
          </p:nvSpPr>
          <p:spPr bwMode="auto">
            <a:xfrm>
              <a:off x="4297754" y="1631176"/>
              <a:ext cx="993441" cy="647253"/>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7" name="Freeform 146" descr="" title=""/>
            <p:cNvSpPr>
              <a:spLocks/>
            </p:cNvSpPr>
            <p:nvPr/>
          </p:nvSpPr>
          <p:spPr bwMode="auto">
            <a:xfrm>
              <a:off x="4095811" y="1643012"/>
              <a:ext cx="1089604" cy="1611844"/>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8" name="Freeform 147" descr="" title=""/>
            <p:cNvSpPr>
              <a:spLocks/>
            </p:cNvSpPr>
            <p:nvPr/>
          </p:nvSpPr>
          <p:spPr bwMode="auto">
            <a:xfrm>
              <a:off x="4456054" y="1822764"/>
              <a:ext cx="729362" cy="1722802"/>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1143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9" name="Freeform 148" descr="" title=""/>
            <p:cNvSpPr>
              <a:spLocks/>
            </p:cNvSpPr>
            <p:nvPr/>
          </p:nvSpPr>
          <p:spPr bwMode="auto">
            <a:xfrm>
              <a:off x="5291195" y="1614903"/>
              <a:ext cx="992701" cy="647992"/>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0" name="Freeform 149" descr="" title=""/>
            <p:cNvSpPr>
              <a:spLocks/>
            </p:cNvSpPr>
            <p:nvPr/>
          </p:nvSpPr>
          <p:spPr bwMode="auto">
            <a:xfrm>
              <a:off x="5396975" y="1627478"/>
              <a:ext cx="1088125" cy="1611844"/>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1" name="Freeform 150" descr="" title=""/>
            <p:cNvSpPr>
              <a:spLocks/>
            </p:cNvSpPr>
            <p:nvPr/>
          </p:nvSpPr>
          <p:spPr bwMode="auto">
            <a:xfrm>
              <a:off x="5089992" y="1177730"/>
              <a:ext cx="565884" cy="776703"/>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Freeform 151" descr="" title=""/>
            <p:cNvSpPr>
              <a:spLocks/>
            </p:cNvSpPr>
            <p:nvPr/>
          </p:nvSpPr>
          <p:spPr bwMode="auto">
            <a:xfrm>
              <a:off x="5396975" y="1807230"/>
              <a:ext cx="729362" cy="1722802"/>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1143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Freeform 152" descr="" title=""/>
            <p:cNvSpPr>
              <a:spLocks/>
            </p:cNvSpPr>
            <p:nvPr/>
          </p:nvSpPr>
          <p:spPr bwMode="auto">
            <a:xfrm>
              <a:off x="4728270" y="1756929"/>
              <a:ext cx="1136946" cy="1929922"/>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508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4" name="Freeform 42" descr="" title=""/>
            <p:cNvSpPr>
              <a:spLocks/>
            </p:cNvSpPr>
            <p:nvPr/>
          </p:nvSpPr>
          <p:spPr bwMode="auto">
            <a:xfrm>
              <a:off x="4749542" y="2134696"/>
              <a:ext cx="503099" cy="454451"/>
            </a:xfrm>
            <a:custGeom>
              <a:avLst/>
              <a:gdLst>
                <a:gd name="T0" fmla="*/ 348 w 406"/>
                <a:gd name="T1" fmla="*/ 164 h 367"/>
                <a:gd name="T2" fmla="*/ 260 w 406"/>
                <a:gd name="T3" fmla="*/ 223 h 367"/>
                <a:gd name="T4" fmla="*/ 165 w 406"/>
                <a:gd name="T5" fmla="*/ 129 h 367"/>
                <a:gd name="T6" fmla="*/ 199 w 406"/>
                <a:gd name="T7" fmla="*/ 56 h 367"/>
                <a:gd name="T8" fmla="*/ 94 w 406"/>
                <a:gd name="T9" fmla="*/ 3 h 367"/>
                <a:gd name="T10" fmla="*/ 36 w 406"/>
                <a:gd name="T11" fmla="*/ 14 h 367"/>
                <a:gd name="T12" fmla="*/ 2 w 406"/>
                <a:gd name="T13" fmla="*/ 182 h 367"/>
                <a:gd name="T14" fmla="*/ 45 w 406"/>
                <a:gd name="T15" fmla="*/ 309 h 367"/>
                <a:gd name="T16" fmla="*/ 366 w 406"/>
                <a:gd name="T17" fmla="*/ 353 h 367"/>
                <a:gd name="T18" fmla="*/ 392 w 406"/>
                <a:gd name="T19" fmla="*/ 232 h 367"/>
                <a:gd name="T20" fmla="*/ 348 w 406"/>
                <a:gd name="T21" fmla="*/ 16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67">
                  <a:moveTo>
                    <a:pt x="348" y="164"/>
                  </a:moveTo>
                  <a:cubicBezTo>
                    <a:pt x="333" y="199"/>
                    <a:pt x="300" y="223"/>
                    <a:pt x="260" y="223"/>
                  </a:cubicBezTo>
                  <a:cubicBezTo>
                    <a:pt x="208" y="223"/>
                    <a:pt x="165" y="181"/>
                    <a:pt x="165" y="129"/>
                  </a:cubicBezTo>
                  <a:cubicBezTo>
                    <a:pt x="165" y="99"/>
                    <a:pt x="179" y="74"/>
                    <a:pt x="199" y="56"/>
                  </a:cubicBezTo>
                  <a:cubicBezTo>
                    <a:pt x="149" y="26"/>
                    <a:pt x="105" y="4"/>
                    <a:pt x="94" y="3"/>
                  </a:cubicBezTo>
                  <a:cubicBezTo>
                    <a:pt x="66" y="2"/>
                    <a:pt x="55" y="0"/>
                    <a:pt x="36" y="14"/>
                  </a:cubicBezTo>
                  <a:cubicBezTo>
                    <a:pt x="2" y="39"/>
                    <a:pt x="0" y="152"/>
                    <a:pt x="2" y="182"/>
                  </a:cubicBezTo>
                  <a:cubicBezTo>
                    <a:pt x="4" y="211"/>
                    <a:pt x="6" y="281"/>
                    <a:pt x="45" y="309"/>
                  </a:cubicBezTo>
                  <a:cubicBezTo>
                    <a:pt x="99" y="347"/>
                    <a:pt x="293" y="367"/>
                    <a:pt x="366" y="353"/>
                  </a:cubicBezTo>
                  <a:cubicBezTo>
                    <a:pt x="406" y="345"/>
                    <a:pt x="393" y="298"/>
                    <a:pt x="392" y="232"/>
                  </a:cubicBezTo>
                  <a:cubicBezTo>
                    <a:pt x="392" y="213"/>
                    <a:pt x="374" y="189"/>
                    <a:pt x="348" y="164"/>
                  </a:cubicBezTo>
                  <a:close/>
                </a:path>
              </a:pathLst>
            </a:custGeom>
            <a:gradFill>
              <a:gsLst>
                <a:gs pos="33000">
                  <a:schemeClr val="accent4"/>
                </a:gs>
                <a:gs pos="100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5" name="Freeform 43" descr="" title=""/>
            <p:cNvSpPr>
              <a:spLocks/>
            </p:cNvSpPr>
            <p:nvPr/>
          </p:nvSpPr>
          <p:spPr bwMode="auto">
            <a:xfrm>
              <a:off x="5330954" y="2146561"/>
              <a:ext cx="479368" cy="441398"/>
            </a:xfrm>
            <a:custGeom>
              <a:avLst/>
              <a:gdLst>
                <a:gd name="T0" fmla="*/ 381 w 387"/>
                <a:gd name="T1" fmla="*/ 84 h 356"/>
                <a:gd name="T2" fmla="*/ 291 w 387"/>
                <a:gd name="T3" fmla="*/ 19 h 356"/>
                <a:gd name="T4" fmla="*/ 207 w 387"/>
                <a:gd name="T5" fmla="*/ 52 h 356"/>
                <a:gd name="T6" fmla="*/ 227 w 387"/>
                <a:gd name="T7" fmla="*/ 109 h 356"/>
                <a:gd name="T8" fmla="*/ 132 w 387"/>
                <a:gd name="T9" fmla="*/ 204 h 356"/>
                <a:gd name="T10" fmla="*/ 48 w 387"/>
                <a:gd name="T11" fmla="*/ 152 h 356"/>
                <a:gd name="T12" fmla="*/ 27 w 387"/>
                <a:gd name="T13" fmla="*/ 171 h 356"/>
                <a:gd name="T14" fmla="*/ 9 w 387"/>
                <a:gd name="T15" fmla="*/ 307 h 356"/>
                <a:gd name="T16" fmla="*/ 70 w 387"/>
                <a:gd name="T17" fmla="*/ 352 h 356"/>
                <a:gd name="T18" fmla="*/ 306 w 387"/>
                <a:gd name="T19" fmla="*/ 319 h 356"/>
                <a:gd name="T20" fmla="*/ 372 w 387"/>
                <a:gd name="T21" fmla="*/ 242 h 356"/>
                <a:gd name="T22" fmla="*/ 381 w 387"/>
                <a:gd name="T23" fmla="*/ 8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356">
                  <a:moveTo>
                    <a:pt x="381" y="84"/>
                  </a:moveTo>
                  <a:cubicBezTo>
                    <a:pt x="375" y="30"/>
                    <a:pt x="362" y="0"/>
                    <a:pt x="291" y="19"/>
                  </a:cubicBezTo>
                  <a:cubicBezTo>
                    <a:pt x="266" y="25"/>
                    <a:pt x="237" y="38"/>
                    <a:pt x="207" y="52"/>
                  </a:cubicBezTo>
                  <a:cubicBezTo>
                    <a:pt x="219" y="68"/>
                    <a:pt x="227" y="88"/>
                    <a:pt x="227" y="109"/>
                  </a:cubicBezTo>
                  <a:cubicBezTo>
                    <a:pt x="227" y="162"/>
                    <a:pt x="184" y="204"/>
                    <a:pt x="132" y="204"/>
                  </a:cubicBezTo>
                  <a:cubicBezTo>
                    <a:pt x="95" y="204"/>
                    <a:pt x="64" y="183"/>
                    <a:pt x="48" y="152"/>
                  </a:cubicBezTo>
                  <a:cubicBezTo>
                    <a:pt x="39" y="160"/>
                    <a:pt x="32" y="166"/>
                    <a:pt x="27" y="171"/>
                  </a:cubicBezTo>
                  <a:cubicBezTo>
                    <a:pt x="0" y="203"/>
                    <a:pt x="11" y="280"/>
                    <a:pt x="9" y="307"/>
                  </a:cubicBezTo>
                  <a:cubicBezTo>
                    <a:pt x="5" y="353"/>
                    <a:pt x="37" y="356"/>
                    <a:pt x="70" y="352"/>
                  </a:cubicBezTo>
                  <a:cubicBezTo>
                    <a:pt x="103" y="347"/>
                    <a:pt x="272" y="328"/>
                    <a:pt x="306" y="319"/>
                  </a:cubicBezTo>
                  <a:cubicBezTo>
                    <a:pt x="340" y="309"/>
                    <a:pt x="369" y="276"/>
                    <a:pt x="372" y="242"/>
                  </a:cubicBezTo>
                  <a:cubicBezTo>
                    <a:pt x="375" y="208"/>
                    <a:pt x="387" y="138"/>
                    <a:pt x="381" y="84"/>
                  </a:cubicBezTo>
                  <a:close/>
                </a:path>
              </a:pathLst>
            </a:custGeom>
            <a:gradFill>
              <a:gsLst>
                <a:gs pos="31000">
                  <a:schemeClr val="accent4"/>
                </a:gs>
                <a:gs pos="100000">
                  <a:schemeClr val="accent6"/>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6" name="Freeform 44" descr="" title=""/>
            <p:cNvSpPr>
              <a:spLocks/>
            </p:cNvSpPr>
            <p:nvPr/>
          </p:nvSpPr>
          <p:spPr bwMode="auto">
            <a:xfrm>
              <a:off x="5390282" y="2211822"/>
              <a:ext cx="221886" cy="187476"/>
            </a:xfrm>
            <a:custGeom>
              <a:avLst/>
              <a:gdLst>
                <a:gd name="T0" fmla="*/ 84 w 179"/>
                <a:gd name="T1" fmla="*/ 152 h 152"/>
                <a:gd name="T2" fmla="*/ 179 w 179"/>
                <a:gd name="T3" fmla="*/ 57 h 152"/>
                <a:gd name="T4" fmla="*/ 159 w 179"/>
                <a:gd name="T5" fmla="*/ 0 h 152"/>
                <a:gd name="T6" fmla="*/ 0 w 179"/>
                <a:gd name="T7" fmla="*/ 100 h 152"/>
                <a:gd name="T8" fmla="*/ 84 w 179"/>
                <a:gd name="T9" fmla="*/ 152 h 152"/>
              </a:gdLst>
              <a:ahLst/>
              <a:cxnLst>
                <a:cxn ang="0">
                  <a:pos x="T0" y="T1"/>
                </a:cxn>
                <a:cxn ang="0">
                  <a:pos x="T2" y="T3"/>
                </a:cxn>
                <a:cxn ang="0">
                  <a:pos x="T4" y="T5"/>
                </a:cxn>
                <a:cxn ang="0">
                  <a:pos x="T6" y="T7"/>
                </a:cxn>
                <a:cxn ang="0">
                  <a:pos x="T8" y="T9"/>
                </a:cxn>
              </a:cxnLst>
              <a:rect l="0" t="0" r="r" b="b"/>
              <a:pathLst>
                <a:path w="179" h="152">
                  <a:moveTo>
                    <a:pt x="84" y="152"/>
                  </a:moveTo>
                  <a:cubicBezTo>
                    <a:pt x="136" y="152"/>
                    <a:pt x="179" y="110"/>
                    <a:pt x="179" y="57"/>
                  </a:cubicBezTo>
                  <a:cubicBezTo>
                    <a:pt x="179" y="36"/>
                    <a:pt x="171" y="16"/>
                    <a:pt x="159" y="0"/>
                  </a:cubicBezTo>
                  <a:cubicBezTo>
                    <a:pt x="97" y="31"/>
                    <a:pt x="34" y="73"/>
                    <a:pt x="0" y="100"/>
                  </a:cubicBezTo>
                  <a:cubicBezTo>
                    <a:pt x="16" y="131"/>
                    <a:pt x="47" y="152"/>
                    <a:pt x="84"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7" name="Freeform 45" descr="" title=""/>
            <p:cNvSpPr>
              <a:spLocks/>
            </p:cNvSpPr>
            <p:nvPr/>
          </p:nvSpPr>
          <p:spPr bwMode="auto">
            <a:xfrm>
              <a:off x="4953629" y="2203516"/>
              <a:ext cx="226632" cy="207648"/>
            </a:xfrm>
            <a:custGeom>
              <a:avLst/>
              <a:gdLst>
                <a:gd name="T0" fmla="*/ 0 w 183"/>
                <a:gd name="T1" fmla="*/ 73 h 167"/>
                <a:gd name="T2" fmla="*/ 95 w 183"/>
                <a:gd name="T3" fmla="*/ 167 h 167"/>
                <a:gd name="T4" fmla="*/ 183 w 183"/>
                <a:gd name="T5" fmla="*/ 108 h 167"/>
                <a:gd name="T6" fmla="*/ 34 w 183"/>
                <a:gd name="T7" fmla="*/ 0 h 167"/>
                <a:gd name="T8" fmla="*/ 0 w 183"/>
                <a:gd name="T9" fmla="*/ 73 h 167"/>
              </a:gdLst>
              <a:ahLst/>
              <a:cxnLst>
                <a:cxn ang="0">
                  <a:pos x="T0" y="T1"/>
                </a:cxn>
                <a:cxn ang="0">
                  <a:pos x="T2" y="T3"/>
                </a:cxn>
                <a:cxn ang="0">
                  <a:pos x="T4" y="T5"/>
                </a:cxn>
                <a:cxn ang="0">
                  <a:pos x="T6" y="T7"/>
                </a:cxn>
                <a:cxn ang="0">
                  <a:pos x="T8" y="T9"/>
                </a:cxn>
              </a:cxnLst>
              <a:rect l="0" t="0" r="r" b="b"/>
              <a:pathLst>
                <a:path w="183" h="167">
                  <a:moveTo>
                    <a:pt x="0" y="73"/>
                  </a:moveTo>
                  <a:cubicBezTo>
                    <a:pt x="0" y="125"/>
                    <a:pt x="43" y="167"/>
                    <a:pt x="95" y="167"/>
                  </a:cubicBezTo>
                  <a:cubicBezTo>
                    <a:pt x="135" y="167"/>
                    <a:pt x="168" y="143"/>
                    <a:pt x="183" y="108"/>
                  </a:cubicBezTo>
                  <a:cubicBezTo>
                    <a:pt x="144" y="71"/>
                    <a:pt x="85" y="31"/>
                    <a:pt x="34" y="0"/>
                  </a:cubicBezTo>
                  <a:cubicBezTo>
                    <a:pt x="14" y="18"/>
                    <a:pt x="0" y="43"/>
                    <a:pt x="0"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8" name="Freeform 46" descr="" title=""/>
            <p:cNvSpPr>
              <a:spLocks/>
            </p:cNvSpPr>
            <p:nvPr/>
          </p:nvSpPr>
          <p:spPr bwMode="auto">
            <a:xfrm>
              <a:off x="4732930" y="2692377"/>
              <a:ext cx="1128414" cy="545815"/>
            </a:xfrm>
            <a:custGeom>
              <a:avLst/>
              <a:gdLst>
                <a:gd name="T0" fmla="*/ 226 w 911"/>
                <a:gd name="T1" fmla="*/ 405 h 441"/>
                <a:gd name="T2" fmla="*/ 300 w 911"/>
                <a:gd name="T3" fmla="*/ 290 h 441"/>
                <a:gd name="T4" fmla="*/ 337 w 911"/>
                <a:gd name="T5" fmla="*/ 430 h 441"/>
                <a:gd name="T6" fmla="*/ 469 w 911"/>
                <a:gd name="T7" fmla="*/ 429 h 441"/>
                <a:gd name="T8" fmla="*/ 532 w 911"/>
                <a:gd name="T9" fmla="*/ 318 h 441"/>
                <a:gd name="T10" fmla="*/ 581 w 911"/>
                <a:gd name="T11" fmla="*/ 424 h 441"/>
                <a:gd name="T12" fmla="*/ 647 w 911"/>
                <a:gd name="T13" fmla="*/ 411 h 441"/>
                <a:gd name="T14" fmla="*/ 863 w 911"/>
                <a:gd name="T15" fmla="*/ 318 h 441"/>
                <a:gd name="T16" fmla="*/ 890 w 911"/>
                <a:gd name="T17" fmla="*/ 35 h 441"/>
                <a:gd name="T18" fmla="*/ 865 w 911"/>
                <a:gd name="T19" fmla="*/ 15 h 441"/>
                <a:gd name="T20" fmla="*/ 643 w 911"/>
                <a:gd name="T21" fmla="*/ 123 h 441"/>
                <a:gd name="T22" fmla="*/ 552 w 911"/>
                <a:gd name="T23" fmla="*/ 270 h 441"/>
                <a:gd name="T24" fmla="*/ 520 w 911"/>
                <a:gd name="T25" fmla="*/ 177 h 441"/>
                <a:gd name="T26" fmla="*/ 312 w 911"/>
                <a:gd name="T27" fmla="*/ 166 h 441"/>
                <a:gd name="T28" fmla="*/ 263 w 911"/>
                <a:gd name="T29" fmla="*/ 258 h 441"/>
                <a:gd name="T30" fmla="*/ 200 w 911"/>
                <a:gd name="T31" fmla="*/ 114 h 441"/>
                <a:gd name="T32" fmla="*/ 13 w 911"/>
                <a:gd name="T33" fmla="*/ 16 h 441"/>
                <a:gd name="T34" fmla="*/ 61 w 911"/>
                <a:gd name="T35" fmla="*/ 335 h 441"/>
                <a:gd name="T36" fmla="*/ 226 w 911"/>
                <a:gd name="T37"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1" h="441">
                  <a:moveTo>
                    <a:pt x="226" y="405"/>
                  </a:moveTo>
                  <a:cubicBezTo>
                    <a:pt x="238" y="384"/>
                    <a:pt x="282" y="318"/>
                    <a:pt x="300" y="290"/>
                  </a:cubicBezTo>
                  <a:cubicBezTo>
                    <a:pt x="308" y="313"/>
                    <a:pt x="321" y="367"/>
                    <a:pt x="337" y="430"/>
                  </a:cubicBezTo>
                  <a:cubicBezTo>
                    <a:pt x="365" y="440"/>
                    <a:pt x="423" y="441"/>
                    <a:pt x="469" y="429"/>
                  </a:cubicBezTo>
                  <a:cubicBezTo>
                    <a:pt x="480" y="404"/>
                    <a:pt x="508" y="354"/>
                    <a:pt x="532" y="318"/>
                  </a:cubicBezTo>
                  <a:cubicBezTo>
                    <a:pt x="539" y="338"/>
                    <a:pt x="543" y="345"/>
                    <a:pt x="581" y="424"/>
                  </a:cubicBezTo>
                  <a:cubicBezTo>
                    <a:pt x="601" y="418"/>
                    <a:pt x="622" y="421"/>
                    <a:pt x="647" y="411"/>
                  </a:cubicBezTo>
                  <a:cubicBezTo>
                    <a:pt x="655" y="408"/>
                    <a:pt x="831" y="373"/>
                    <a:pt x="863" y="318"/>
                  </a:cubicBezTo>
                  <a:cubicBezTo>
                    <a:pt x="911" y="233"/>
                    <a:pt x="892" y="65"/>
                    <a:pt x="890" y="35"/>
                  </a:cubicBezTo>
                  <a:cubicBezTo>
                    <a:pt x="889" y="18"/>
                    <a:pt x="888" y="0"/>
                    <a:pt x="865" y="15"/>
                  </a:cubicBezTo>
                  <a:cubicBezTo>
                    <a:pt x="855" y="23"/>
                    <a:pt x="667" y="117"/>
                    <a:pt x="643" y="123"/>
                  </a:cubicBezTo>
                  <a:cubicBezTo>
                    <a:pt x="631" y="165"/>
                    <a:pt x="598" y="223"/>
                    <a:pt x="552" y="270"/>
                  </a:cubicBezTo>
                  <a:cubicBezTo>
                    <a:pt x="548" y="256"/>
                    <a:pt x="534" y="216"/>
                    <a:pt x="520" y="177"/>
                  </a:cubicBezTo>
                  <a:cubicBezTo>
                    <a:pt x="489" y="168"/>
                    <a:pt x="364" y="158"/>
                    <a:pt x="312" y="166"/>
                  </a:cubicBezTo>
                  <a:cubicBezTo>
                    <a:pt x="304" y="176"/>
                    <a:pt x="278" y="222"/>
                    <a:pt x="263" y="258"/>
                  </a:cubicBezTo>
                  <a:cubicBezTo>
                    <a:pt x="244" y="233"/>
                    <a:pt x="214" y="154"/>
                    <a:pt x="200" y="114"/>
                  </a:cubicBezTo>
                  <a:cubicBezTo>
                    <a:pt x="186" y="110"/>
                    <a:pt x="25" y="22"/>
                    <a:pt x="13" y="16"/>
                  </a:cubicBezTo>
                  <a:cubicBezTo>
                    <a:pt x="0" y="10"/>
                    <a:pt x="14" y="272"/>
                    <a:pt x="61" y="335"/>
                  </a:cubicBezTo>
                  <a:cubicBezTo>
                    <a:pt x="95" y="379"/>
                    <a:pt x="202" y="406"/>
                    <a:pt x="226" y="405"/>
                  </a:cubicBezTo>
                  <a:close/>
                </a:path>
              </a:pathLst>
            </a:custGeom>
            <a:gradFill flip="none" rotWithShape="1">
              <a:gsLst>
                <a:gs pos="0">
                  <a:schemeClr val="accent4"/>
                </a:gs>
                <a:gs pos="100000">
                  <a:schemeClr val="accent6"/>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9" name="Freeform 47" descr="" title=""/>
            <p:cNvSpPr>
              <a:spLocks/>
            </p:cNvSpPr>
            <p:nvPr/>
          </p:nvSpPr>
          <p:spPr bwMode="auto">
            <a:xfrm>
              <a:off x="5058046" y="2895278"/>
              <a:ext cx="87805" cy="134081"/>
            </a:xfrm>
            <a:custGeom>
              <a:avLst/>
              <a:gdLst>
                <a:gd name="T0" fmla="*/ 49 w 71"/>
                <a:gd name="T1" fmla="*/ 2 h 109"/>
                <a:gd name="T2" fmla="*/ 71 w 71"/>
                <a:gd name="T3" fmla="*/ 0 h 109"/>
                <a:gd name="T4" fmla="*/ 13 w 71"/>
                <a:gd name="T5" fmla="*/ 109 h 109"/>
                <a:gd name="T6" fmla="*/ 0 w 71"/>
                <a:gd name="T7" fmla="*/ 94 h 109"/>
                <a:gd name="T8" fmla="*/ 49 w 71"/>
                <a:gd name="T9" fmla="*/ 2 h 109"/>
              </a:gdLst>
              <a:ahLst/>
              <a:cxnLst>
                <a:cxn ang="0">
                  <a:pos x="T0" y="T1"/>
                </a:cxn>
                <a:cxn ang="0">
                  <a:pos x="T2" y="T3"/>
                </a:cxn>
                <a:cxn ang="0">
                  <a:pos x="T4" y="T5"/>
                </a:cxn>
                <a:cxn ang="0">
                  <a:pos x="T6" y="T7"/>
                </a:cxn>
                <a:cxn ang="0">
                  <a:pos x="T8" y="T9"/>
                </a:cxn>
              </a:cxnLst>
              <a:rect l="0" t="0" r="r" b="b"/>
              <a:pathLst>
                <a:path w="71" h="109">
                  <a:moveTo>
                    <a:pt x="49" y="2"/>
                  </a:moveTo>
                  <a:cubicBezTo>
                    <a:pt x="71" y="0"/>
                    <a:pt x="71" y="0"/>
                    <a:pt x="71" y="0"/>
                  </a:cubicBezTo>
                  <a:cubicBezTo>
                    <a:pt x="71" y="0"/>
                    <a:pt x="23" y="86"/>
                    <a:pt x="13" y="109"/>
                  </a:cubicBezTo>
                  <a:cubicBezTo>
                    <a:pt x="9" y="103"/>
                    <a:pt x="3" y="99"/>
                    <a:pt x="0" y="94"/>
                  </a:cubicBezTo>
                  <a:cubicBezTo>
                    <a:pt x="15" y="62"/>
                    <a:pt x="49" y="2"/>
                    <a:pt x="49" y="2"/>
                  </a:cubicBezTo>
                  <a:close/>
                </a:path>
              </a:pathLst>
            </a:custGeom>
            <a:gradFill flip="none" rotWithShape="1">
              <a:gsLst>
                <a:gs pos="0">
                  <a:schemeClr val="accent4"/>
                </a:gs>
                <a:gs pos="77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0" name="Freeform 48" descr="" title=""/>
            <p:cNvSpPr>
              <a:spLocks/>
            </p:cNvSpPr>
            <p:nvPr/>
          </p:nvSpPr>
          <p:spPr bwMode="auto">
            <a:xfrm>
              <a:off x="5416386" y="2833577"/>
              <a:ext cx="143574" cy="192222"/>
            </a:xfrm>
            <a:custGeom>
              <a:avLst/>
              <a:gdLst>
                <a:gd name="T0" fmla="*/ 0 w 116"/>
                <a:gd name="T1" fmla="*/ 156 h 156"/>
                <a:gd name="T2" fmla="*/ 32 w 116"/>
                <a:gd name="T3" fmla="*/ 148 h 156"/>
                <a:gd name="T4" fmla="*/ 116 w 116"/>
                <a:gd name="T5" fmla="*/ 0 h 156"/>
                <a:gd name="T6" fmla="*/ 91 w 116"/>
                <a:gd name="T7" fmla="*/ 9 h 156"/>
                <a:gd name="T8" fmla="*/ 0 w 116"/>
                <a:gd name="T9" fmla="*/ 156 h 156"/>
              </a:gdLst>
              <a:ahLst/>
              <a:cxnLst>
                <a:cxn ang="0">
                  <a:pos x="T0" y="T1"/>
                </a:cxn>
                <a:cxn ang="0">
                  <a:pos x="T2" y="T3"/>
                </a:cxn>
                <a:cxn ang="0">
                  <a:pos x="T4" y="T5"/>
                </a:cxn>
                <a:cxn ang="0">
                  <a:pos x="T6" y="T7"/>
                </a:cxn>
                <a:cxn ang="0">
                  <a:pos x="T8" y="T9"/>
                </a:cxn>
              </a:cxnLst>
              <a:rect l="0" t="0" r="r" b="b"/>
              <a:pathLst>
                <a:path w="116" h="156">
                  <a:moveTo>
                    <a:pt x="0" y="156"/>
                  </a:moveTo>
                  <a:cubicBezTo>
                    <a:pt x="10" y="156"/>
                    <a:pt x="16" y="153"/>
                    <a:pt x="32" y="148"/>
                  </a:cubicBezTo>
                  <a:cubicBezTo>
                    <a:pt x="66" y="117"/>
                    <a:pt x="111" y="30"/>
                    <a:pt x="116" y="0"/>
                  </a:cubicBezTo>
                  <a:cubicBezTo>
                    <a:pt x="108" y="3"/>
                    <a:pt x="98" y="7"/>
                    <a:pt x="91" y="9"/>
                  </a:cubicBezTo>
                  <a:cubicBezTo>
                    <a:pt x="75" y="72"/>
                    <a:pt x="22" y="132"/>
                    <a:pt x="0" y="156"/>
                  </a:cubicBezTo>
                  <a:close/>
                </a:path>
              </a:pathLst>
            </a:custGeom>
            <a:gradFill flip="none" rotWithShape="1">
              <a:gsLst>
                <a:gs pos="0">
                  <a:schemeClr val="accent4"/>
                </a:gs>
                <a:gs pos="83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1" name="Freeform 49" descr="" title=""/>
            <p:cNvSpPr>
              <a:spLocks/>
            </p:cNvSpPr>
            <p:nvPr/>
          </p:nvSpPr>
          <p:spPr bwMode="auto">
            <a:xfrm>
              <a:off x="5391469" y="3085127"/>
              <a:ext cx="359037" cy="131708"/>
            </a:xfrm>
            <a:custGeom>
              <a:avLst/>
              <a:gdLst>
                <a:gd name="T0" fmla="*/ 0 w 125"/>
                <a:gd name="T1" fmla="*/ 0 h 106"/>
                <a:gd name="T2" fmla="*/ 31 w 125"/>
                <a:gd name="T3" fmla="*/ 9 h 106"/>
                <a:gd name="T4" fmla="*/ 60 w 125"/>
                <a:gd name="T5" fmla="*/ 84 h 106"/>
                <a:gd name="T6" fmla="*/ 125 w 125"/>
                <a:gd name="T7" fmla="*/ 74 h 106"/>
                <a:gd name="T8" fmla="*/ 115 w 125"/>
                <a:gd name="T9" fmla="*/ 93 h 106"/>
                <a:gd name="T10" fmla="*/ 49 w 125"/>
                <a:gd name="T11" fmla="*/ 106 h 106"/>
                <a:gd name="T12" fmla="*/ 0 w 125"/>
                <a:gd name="T13" fmla="*/ 0 h 106"/>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9200 w 23276"/>
                <a:gd name="connsiteY4" fmla="*/ 8774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059 w 23276"/>
                <a:gd name="connsiteY4" fmla="*/ 7870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213 w 23276"/>
                <a:gd name="connsiteY4" fmla="*/ 8232 h 10000"/>
                <a:gd name="connsiteX5" fmla="*/ 3920 w 23276"/>
                <a:gd name="connsiteY5" fmla="*/ 10000 h 10000"/>
                <a:gd name="connsiteX6" fmla="*/ 0 w 23276"/>
                <a:gd name="connsiteY6" fmla="*/ 0 h 10000"/>
                <a:gd name="connsiteX0" fmla="*/ 0 w 23276"/>
                <a:gd name="connsiteY0" fmla="*/ 0 h 10032"/>
                <a:gd name="connsiteX1" fmla="*/ 2480 w 23276"/>
                <a:gd name="connsiteY1" fmla="*/ 849 h 10032"/>
                <a:gd name="connsiteX2" fmla="*/ 4800 w 23276"/>
                <a:gd name="connsiteY2" fmla="*/ 7925 h 10032"/>
                <a:gd name="connsiteX3" fmla="*/ 23276 w 23276"/>
                <a:gd name="connsiteY3" fmla="*/ 3365 h 10032"/>
                <a:gd name="connsiteX4" fmla="*/ 3920 w 23276"/>
                <a:gd name="connsiteY4" fmla="*/ 10000 h 10032"/>
                <a:gd name="connsiteX5" fmla="*/ 0 w 23276"/>
                <a:gd name="connsiteY5" fmla="*/ 0 h 10032"/>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3920 w 23276"/>
                <a:gd name="connsiteY4" fmla="*/ 10000 h 10000"/>
                <a:gd name="connsiteX5" fmla="*/ 0 w 2327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6" h="10000">
                  <a:moveTo>
                    <a:pt x="0" y="0"/>
                  </a:moveTo>
                  <a:cubicBezTo>
                    <a:pt x="960" y="283"/>
                    <a:pt x="2160" y="943"/>
                    <a:pt x="2480" y="849"/>
                  </a:cubicBezTo>
                  <a:cubicBezTo>
                    <a:pt x="2960" y="2642"/>
                    <a:pt x="4480" y="6981"/>
                    <a:pt x="4800" y="7925"/>
                  </a:cubicBezTo>
                  <a:cubicBezTo>
                    <a:pt x="6720" y="7642"/>
                    <a:pt x="22716" y="3554"/>
                    <a:pt x="23276" y="3365"/>
                  </a:cubicBezTo>
                  <a:cubicBezTo>
                    <a:pt x="23129" y="3711"/>
                    <a:pt x="11658" y="9295"/>
                    <a:pt x="3920" y="10000"/>
                  </a:cubicBezTo>
                  <a:cubicBezTo>
                    <a:pt x="3360" y="8585"/>
                    <a:pt x="400" y="1792"/>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2" name="Freeform 50" descr="" title=""/>
            <p:cNvSpPr>
              <a:spLocks/>
            </p:cNvSpPr>
            <p:nvPr/>
          </p:nvSpPr>
          <p:spPr bwMode="auto">
            <a:xfrm>
              <a:off x="4732930" y="2140629"/>
              <a:ext cx="454451" cy="442585"/>
            </a:xfrm>
            <a:custGeom>
              <a:avLst/>
              <a:gdLst>
                <a:gd name="T0" fmla="*/ 62 w 367"/>
                <a:gd name="T1" fmla="*/ 0 h 357"/>
                <a:gd name="T2" fmla="*/ 44 w 367"/>
                <a:gd name="T3" fmla="*/ 221 h 357"/>
                <a:gd name="T4" fmla="*/ 102 w 367"/>
                <a:gd name="T5" fmla="*/ 298 h 357"/>
                <a:gd name="T6" fmla="*/ 367 w 367"/>
                <a:gd name="T7" fmla="*/ 350 h 357"/>
                <a:gd name="T8" fmla="*/ 98 w 367"/>
                <a:gd name="T9" fmla="*/ 321 h 357"/>
                <a:gd name="T10" fmla="*/ 32 w 367"/>
                <a:gd name="T11" fmla="*/ 270 h 357"/>
                <a:gd name="T12" fmla="*/ 33 w 367"/>
                <a:gd name="T13" fmla="*/ 30 h 357"/>
                <a:gd name="T14" fmla="*/ 62 w 367"/>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57">
                  <a:moveTo>
                    <a:pt x="62" y="0"/>
                  </a:moveTo>
                  <a:cubicBezTo>
                    <a:pt x="46" y="42"/>
                    <a:pt x="40" y="181"/>
                    <a:pt x="44" y="221"/>
                  </a:cubicBezTo>
                  <a:cubicBezTo>
                    <a:pt x="49" y="267"/>
                    <a:pt x="80" y="289"/>
                    <a:pt x="102" y="298"/>
                  </a:cubicBezTo>
                  <a:cubicBezTo>
                    <a:pt x="170" y="325"/>
                    <a:pt x="271" y="341"/>
                    <a:pt x="367" y="350"/>
                  </a:cubicBezTo>
                  <a:cubicBezTo>
                    <a:pt x="309" y="357"/>
                    <a:pt x="177" y="348"/>
                    <a:pt x="98" y="321"/>
                  </a:cubicBezTo>
                  <a:cubicBezTo>
                    <a:pt x="51" y="305"/>
                    <a:pt x="41" y="292"/>
                    <a:pt x="32" y="270"/>
                  </a:cubicBezTo>
                  <a:cubicBezTo>
                    <a:pt x="0" y="188"/>
                    <a:pt x="23" y="46"/>
                    <a:pt x="33" y="30"/>
                  </a:cubicBezTo>
                  <a:cubicBezTo>
                    <a:pt x="44" y="14"/>
                    <a:pt x="50" y="8"/>
                    <a:pt x="62" y="0"/>
                  </a:cubicBezTo>
                  <a:close/>
                </a:path>
              </a:pathLst>
            </a:custGeom>
            <a:gradFill>
              <a:gsLst>
                <a:gs pos="0">
                  <a:schemeClr val="accent4"/>
                </a:gs>
                <a:gs pos="100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3" name="Freeform 51" descr="" title=""/>
            <p:cNvSpPr>
              <a:spLocks/>
            </p:cNvSpPr>
            <p:nvPr/>
          </p:nvSpPr>
          <p:spPr bwMode="auto">
            <a:xfrm>
              <a:off x="5340446" y="2494222"/>
              <a:ext cx="434279" cy="100858"/>
            </a:xfrm>
            <a:custGeom>
              <a:avLst/>
              <a:gdLst>
                <a:gd name="T0" fmla="*/ 1 w 350"/>
                <a:gd name="T1" fmla="*/ 41 h 82"/>
                <a:gd name="T2" fmla="*/ 188 w 350"/>
                <a:gd name="T3" fmla="*/ 35 h 82"/>
                <a:gd name="T4" fmla="*/ 350 w 350"/>
                <a:gd name="T5" fmla="*/ 0 h 82"/>
                <a:gd name="T6" fmla="*/ 282 w 350"/>
                <a:gd name="T7" fmla="*/ 42 h 82"/>
                <a:gd name="T8" fmla="*/ 26 w 350"/>
                <a:gd name="T9" fmla="*/ 73 h 82"/>
                <a:gd name="T10" fmla="*/ 1 w 350"/>
                <a:gd name="T11" fmla="*/ 41 h 82"/>
              </a:gdLst>
              <a:ahLst/>
              <a:cxnLst>
                <a:cxn ang="0">
                  <a:pos x="T0" y="T1"/>
                </a:cxn>
                <a:cxn ang="0">
                  <a:pos x="T2" y="T3"/>
                </a:cxn>
                <a:cxn ang="0">
                  <a:pos x="T4" y="T5"/>
                </a:cxn>
                <a:cxn ang="0">
                  <a:pos x="T6" y="T7"/>
                </a:cxn>
                <a:cxn ang="0">
                  <a:pos x="T8" y="T9"/>
                </a:cxn>
                <a:cxn ang="0">
                  <a:pos x="T10" y="T11"/>
                </a:cxn>
              </a:cxnLst>
              <a:rect l="0" t="0" r="r" b="b"/>
              <a:pathLst>
                <a:path w="350" h="82">
                  <a:moveTo>
                    <a:pt x="1" y="41"/>
                  </a:moveTo>
                  <a:cubicBezTo>
                    <a:pt x="49" y="55"/>
                    <a:pt x="117" y="46"/>
                    <a:pt x="188" y="35"/>
                  </a:cubicBezTo>
                  <a:cubicBezTo>
                    <a:pt x="259" y="24"/>
                    <a:pt x="334" y="11"/>
                    <a:pt x="350" y="0"/>
                  </a:cubicBezTo>
                  <a:cubicBezTo>
                    <a:pt x="332" y="31"/>
                    <a:pt x="303" y="38"/>
                    <a:pt x="282" y="42"/>
                  </a:cubicBezTo>
                  <a:cubicBezTo>
                    <a:pt x="255" y="46"/>
                    <a:pt x="55" y="82"/>
                    <a:pt x="26" y="73"/>
                  </a:cubicBezTo>
                  <a:cubicBezTo>
                    <a:pt x="5" y="66"/>
                    <a:pt x="0" y="54"/>
                    <a:pt x="1" y="41"/>
                  </a:cubicBezTo>
                  <a:close/>
                </a:path>
              </a:pathLst>
            </a:custGeom>
            <a:gradFill>
              <a:gsLst>
                <a:gs pos="100000">
                  <a:schemeClr val="accent4"/>
                </a:gs>
                <a:gs pos="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4" name="Freeform 52" descr="" title=""/>
            <p:cNvSpPr>
              <a:spLocks/>
            </p:cNvSpPr>
            <p:nvPr/>
          </p:nvSpPr>
          <p:spPr bwMode="auto">
            <a:xfrm>
              <a:off x="5104322" y="3050716"/>
              <a:ext cx="217140" cy="189849"/>
            </a:xfrm>
            <a:custGeom>
              <a:avLst/>
              <a:gdLst>
                <a:gd name="T0" fmla="*/ 0 w 176"/>
                <a:gd name="T1" fmla="*/ 0 h 153"/>
                <a:gd name="T2" fmla="*/ 27 w 176"/>
                <a:gd name="T3" fmla="*/ 18 h 153"/>
                <a:gd name="T4" fmla="*/ 55 w 176"/>
                <a:gd name="T5" fmla="*/ 122 h 153"/>
                <a:gd name="T6" fmla="*/ 176 w 176"/>
                <a:gd name="T7" fmla="*/ 123 h 153"/>
                <a:gd name="T8" fmla="*/ 168 w 176"/>
                <a:gd name="T9" fmla="*/ 139 h 153"/>
                <a:gd name="T10" fmla="*/ 37 w 176"/>
                <a:gd name="T11" fmla="*/ 140 h 153"/>
                <a:gd name="T12" fmla="*/ 0 w 176"/>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6" h="153">
                  <a:moveTo>
                    <a:pt x="0" y="0"/>
                  </a:moveTo>
                  <a:cubicBezTo>
                    <a:pt x="0" y="0"/>
                    <a:pt x="20" y="13"/>
                    <a:pt x="27" y="18"/>
                  </a:cubicBezTo>
                  <a:cubicBezTo>
                    <a:pt x="35" y="50"/>
                    <a:pt x="52" y="112"/>
                    <a:pt x="55" y="122"/>
                  </a:cubicBezTo>
                  <a:cubicBezTo>
                    <a:pt x="72" y="126"/>
                    <a:pt x="142" y="130"/>
                    <a:pt x="176" y="123"/>
                  </a:cubicBezTo>
                  <a:cubicBezTo>
                    <a:pt x="173" y="129"/>
                    <a:pt x="171" y="134"/>
                    <a:pt x="168" y="139"/>
                  </a:cubicBezTo>
                  <a:cubicBezTo>
                    <a:pt x="125" y="153"/>
                    <a:pt x="56" y="148"/>
                    <a:pt x="37" y="140"/>
                  </a:cubicBezTo>
                  <a:cubicBezTo>
                    <a:pt x="30" y="114"/>
                    <a:pt x="0" y="0"/>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5" name="Rectangle 701" descr="" title=""/>
            <p:cNvSpPr/>
            <p:nvPr/>
          </p:nvSpPr>
          <p:spPr>
            <a:xfrm>
              <a:off x="4806765" y="3101498"/>
              <a:ext cx="224095" cy="91928"/>
            </a:xfrm>
            <a:custGeom>
              <a:avLst/>
              <a:gdLst>
                <a:gd name="connsiteX0" fmla="*/ 0 w 224095"/>
                <a:gd name="connsiteY0" fmla="*/ 0 h 108597"/>
                <a:gd name="connsiteX1" fmla="*/ 224095 w 224095"/>
                <a:gd name="connsiteY1" fmla="*/ 0 h 108597"/>
                <a:gd name="connsiteX2" fmla="*/ 224095 w 224095"/>
                <a:gd name="connsiteY2" fmla="*/ 108597 h 108597"/>
                <a:gd name="connsiteX3" fmla="*/ 0 w 224095"/>
                <a:gd name="connsiteY3" fmla="*/ 108597 h 108597"/>
                <a:gd name="connsiteX4" fmla="*/ 0 w 224095"/>
                <a:gd name="connsiteY4" fmla="*/ 0 h 108597"/>
                <a:gd name="connsiteX0" fmla="*/ 0 w 231239"/>
                <a:gd name="connsiteY0" fmla="*/ 0 h 108597"/>
                <a:gd name="connsiteX1" fmla="*/ 231239 w 231239"/>
                <a:gd name="connsiteY1" fmla="*/ 73819 h 108597"/>
                <a:gd name="connsiteX2" fmla="*/ 224095 w 231239"/>
                <a:gd name="connsiteY2" fmla="*/ 108597 h 108597"/>
                <a:gd name="connsiteX3" fmla="*/ 0 w 231239"/>
                <a:gd name="connsiteY3" fmla="*/ 108597 h 108597"/>
                <a:gd name="connsiteX4" fmla="*/ 0 w 231239"/>
                <a:gd name="connsiteY4" fmla="*/ 0 h 108597"/>
                <a:gd name="connsiteX0" fmla="*/ 0 w 231239"/>
                <a:gd name="connsiteY0" fmla="*/ 0 h 118122"/>
                <a:gd name="connsiteX1" fmla="*/ 231239 w 231239"/>
                <a:gd name="connsiteY1" fmla="*/ 73819 h 118122"/>
                <a:gd name="connsiteX2" fmla="*/ 197901 w 231239"/>
                <a:gd name="connsiteY2" fmla="*/ 118122 h 118122"/>
                <a:gd name="connsiteX3" fmla="*/ 0 w 231239"/>
                <a:gd name="connsiteY3" fmla="*/ 108597 h 118122"/>
                <a:gd name="connsiteX4" fmla="*/ 0 w 231239"/>
                <a:gd name="connsiteY4" fmla="*/ 0 h 118122"/>
                <a:gd name="connsiteX0" fmla="*/ 0 w 216952"/>
                <a:gd name="connsiteY0" fmla="*/ 0 h 118122"/>
                <a:gd name="connsiteX1" fmla="*/ 216952 w 216952"/>
                <a:gd name="connsiteY1" fmla="*/ 90487 h 118122"/>
                <a:gd name="connsiteX2" fmla="*/ 197901 w 216952"/>
                <a:gd name="connsiteY2" fmla="*/ 118122 h 118122"/>
                <a:gd name="connsiteX3" fmla="*/ 0 w 216952"/>
                <a:gd name="connsiteY3" fmla="*/ 108597 h 118122"/>
                <a:gd name="connsiteX4" fmla="*/ 0 w 216952"/>
                <a:gd name="connsiteY4" fmla="*/ 0 h 118122"/>
                <a:gd name="connsiteX0" fmla="*/ 0 w 231239"/>
                <a:gd name="connsiteY0" fmla="*/ 0 h 89547"/>
                <a:gd name="connsiteX1" fmla="*/ 231239 w 231239"/>
                <a:gd name="connsiteY1" fmla="*/ 61912 h 89547"/>
                <a:gd name="connsiteX2" fmla="*/ 212188 w 231239"/>
                <a:gd name="connsiteY2" fmla="*/ 89547 h 89547"/>
                <a:gd name="connsiteX3" fmla="*/ 14287 w 231239"/>
                <a:gd name="connsiteY3" fmla="*/ 80022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42862 w 231239"/>
                <a:gd name="connsiteY3" fmla="*/ 68116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0 w 231239"/>
                <a:gd name="connsiteY3" fmla="*/ 0 h 89547"/>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Lst>
              <a:ahLst/>
              <a:cxnLst>
                <a:cxn ang="0">
                  <a:pos x="connsiteX0" y="connsiteY0"/>
                </a:cxn>
                <a:cxn ang="0">
                  <a:pos x="connsiteX1" y="connsiteY1"/>
                </a:cxn>
                <a:cxn ang="0">
                  <a:pos x="connsiteX2" y="connsiteY2"/>
                </a:cxn>
                <a:cxn ang="0">
                  <a:pos x="connsiteX3" y="connsiteY3"/>
                </a:cxn>
              </a:cxnLst>
              <a:rect l="l" t="t" r="r" b="b"/>
              <a:pathLst>
                <a:path w="224095" h="91928">
                  <a:moveTo>
                    <a:pt x="0" y="0"/>
                  </a:moveTo>
                  <a:cubicBezTo>
                    <a:pt x="67554" y="30956"/>
                    <a:pt x="132728" y="57149"/>
                    <a:pt x="224095" y="64293"/>
                  </a:cubicBezTo>
                  <a:lnTo>
                    <a:pt x="205044" y="91928"/>
                  </a:lnTo>
                  <a:cubicBezTo>
                    <a:pt x="172415" y="89860"/>
                    <a:pt x="49298" y="75887"/>
                    <a:pt x="0" y="0"/>
                  </a:cubicBezTo>
                  <a:close/>
                </a:path>
              </a:pathLst>
            </a:custGeom>
            <a:gradFill>
              <a:gsLst>
                <a:gs pos="0">
                  <a:schemeClr val="accent6"/>
                </a:gs>
                <a:gs pos="91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a:ea typeface="+mn-ea"/>
                <a:cs typeface="+mn-cs"/>
              </a:endParaRPr>
            </a:p>
          </p:txBody>
        </p:sp>
      </p:grpSp>
      <p:grpSp>
        <p:nvGrpSpPr>
          <p:cNvPr id="166" name="Pumpkin2" descr="" title=""/>
          <p:cNvGrpSpPr>
            <a:grpSpLocks noChangeAspect="1"/>
          </p:cNvGrpSpPr>
          <p:nvPr/>
        </p:nvGrpSpPr>
        <p:grpSpPr bwMode="auto">
          <a:xfrm rot="21351149">
            <a:off x="2415688" y="2352892"/>
            <a:ext cx="505868" cy="531552"/>
            <a:chOff x="543" y="0"/>
            <a:chExt cx="3230" cy="3394"/>
          </a:xfrm>
        </p:grpSpPr>
        <p:sp>
          <p:nvSpPr>
            <p:cNvPr id="167"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8" name="Freeform 167"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9" name="Freeform 168"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0" name="Freeform 169"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1" name="Freeform 170"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1270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2" name="Freeform 171"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3" name="Freeform 172"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4" name="Freeform 173"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5" name="Freeform 174"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127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6" name="Freeform 175"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635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7" name="Freeform 176"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8" name="Freeform 177"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9" name="Freeform 178"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0" name="Freeform 179"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1" name="Freeform 180"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2" name="Freeform 181"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3" name="Freeform 182"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4" name="Freeform 183"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5"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6"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7"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8"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9"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90"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91"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92"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Tree>
    <p:extLst>
      <p:ext uri="{BB962C8B-B14F-4D97-AF65-F5344CB8AC3E}">
        <p14:creationId xmlns:p14="http://schemas.microsoft.com/office/powerpoint/2010/main" val="695433569"/>
      </p:ext>
    </p:extLst>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84000">
              <a:schemeClr val="accent1">
                <a:lumMod val="75000"/>
              </a:schemeClr>
            </a:gs>
            <a:gs pos="23000">
              <a:schemeClr val="accent1">
                <a:lumMod val="20000"/>
                <a:lumOff val="80000"/>
              </a:schemeClr>
            </a:gs>
          </a:gsLst>
          <a:path path="circle">
            <a:fillToRect l="50000" t="50000" r="50000" b="50000"/>
          </a:path>
          <a:tileRect/>
        </a:gradFill>
        <a:effectLst/>
      </p:bgPr>
    </p:bg>
    <p:spTree>
      <p:nvGrpSpPr>
        <p:cNvPr id="1" name="" descr="" title=""/>
        <p:cNvGrpSpPr/>
        <p:nvPr/>
      </p:nvGrpSpPr>
      <p:grpSpPr>
        <a:xfrm>
          <a:off x="0" y="0"/>
          <a:ext cx="0" cy="0"/>
          <a:chOff x="0" y="0"/>
          <a:chExt cx="0" cy="0"/>
        </a:xfrm>
      </p:grpSpPr>
      <p:sp>
        <p:nvSpPr>
          <p:cNvPr id="9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bat1" descr="" title=""/>
          <p:cNvSpPr>
            <a:spLocks/>
          </p:cNvSpPr>
          <p:nvPr/>
        </p:nvSpPr>
        <p:spPr bwMode="auto">
          <a:xfrm>
            <a:off x="1017224" y="2927615"/>
            <a:ext cx="514869" cy="124995"/>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bat3" descr="" title=""/>
          <p:cNvSpPr>
            <a:spLocks/>
          </p:cNvSpPr>
          <p:nvPr/>
        </p:nvSpPr>
        <p:spPr bwMode="auto">
          <a:xfrm>
            <a:off x="6178581" y="3754507"/>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bat4" descr="" title=""/>
          <p:cNvSpPr>
            <a:spLocks/>
          </p:cNvSpPr>
          <p:nvPr/>
        </p:nvSpPr>
        <p:spPr bwMode="auto">
          <a:xfrm>
            <a:off x="6289494" y="2842959"/>
            <a:ext cx="628049" cy="287537"/>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nvGrpSpPr>
          <p:cNvPr id="46" name="rear_graves" descr="" title=""/>
          <p:cNvGrpSpPr>
            <a:grpSpLocks noChangeAspect="1"/>
          </p:cNvGrpSpPr>
          <p:nvPr/>
        </p:nvGrpSpPr>
        <p:grpSpPr bwMode="auto">
          <a:xfrm>
            <a:off x="6544858" y="3867150"/>
            <a:ext cx="2174691" cy="595723"/>
            <a:chOff x="1008" y="1593"/>
            <a:chExt cx="3311" cy="907"/>
          </a:xfrm>
        </p:grpSpPr>
        <p:sp>
          <p:nvSpPr>
            <p:cNvPr id="47"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4"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5"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62"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6" name="front_graves" descr="" title=""/>
          <p:cNvGrpSpPr>
            <a:grpSpLocks noChangeAspect="1"/>
          </p:cNvGrpSpPr>
          <p:nvPr/>
        </p:nvGrpSpPr>
        <p:grpSpPr bwMode="auto">
          <a:xfrm>
            <a:off x="3657600" y="4075613"/>
            <a:ext cx="2206427" cy="1066541"/>
            <a:chOff x="1140" y="1906"/>
            <a:chExt cx="1444" cy="698"/>
          </a:xfrm>
        </p:grpSpPr>
        <p:sp>
          <p:nvSpPr>
            <p:cNvPr id="117"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24" name="bat1" descr="" title=""/>
          <p:cNvSpPr>
            <a:spLocks/>
          </p:cNvSpPr>
          <p:nvPr/>
        </p:nvSpPr>
        <p:spPr bwMode="auto">
          <a:xfrm>
            <a:off x="234141" y="353889"/>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5" name="bat4" descr="" title=""/>
          <p:cNvSpPr>
            <a:spLocks/>
          </p:cNvSpPr>
          <p:nvPr/>
        </p:nvSpPr>
        <p:spPr bwMode="auto">
          <a:xfrm>
            <a:off x="7618756" y="1273393"/>
            <a:ext cx="527424" cy="241468"/>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6" name="bat3" descr="" title=""/>
          <p:cNvSpPr>
            <a:spLocks/>
          </p:cNvSpPr>
          <p:nvPr/>
        </p:nvSpPr>
        <p:spPr bwMode="auto">
          <a:xfrm>
            <a:off x="4185726" y="2438677"/>
            <a:ext cx="260333" cy="173980"/>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7" name="bat4" descr="" title=""/>
          <p:cNvSpPr>
            <a:spLocks/>
          </p:cNvSpPr>
          <p:nvPr/>
        </p:nvSpPr>
        <p:spPr bwMode="auto">
          <a:xfrm rot="522962">
            <a:off x="5972855" y="2594088"/>
            <a:ext cx="285893" cy="13088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8" name="bat4" descr="" title=""/>
          <p:cNvSpPr>
            <a:spLocks/>
          </p:cNvSpPr>
          <p:nvPr/>
        </p:nvSpPr>
        <p:spPr bwMode="auto">
          <a:xfrm rot="522962">
            <a:off x="3928086" y="2194898"/>
            <a:ext cx="285893" cy="13088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9" name="bat2" descr="" title=""/>
          <p:cNvSpPr>
            <a:spLocks/>
          </p:cNvSpPr>
          <p:nvPr/>
        </p:nvSpPr>
        <p:spPr bwMode="auto">
          <a:xfrm rot="1946650">
            <a:off x="5840990" y="1393790"/>
            <a:ext cx="232797" cy="115459"/>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0" name="bat4" descr="" title=""/>
          <p:cNvSpPr>
            <a:spLocks/>
          </p:cNvSpPr>
          <p:nvPr/>
        </p:nvSpPr>
        <p:spPr bwMode="auto">
          <a:xfrm rot="522962">
            <a:off x="6033454" y="3034239"/>
            <a:ext cx="285893" cy="13088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1" name="Rounded Rectangle 130" descr="" title=""/>
          <p:cNvSpPr/>
          <p:nvPr/>
        </p:nvSpPr>
        <p:spPr>
          <a:xfrm>
            <a:off x="3919819" y="96062"/>
            <a:ext cx="4606722" cy="4971868"/>
          </a:xfrm>
          <a:prstGeom prst="round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ground" descr="" title=""/>
          <p:cNvSpPr>
            <a:spLocks noEditPoints="1"/>
          </p:cNvSpPr>
          <p:nvPr/>
        </p:nvSpPr>
        <p:spPr bwMode="auto">
          <a:xfrm>
            <a:off x="4194" y="3683710"/>
            <a:ext cx="8555093" cy="1478840"/>
          </a:xfrm>
          <a:custGeom>
            <a:avLst/>
            <a:gdLst>
              <a:gd name="T0" fmla="*/ 1960 w 2010"/>
              <a:gd name="T1" fmla="*/ 339 h 405"/>
              <a:gd name="T2" fmla="*/ 1917 w 2010"/>
              <a:gd name="T3" fmla="*/ 223 h 405"/>
              <a:gd name="T4" fmla="*/ 1834 w 2010"/>
              <a:gd name="T5" fmla="*/ 278 h 405"/>
              <a:gd name="T6" fmla="*/ 1836 w 2010"/>
              <a:gd name="T7" fmla="*/ 190 h 405"/>
              <a:gd name="T8" fmla="*/ 1815 w 2010"/>
              <a:gd name="T9" fmla="*/ 172 h 405"/>
              <a:gd name="T10" fmla="*/ 1707 w 2010"/>
              <a:gd name="T11" fmla="*/ 243 h 405"/>
              <a:gd name="T12" fmla="*/ 1735 w 2010"/>
              <a:gd name="T13" fmla="*/ 159 h 405"/>
              <a:gd name="T14" fmla="*/ 1654 w 2010"/>
              <a:gd name="T15" fmla="*/ 212 h 405"/>
              <a:gd name="T16" fmla="*/ 1635 w 2010"/>
              <a:gd name="T17" fmla="*/ 166 h 405"/>
              <a:gd name="T18" fmla="*/ 1629 w 2010"/>
              <a:gd name="T19" fmla="*/ 98 h 405"/>
              <a:gd name="T20" fmla="*/ 1568 w 2010"/>
              <a:gd name="T21" fmla="*/ 154 h 405"/>
              <a:gd name="T22" fmla="*/ 1533 w 2010"/>
              <a:gd name="T23" fmla="*/ 162 h 405"/>
              <a:gd name="T24" fmla="*/ 1524 w 2010"/>
              <a:gd name="T25" fmla="*/ 109 h 405"/>
              <a:gd name="T26" fmla="*/ 1474 w 2010"/>
              <a:gd name="T27" fmla="*/ 170 h 405"/>
              <a:gd name="T28" fmla="*/ 1496 w 2010"/>
              <a:gd name="T29" fmla="*/ 64 h 405"/>
              <a:gd name="T30" fmla="*/ 1449 w 2010"/>
              <a:gd name="T31" fmla="*/ 67 h 405"/>
              <a:gd name="T32" fmla="*/ 1338 w 2010"/>
              <a:gd name="T33" fmla="*/ 143 h 405"/>
              <a:gd name="T34" fmla="*/ 1300 w 2010"/>
              <a:gd name="T35" fmla="*/ 136 h 405"/>
              <a:gd name="T36" fmla="*/ 1257 w 2010"/>
              <a:gd name="T37" fmla="*/ 135 h 405"/>
              <a:gd name="T38" fmla="*/ 1244 w 2010"/>
              <a:gd name="T39" fmla="*/ 100 h 405"/>
              <a:gd name="T40" fmla="*/ 1226 w 2010"/>
              <a:gd name="T41" fmla="*/ 79 h 405"/>
              <a:gd name="T42" fmla="*/ 1147 w 2010"/>
              <a:gd name="T43" fmla="*/ 132 h 405"/>
              <a:gd name="T44" fmla="*/ 1130 w 2010"/>
              <a:gd name="T45" fmla="*/ 32 h 405"/>
              <a:gd name="T46" fmla="*/ 1069 w 2010"/>
              <a:gd name="T47" fmla="*/ 131 h 405"/>
              <a:gd name="T48" fmla="*/ 1032 w 2010"/>
              <a:gd name="T49" fmla="*/ 84 h 405"/>
              <a:gd name="T50" fmla="*/ 978 w 2010"/>
              <a:gd name="T51" fmla="*/ 130 h 405"/>
              <a:gd name="T52" fmla="*/ 945 w 2010"/>
              <a:gd name="T53" fmla="*/ 127 h 405"/>
              <a:gd name="T54" fmla="*/ 907 w 2010"/>
              <a:gd name="T55" fmla="*/ 161 h 405"/>
              <a:gd name="T56" fmla="*/ 857 w 2010"/>
              <a:gd name="T57" fmla="*/ 160 h 405"/>
              <a:gd name="T58" fmla="*/ 834 w 2010"/>
              <a:gd name="T59" fmla="*/ 91 h 405"/>
              <a:gd name="T60" fmla="*/ 784 w 2010"/>
              <a:gd name="T61" fmla="*/ 181 h 405"/>
              <a:gd name="T62" fmla="*/ 734 w 2010"/>
              <a:gd name="T63" fmla="*/ 174 h 405"/>
              <a:gd name="T64" fmla="*/ 683 w 2010"/>
              <a:gd name="T65" fmla="*/ 195 h 405"/>
              <a:gd name="T66" fmla="*/ 636 w 2010"/>
              <a:gd name="T67" fmla="*/ 200 h 405"/>
              <a:gd name="T68" fmla="*/ 612 w 2010"/>
              <a:gd name="T69" fmla="*/ 151 h 405"/>
              <a:gd name="T70" fmla="*/ 546 w 2010"/>
              <a:gd name="T71" fmla="*/ 168 h 405"/>
              <a:gd name="T72" fmla="*/ 506 w 2010"/>
              <a:gd name="T73" fmla="*/ 196 h 405"/>
              <a:gd name="T74" fmla="*/ 471 w 2010"/>
              <a:gd name="T75" fmla="*/ 106 h 405"/>
              <a:gd name="T76" fmla="*/ 439 w 2010"/>
              <a:gd name="T77" fmla="*/ 111 h 405"/>
              <a:gd name="T78" fmla="*/ 390 w 2010"/>
              <a:gd name="T79" fmla="*/ 156 h 405"/>
              <a:gd name="T80" fmla="*/ 359 w 2010"/>
              <a:gd name="T81" fmla="*/ 110 h 405"/>
              <a:gd name="T82" fmla="*/ 262 w 2010"/>
              <a:gd name="T83" fmla="*/ 175 h 405"/>
              <a:gd name="T84" fmla="*/ 249 w 2010"/>
              <a:gd name="T85" fmla="*/ 139 h 405"/>
              <a:gd name="T86" fmla="*/ 205 w 2010"/>
              <a:gd name="T87" fmla="*/ 82 h 405"/>
              <a:gd name="T88" fmla="*/ 162 w 2010"/>
              <a:gd name="T89" fmla="*/ 107 h 405"/>
              <a:gd name="T90" fmla="*/ 157 w 2010"/>
              <a:gd name="T91" fmla="*/ 59 h 405"/>
              <a:gd name="T92" fmla="*/ 76 w 2010"/>
              <a:gd name="T93" fmla="*/ 72 h 405"/>
              <a:gd name="T94" fmla="*/ 58 w 2010"/>
              <a:gd name="T95" fmla="*/ 41 h 405"/>
              <a:gd name="T96" fmla="*/ 36 w 2010"/>
              <a:gd name="T97" fmla="*/ 23 h 405"/>
              <a:gd name="T98" fmla="*/ 208 w 2010"/>
              <a:gd name="T99" fmla="*/ 153 h 405"/>
              <a:gd name="T100" fmla="*/ 257 w 2010"/>
              <a:gd name="T101" fmla="*/ 144 h 405"/>
              <a:gd name="T102" fmla="*/ 383 w 2010"/>
              <a:gd name="T103" fmla="*/ 160 h 405"/>
              <a:gd name="T104" fmla="*/ 525 w 2010"/>
              <a:gd name="T105" fmla="*/ 190 h 405"/>
              <a:gd name="T106" fmla="*/ 816 w 2010"/>
              <a:gd name="T107" fmla="*/ 148 h 405"/>
              <a:gd name="T108" fmla="*/ 877 w 2010"/>
              <a:gd name="T109" fmla="*/ 166 h 405"/>
              <a:gd name="T110" fmla="*/ 957 w 2010"/>
              <a:gd name="T111" fmla="*/ 111 h 405"/>
              <a:gd name="T112" fmla="*/ 1021 w 2010"/>
              <a:gd name="T113" fmla="*/ 131 h 405"/>
              <a:gd name="T114" fmla="*/ 1203 w 2010"/>
              <a:gd name="T115" fmla="*/ 132 h 405"/>
              <a:gd name="T116" fmla="*/ 1795 w 2010"/>
              <a:gd name="T117" fmla="*/ 28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0" h="405">
                <a:moveTo>
                  <a:pt x="0" y="405"/>
                </a:moveTo>
                <a:cubicBezTo>
                  <a:pt x="2010" y="405"/>
                  <a:pt x="2010" y="405"/>
                  <a:pt x="2010" y="405"/>
                </a:cubicBezTo>
                <a:cubicBezTo>
                  <a:pt x="1996" y="398"/>
                  <a:pt x="1980" y="389"/>
                  <a:pt x="1962" y="379"/>
                </a:cubicBezTo>
                <a:cubicBezTo>
                  <a:pt x="1965" y="378"/>
                  <a:pt x="1968" y="376"/>
                  <a:pt x="1971" y="375"/>
                </a:cubicBezTo>
                <a:cubicBezTo>
                  <a:pt x="1968" y="376"/>
                  <a:pt x="1965" y="377"/>
                  <a:pt x="1961" y="378"/>
                </a:cubicBezTo>
                <a:cubicBezTo>
                  <a:pt x="1958" y="377"/>
                  <a:pt x="1956" y="375"/>
                  <a:pt x="1953" y="374"/>
                </a:cubicBezTo>
                <a:cubicBezTo>
                  <a:pt x="1957" y="371"/>
                  <a:pt x="1962" y="368"/>
                  <a:pt x="1964" y="367"/>
                </a:cubicBezTo>
                <a:cubicBezTo>
                  <a:pt x="1968" y="365"/>
                  <a:pt x="1954" y="366"/>
                  <a:pt x="1941" y="367"/>
                </a:cubicBezTo>
                <a:cubicBezTo>
                  <a:pt x="1938" y="366"/>
                  <a:pt x="1935" y="364"/>
                  <a:pt x="1932" y="362"/>
                </a:cubicBezTo>
                <a:cubicBezTo>
                  <a:pt x="1943" y="353"/>
                  <a:pt x="1960" y="339"/>
                  <a:pt x="1960" y="339"/>
                </a:cubicBezTo>
                <a:cubicBezTo>
                  <a:pt x="1960" y="339"/>
                  <a:pt x="1946" y="343"/>
                  <a:pt x="1931" y="347"/>
                </a:cubicBezTo>
                <a:cubicBezTo>
                  <a:pt x="1940" y="316"/>
                  <a:pt x="1953" y="282"/>
                  <a:pt x="1981" y="251"/>
                </a:cubicBezTo>
                <a:cubicBezTo>
                  <a:pt x="1958" y="263"/>
                  <a:pt x="1930" y="300"/>
                  <a:pt x="1910" y="342"/>
                </a:cubicBezTo>
                <a:cubicBezTo>
                  <a:pt x="1909" y="342"/>
                  <a:pt x="1907" y="342"/>
                  <a:pt x="1905" y="342"/>
                </a:cubicBezTo>
                <a:cubicBezTo>
                  <a:pt x="1916" y="308"/>
                  <a:pt x="1928" y="268"/>
                  <a:pt x="1960" y="232"/>
                </a:cubicBezTo>
                <a:cubicBezTo>
                  <a:pt x="1942" y="241"/>
                  <a:pt x="1921" y="266"/>
                  <a:pt x="1904" y="296"/>
                </a:cubicBezTo>
                <a:cubicBezTo>
                  <a:pt x="1912" y="278"/>
                  <a:pt x="1923" y="259"/>
                  <a:pt x="1938" y="242"/>
                </a:cubicBezTo>
                <a:cubicBezTo>
                  <a:pt x="1917" y="253"/>
                  <a:pt x="1892" y="284"/>
                  <a:pt x="1873" y="321"/>
                </a:cubicBezTo>
                <a:cubicBezTo>
                  <a:pt x="1871" y="321"/>
                  <a:pt x="1869" y="321"/>
                  <a:pt x="1866" y="321"/>
                </a:cubicBezTo>
                <a:cubicBezTo>
                  <a:pt x="1876" y="289"/>
                  <a:pt x="1889" y="255"/>
                  <a:pt x="1917" y="223"/>
                </a:cubicBezTo>
                <a:cubicBezTo>
                  <a:pt x="1901" y="232"/>
                  <a:pt x="1883" y="252"/>
                  <a:pt x="1867" y="277"/>
                </a:cubicBezTo>
                <a:cubicBezTo>
                  <a:pt x="1870" y="266"/>
                  <a:pt x="1874" y="255"/>
                  <a:pt x="1879" y="244"/>
                </a:cubicBezTo>
                <a:cubicBezTo>
                  <a:pt x="1869" y="261"/>
                  <a:pt x="1860" y="279"/>
                  <a:pt x="1854" y="299"/>
                </a:cubicBezTo>
                <a:cubicBezTo>
                  <a:pt x="1852" y="303"/>
                  <a:pt x="1850" y="307"/>
                  <a:pt x="1848" y="311"/>
                </a:cubicBezTo>
                <a:cubicBezTo>
                  <a:pt x="1845" y="312"/>
                  <a:pt x="1843" y="313"/>
                  <a:pt x="1842" y="314"/>
                </a:cubicBezTo>
                <a:cubicBezTo>
                  <a:pt x="1841" y="313"/>
                  <a:pt x="1840" y="313"/>
                  <a:pt x="1840" y="312"/>
                </a:cubicBezTo>
                <a:cubicBezTo>
                  <a:pt x="1840" y="311"/>
                  <a:pt x="1840" y="309"/>
                  <a:pt x="1840" y="309"/>
                </a:cubicBezTo>
                <a:cubicBezTo>
                  <a:pt x="1836" y="310"/>
                  <a:pt x="1836" y="310"/>
                  <a:pt x="1836" y="310"/>
                </a:cubicBezTo>
                <a:cubicBezTo>
                  <a:pt x="1838" y="284"/>
                  <a:pt x="1844" y="256"/>
                  <a:pt x="1858" y="225"/>
                </a:cubicBezTo>
                <a:cubicBezTo>
                  <a:pt x="1848" y="241"/>
                  <a:pt x="1840" y="259"/>
                  <a:pt x="1834" y="278"/>
                </a:cubicBezTo>
                <a:cubicBezTo>
                  <a:pt x="1820" y="281"/>
                  <a:pt x="1820" y="281"/>
                  <a:pt x="1820" y="281"/>
                </a:cubicBezTo>
                <a:cubicBezTo>
                  <a:pt x="1822" y="273"/>
                  <a:pt x="1825" y="264"/>
                  <a:pt x="1828" y="255"/>
                </a:cubicBezTo>
                <a:cubicBezTo>
                  <a:pt x="1830" y="248"/>
                  <a:pt x="1833" y="242"/>
                  <a:pt x="1836" y="235"/>
                </a:cubicBezTo>
                <a:cubicBezTo>
                  <a:pt x="1832" y="242"/>
                  <a:pt x="1828" y="249"/>
                  <a:pt x="1825" y="256"/>
                </a:cubicBezTo>
                <a:cubicBezTo>
                  <a:pt x="1805" y="265"/>
                  <a:pt x="1805" y="265"/>
                  <a:pt x="1805" y="265"/>
                </a:cubicBezTo>
                <a:cubicBezTo>
                  <a:pt x="1807" y="258"/>
                  <a:pt x="1810" y="251"/>
                  <a:pt x="1812" y="244"/>
                </a:cubicBezTo>
                <a:cubicBezTo>
                  <a:pt x="1809" y="251"/>
                  <a:pt x="1805" y="259"/>
                  <a:pt x="1802" y="267"/>
                </a:cubicBezTo>
                <a:cubicBezTo>
                  <a:pt x="1798" y="269"/>
                  <a:pt x="1798" y="269"/>
                  <a:pt x="1798" y="269"/>
                </a:cubicBezTo>
                <a:cubicBezTo>
                  <a:pt x="1801" y="255"/>
                  <a:pt x="1805" y="241"/>
                  <a:pt x="1811" y="226"/>
                </a:cubicBezTo>
                <a:cubicBezTo>
                  <a:pt x="1818" y="214"/>
                  <a:pt x="1826" y="202"/>
                  <a:pt x="1836" y="190"/>
                </a:cubicBezTo>
                <a:cubicBezTo>
                  <a:pt x="1823" y="197"/>
                  <a:pt x="1808" y="212"/>
                  <a:pt x="1795" y="231"/>
                </a:cubicBezTo>
                <a:cubicBezTo>
                  <a:pt x="1795" y="229"/>
                  <a:pt x="1796" y="226"/>
                  <a:pt x="1797" y="224"/>
                </a:cubicBezTo>
                <a:cubicBezTo>
                  <a:pt x="1795" y="228"/>
                  <a:pt x="1793" y="231"/>
                  <a:pt x="1792" y="235"/>
                </a:cubicBezTo>
                <a:cubicBezTo>
                  <a:pt x="1789" y="239"/>
                  <a:pt x="1787" y="243"/>
                  <a:pt x="1784" y="246"/>
                </a:cubicBezTo>
                <a:cubicBezTo>
                  <a:pt x="1786" y="240"/>
                  <a:pt x="1789" y="233"/>
                  <a:pt x="1791" y="226"/>
                </a:cubicBezTo>
                <a:cubicBezTo>
                  <a:pt x="1786" y="236"/>
                  <a:pt x="1781" y="248"/>
                  <a:pt x="1777" y="259"/>
                </a:cubicBezTo>
                <a:cubicBezTo>
                  <a:pt x="1776" y="261"/>
                  <a:pt x="1775" y="263"/>
                  <a:pt x="1774" y="264"/>
                </a:cubicBezTo>
                <a:cubicBezTo>
                  <a:pt x="1776" y="254"/>
                  <a:pt x="1776" y="254"/>
                  <a:pt x="1776" y="254"/>
                </a:cubicBezTo>
                <a:cubicBezTo>
                  <a:pt x="1769" y="257"/>
                  <a:pt x="1769" y="257"/>
                  <a:pt x="1769" y="257"/>
                </a:cubicBezTo>
                <a:cubicBezTo>
                  <a:pt x="1778" y="229"/>
                  <a:pt x="1791" y="199"/>
                  <a:pt x="1815" y="172"/>
                </a:cubicBezTo>
                <a:cubicBezTo>
                  <a:pt x="1802" y="178"/>
                  <a:pt x="1787" y="193"/>
                  <a:pt x="1774" y="213"/>
                </a:cubicBezTo>
                <a:cubicBezTo>
                  <a:pt x="1774" y="210"/>
                  <a:pt x="1775" y="208"/>
                  <a:pt x="1776" y="205"/>
                </a:cubicBezTo>
                <a:cubicBezTo>
                  <a:pt x="1774" y="209"/>
                  <a:pt x="1772" y="213"/>
                  <a:pt x="1771" y="217"/>
                </a:cubicBezTo>
                <a:cubicBezTo>
                  <a:pt x="1767" y="223"/>
                  <a:pt x="1763" y="229"/>
                  <a:pt x="1759" y="235"/>
                </a:cubicBezTo>
                <a:cubicBezTo>
                  <a:pt x="1767" y="217"/>
                  <a:pt x="1778" y="199"/>
                  <a:pt x="1793" y="181"/>
                </a:cubicBezTo>
                <a:cubicBezTo>
                  <a:pt x="1773" y="191"/>
                  <a:pt x="1750" y="220"/>
                  <a:pt x="1732" y="254"/>
                </a:cubicBezTo>
                <a:cubicBezTo>
                  <a:pt x="1729" y="255"/>
                  <a:pt x="1727" y="256"/>
                  <a:pt x="1725" y="257"/>
                </a:cubicBezTo>
                <a:cubicBezTo>
                  <a:pt x="1724" y="257"/>
                  <a:pt x="1724" y="257"/>
                  <a:pt x="1723" y="256"/>
                </a:cubicBezTo>
                <a:cubicBezTo>
                  <a:pt x="1733" y="226"/>
                  <a:pt x="1746" y="193"/>
                  <a:pt x="1772" y="163"/>
                </a:cubicBezTo>
                <a:cubicBezTo>
                  <a:pt x="1751" y="174"/>
                  <a:pt x="1726" y="206"/>
                  <a:pt x="1707" y="243"/>
                </a:cubicBezTo>
                <a:cubicBezTo>
                  <a:pt x="1707" y="243"/>
                  <a:pt x="1707" y="243"/>
                  <a:pt x="1707" y="243"/>
                </a:cubicBezTo>
                <a:cubicBezTo>
                  <a:pt x="1707" y="243"/>
                  <a:pt x="1707" y="243"/>
                  <a:pt x="1707" y="243"/>
                </a:cubicBezTo>
                <a:cubicBezTo>
                  <a:pt x="1706" y="245"/>
                  <a:pt x="1705" y="247"/>
                  <a:pt x="1704" y="248"/>
                </a:cubicBezTo>
                <a:cubicBezTo>
                  <a:pt x="1704" y="248"/>
                  <a:pt x="1704" y="248"/>
                  <a:pt x="1703" y="248"/>
                </a:cubicBezTo>
                <a:cubicBezTo>
                  <a:pt x="1705" y="245"/>
                  <a:pt x="1706" y="243"/>
                  <a:pt x="1707" y="243"/>
                </a:cubicBezTo>
                <a:cubicBezTo>
                  <a:pt x="1706" y="243"/>
                  <a:pt x="1702" y="245"/>
                  <a:pt x="1699" y="246"/>
                </a:cubicBezTo>
                <a:cubicBezTo>
                  <a:pt x="1696" y="245"/>
                  <a:pt x="1694" y="244"/>
                  <a:pt x="1692" y="243"/>
                </a:cubicBezTo>
                <a:cubicBezTo>
                  <a:pt x="1696" y="238"/>
                  <a:pt x="1702" y="231"/>
                  <a:pt x="1708" y="226"/>
                </a:cubicBezTo>
                <a:cubicBezTo>
                  <a:pt x="1713" y="223"/>
                  <a:pt x="1706" y="223"/>
                  <a:pt x="1696" y="225"/>
                </a:cubicBezTo>
                <a:cubicBezTo>
                  <a:pt x="1704" y="203"/>
                  <a:pt x="1716" y="181"/>
                  <a:pt x="1735" y="159"/>
                </a:cubicBezTo>
                <a:cubicBezTo>
                  <a:pt x="1726" y="164"/>
                  <a:pt x="1716" y="173"/>
                  <a:pt x="1707" y="184"/>
                </a:cubicBezTo>
                <a:cubicBezTo>
                  <a:pt x="1707" y="182"/>
                  <a:pt x="1708" y="180"/>
                  <a:pt x="1708" y="179"/>
                </a:cubicBezTo>
                <a:cubicBezTo>
                  <a:pt x="1707" y="181"/>
                  <a:pt x="1706" y="183"/>
                  <a:pt x="1705" y="186"/>
                </a:cubicBezTo>
                <a:cubicBezTo>
                  <a:pt x="1699" y="193"/>
                  <a:pt x="1693" y="201"/>
                  <a:pt x="1687" y="210"/>
                </a:cubicBezTo>
                <a:cubicBezTo>
                  <a:pt x="1690" y="194"/>
                  <a:pt x="1694" y="178"/>
                  <a:pt x="1701" y="162"/>
                </a:cubicBezTo>
                <a:cubicBezTo>
                  <a:pt x="1690" y="182"/>
                  <a:pt x="1681" y="204"/>
                  <a:pt x="1676" y="228"/>
                </a:cubicBezTo>
                <a:cubicBezTo>
                  <a:pt x="1671" y="229"/>
                  <a:pt x="1666" y="230"/>
                  <a:pt x="1662" y="231"/>
                </a:cubicBezTo>
                <a:cubicBezTo>
                  <a:pt x="1660" y="230"/>
                  <a:pt x="1658" y="229"/>
                  <a:pt x="1656" y="228"/>
                </a:cubicBezTo>
                <a:cubicBezTo>
                  <a:pt x="1666" y="209"/>
                  <a:pt x="1666" y="209"/>
                  <a:pt x="1666" y="209"/>
                </a:cubicBezTo>
                <a:cubicBezTo>
                  <a:pt x="1666" y="209"/>
                  <a:pt x="1661" y="210"/>
                  <a:pt x="1654" y="212"/>
                </a:cubicBezTo>
                <a:cubicBezTo>
                  <a:pt x="1663" y="192"/>
                  <a:pt x="1675" y="171"/>
                  <a:pt x="1692" y="151"/>
                </a:cubicBezTo>
                <a:cubicBezTo>
                  <a:pt x="1679" y="157"/>
                  <a:pt x="1664" y="173"/>
                  <a:pt x="1650" y="193"/>
                </a:cubicBezTo>
                <a:cubicBezTo>
                  <a:pt x="1652" y="178"/>
                  <a:pt x="1656" y="162"/>
                  <a:pt x="1662" y="146"/>
                </a:cubicBezTo>
                <a:cubicBezTo>
                  <a:pt x="1653" y="165"/>
                  <a:pt x="1645" y="186"/>
                  <a:pt x="1640" y="208"/>
                </a:cubicBezTo>
                <a:cubicBezTo>
                  <a:pt x="1637" y="212"/>
                  <a:pt x="1635" y="215"/>
                  <a:pt x="1633" y="219"/>
                </a:cubicBezTo>
                <a:cubicBezTo>
                  <a:pt x="1632" y="219"/>
                  <a:pt x="1632" y="219"/>
                  <a:pt x="1632" y="219"/>
                </a:cubicBezTo>
                <a:cubicBezTo>
                  <a:pt x="1631" y="219"/>
                  <a:pt x="1629" y="219"/>
                  <a:pt x="1628" y="218"/>
                </a:cubicBezTo>
                <a:cubicBezTo>
                  <a:pt x="1628" y="213"/>
                  <a:pt x="1629" y="209"/>
                  <a:pt x="1629" y="204"/>
                </a:cubicBezTo>
                <a:cubicBezTo>
                  <a:pt x="1638" y="180"/>
                  <a:pt x="1651" y="156"/>
                  <a:pt x="1671" y="132"/>
                </a:cubicBezTo>
                <a:cubicBezTo>
                  <a:pt x="1659" y="138"/>
                  <a:pt x="1647" y="150"/>
                  <a:pt x="1635" y="166"/>
                </a:cubicBezTo>
                <a:cubicBezTo>
                  <a:pt x="1638" y="150"/>
                  <a:pt x="1643" y="134"/>
                  <a:pt x="1650" y="117"/>
                </a:cubicBezTo>
                <a:cubicBezTo>
                  <a:pt x="1644" y="127"/>
                  <a:pt x="1639" y="139"/>
                  <a:pt x="1634" y="151"/>
                </a:cubicBezTo>
                <a:cubicBezTo>
                  <a:pt x="1636" y="143"/>
                  <a:pt x="1638" y="136"/>
                  <a:pt x="1641" y="128"/>
                </a:cubicBezTo>
                <a:cubicBezTo>
                  <a:pt x="1632" y="146"/>
                  <a:pt x="1624" y="167"/>
                  <a:pt x="1619" y="189"/>
                </a:cubicBezTo>
                <a:cubicBezTo>
                  <a:pt x="1616" y="194"/>
                  <a:pt x="1613" y="199"/>
                  <a:pt x="1610" y="204"/>
                </a:cubicBezTo>
                <a:cubicBezTo>
                  <a:pt x="1609" y="204"/>
                  <a:pt x="1608" y="204"/>
                  <a:pt x="1607" y="205"/>
                </a:cubicBezTo>
                <a:cubicBezTo>
                  <a:pt x="1607" y="193"/>
                  <a:pt x="1608" y="180"/>
                  <a:pt x="1610" y="167"/>
                </a:cubicBezTo>
                <a:cubicBezTo>
                  <a:pt x="1612" y="158"/>
                  <a:pt x="1616" y="148"/>
                  <a:pt x="1619" y="137"/>
                </a:cubicBezTo>
                <a:cubicBezTo>
                  <a:pt x="1617" y="142"/>
                  <a:pt x="1615" y="146"/>
                  <a:pt x="1613" y="151"/>
                </a:cubicBezTo>
                <a:cubicBezTo>
                  <a:pt x="1616" y="134"/>
                  <a:pt x="1621" y="117"/>
                  <a:pt x="1629" y="98"/>
                </a:cubicBezTo>
                <a:cubicBezTo>
                  <a:pt x="1611" y="129"/>
                  <a:pt x="1599" y="166"/>
                  <a:pt x="1594" y="206"/>
                </a:cubicBezTo>
                <a:cubicBezTo>
                  <a:pt x="1594" y="206"/>
                  <a:pt x="1593" y="206"/>
                  <a:pt x="1592" y="205"/>
                </a:cubicBezTo>
                <a:cubicBezTo>
                  <a:pt x="1589" y="179"/>
                  <a:pt x="1589" y="179"/>
                  <a:pt x="1589" y="179"/>
                </a:cubicBezTo>
                <a:cubicBezTo>
                  <a:pt x="1589" y="179"/>
                  <a:pt x="1589" y="180"/>
                  <a:pt x="1588" y="180"/>
                </a:cubicBezTo>
                <a:cubicBezTo>
                  <a:pt x="1591" y="158"/>
                  <a:pt x="1596" y="133"/>
                  <a:pt x="1608" y="108"/>
                </a:cubicBezTo>
                <a:cubicBezTo>
                  <a:pt x="1601" y="119"/>
                  <a:pt x="1596" y="130"/>
                  <a:pt x="1591" y="142"/>
                </a:cubicBezTo>
                <a:cubicBezTo>
                  <a:pt x="1593" y="134"/>
                  <a:pt x="1595" y="127"/>
                  <a:pt x="1598" y="119"/>
                </a:cubicBezTo>
                <a:cubicBezTo>
                  <a:pt x="1587" y="140"/>
                  <a:pt x="1579" y="164"/>
                  <a:pt x="1574" y="189"/>
                </a:cubicBezTo>
                <a:cubicBezTo>
                  <a:pt x="1570" y="191"/>
                  <a:pt x="1567" y="194"/>
                  <a:pt x="1564" y="196"/>
                </a:cubicBezTo>
                <a:cubicBezTo>
                  <a:pt x="1564" y="183"/>
                  <a:pt x="1566" y="169"/>
                  <a:pt x="1568" y="154"/>
                </a:cubicBezTo>
                <a:cubicBezTo>
                  <a:pt x="1575" y="142"/>
                  <a:pt x="1583" y="129"/>
                  <a:pt x="1594" y="117"/>
                </a:cubicBezTo>
                <a:cubicBezTo>
                  <a:pt x="1587" y="121"/>
                  <a:pt x="1579" y="127"/>
                  <a:pt x="1572" y="135"/>
                </a:cubicBezTo>
                <a:cubicBezTo>
                  <a:pt x="1575" y="120"/>
                  <a:pt x="1580" y="105"/>
                  <a:pt x="1586" y="89"/>
                </a:cubicBezTo>
                <a:cubicBezTo>
                  <a:pt x="1577" y="106"/>
                  <a:pt x="1568" y="125"/>
                  <a:pt x="1562" y="145"/>
                </a:cubicBezTo>
                <a:cubicBezTo>
                  <a:pt x="1552" y="157"/>
                  <a:pt x="1543" y="171"/>
                  <a:pt x="1534" y="187"/>
                </a:cubicBezTo>
                <a:cubicBezTo>
                  <a:pt x="1535" y="181"/>
                  <a:pt x="1535" y="175"/>
                  <a:pt x="1537" y="169"/>
                </a:cubicBezTo>
                <a:cubicBezTo>
                  <a:pt x="1539" y="157"/>
                  <a:pt x="1542" y="146"/>
                  <a:pt x="1547" y="134"/>
                </a:cubicBezTo>
                <a:cubicBezTo>
                  <a:pt x="1546" y="136"/>
                  <a:pt x="1545" y="138"/>
                  <a:pt x="1543" y="141"/>
                </a:cubicBezTo>
                <a:cubicBezTo>
                  <a:pt x="1545" y="136"/>
                  <a:pt x="1547" y="130"/>
                  <a:pt x="1549" y="125"/>
                </a:cubicBezTo>
                <a:cubicBezTo>
                  <a:pt x="1543" y="136"/>
                  <a:pt x="1538" y="149"/>
                  <a:pt x="1533" y="162"/>
                </a:cubicBezTo>
                <a:cubicBezTo>
                  <a:pt x="1532" y="162"/>
                  <a:pt x="1532" y="162"/>
                  <a:pt x="1532" y="162"/>
                </a:cubicBezTo>
                <a:cubicBezTo>
                  <a:pt x="1535" y="151"/>
                  <a:pt x="1539" y="139"/>
                  <a:pt x="1545" y="127"/>
                </a:cubicBezTo>
                <a:cubicBezTo>
                  <a:pt x="1538" y="139"/>
                  <a:pt x="1532" y="151"/>
                  <a:pt x="1526" y="165"/>
                </a:cubicBezTo>
                <a:cubicBezTo>
                  <a:pt x="1522" y="167"/>
                  <a:pt x="1517" y="170"/>
                  <a:pt x="1512" y="173"/>
                </a:cubicBezTo>
                <a:cubicBezTo>
                  <a:pt x="1513" y="167"/>
                  <a:pt x="1514" y="162"/>
                  <a:pt x="1514" y="156"/>
                </a:cubicBezTo>
                <a:cubicBezTo>
                  <a:pt x="1516" y="149"/>
                  <a:pt x="1519" y="143"/>
                  <a:pt x="1521" y="136"/>
                </a:cubicBezTo>
                <a:cubicBezTo>
                  <a:pt x="1519" y="139"/>
                  <a:pt x="1518" y="143"/>
                  <a:pt x="1516" y="146"/>
                </a:cubicBezTo>
                <a:cubicBezTo>
                  <a:pt x="1519" y="133"/>
                  <a:pt x="1523" y="120"/>
                  <a:pt x="1528" y="106"/>
                </a:cubicBezTo>
                <a:cubicBezTo>
                  <a:pt x="1518" y="125"/>
                  <a:pt x="1510" y="146"/>
                  <a:pt x="1505" y="168"/>
                </a:cubicBezTo>
                <a:cubicBezTo>
                  <a:pt x="1509" y="149"/>
                  <a:pt x="1514" y="130"/>
                  <a:pt x="1524" y="109"/>
                </a:cubicBezTo>
                <a:cubicBezTo>
                  <a:pt x="1512" y="129"/>
                  <a:pt x="1502" y="151"/>
                  <a:pt x="1495" y="176"/>
                </a:cubicBezTo>
                <a:cubicBezTo>
                  <a:pt x="1494" y="175"/>
                  <a:pt x="1493" y="175"/>
                  <a:pt x="1491" y="175"/>
                </a:cubicBezTo>
                <a:cubicBezTo>
                  <a:pt x="1492" y="170"/>
                  <a:pt x="1493" y="164"/>
                  <a:pt x="1498" y="159"/>
                </a:cubicBezTo>
                <a:cubicBezTo>
                  <a:pt x="1501" y="154"/>
                  <a:pt x="1499" y="155"/>
                  <a:pt x="1494" y="158"/>
                </a:cubicBezTo>
                <a:cubicBezTo>
                  <a:pt x="1497" y="144"/>
                  <a:pt x="1500" y="130"/>
                  <a:pt x="1506" y="116"/>
                </a:cubicBezTo>
                <a:cubicBezTo>
                  <a:pt x="1499" y="130"/>
                  <a:pt x="1493" y="144"/>
                  <a:pt x="1488" y="160"/>
                </a:cubicBezTo>
                <a:cubicBezTo>
                  <a:pt x="1491" y="146"/>
                  <a:pt x="1494" y="132"/>
                  <a:pt x="1500" y="118"/>
                </a:cubicBezTo>
                <a:cubicBezTo>
                  <a:pt x="1492" y="133"/>
                  <a:pt x="1486" y="149"/>
                  <a:pt x="1481" y="167"/>
                </a:cubicBezTo>
                <a:cubicBezTo>
                  <a:pt x="1479" y="168"/>
                  <a:pt x="1477" y="169"/>
                  <a:pt x="1475" y="170"/>
                </a:cubicBezTo>
                <a:cubicBezTo>
                  <a:pt x="1474" y="170"/>
                  <a:pt x="1474" y="170"/>
                  <a:pt x="1474" y="170"/>
                </a:cubicBezTo>
                <a:cubicBezTo>
                  <a:pt x="1483" y="143"/>
                  <a:pt x="1495" y="113"/>
                  <a:pt x="1517" y="83"/>
                </a:cubicBezTo>
                <a:cubicBezTo>
                  <a:pt x="1499" y="101"/>
                  <a:pt x="1484" y="124"/>
                  <a:pt x="1471" y="149"/>
                </a:cubicBezTo>
                <a:cubicBezTo>
                  <a:pt x="1474" y="133"/>
                  <a:pt x="1478" y="116"/>
                  <a:pt x="1485" y="98"/>
                </a:cubicBezTo>
                <a:cubicBezTo>
                  <a:pt x="1476" y="116"/>
                  <a:pt x="1468" y="135"/>
                  <a:pt x="1463" y="156"/>
                </a:cubicBezTo>
                <a:cubicBezTo>
                  <a:pt x="1460" y="159"/>
                  <a:pt x="1456" y="162"/>
                  <a:pt x="1453" y="165"/>
                </a:cubicBezTo>
                <a:cubicBezTo>
                  <a:pt x="1452" y="165"/>
                  <a:pt x="1450" y="164"/>
                  <a:pt x="1449" y="164"/>
                </a:cubicBezTo>
                <a:cubicBezTo>
                  <a:pt x="1455" y="145"/>
                  <a:pt x="1462" y="124"/>
                  <a:pt x="1472" y="102"/>
                </a:cubicBezTo>
                <a:cubicBezTo>
                  <a:pt x="1478" y="94"/>
                  <a:pt x="1484" y="85"/>
                  <a:pt x="1492" y="76"/>
                </a:cubicBezTo>
                <a:cubicBezTo>
                  <a:pt x="1490" y="77"/>
                  <a:pt x="1487" y="79"/>
                  <a:pt x="1485" y="80"/>
                </a:cubicBezTo>
                <a:cubicBezTo>
                  <a:pt x="1489" y="75"/>
                  <a:pt x="1492" y="69"/>
                  <a:pt x="1496" y="64"/>
                </a:cubicBezTo>
                <a:cubicBezTo>
                  <a:pt x="1490" y="71"/>
                  <a:pt x="1484" y="78"/>
                  <a:pt x="1478" y="86"/>
                </a:cubicBezTo>
                <a:cubicBezTo>
                  <a:pt x="1464" y="98"/>
                  <a:pt x="1449" y="117"/>
                  <a:pt x="1436" y="139"/>
                </a:cubicBezTo>
                <a:cubicBezTo>
                  <a:pt x="1439" y="132"/>
                  <a:pt x="1442" y="125"/>
                  <a:pt x="1445" y="117"/>
                </a:cubicBezTo>
                <a:cubicBezTo>
                  <a:pt x="1440" y="126"/>
                  <a:pt x="1435" y="134"/>
                  <a:pt x="1431" y="144"/>
                </a:cubicBezTo>
                <a:cubicBezTo>
                  <a:pt x="1430" y="145"/>
                  <a:pt x="1428" y="145"/>
                  <a:pt x="1427" y="147"/>
                </a:cubicBezTo>
                <a:cubicBezTo>
                  <a:pt x="1430" y="130"/>
                  <a:pt x="1436" y="114"/>
                  <a:pt x="1444" y="96"/>
                </a:cubicBezTo>
                <a:cubicBezTo>
                  <a:pt x="1433" y="113"/>
                  <a:pt x="1424" y="133"/>
                  <a:pt x="1418" y="153"/>
                </a:cubicBezTo>
                <a:cubicBezTo>
                  <a:pt x="1416" y="154"/>
                  <a:pt x="1415" y="155"/>
                  <a:pt x="1413" y="156"/>
                </a:cubicBezTo>
                <a:cubicBezTo>
                  <a:pt x="1410" y="156"/>
                  <a:pt x="1406" y="155"/>
                  <a:pt x="1402" y="154"/>
                </a:cubicBezTo>
                <a:cubicBezTo>
                  <a:pt x="1411" y="126"/>
                  <a:pt x="1424" y="96"/>
                  <a:pt x="1449" y="67"/>
                </a:cubicBezTo>
                <a:cubicBezTo>
                  <a:pt x="1430" y="77"/>
                  <a:pt x="1407" y="105"/>
                  <a:pt x="1389" y="138"/>
                </a:cubicBezTo>
                <a:cubicBezTo>
                  <a:pt x="1386" y="140"/>
                  <a:pt x="1383" y="143"/>
                  <a:pt x="1379" y="146"/>
                </a:cubicBezTo>
                <a:cubicBezTo>
                  <a:pt x="1388" y="122"/>
                  <a:pt x="1401" y="98"/>
                  <a:pt x="1421" y="74"/>
                </a:cubicBezTo>
                <a:cubicBezTo>
                  <a:pt x="1402" y="84"/>
                  <a:pt x="1379" y="113"/>
                  <a:pt x="1360" y="146"/>
                </a:cubicBezTo>
                <a:cubicBezTo>
                  <a:pt x="1360" y="146"/>
                  <a:pt x="1360" y="146"/>
                  <a:pt x="1359" y="147"/>
                </a:cubicBezTo>
                <a:cubicBezTo>
                  <a:pt x="1356" y="146"/>
                  <a:pt x="1352" y="146"/>
                  <a:pt x="1349" y="145"/>
                </a:cubicBezTo>
                <a:cubicBezTo>
                  <a:pt x="1350" y="142"/>
                  <a:pt x="1350" y="139"/>
                  <a:pt x="1351" y="136"/>
                </a:cubicBezTo>
                <a:cubicBezTo>
                  <a:pt x="1353" y="135"/>
                  <a:pt x="1353" y="135"/>
                  <a:pt x="1352" y="135"/>
                </a:cubicBezTo>
                <a:cubicBezTo>
                  <a:pt x="1359" y="112"/>
                  <a:pt x="1369" y="87"/>
                  <a:pt x="1386" y="63"/>
                </a:cubicBezTo>
                <a:cubicBezTo>
                  <a:pt x="1367" y="85"/>
                  <a:pt x="1350" y="112"/>
                  <a:pt x="1338" y="143"/>
                </a:cubicBezTo>
                <a:cubicBezTo>
                  <a:pt x="1337" y="126"/>
                  <a:pt x="1337" y="108"/>
                  <a:pt x="1341" y="89"/>
                </a:cubicBezTo>
                <a:cubicBezTo>
                  <a:pt x="1347" y="74"/>
                  <a:pt x="1355" y="59"/>
                  <a:pt x="1365" y="44"/>
                </a:cubicBezTo>
                <a:cubicBezTo>
                  <a:pt x="1358" y="52"/>
                  <a:pt x="1351" y="61"/>
                  <a:pt x="1345" y="71"/>
                </a:cubicBezTo>
                <a:cubicBezTo>
                  <a:pt x="1345" y="69"/>
                  <a:pt x="1346" y="68"/>
                  <a:pt x="1346" y="66"/>
                </a:cubicBezTo>
                <a:cubicBezTo>
                  <a:pt x="1342" y="72"/>
                  <a:pt x="1338" y="79"/>
                  <a:pt x="1335" y="87"/>
                </a:cubicBezTo>
                <a:cubicBezTo>
                  <a:pt x="1326" y="102"/>
                  <a:pt x="1319" y="118"/>
                  <a:pt x="1314" y="135"/>
                </a:cubicBezTo>
                <a:cubicBezTo>
                  <a:pt x="1313" y="135"/>
                  <a:pt x="1310" y="137"/>
                  <a:pt x="1306" y="140"/>
                </a:cubicBezTo>
                <a:cubicBezTo>
                  <a:pt x="1305" y="139"/>
                  <a:pt x="1304" y="139"/>
                  <a:pt x="1302" y="139"/>
                </a:cubicBezTo>
                <a:cubicBezTo>
                  <a:pt x="1305" y="130"/>
                  <a:pt x="1308" y="120"/>
                  <a:pt x="1312" y="110"/>
                </a:cubicBezTo>
                <a:cubicBezTo>
                  <a:pt x="1307" y="118"/>
                  <a:pt x="1303" y="127"/>
                  <a:pt x="1300" y="136"/>
                </a:cubicBezTo>
                <a:cubicBezTo>
                  <a:pt x="1302" y="119"/>
                  <a:pt x="1307" y="100"/>
                  <a:pt x="1314" y="81"/>
                </a:cubicBezTo>
                <a:cubicBezTo>
                  <a:pt x="1305" y="99"/>
                  <a:pt x="1297" y="118"/>
                  <a:pt x="1292" y="138"/>
                </a:cubicBezTo>
                <a:cubicBezTo>
                  <a:pt x="1290" y="138"/>
                  <a:pt x="1289" y="138"/>
                  <a:pt x="1287" y="138"/>
                </a:cubicBezTo>
                <a:cubicBezTo>
                  <a:pt x="1289" y="129"/>
                  <a:pt x="1291" y="122"/>
                  <a:pt x="1291" y="122"/>
                </a:cubicBezTo>
                <a:cubicBezTo>
                  <a:pt x="1291" y="122"/>
                  <a:pt x="1285" y="128"/>
                  <a:pt x="1278" y="134"/>
                </a:cubicBezTo>
                <a:cubicBezTo>
                  <a:pt x="1281" y="121"/>
                  <a:pt x="1285" y="106"/>
                  <a:pt x="1291" y="91"/>
                </a:cubicBezTo>
                <a:cubicBezTo>
                  <a:pt x="1283" y="105"/>
                  <a:pt x="1277" y="120"/>
                  <a:pt x="1272" y="136"/>
                </a:cubicBezTo>
                <a:cubicBezTo>
                  <a:pt x="1274" y="117"/>
                  <a:pt x="1278" y="97"/>
                  <a:pt x="1287" y="76"/>
                </a:cubicBezTo>
                <a:cubicBezTo>
                  <a:pt x="1277" y="94"/>
                  <a:pt x="1269" y="114"/>
                  <a:pt x="1264" y="136"/>
                </a:cubicBezTo>
                <a:cubicBezTo>
                  <a:pt x="1262" y="135"/>
                  <a:pt x="1260" y="135"/>
                  <a:pt x="1257" y="135"/>
                </a:cubicBezTo>
                <a:cubicBezTo>
                  <a:pt x="1258" y="130"/>
                  <a:pt x="1259" y="125"/>
                  <a:pt x="1260" y="124"/>
                </a:cubicBezTo>
                <a:cubicBezTo>
                  <a:pt x="1260" y="123"/>
                  <a:pt x="1255" y="126"/>
                  <a:pt x="1249" y="132"/>
                </a:cubicBezTo>
                <a:cubicBezTo>
                  <a:pt x="1250" y="126"/>
                  <a:pt x="1250" y="121"/>
                  <a:pt x="1251" y="115"/>
                </a:cubicBezTo>
                <a:cubicBezTo>
                  <a:pt x="1256" y="106"/>
                  <a:pt x="1262" y="97"/>
                  <a:pt x="1269" y="87"/>
                </a:cubicBezTo>
                <a:cubicBezTo>
                  <a:pt x="1263" y="94"/>
                  <a:pt x="1257" y="100"/>
                  <a:pt x="1252" y="108"/>
                </a:cubicBezTo>
                <a:cubicBezTo>
                  <a:pt x="1255" y="92"/>
                  <a:pt x="1259" y="75"/>
                  <a:pt x="1265" y="57"/>
                </a:cubicBezTo>
                <a:cubicBezTo>
                  <a:pt x="1255" y="77"/>
                  <a:pt x="1247" y="98"/>
                  <a:pt x="1242" y="122"/>
                </a:cubicBezTo>
                <a:cubicBezTo>
                  <a:pt x="1240" y="125"/>
                  <a:pt x="1237" y="129"/>
                  <a:pt x="1235" y="133"/>
                </a:cubicBezTo>
                <a:cubicBezTo>
                  <a:pt x="1236" y="127"/>
                  <a:pt x="1237" y="121"/>
                  <a:pt x="1238" y="119"/>
                </a:cubicBezTo>
                <a:cubicBezTo>
                  <a:pt x="1240" y="113"/>
                  <a:pt x="1242" y="106"/>
                  <a:pt x="1244" y="100"/>
                </a:cubicBezTo>
                <a:cubicBezTo>
                  <a:pt x="1241" y="107"/>
                  <a:pt x="1237" y="114"/>
                  <a:pt x="1234" y="121"/>
                </a:cubicBezTo>
                <a:cubicBezTo>
                  <a:pt x="1231" y="124"/>
                  <a:pt x="1227" y="128"/>
                  <a:pt x="1223" y="133"/>
                </a:cubicBezTo>
                <a:cubicBezTo>
                  <a:pt x="1220" y="133"/>
                  <a:pt x="1217" y="133"/>
                  <a:pt x="1214" y="133"/>
                </a:cubicBezTo>
                <a:cubicBezTo>
                  <a:pt x="1215" y="130"/>
                  <a:pt x="1216" y="127"/>
                  <a:pt x="1217" y="124"/>
                </a:cubicBezTo>
                <a:cubicBezTo>
                  <a:pt x="1216" y="125"/>
                  <a:pt x="1214" y="127"/>
                  <a:pt x="1212" y="129"/>
                </a:cubicBezTo>
                <a:cubicBezTo>
                  <a:pt x="1214" y="125"/>
                  <a:pt x="1216" y="122"/>
                  <a:pt x="1218" y="120"/>
                </a:cubicBezTo>
                <a:cubicBezTo>
                  <a:pt x="1226" y="104"/>
                  <a:pt x="1235" y="86"/>
                  <a:pt x="1248" y="69"/>
                </a:cubicBezTo>
                <a:cubicBezTo>
                  <a:pt x="1235" y="83"/>
                  <a:pt x="1223" y="99"/>
                  <a:pt x="1213" y="116"/>
                </a:cubicBezTo>
                <a:cubicBezTo>
                  <a:pt x="1215" y="106"/>
                  <a:pt x="1218" y="95"/>
                  <a:pt x="1223" y="83"/>
                </a:cubicBezTo>
                <a:cubicBezTo>
                  <a:pt x="1224" y="82"/>
                  <a:pt x="1225" y="80"/>
                  <a:pt x="1226" y="79"/>
                </a:cubicBezTo>
                <a:cubicBezTo>
                  <a:pt x="1225" y="80"/>
                  <a:pt x="1224" y="81"/>
                  <a:pt x="1223" y="82"/>
                </a:cubicBezTo>
                <a:cubicBezTo>
                  <a:pt x="1212" y="94"/>
                  <a:pt x="1202" y="107"/>
                  <a:pt x="1193" y="122"/>
                </a:cubicBezTo>
                <a:cubicBezTo>
                  <a:pt x="1193" y="118"/>
                  <a:pt x="1193" y="116"/>
                  <a:pt x="1193" y="116"/>
                </a:cubicBezTo>
                <a:cubicBezTo>
                  <a:pt x="1193" y="116"/>
                  <a:pt x="1188" y="124"/>
                  <a:pt x="1182" y="132"/>
                </a:cubicBezTo>
                <a:cubicBezTo>
                  <a:pt x="1178" y="132"/>
                  <a:pt x="1173" y="132"/>
                  <a:pt x="1168" y="132"/>
                </a:cubicBezTo>
                <a:cubicBezTo>
                  <a:pt x="1168" y="131"/>
                  <a:pt x="1168" y="131"/>
                  <a:pt x="1168" y="130"/>
                </a:cubicBezTo>
                <a:cubicBezTo>
                  <a:pt x="1176" y="108"/>
                  <a:pt x="1187" y="84"/>
                  <a:pt x="1205" y="60"/>
                </a:cubicBezTo>
                <a:cubicBezTo>
                  <a:pt x="1191" y="74"/>
                  <a:pt x="1179" y="91"/>
                  <a:pt x="1169" y="109"/>
                </a:cubicBezTo>
                <a:cubicBezTo>
                  <a:pt x="1169" y="109"/>
                  <a:pt x="1157" y="121"/>
                  <a:pt x="1148" y="132"/>
                </a:cubicBezTo>
                <a:cubicBezTo>
                  <a:pt x="1147" y="132"/>
                  <a:pt x="1147" y="132"/>
                  <a:pt x="1147" y="132"/>
                </a:cubicBezTo>
                <a:cubicBezTo>
                  <a:pt x="1156" y="104"/>
                  <a:pt x="1169" y="74"/>
                  <a:pt x="1194" y="45"/>
                </a:cubicBezTo>
                <a:cubicBezTo>
                  <a:pt x="1175" y="55"/>
                  <a:pt x="1154" y="81"/>
                  <a:pt x="1136" y="112"/>
                </a:cubicBezTo>
                <a:cubicBezTo>
                  <a:pt x="1138" y="93"/>
                  <a:pt x="1143" y="72"/>
                  <a:pt x="1151" y="51"/>
                </a:cubicBezTo>
                <a:cubicBezTo>
                  <a:pt x="1139" y="74"/>
                  <a:pt x="1130" y="99"/>
                  <a:pt x="1125" y="127"/>
                </a:cubicBezTo>
                <a:cubicBezTo>
                  <a:pt x="1122" y="129"/>
                  <a:pt x="1120" y="131"/>
                  <a:pt x="1118" y="133"/>
                </a:cubicBezTo>
                <a:cubicBezTo>
                  <a:pt x="1116" y="133"/>
                  <a:pt x="1114" y="133"/>
                  <a:pt x="1112" y="134"/>
                </a:cubicBezTo>
                <a:cubicBezTo>
                  <a:pt x="1112" y="127"/>
                  <a:pt x="1113" y="121"/>
                  <a:pt x="1113" y="115"/>
                </a:cubicBezTo>
                <a:cubicBezTo>
                  <a:pt x="1115" y="106"/>
                  <a:pt x="1118" y="96"/>
                  <a:pt x="1122" y="87"/>
                </a:cubicBezTo>
                <a:cubicBezTo>
                  <a:pt x="1119" y="93"/>
                  <a:pt x="1116" y="98"/>
                  <a:pt x="1114" y="104"/>
                </a:cubicBezTo>
                <a:cubicBezTo>
                  <a:pt x="1116" y="82"/>
                  <a:pt x="1120" y="58"/>
                  <a:pt x="1130" y="32"/>
                </a:cubicBezTo>
                <a:cubicBezTo>
                  <a:pt x="1117" y="57"/>
                  <a:pt x="1107" y="85"/>
                  <a:pt x="1103" y="116"/>
                </a:cubicBezTo>
                <a:cubicBezTo>
                  <a:pt x="1099" y="119"/>
                  <a:pt x="1095" y="122"/>
                  <a:pt x="1091" y="126"/>
                </a:cubicBezTo>
                <a:cubicBezTo>
                  <a:pt x="1092" y="111"/>
                  <a:pt x="1093" y="96"/>
                  <a:pt x="1097" y="80"/>
                </a:cubicBezTo>
                <a:cubicBezTo>
                  <a:pt x="1098" y="76"/>
                  <a:pt x="1099" y="72"/>
                  <a:pt x="1101" y="69"/>
                </a:cubicBezTo>
                <a:cubicBezTo>
                  <a:pt x="1100" y="70"/>
                  <a:pt x="1099" y="72"/>
                  <a:pt x="1098" y="74"/>
                </a:cubicBezTo>
                <a:cubicBezTo>
                  <a:pt x="1100" y="64"/>
                  <a:pt x="1104" y="53"/>
                  <a:pt x="1108" y="42"/>
                </a:cubicBezTo>
                <a:cubicBezTo>
                  <a:pt x="1098" y="62"/>
                  <a:pt x="1090" y="84"/>
                  <a:pt x="1084" y="107"/>
                </a:cubicBezTo>
                <a:cubicBezTo>
                  <a:pt x="1081" y="117"/>
                  <a:pt x="1079" y="126"/>
                  <a:pt x="1076" y="136"/>
                </a:cubicBezTo>
                <a:cubicBezTo>
                  <a:pt x="1075" y="136"/>
                  <a:pt x="1074" y="136"/>
                  <a:pt x="1073" y="136"/>
                </a:cubicBezTo>
                <a:cubicBezTo>
                  <a:pt x="1072" y="135"/>
                  <a:pt x="1071" y="133"/>
                  <a:pt x="1069" y="131"/>
                </a:cubicBezTo>
                <a:cubicBezTo>
                  <a:pt x="1069" y="117"/>
                  <a:pt x="1070" y="102"/>
                  <a:pt x="1072" y="87"/>
                </a:cubicBezTo>
                <a:cubicBezTo>
                  <a:pt x="1073" y="82"/>
                  <a:pt x="1075" y="76"/>
                  <a:pt x="1077" y="71"/>
                </a:cubicBezTo>
                <a:cubicBezTo>
                  <a:pt x="1075" y="74"/>
                  <a:pt x="1074" y="77"/>
                  <a:pt x="1072" y="80"/>
                </a:cubicBezTo>
                <a:cubicBezTo>
                  <a:pt x="1075" y="62"/>
                  <a:pt x="1079" y="43"/>
                  <a:pt x="1087" y="24"/>
                </a:cubicBezTo>
                <a:cubicBezTo>
                  <a:pt x="1073" y="49"/>
                  <a:pt x="1064" y="79"/>
                  <a:pt x="1059" y="110"/>
                </a:cubicBezTo>
                <a:cubicBezTo>
                  <a:pt x="1057" y="113"/>
                  <a:pt x="1057" y="113"/>
                  <a:pt x="1057" y="113"/>
                </a:cubicBezTo>
                <a:cubicBezTo>
                  <a:pt x="1052" y="107"/>
                  <a:pt x="1048" y="102"/>
                  <a:pt x="1044" y="97"/>
                </a:cubicBezTo>
                <a:cubicBezTo>
                  <a:pt x="1046" y="83"/>
                  <a:pt x="1050" y="68"/>
                  <a:pt x="1056" y="52"/>
                </a:cubicBezTo>
                <a:cubicBezTo>
                  <a:pt x="1050" y="65"/>
                  <a:pt x="1044" y="78"/>
                  <a:pt x="1039" y="92"/>
                </a:cubicBezTo>
                <a:cubicBezTo>
                  <a:pt x="1037" y="90"/>
                  <a:pt x="1034" y="87"/>
                  <a:pt x="1032" y="84"/>
                </a:cubicBezTo>
                <a:cubicBezTo>
                  <a:pt x="1033" y="81"/>
                  <a:pt x="1034" y="78"/>
                  <a:pt x="1036" y="74"/>
                </a:cubicBezTo>
                <a:cubicBezTo>
                  <a:pt x="1034" y="77"/>
                  <a:pt x="1033" y="80"/>
                  <a:pt x="1031" y="83"/>
                </a:cubicBezTo>
                <a:cubicBezTo>
                  <a:pt x="1027" y="79"/>
                  <a:pt x="1023" y="75"/>
                  <a:pt x="1019" y="72"/>
                </a:cubicBezTo>
                <a:cubicBezTo>
                  <a:pt x="1021" y="60"/>
                  <a:pt x="1024" y="48"/>
                  <a:pt x="1028" y="36"/>
                </a:cubicBezTo>
                <a:cubicBezTo>
                  <a:pt x="1022" y="43"/>
                  <a:pt x="1016" y="54"/>
                  <a:pt x="1011" y="66"/>
                </a:cubicBezTo>
                <a:cubicBezTo>
                  <a:pt x="1003" y="60"/>
                  <a:pt x="995" y="55"/>
                  <a:pt x="988" y="53"/>
                </a:cubicBezTo>
                <a:cubicBezTo>
                  <a:pt x="996" y="59"/>
                  <a:pt x="1002" y="66"/>
                  <a:pt x="1009" y="73"/>
                </a:cubicBezTo>
                <a:cubicBezTo>
                  <a:pt x="1001" y="94"/>
                  <a:pt x="996" y="120"/>
                  <a:pt x="994" y="146"/>
                </a:cubicBezTo>
                <a:cubicBezTo>
                  <a:pt x="992" y="146"/>
                  <a:pt x="989" y="147"/>
                  <a:pt x="987" y="147"/>
                </a:cubicBezTo>
                <a:cubicBezTo>
                  <a:pt x="984" y="141"/>
                  <a:pt x="981" y="136"/>
                  <a:pt x="978" y="130"/>
                </a:cubicBezTo>
                <a:cubicBezTo>
                  <a:pt x="980" y="110"/>
                  <a:pt x="984" y="88"/>
                  <a:pt x="993" y="65"/>
                </a:cubicBezTo>
                <a:cubicBezTo>
                  <a:pt x="985" y="81"/>
                  <a:pt x="978" y="97"/>
                  <a:pt x="973" y="115"/>
                </a:cubicBezTo>
                <a:cubicBezTo>
                  <a:pt x="972" y="108"/>
                  <a:pt x="972" y="108"/>
                  <a:pt x="972" y="108"/>
                </a:cubicBezTo>
                <a:cubicBezTo>
                  <a:pt x="972" y="108"/>
                  <a:pt x="970" y="110"/>
                  <a:pt x="968" y="114"/>
                </a:cubicBezTo>
                <a:cubicBezTo>
                  <a:pt x="965" y="110"/>
                  <a:pt x="961" y="105"/>
                  <a:pt x="958" y="101"/>
                </a:cubicBezTo>
                <a:cubicBezTo>
                  <a:pt x="960" y="84"/>
                  <a:pt x="965" y="66"/>
                  <a:pt x="972" y="47"/>
                </a:cubicBezTo>
                <a:cubicBezTo>
                  <a:pt x="964" y="62"/>
                  <a:pt x="958" y="78"/>
                  <a:pt x="953" y="94"/>
                </a:cubicBezTo>
                <a:cubicBezTo>
                  <a:pt x="943" y="83"/>
                  <a:pt x="934" y="72"/>
                  <a:pt x="923" y="63"/>
                </a:cubicBezTo>
                <a:cubicBezTo>
                  <a:pt x="934" y="76"/>
                  <a:pt x="943" y="88"/>
                  <a:pt x="951" y="101"/>
                </a:cubicBezTo>
                <a:cubicBezTo>
                  <a:pt x="949" y="109"/>
                  <a:pt x="947" y="118"/>
                  <a:pt x="945" y="127"/>
                </a:cubicBezTo>
                <a:cubicBezTo>
                  <a:pt x="943" y="132"/>
                  <a:pt x="940" y="138"/>
                  <a:pt x="938" y="143"/>
                </a:cubicBezTo>
                <a:cubicBezTo>
                  <a:pt x="938" y="143"/>
                  <a:pt x="938" y="143"/>
                  <a:pt x="938" y="142"/>
                </a:cubicBezTo>
                <a:cubicBezTo>
                  <a:pt x="938" y="133"/>
                  <a:pt x="939" y="123"/>
                  <a:pt x="939" y="123"/>
                </a:cubicBezTo>
                <a:cubicBezTo>
                  <a:pt x="939" y="123"/>
                  <a:pt x="937" y="126"/>
                  <a:pt x="935" y="130"/>
                </a:cubicBezTo>
                <a:cubicBezTo>
                  <a:pt x="930" y="113"/>
                  <a:pt x="927" y="95"/>
                  <a:pt x="927" y="74"/>
                </a:cubicBezTo>
                <a:cubicBezTo>
                  <a:pt x="925" y="95"/>
                  <a:pt x="926" y="117"/>
                  <a:pt x="929" y="139"/>
                </a:cubicBezTo>
                <a:cubicBezTo>
                  <a:pt x="928" y="142"/>
                  <a:pt x="926" y="144"/>
                  <a:pt x="925" y="147"/>
                </a:cubicBezTo>
                <a:cubicBezTo>
                  <a:pt x="915" y="121"/>
                  <a:pt x="907" y="91"/>
                  <a:pt x="906" y="55"/>
                </a:cubicBezTo>
                <a:cubicBezTo>
                  <a:pt x="903" y="88"/>
                  <a:pt x="906" y="124"/>
                  <a:pt x="917" y="159"/>
                </a:cubicBezTo>
                <a:cubicBezTo>
                  <a:pt x="913" y="160"/>
                  <a:pt x="910" y="160"/>
                  <a:pt x="907" y="161"/>
                </a:cubicBezTo>
                <a:cubicBezTo>
                  <a:pt x="903" y="144"/>
                  <a:pt x="896" y="116"/>
                  <a:pt x="896" y="116"/>
                </a:cubicBezTo>
                <a:cubicBezTo>
                  <a:pt x="896" y="116"/>
                  <a:pt x="895" y="121"/>
                  <a:pt x="894" y="129"/>
                </a:cubicBezTo>
                <a:cubicBezTo>
                  <a:pt x="888" y="110"/>
                  <a:pt x="884" y="89"/>
                  <a:pt x="884" y="65"/>
                </a:cubicBezTo>
                <a:cubicBezTo>
                  <a:pt x="881" y="92"/>
                  <a:pt x="883" y="121"/>
                  <a:pt x="890" y="149"/>
                </a:cubicBezTo>
                <a:cubicBezTo>
                  <a:pt x="889" y="151"/>
                  <a:pt x="889" y="154"/>
                  <a:pt x="889" y="156"/>
                </a:cubicBezTo>
                <a:cubicBezTo>
                  <a:pt x="876" y="126"/>
                  <a:pt x="864" y="91"/>
                  <a:pt x="863" y="47"/>
                </a:cubicBezTo>
                <a:cubicBezTo>
                  <a:pt x="860" y="74"/>
                  <a:pt x="862" y="104"/>
                  <a:pt x="869" y="133"/>
                </a:cubicBezTo>
                <a:cubicBezTo>
                  <a:pt x="867" y="146"/>
                  <a:pt x="865" y="161"/>
                  <a:pt x="865" y="168"/>
                </a:cubicBezTo>
                <a:cubicBezTo>
                  <a:pt x="863" y="168"/>
                  <a:pt x="861" y="169"/>
                  <a:pt x="859" y="169"/>
                </a:cubicBezTo>
                <a:cubicBezTo>
                  <a:pt x="858" y="166"/>
                  <a:pt x="857" y="163"/>
                  <a:pt x="857" y="160"/>
                </a:cubicBezTo>
                <a:cubicBezTo>
                  <a:pt x="859" y="145"/>
                  <a:pt x="863" y="124"/>
                  <a:pt x="862" y="122"/>
                </a:cubicBezTo>
                <a:cubicBezTo>
                  <a:pt x="861" y="120"/>
                  <a:pt x="857" y="128"/>
                  <a:pt x="851" y="139"/>
                </a:cubicBezTo>
                <a:cubicBezTo>
                  <a:pt x="850" y="137"/>
                  <a:pt x="850" y="134"/>
                  <a:pt x="849" y="132"/>
                </a:cubicBezTo>
                <a:cubicBezTo>
                  <a:pt x="851" y="125"/>
                  <a:pt x="853" y="117"/>
                  <a:pt x="855" y="109"/>
                </a:cubicBezTo>
                <a:cubicBezTo>
                  <a:pt x="853" y="115"/>
                  <a:pt x="850" y="121"/>
                  <a:pt x="848" y="127"/>
                </a:cubicBezTo>
                <a:cubicBezTo>
                  <a:pt x="844" y="105"/>
                  <a:pt x="841" y="82"/>
                  <a:pt x="843" y="55"/>
                </a:cubicBezTo>
                <a:cubicBezTo>
                  <a:pt x="838" y="84"/>
                  <a:pt x="837" y="115"/>
                  <a:pt x="842" y="147"/>
                </a:cubicBezTo>
                <a:cubicBezTo>
                  <a:pt x="841" y="150"/>
                  <a:pt x="840" y="152"/>
                  <a:pt x="840" y="155"/>
                </a:cubicBezTo>
                <a:cubicBezTo>
                  <a:pt x="836" y="142"/>
                  <a:pt x="831" y="129"/>
                  <a:pt x="828" y="114"/>
                </a:cubicBezTo>
                <a:cubicBezTo>
                  <a:pt x="830" y="106"/>
                  <a:pt x="832" y="99"/>
                  <a:pt x="834" y="91"/>
                </a:cubicBezTo>
                <a:cubicBezTo>
                  <a:pt x="832" y="96"/>
                  <a:pt x="829" y="102"/>
                  <a:pt x="827" y="108"/>
                </a:cubicBezTo>
                <a:cubicBezTo>
                  <a:pt x="825" y="96"/>
                  <a:pt x="823" y="83"/>
                  <a:pt x="822" y="69"/>
                </a:cubicBezTo>
                <a:cubicBezTo>
                  <a:pt x="823" y="66"/>
                  <a:pt x="824" y="64"/>
                  <a:pt x="825" y="61"/>
                </a:cubicBezTo>
                <a:cubicBezTo>
                  <a:pt x="824" y="62"/>
                  <a:pt x="823" y="63"/>
                  <a:pt x="822" y="65"/>
                </a:cubicBezTo>
                <a:cubicBezTo>
                  <a:pt x="821" y="56"/>
                  <a:pt x="822" y="46"/>
                  <a:pt x="822" y="36"/>
                </a:cubicBezTo>
                <a:cubicBezTo>
                  <a:pt x="820" y="47"/>
                  <a:pt x="819" y="58"/>
                  <a:pt x="818" y="70"/>
                </a:cubicBezTo>
                <a:cubicBezTo>
                  <a:pt x="807" y="87"/>
                  <a:pt x="799" y="114"/>
                  <a:pt x="794" y="144"/>
                </a:cubicBezTo>
                <a:cubicBezTo>
                  <a:pt x="793" y="145"/>
                  <a:pt x="793" y="145"/>
                  <a:pt x="793" y="146"/>
                </a:cubicBezTo>
                <a:cubicBezTo>
                  <a:pt x="792" y="157"/>
                  <a:pt x="790" y="168"/>
                  <a:pt x="790" y="180"/>
                </a:cubicBezTo>
                <a:cubicBezTo>
                  <a:pt x="788" y="180"/>
                  <a:pt x="786" y="180"/>
                  <a:pt x="784" y="181"/>
                </a:cubicBezTo>
                <a:cubicBezTo>
                  <a:pt x="784" y="180"/>
                  <a:pt x="784" y="179"/>
                  <a:pt x="784" y="178"/>
                </a:cubicBezTo>
                <a:cubicBezTo>
                  <a:pt x="786" y="168"/>
                  <a:pt x="788" y="157"/>
                  <a:pt x="792" y="147"/>
                </a:cubicBezTo>
                <a:cubicBezTo>
                  <a:pt x="789" y="153"/>
                  <a:pt x="785" y="160"/>
                  <a:pt x="783" y="167"/>
                </a:cubicBezTo>
                <a:cubicBezTo>
                  <a:pt x="782" y="137"/>
                  <a:pt x="783" y="103"/>
                  <a:pt x="796" y="68"/>
                </a:cubicBezTo>
                <a:cubicBezTo>
                  <a:pt x="780" y="86"/>
                  <a:pt x="768" y="126"/>
                  <a:pt x="763" y="168"/>
                </a:cubicBezTo>
                <a:cubicBezTo>
                  <a:pt x="761" y="133"/>
                  <a:pt x="759" y="93"/>
                  <a:pt x="775" y="49"/>
                </a:cubicBezTo>
                <a:cubicBezTo>
                  <a:pt x="759" y="67"/>
                  <a:pt x="747" y="106"/>
                  <a:pt x="743" y="147"/>
                </a:cubicBezTo>
                <a:cubicBezTo>
                  <a:pt x="740" y="136"/>
                  <a:pt x="739" y="123"/>
                  <a:pt x="738" y="110"/>
                </a:cubicBezTo>
                <a:cubicBezTo>
                  <a:pt x="737" y="126"/>
                  <a:pt x="737" y="144"/>
                  <a:pt x="740" y="161"/>
                </a:cubicBezTo>
                <a:cubicBezTo>
                  <a:pt x="738" y="165"/>
                  <a:pt x="736" y="169"/>
                  <a:pt x="734" y="174"/>
                </a:cubicBezTo>
                <a:cubicBezTo>
                  <a:pt x="732" y="167"/>
                  <a:pt x="729" y="158"/>
                  <a:pt x="726" y="150"/>
                </a:cubicBezTo>
                <a:cubicBezTo>
                  <a:pt x="728" y="135"/>
                  <a:pt x="731" y="120"/>
                  <a:pt x="736" y="105"/>
                </a:cubicBezTo>
                <a:cubicBezTo>
                  <a:pt x="732" y="116"/>
                  <a:pt x="727" y="127"/>
                  <a:pt x="724" y="139"/>
                </a:cubicBezTo>
                <a:cubicBezTo>
                  <a:pt x="720" y="124"/>
                  <a:pt x="718" y="109"/>
                  <a:pt x="717" y="91"/>
                </a:cubicBezTo>
                <a:cubicBezTo>
                  <a:pt x="716" y="111"/>
                  <a:pt x="717" y="132"/>
                  <a:pt x="720" y="153"/>
                </a:cubicBezTo>
                <a:cubicBezTo>
                  <a:pt x="718" y="162"/>
                  <a:pt x="716" y="170"/>
                  <a:pt x="715" y="178"/>
                </a:cubicBezTo>
                <a:cubicBezTo>
                  <a:pt x="711" y="165"/>
                  <a:pt x="706" y="151"/>
                  <a:pt x="706" y="149"/>
                </a:cubicBezTo>
                <a:cubicBezTo>
                  <a:pt x="708" y="138"/>
                  <a:pt x="711" y="126"/>
                  <a:pt x="715" y="114"/>
                </a:cubicBezTo>
                <a:cubicBezTo>
                  <a:pt x="707" y="130"/>
                  <a:pt x="702" y="147"/>
                  <a:pt x="697" y="165"/>
                </a:cubicBezTo>
                <a:cubicBezTo>
                  <a:pt x="692" y="176"/>
                  <a:pt x="686" y="189"/>
                  <a:pt x="683" y="195"/>
                </a:cubicBezTo>
                <a:cubicBezTo>
                  <a:pt x="683" y="195"/>
                  <a:pt x="682" y="195"/>
                  <a:pt x="681" y="195"/>
                </a:cubicBezTo>
                <a:cubicBezTo>
                  <a:pt x="680" y="166"/>
                  <a:pt x="682" y="133"/>
                  <a:pt x="694" y="96"/>
                </a:cubicBezTo>
                <a:cubicBezTo>
                  <a:pt x="684" y="118"/>
                  <a:pt x="677" y="141"/>
                  <a:pt x="673" y="167"/>
                </a:cubicBezTo>
                <a:cubicBezTo>
                  <a:pt x="670" y="155"/>
                  <a:pt x="670" y="155"/>
                  <a:pt x="670" y="155"/>
                </a:cubicBezTo>
                <a:cubicBezTo>
                  <a:pt x="670" y="155"/>
                  <a:pt x="663" y="167"/>
                  <a:pt x="657" y="180"/>
                </a:cubicBezTo>
                <a:cubicBezTo>
                  <a:pt x="658" y="164"/>
                  <a:pt x="660" y="147"/>
                  <a:pt x="665" y="129"/>
                </a:cubicBezTo>
                <a:cubicBezTo>
                  <a:pt x="659" y="146"/>
                  <a:pt x="654" y="164"/>
                  <a:pt x="650" y="183"/>
                </a:cubicBezTo>
                <a:cubicBezTo>
                  <a:pt x="648" y="162"/>
                  <a:pt x="647" y="139"/>
                  <a:pt x="651" y="114"/>
                </a:cubicBezTo>
                <a:cubicBezTo>
                  <a:pt x="644" y="140"/>
                  <a:pt x="641" y="170"/>
                  <a:pt x="643" y="200"/>
                </a:cubicBezTo>
                <a:cubicBezTo>
                  <a:pt x="641" y="200"/>
                  <a:pt x="639" y="200"/>
                  <a:pt x="636" y="200"/>
                </a:cubicBezTo>
                <a:cubicBezTo>
                  <a:pt x="635" y="173"/>
                  <a:pt x="635" y="144"/>
                  <a:pt x="644" y="111"/>
                </a:cubicBezTo>
                <a:cubicBezTo>
                  <a:pt x="641" y="118"/>
                  <a:pt x="639" y="126"/>
                  <a:pt x="636" y="133"/>
                </a:cubicBezTo>
                <a:cubicBezTo>
                  <a:pt x="639" y="121"/>
                  <a:pt x="642" y="107"/>
                  <a:pt x="647" y="94"/>
                </a:cubicBezTo>
                <a:cubicBezTo>
                  <a:pt x="639" y="102"/>
                  <a:pt x="633" y="115"/>
                  <a:pt x="627" y="131"/>
                </a:cubicBezTo>
                <a:cubicBezTo>
                  <a:pt x="627" y="120"/>
                  <a:pt x="628" y="108"/>
                  <a:pt x="630" y="95"/>
                </a:cubicBezTo>
                <a:cubicBezTo>
                  <a:pt x="625" y="113"/>
                  <a:pt x="622" y="132"/>
                  <a:pt x="621" y="151"/>
                </a:cubicBezTo>
                <a:cubicBezTo>
                  <a:pt x="619" y="161"/>
                  <a:pt x="617" y="170"/>
                  <a:pt x="616" y="180"/>
                </a:cubicBezTo>
                <a:cubicBezTo>
                  <a:pt x="615" y="182"/>
                  <a:pt x="614" y="183"/>
                  <a:pt x="614" y="184"/>
                </a:cubicBezTo>
                <a:cubicBezTo>
                  <a:pt x="614" y="164"/>
                  <a:pt x="616" y="143"/>
                  <a:pt x="622" y="120"/>
                </a:cubicBezTo>
                <a:cubicBezTo>
                  <a:pt x="618" y="130"/>
                  <a:pt x="615" y="140"/>
                  <a:pt x="612" y="151"/>
                </a:cubicBezTo>
                <a:cubicBezTo>
                  <a:pt x="613" y="127"/>
                  <a:pt x="616" y="102"/>
                  <a:pt x="626" y="75"/>
                </a:cubicBezTo>
                <a:cubicBezTo>
                  <a:pt x="610" y="93"/>
                  <a:pt x="598" y="133"/>
                  <a:pt x="593" y="175"/>
                </a:cubicBezTo>
                <a:cubicBezTo>
                  <a:pt x="592" y="153"/>
                  <a:pt x="594" y="128"/>
                  <a:pt x="601" y="102"/>
                </a:cubicBezTo>
                <a:cubicBezTo>
                  <a:pt x="591" y="129"/>
                  <a:pt x="584" y="159"/>
                  <a:pt x="583" y="191"/>
                </a:cubicBezTo>
                <a:cubicBezTo>
                  <a:pt x="580" y="196"/>
                  <a:pt x="577" y="201"/>
                  <a:pt x="575" y="206"/>
                </a:cubicBezTo>
                <a:cubicBezTo>
                  <a:pt x="572" y="206"/>
                  <a:pt x="570" y="206"/>
                  <a:pt x="568" y="207"/>
                </a:cubicBezTo>
                <a:cubicBezTo>
                  <a:pt x="566" y="173"/>
                  <a:pt x="565" y="135"/>
                  <a:pt x="580" y="93"/>
                </a:cubicBezTo>
                <a:cubicBezTo>
                  <a:pt x="566" y="109"/>
                  <a:pt x="555" y="141"/>
                  <a:pt x="550" y="177"/>
                </a:cubicBezTo>
                <a:cubicBezTo>
                  <a:pt x="549" y="178"/>
                  <a:pt x="548" y="180"/>
                  <a:pt x="547" y="181"/>
                </a:cubicBezTo>
                <a:cubicBezTo>
                  <a:pt x="546" y="177"/>
                  <a:pt x="546" y="172"/>
                  <a:pt x="546" y="168"/>
                </a:cubicBezTo>
                <a:cubicBezTo>
                  <a:pt x="546" y="167"/>
                  <a:pt x="547" y="166"/>
                  <a:pt x="547" y="165"/>
                </a:cubicBezTo>
                <a:cubicBezTo>
                  <a:pt x="547" y="166"/>
                  <a:pt x="546" y="166"/>
                  <a:pt x="546" y="167"/>
                </a:cubicBezTo>
                <a:cubicBezTo>
                  <a:pt x="545" y="139"/>
                  <a:pt x="547" y="108"/>
                  <a:pt x="559" y="75"/>
                </a:cubicBezTo>
                <a:cubicBezTo>
                  <a:pt x="543" y="93"/>
                  <a:pt x="532" y="131"/>
                  <a:pt x="527" y="172"/>
                </a:cubicBezTo>
                <a:cubicBezTo>
                  <a:pt x="523" y="175"/>
                  <a:pt x="520" y="178"/>
                  <a:pt x="516" y="181"/>
                </a:cubicBezTo>
                <a:cubicBezTo>
                  <a:pt x="517" y="173"/>
                  <a:pt x="520" y="163"/>
                  <a:pt x="526" y="146"/>
                </a:cubicBezTo>
                <a:cubicBezTo>
                  <a:pt x="518" y="162"/>
                  <a:pt x="513" y="171"/>
                  <a:pt x="511" y="179"/>
                </a:cubicBezTo>
                <a:cubicBezTo>
                  <a:pt x="511" y="178"/>
                  <a:pt x="511" y="177"/>
                  <a:pt x="511" y="176"/>
                </a:cubicBezTo>
                <a:cubicBezTo>
                  <a:pt x="510" y="180"/>
                  <a:pt x="509" y="187"/>
                  <a:pt x="507" y="194"/>
                </a:cubicBezTo>
                <a:cubicBezTo>
                  <a:pt x="507" y="195"/>
                  <a:pt x="506" y="195"/>
                  <a:pt x="506" y="196"/>
                </a:cubicBezTo>
                <a:cubicBezTo>
                  <a:pt x="506" y="177"/>
                  <a:pt x="507" y="158"/>
                  <a:pt x="512" y="136"/>
                </a:cubicBezTo>
                <a:cubicBezTo>
                  <a:pt x="505" y="156"/>
                  <a:pt x="500" y="178"/>
                  <a:pt x="498" y="200"/>
                </a:cubicBezTo>
                <a:cubicBezTo>
                  <a:pt x="496" y="187"/>
                  <a:pt x="494" y="170"/>
                  <a:pt x="494" y="170"/>
                </a:cubicBezTo>
                <a:cubicBezTo>
                  <a:pt x="494" y="170"/>
                  <a:pt x="493" y="172"/>
                  <a:pt x="490" y="175"/>
                </a:cubicBezTo>
                <a:cubicBezTo>
                  <a:pt x="489" y="159"/>
                  <a:pt x="490" y="142"/>
                  <a:pt x="492" y="124"/>
                </a:cubicBezTo>
                <a:cubicBezTo>
                  <a:pt x="489" y="138"/>
                  <a:pt x="486" y="152"/>
                  <a:pt x="485" y="166"/>
                </a:cubicBezTo>
                <a:cubicBezTo>
                  <a:pt x="486" y="151"/>
                  <a:pt x="487" y="135"/>
                  <a:pt x="491" y="118"/>
                </a:cubicBezTo>
                <a:cubicBezTo>
                  <a:pt x="483" y="140"/>
                  <a:pt x="478" y="165"/>
                  <a:pt x="476" y="191"/>
                </a:cubicBezTo>
                <a:cubicBezTo>
                  <a:pt x="476" y="192"/>
                  <a:pt x="475" y="193"/>
                  <a:pt x="474" y="194"/>
                </a:cubicBezTo>
                <a:cubicBezTo>
                  <a:pt x="469" y="168"/>
                  <a:pt x="467" y="139"/>
                  <a:pt x="471" y="106"/>
                </a:cubicBezTo>
                <a:cubicBezTo>
                  <a:pt x="463" y="137"/>
                  <a:pt x="461" y="171"/>
                  <a:pt x="465" y="206"/>
                </a:cubicBezTo>
                <a:cubicBezTo>
                  <a:pt x="463" y="208"/>
                  <a:pt x="461" y="210"/>
                  <a:pt x="460" y="211"/>
                </a:cubicBezTo>
                <a:cubicBezTo>
                  <a:pt x="458" y="211"/>
                  <a:pt x="456" y="211"/>
                  <a:pt x="455" y="211"/>
                </a:cubicBezTo>
                <a:cubicBezTo>
                  <a:pt x="453" y="187"/>
                  <a:pt x="453" y="159"/>
                  <a:pt x="460" y="129"/>
                </a:cubicBezTo>
                <a:cubicBezTo>
                  <a:pt x="455" y="144"/>
                  <a:pt x="451" y="161"/>
                  <a:pt x="448" y="177"/>
                </a:cubicBezTo>
                <a:cubicBezTo>
                  <a:pt x="448" y="177"/>
                  <a:pt x="442" y="189"/>
                  <a:pt x="435" y="202"/>
                </a:cubicBezTo>
                <a:cubicBezTo>
                  <a:pt x="434" y="192"/>
                  <a:pt x="433" y="182"/>
                  <a:pt x="433" y="172"/>
                </a:cubicBezTo>
                <a:cubicBezTo>
                  <a:pt x="438" y="167"/>
                  <a:pt x="443" y="163"/>
                  <a:pt x="449" y="158"/>
                </a:cubicBezTo>
                <a:cubicBezTo>
                  <a:pt x="444" y="160"/>
                  <a:pt x="438" y="162"/>
                  <a:pt x="433" y="165"/>
                </a:cubicBezTo>
                <a:cubicBezTo>
                  <a:pt x="433" y="148"/>
                  <a:pt x="435" y="130"/>
                  <a:pt x="439" y="111"/>
                </a:cubicBezTo>
                <a:cubicBezTo>
                  <a:pt x="433" y="129"/>
                  <a:pt x="428" y="149"/>
                  <a:pt x="426" y="169"/>
                </a:cubicBezTo>
                <a:cubicBezTo>
                  <a:pt x="421" y="172"/>
                  <a:pt x="417" y="175"/>
                  <a:pt x="412" y="179"/>
                </a:cubicBezTo>
                <a:cubicBezTo>
                  <a:pt x="412" y="177"/>
                  <a:pt x="411" y="176"/>
                  <a:pt x="411" y="176"/>
                </a:cubicBezTo>
                <a:cubicBezTo>
                  <a:pt x="413" y="160"/>
                  <a:pt x="417" y="144"/>
                  <a:pt x="423" y="126"/>
                </a:cubicBezTo>
                <a:cubicBezTo>
                  <a:pt x="415" y="144"/>
                  <a:pt x="408" y="163"/>
                  <a:pt x="403" y="183"/>
                </a:cubicBezTo>
                <a:cubicBezTo>
                  <a:pt x="400" y="187"/>
                  <a:pt x="397" y="192"/>
                  <a:pt x="393" y="196"/>
                </a:cubicBezTo>
                <a:cubicBezTo>
                  <a:pt x="391" y="198"/>
                  <a:pt x="389" y="200"/>
                  <a:pt x="387" y="202"/>
                </a:cubicBezTo>
                <a:cubicBezTo>
                  <a:pt x="387" y="190"/>
                  <a:pt x="388" y="177"/>
                  <a:pt x="389" y="163"/>
                </a:cubicBezTo>
                <a:cubicBezTo>
                  <a:pt x="394" y="159"/>
                  <a:pt x="400" y="154"/>
                  <a:pt x="406" y="149"/>
                </a:cubicBezTo>
                <a:cubicBezTo>
                  <a:pt x="401" y="151"/>
                  <a:pt x="396" y="153"/>
                  <a:pt x="390" y="156"/>
                </a:cubicBezTo>
                <a:cubicBezTo>
                  <a:pt x="392" y="143"/>
                  <a:pt x="395" y="130"/>
                  <a:pt x="400" y="116"/>
                </a:cubicBezTo>
                <a:cubicBezTo>
                  <a:pt x="402" y="114"/>
                  <a:pt x="404" y="113"/>
                  <a:pt x="406" y="111"/>
                </a:cubicBezTo>
                <a:cubicBezTo>
                  <a:pt x="404" y="111"/>
                  <a:pt x="403" y="112"/>
                  <a:pt x="401" y="113"/>
                </a:cubicBezTo>
                <a:cubicBezTo>
                  <a:pt x="401" y="112"/>
                  <a:pt x="401" y="111"/>
                  <a:pt x="401" y="110"/>
                </a:cubicBezTo>
                <a:cubicBezTo>
                  <a:pt x="401" y="111"/>
                  <a:pt x="400" y="112"/>
                  <a:pt x="400" y="113"/>
                </a:cubicBezTo>
                <a:cubicBezTo>
                  <a:pt x="378" y="121"/>
                  <a:pt x="351" y="145"/>
                  <a:pt x="328" y="173"/>
                </a:cubicBezTo>
                <a:cubicBezTo>
                  <a:pt x="327" y="168"/>
                  <a:pt x="327" y="168"/>
                  <a:pt x="327" y="168"/>
                </a:cubicBezTo>
                <a:cubicBezTo>
                  <a:pt x="304" y="199"/>
                  <a:pt x="304" y="199"/>
                  <a:pt x="304" y="199"/>
                </a:cubicBezTo>
                <a:cubicBezTo>
                  <a:pt x="299" y="188"/>
                  <a:pt x="299" y="188"/>
                  <a:pt x="299" y="188"/>
                </a:cubicBezTo>
                <a:cubicBezTo>
                  <a:pt x="313" y="162"/>
                  <a:pt x="331" y="135"/>
                  <a:pt x="359" y="110"/>
                </a:cubicBezTo>
                <a:cubicBezTo>
                  <a:pt x="335" y="127"/>
                  <a:pt x="312" y="149"/>
                  <a:pt x="294" y="176"/>
                </a:cubicBezTo>
                <a:cubicBezTo>
                  <a:pt x="292" y="170"/>
                  <a:pt x="292" y="170"/>
                  <a:pt x="292" y="170"/>
                </a:cubicBezTo>
                <a:cubicBezTo>
                  <a:pt x="298" y="154"/>
                  <a:pt x="307" y="137"/>
                  <a:pt x="320" y="121"/>
                </a:cubicBezTo>
                <a:cubicBezTo>
                  <a:pt x="310" y="127"/>
                  <a:pt x="299" y="138"/>
                  <a:pt x="288" y="153"/>
                </a:cubicBezTo>
                <a:cubicBezTo>
                  <a:pt x="292" y="134"/>
                  <a:pt x="298" y="113"/>
                  <a:pt x="308" y="92"/>
                </a:cubicBezTo>
                <a:cubicBezTo>
                  <a:pt x="293" y="116"/>
                  <a:pt x="282" y="144"/>
                  <a:pt x="275" y="173"/>
                </a:cubicBezTo>
                <a:cubicBezTo>
                  <a:pt x="270" y="178"/>
                  <a:pt x="270" y="178"/>
                  <a:pt x="270" y="178"/>
                </a:cubicBezTo>
                <a:cubicBezTo>
                  <a:pt x="272" y="163"/>
                  <a:pt x="276" y="147"/>
                  <a:pt x="283" y="130"/>
                </a:cubicBezTo>
                <a:cubicBezTo>
                  <a:pt x="274" y="146"/>
                  <a:pt x="267" y="165"/>
                  <a:pt x="262" y="185"/>
                </a:cubicBezTo>
                <a:cubicBezTo>
                  <a:pt x="262" y="181"/>
                  <a:pt x="262" y="178"/>
                  <a:pt x="262" y="175"/>
                </a:cubicBezTo>
                <a:cubicBezTo>
                  <a:pt x="270" y="151"/>
                  <a:pt x="281" y="126"/>
                  <a:pt x="299" y="102"/>
                </a:cubicBezTo>
                <a:cubicBezTo>
                  <a:pt x="289" y="108"/>
                  <a:pt x="278" y="120"/>
                  <a:pt x="267" y="135"/>
                </a:cubicBezTo>
                <a:cubicBezTo>
                  <a:pt x="268" y="130"/>
                  <a:pt x="269" y="126"/>
                  <a:pt x="270" y="121"/>
                </a:cubicBezTo>
                <a:cubicBezTo>
                  <a:pt x="272" y="118"/>
                  <a:pt x="275" y="115"/>
                  <a:pt x="277" y="112"/>
                </a:cubicBezTo>
                <a:cubicBezTo>
                  <a:pt x="275" y="113"/>
                  <a:pt x="273" y="114"/>
                  <a:pt x="272" y="115"/>
                </a:cubicBezTo>
                <a:cubicBezTo>
                  <a:pt x="275" y="102"/>
                  <a:pt x="280" y="88"/>
                  <a:pt x="287" y="74"/>
                </a:cubicBezTo>
                <a:cubicBezTo>
                  <a:pt x="278" y="89"/>
                  <a:pt x="270" y="105"/>
                  <a:pt x="263" y="123"/>
                </a:cubicBezTo>
                <a:cubicBezTo>
                  <a:pt x="261" y="125"/>
                  <a:pt x="258" y="129"/>
                  <a:pt x="255" y="132"/>
                </a:cubicBezTo>
                <a:cubicBezTo>
                  <a:pt x="257" y="125"/>
                  <a:pt x="259" y="118"/>
                  <a:pt x="262" y="111"/>
                </a:cubicBezTo>
                <a:cubicBezTo>
                  <a:pt x="257" y="120"/>
                  <a:pt x="253" y="129"/>
                  <a:pt x="249" y="139"/>
                </a:cubicBezTo>
                <a:cubicBezTo>
                  <a:pt x="240" y="151"/>
                  <a:pt x="232" y="165"/>
                  <a:pt x="224" y="181"/>
                </a:cubicBezTo>
                <a:cubicBezTo>
                  <a:pt x="223" y="182"/>
                  <a:pt x="223" y="182"/>
                  <a:pt x="223" y="182"/>
                </a:cubicBezTo>
                <a:cubicBezTo>
                  <a:pt x="220" y="181"/>
                  <a:pt x="218" y="181"/>
                  <a:pt x="215" y="180"/>
                </a:cubicBezTo>
                <a:cubicBezTo>
                  <a:pt x="223" y="152"/>
                  <a:pt x="233" y="123"/>
                  <a:pt x="255" y="94"/>
                </a:cubicBezTo>
                <a:cubicBezTo>
                  <a:pt x="255" y="94"/>
                  <a:pt x="255" y="94"/>
                  <a:pt x="255" y="94"/>
                </a:cubicBezTo>
                <a:cubicBezTo>
                  <a:pt x="236" y="99"/>
                  <a:pt x="213" y="117"/>
                  <a:pt x="190" y="141"/>
                </a:cubicBezTo>
                <a:cubicBezTo>
                  <a:pt x="191" y="139"/>
                  <a:pt x="191" y="137"/>
                  <a:pt x="191" y="135"/>
                </a:cubicBezTo>
                <a:cubicBezTo>
                  <a:pt x="193" y="127"/>
                  <a:pt x="196" y="119"/>
                  <a:pt x="199" y="110"/>
                </a:cubicBezTo>
                <a:cubicBezTo>
                  <a:pt x="197" y="114"/>
                  <a:pt x="195" y="118"/>
                  <a:pt x="193" y="122"/>
                </a:cubicBezTo>
                <a:cubicBezTo>
                  <a:pt x="196" y="109"/>
                  <a:pt x="200" y="96"/>
                  <a:pt x="205" y="82"/>
                </a:cubicBezTo>
                <a:cubicBezTo>
                  <a:pt x="196" y="99"/>
                  <a:pt x="188" y="119"/>
                  <a:pt x="183" y="139"/>
                </a:cubicBezTo>
                <a:cubicBezTo>
                  <a:pt x="167" y="156"/>
                  <a:pt x="167" y="156"/>
                  <a:pt x="167" y="156"/>
                </a:cubicBezTo>
                <a:cubicBezTo>
                  <a:pt x="167" y="140"/>
                  <a:pt x="169" y="123"/>
                  <a:pt x="172" y="104"/>
                </a:cubicBezTo>
                <a:cubicBezTo>
                  <a:pt x="174" y="102"/>
                  <a:pt x="175" y="100"/>
                  <a:pt x="177" y="98"/>
                </a:cubicBezTo>
                <a:cubicBezTo>
                  <a:pt x="176" y="99"/>
                  <a:pt x="174" y="100"/>
                  <a:pt x="173" y="100"/>
                </a:cubicBezTo>
                <a:cubicBezTo>
                  <a:pt x="176" y="88"/>
                  <a:pt x="179" y="76"/>
                  <a:pt x="184" y="63"/>
                </a:cubicBezTo>
                <a:cubicBezTo>
                  <a:pt x="177" y="76"/>
                  <a:pt x="172" y="89"/>
                  <a:pt x="167" y="104"/>
                </a:cubicBezTo>
                <a:cubicBezTo>
                  <a:pt x="166" y="104"/>
                  <a:pt x="166" y="104"/>
                  <a:pt x="166" y="104"/>
                </a:cubicBezTo>
                <a:cubicBezTo>
                  <a:pt x="168" y="96"/>
                  <a:pt x="171" y="87"/>
                  <a:pt x="175" y="77"/>
                </a:cubicBezTo>
                <a:cubicBezTo>
                  <a:pt x="170" y="87"/>
                  <a:pt x="165" y="97"/>
                  <a:pt x="162" y="107"/>
                </a:cubicBezTo>
                <a:cubicBezTo>
                  <a:pt x="155" y="111"/>
                  <a:pt x="150" y="114"/>
                  <a:pt x="145" y="118"/>
                </a:cubicBezTo>
                <a:cubicBezTo>
                  <a:pt x="147" y="100"/>
                  <a:pt x="152" y="81"/>
                  <a:pt x="160" y="60"/>
                </a:cubicBezTo>
                <a:cubicBezTo>
                  <a:pt x="149" y="81"/>
                  <a:pt x="141" y="104"/>
                  <a:pt x="135" y="128"/>
                </a:cubicBezTo>
                <a:cubicBezTo>
                  <a:pt x="133" y="132"/>
                  <a:pt x="130" y="136"/>
                  <a:pt x="128" y="140"/>
                </a:cubicBezTo>
                <a:cubicBezTo>
                  <a:pt x="116" y="148"/>
                  <a:pt x="116" y="148"/>
                  <a:pt x="116" y="148"/>
                </a:cubicBezTo>
                <a:cubicBezTo>
                  <a:pt x="114" y="147"/>
                  <a:pt x="112" y="146"/>
                  <a:pt x="110" y="146"/>
                </a:cubicBezTo>
                <a:cubicBezTo>
                  <a:pt x="109" y="140"/>
                  <a:pt x="109" y="132"/>
                  <a:pt x="113" y="119"/>
                </a:cubicBezTo>
                <a:cubicBezTo>
                  <a:pt x="118" y="112"/>
                  <a:pt x="124" y="102"/>
                  <a:pt x="134" y="89"/>
                </a:cubicBezTo>
                <a:cubicBezTo>
                  <a:pt x="128" y="93"/>
                  <a:pt x="122" y="96"/>
                  <a:pt x="116" y="100"/>
                </a:cubicBezTo>
                <a:cubicBezTo>
                  <a:pt x="127" y="86"/>
                  <a:pt x="140" y="72"/>
                  <a:pt x="157" y="59"/>
                </a:cubicBezTo>
                <a:cubicBezTo>
                  <a:pt x="141" y="64"/>
                  <a:pt x="122" y="77"/>
                  <a:pt x="104" y="95"/>
                </a:cubicBezTo>
                <a:cubicBezTo>
                  <a:pt x="104" y="88"/>
                  <a:pt x="104" y="88"/>
                  <a:pt x="104" y="88"/>
                </a:cubicBezTo>
                <a:cubicBezTo>
                  <a:pt x="91" y="102"/>
                  <a:pt x="91" y="102"/>
                  <a:pt x="91" y="102"/>
                </a:cubicBezTo>
                <a:cubicBezTo>
                  <a:pt x="96" y="95"/>
                  <a:pt x="103" y="85"/>
                  <a:pt x="113" y="71"/>
                </a:cubicBezTo>
                <a:cubicBezTo>
                  <a:pt x="100" y="79"/>
                  <a:pt x="89" y="84"/>
                  <a:pt x="80" y="92"/>
                </a:cubicBezTo>
                <a:cubicBezTo>
                  <a:pt x="82" y="86"/>
                  <a:pt x="85" y="80"/>
                  <a:pt x="87" y="74"/>
                </a:cubicBezTo>
                <a:cubicBezTo>
                  <a:pt x="95" y="66"/>
                  <a:pt x="104" y="58"/>
                  <a:pt x="114" y="51"/>
                </a:cubicBezTo>
                <a:cubicBezTo>
                  <a:pt x="108" y="52"/>
                  <a:pt x="102" y="55"/>
                  <a:pt x="95" y="59"/>
                </a:cubicBezTo>
                <a:cubicBezTo>
                  <a:pt x="100" y="51"/>
                  <a:pt x="105" y="42"/>
                  <a:pt x="111" y="34"/>
                </a:cubicBezTo>
                <a:cubicBezTo>
                  <a:pt x="100" y="41"/>
                  <a:pt x="87" y="55"/>
                  <a:pt x="76" y="72"/>
                </a:cubicBezTo>
                <a:cubicBezTo>
                  <a:pt x="73" y="75"/>
                  <a:pt x="71" y="77"/>
                  <a:pt x="68" y="79"/>
                </a:cubicBezTo>
                <a:cubicBezTo>
                  <a:pt x="68" y="79"/>
                  <a:pt x="68" y="80"/>
                  <a:pt x="68" y="80"/>
                </a:cubicBezTo>
                <a:cubicBezTo>
                  <a:pt x="62" y="85"/>
                  <a:pt x="56" y="90"/>
                  <a:pt x="50" y="97"/>
                </a:cubicBezTo>
                <a:cubicBezTo>
                  <a:pt x="45" y="82"/>
                  <a:pt x="45" y="82"/>
                  <a:pt x="45" y="82"/>
                </a:cubicBezTo>
                <a:cubicBezTo>
                  <a:pt x="58" y="64"/>
                  <a:pt x="73" y="47"/>
                  <a:pt x="93" y="32"/>
                </a:cubicBezTo>
                <a:cubicBezTo>
                  <a:pt x="72" y="38"/>
                  <a:pt x="45" y="59"/>
                  <a:pt x="21" y="87"/>
                </a:cubicBezTo>
                <a:cubicBezTo>
                  <a:pt x="26" y="69"/>
                  <a:pt x="26" y="69"/>
                  <a:pt x="26" y="69"/>
                </a:cubicBezTo>
                <a:cubicBezTo>
                  <a:pt x="12" y="74"/>
                  <a:pt x="12" y="74"/>
                  <a:pt x="12" y="74"/>
                </a:cubicBezTo>
                <a:cubicBezTo>
                  <a:pt x="12" y="74"/>
                  <a:pt x="12" y="74"/>
                  <a:pt x="12" y="73"/>
                </a:cubicBezTo>
                <a:cubicBezTo>
                  <a:pt x="25" y="61"/>
                  <a:pt x="40" y="50"/>
                  <a:pt x="58" y="41"/>
                </a:cubicBezTo>
                <a:cubicBezTo>
                  <a:pt x="48" y="42"/>
                  <a:pt x="37" y="46"/>
                  <a:pt x="24" y="52"/>
                </a:cubicBezTo>
                <a:cubicBezTo>
                  <a:pt x="37" y="35"/>
                  <a:pt x="52" y="18"/>
                  <a:pt x="72" y="2"/>
                </a:cubicBezTo>
                <a:cubicBezTo>
                  <a:pt x="61" y="5"/>
                  <a:pt x="49" y="12"/>
                  <a:pt x="37" y="22"/>
                </a:cubicBezTo>
                <a:cubicBezTo>
                  <a:pt x="33" y="23"/>
                  <a:pt x="28" y="24"/>
                  <a:pt x="23" y="25"/>
                </a:cubicBezTo>
                <a:cubicBezTo>
                  <a:pt x="26" y="17"/>
                  <a:pt x="29" y="9"/>
                  <a:pt x="33" y="0"/>
                </a:cubicBezTo>
                <a:cubicBezTo>
                  <a:pt x="28" y="9"/>
                  <a:pt x="23" y="17"/>
                  <a:pt x="19" y="27"/>
                </a:cubicBezTo>
                <a:cubicBezTo>
                  <a:pt x="13" y="29"/>
                  <a:pt x="0" y="35"/>
                  <a:pt x="0" y="35"/>
                </a:cubicBezTo>
                <a:lnTo>
                  <a:pt x="0" y="405"/>
                </a:lnTo>
                <a:close/>
                <a:moveTo>
                  <a:pt x="21" y="32"/>
                </a:moveTo>
                <a:cubicBezTo>
                  <a:pt x="26" y="29"/>
                  <a:pt x="31" y="26"/>
                  <a:pt x="36" y="23"/>
                </a:cubicBezTo>
                <a:cubicBezTo>
                  <a:pt x="30" y="27"/>
                  <a:pt x="25" y="32"/>
                  <a:pt x="20" y="37"/>
                </a:cubicBezTo>
                <a:cubicBezTo>
                  <a:pt x="20" y="35"/>
                  <a:pt x="21" y="33"/>
                  <a:pt x="21" y="32"/>
                </a:cubicBezTo>
                <a:close/>
                <a:moveTo>
                  <a:pt x="151" y="145"/>
                </a:moveTo>
                <a:cubicBezTo>
                  <a:pt x="150" y="140"/>
                  <a:pt x="150" y="140"/>
                  <a:pt x="150" y="140"/>
                </a:cubicBezTo>
                <a:cubicBezTo>
                  <a:pt x="151" y="137"/>
                  <a:pt x="152" y="135"/>
                  <a:pt x="154" y="132"/>
                </a:cubicBezTo>
                <a:cubicBezTo>
                  <a:pt x="153" y="136"/>
                  <a:pt x="151" y="141"/>
                  <a:pt x="151" y="145"/>
                </a:cubicBezTo>
                <a:close/>
                <a:moveTo>
                  <a:pt x="163" y="118"/>
                </a:moveTo>
                <a:cubicBezTo>
                  <a:pt x="163" y="117"/>
                  <a:pt x="163" y="117"/>
                  <a:pt x="163" y="117"/>
                </a:cubicBezTo>
                <a:lnTo>
                  <a:pt x="163" y="118"/>
                </a:lnTo>
                <a:close/>
                <a:moveTo>
                  <a:pt x="208" y="153"/>
                </a:moveTo>
                <a:cubicBezTo>
                  <a:pt x="206" y="146"/>
                  <a:pt x="206" y="146"/>
                  <a:pt x="206" y="146"/>
                </a:cubicBezTo>
                <a:cubicBezTo>
                  <a:pt x="216" y="132"/>
                  <a:pt x="227" y="119"/>
                  <a:pt x="240" y="106"/>
                </a:cubicBezTo>
                <a:cubicBezTo>
                  <a:pt x="233" y="114"/>
                  <a:pt x="225" y="125"/>
                  <a:pt x="217" y="137"/>
                </a:cubicBezTo>
                <a:cubicBezTo>
                  <a:pt x="217" y="135"/>
                  <a:pt x="218" y="133"/>
                  <a:pt x="219" y="131"/>
                </a:cubicBezTo>
                <a:cubicBezTo>
                  <a:pt x="217" y="135"/>
                  <a:pt x="214" y="140"/>
                  <a:pt x="213" y="144"/>
                </a:cubicBezTo>
                <a:cubicBezTo>
                  <a:pt x="211" y="147"/>
                  <a:pt x="209" y="150"/>
                  <a:pt x="208" y="153"/>
                </a:cubicBezTo>
                <a:close/>
                <a:moveTo>
                  <a:pt x="254" y="156"/>
                </a:moveTo>
                <a:cubicBezTo>
                  <a:pt x="253" y="157"/>
                  <a:pt x="253" y="158"/>
                  <a:pt x="253" y="158"/>
                </a:cubicBezTo>
                <a:cubicBezTo>
                  <a:pt x="249" y="161"/>
                  <a:pt x="249" y="161"/>
                  <a:pt x="249" y="161"/>
                </a:cubicBezTo>
                <a:cubicBezTo>
                  <a:pt x="251" y="156"/>
                  <a:pt x="254" y="150"/>
                  <a:pt x="257" y="144"/>
                </a:cubicBezTo>
                <a:cubicBezTo>
                  <a:pt x="256" y="148"/>
                  <a:pt x="255" y="152"/>
                  <a:pt x="254" y="156"/>
                </a:cubicBezTo>
                <a:close/>
                <a:moveTo>
                  <a:pt x="377" y="191"/>
                </a:moveTo>
                <a:cubicBezTo>
                  <a:pt x="376" y="177"/>
                  <a:pt x="376" y="177"/>
                  <a:pt x="376" y="177"/>
                </a:cubicBezTo>
                <a:cubicBezTo>
                  <a:pt x="377" y="176"/>
                  <a:pt x="379" y="174"/>
                  <a:pt x="380" y="172"/>
                </a:cubicBezTo>
                <a:cubicBezTo>
                  <a:pt x="379" y="178"/>
                  <a:pt x="378" y="184"/>
                  <a:pt x="377" y="191"/>
                </a:cubicBezTo>
                <a:close/>
                <a:moveTo>
                  <a:pt x="334" y="204"/>
                </a:moveTo>
                <a:cubicBezTo>
                  <a:pt x="334" y="204"/>
                  <a:pt x="333" y="204"/>
                  <a:pt x="332" y="204"/>
                </a:cubicBezTo>
                <a:cubicBezTo>
                  <a:pt x="332" y="203"/>
                  <a:pt x="332" y="203"/>
                  <a:pt x="332" y="203"/>
                </a:cubicBezTo>
                <a:cubicBezTo>
                  <a:pt x="348" y="175"/>
                  <a:pt x="366" y="144"/>
                  <a:pt x="398" y="117"/>
                </a:cubicBezTo>
                <a:cubicBezTo>
                  <a:pt x="392" y="131"/>
                  <a:pt x="387" y="145"/>
                  <a:pt x="383" y="160"/>
                </a:cubicBezTo>
                <a:cubicBezTo>
                  <a:pt x="367" y="170"/>
                  <a:pt x="350" y="186"/>
                  <a:pt x="334" y="204"/>
                </a:cubicBezTo>
                <a:close/>
                <a:moveTo>
                  <a:pt x="424" y="211"/>
                </a:moveTo>
                <a:cubicBezTo>
                  <a:pt x="422" y="211"/>
                  <a:pt x="419" y="211"/>
                  <a:pt x="417" y="210"/>
                </a:cubicBezTo>
                <a:cubicBezTo>
                  <a:pt x="416" y="204"/>
                  <a:pt x="415" y="197"/>
                  <a:pt x="414" y="191"/>
                </a:cubicBezTo>
                <a:cubicBezTo>
                  <a:pt x="417" y="187"/>
                  <a:pt x="421" y="183"/>
                  <a:pt x="425" y="180"/>
                </a:cubicBezTo>
                <a:cubicBezTo>
                  <a:pt x="424" y="190"/>
                  <a:pt x="424" y="200"/>
                  <a:pt x="424" y="211"/>
                </a:cubicBezTo>
                <a:close/>
                <a:moveTo>
                  <a:pt x="525" y="209"/>
                </a:moveTo>
                <a:cubicBezTo>
                  <a:pt x="524" y="209"/>
                  <a:pt x="523" y="210"/>
                  <a:pt x="521" y="210"/>
                </a:cubicBezTo>
                <a:cubicBezTo>
                  <a:pt x="521" y="208"/>
                  <a:pt x="520" y="206"/>
                  <a:pt x="520" y="204"/>
                </a:cubicBezTo>
                <a:cubicBezTo>
                  <a:pt x="521" y="200"/>
                  <a:pt x="523" y="195"/>
                  <a:pt x="525" y="190"/>
                </a:cubicBezTo>
                <a:cubicBezTo>
                  <a:pt x="525" y="196"/>
                  <a:pt x="525" y="203"/>
                  <a:pt x="525" y="209"/>
                </a:cubicBezTo>
                <a:close/>
                <a:moveTo>
                  <a:pt x="724" y="189"/>
                </a:moveTo>
                <a:cubicBezTo>
                  <a:pt x="724" y="185"/>
                  <a:pt x="724" y="180"/>
                  <a:pt x="724" y="175"/>
                </a:cubicBezTo>
                <a:cubicBezTo>
                  <a:pt x="725" y="180"/>
                  <a:pt x="727" y="184"/>
                  <a:pt x="728" y="189"/>
                </a:cubicBezTo>
                <a:cubicBezTo>
                  <a:pt x="727" y="189"/>
                  <a:pt x="725" y="189"/>
                  <a:pt x="724" y="189"/>
                </a:cubicBezTo>
                <a:close/>
                <a:moveTo>
                  <a:pt x="816" y="148"/>
                </a:moveTo>
                <a:cubicBezTo>
                  <a:pt x="811" y="155"/>
                  <a:pt x="811" y="155"/>
                  <a:pt x="811" y="155"/>
                </a:cubicBezTo>
                <a:cubicBezTo>
                  <a:pt x="810" y="133"/>
                  <a:pt x="811" y="109"/>
                  <a:pt x="818" y="84"/>
                </a:cubicBezTo>
                <a:cubicBezTo>
                  <a:pt x="818" y="98"/>
                  <a:pt x="819" y="113"/>
                  <a:pt x="821" y="128"/>
                </a:cubicBezTo>
                <a:cubicBezTo>
                  <a:pt x="819" y="135"/>
                  <a:pt x="818" y="141"/>
                  <a:pt x="816" y="148"/>
                </a:cubicBezTo>
                <a:close/>
                <a:moveTo>
                  <a:pt x="826" y="174"/>
                </a:moveTo>
                <a:cubicBezTo>
                  <a:pt x="825" y="149"/>
                  <a:pt x="825" y="149"/>
                  <a:pt x="825" y="149"/>
                </a:cubicBezTo>
                <a:cubicBezTo>
                  <a:pt x="826" y="155"/>
                  <a:pt x="828" y="161"/>
                  <a:pt x="830" y="167"/>
                </a:cubicBezTo>
                <a:cubicBezTo>
                  <a:pt x="829" y="169"/>
                  <a:pt x="828" y="172"/>
                  <a:pt x="827" y="174"/>
                </a:cubicBezTo>
                <a:cubicBezTo>
                  <a:pt x="826" y="174"/>
                  <a:pt x="826" y="174"/>
                  <a:pt x="826" y="174"/>
                </a:cubicBezTo>
                <a:close/>
                <a:moveTo>
                  <a:pt x="830" y="174"/>
                </a:moveTo>
                <a:cubicBezTo>
                  <a:pt x="830" y="173"/>
                  <a:pt x="830" y="172"/>
                  <a:pt x="831" y="171"/>
                </a:cubicBezTo>
                <a:cubicBezTo>
                  <a:pt x="831" y="172"/>
                  <a:pt x="831" y="172"/>
                  <a:pt x="832" y="173"/>
                </a:cubicBezTo>
                <a:cubicBezTo>
                  <a:pt x="831" y="173"/>
                  <a:pt x="830" y="174"/>
                  <a:pt x="830" y="174"/>
                </a:cubicBezTo>
                <a:close/>
                <a:moveTo>
                  <a:pt x="877" y="166"/>
                </a:moveTo>
                <a:cubicBezTo>
                  <a:pt x="876" y="165"/>
                  <a:pt x="876" y="165"/>
                  <a:pt x="876" y="165"/>
                </a:cubicBezTo>
                <a:cubicBezTo>
                  <a:pt x="876" y="156"/>
                  <a:pt x="876" y="156"/>
                  <a:pt x="876" y="156"/>
                </a:cubicBezTo>
                <a:cubicBezTo>
                  <a:pt x="877" y="159"/>
                  <a:pt x="878" y="163"/>
                  <a:pt x="879" y="166"/>
                </a:cubicBezTo>
                <a:cubicBezTo>
                  <a:pt x="878" y="166"/>
                  <a:pt x="878" y="166"/>
                  <a:pt x="877" y="166"/>
                </a:cubicBezTo>
                <a:close/>
                <a:moveTo>
                  <a:pt x="942" y="155"/>
                </a:moveTo>
                <a:cubicBezTo>
                  <a:pt x="941" y="153"/>
                  <a:pt x="940" y="151"/>
                  <a:pt x="940" y="148"/>
                </a:cubicBezTo>
                <a:cubicBezTo>
                  <a:pt x="941" y="143"/>
                  <a:pt x="943" y="137"/>
                  <a:pt x="945" y="131"/>
                </a:cubicBezTo>
                <a:cubicBezTo>
                  <a:pt x="944" y="139"/>
                  <a:pt x="943" y="147"/>
                  <a:pt x="942" y="155"/>
                </a:cubicBezTo>
                <a:close/>
                <a:moveTo>
                  <a:pt x="955" y="136"/>
                </a:moveTo>
                <a:cubicBezTo>
                  <a:pt x="955" y="128"/>
                  <a:pt x="956" y="119"/>
                  <a:pt x="957" y="111"/>
                </a:cubicBezTo>
                <a:cubicBezTo>
                  <a:pt x="959" y="114"/>
                  <a:pt x="961" y="118"/>
                  <a:pt x="963" y="122"/>
                </a:cubicBezTo>
                <a:cubicBezTo>
                  <a:pt x="960" y="126"/>
                  <a:pt x="958" y="131"/>
                  <a:pt x="955" y="136"/>
                </a:cubicBezTo>
                <a:close/>
                <a:moveTo>
                  <a:pt x="1017" y="83"/>
                </a:moveTo>
                <a:cubicBezTo>
                  <a:pt x="1020" y="87"/>
                  <a:pt x="1023" y="91"/>
                  <a:pt x="1026" y="96"/>
                </a:cubicBezTo>
                <a:cubicBezTo>
                  <a:pt x="1025" y="98"/>
                  <a:pt x="1024" y="101"/>
                  <a:pt x="1023" y="104"/>
                </a:cubicBezTo>
                <a:cubicBezTo>
                  <a:pt x="1023" y="104"/>
                  <a:pt x="1019" y="109"/>
                  <a:pt x="1014" y="117"/>
                </a:cubicBezTo>
                <a:cubicBezTo>
                  <a:pt x="1015" y="106"/>
                  <a:pt x="1015" y="95"/>
                  <a:pt x="1017" y="83"/>
                </a:cubicBezTo>
                <a:close/>
                <a:moveTo>
                  <a:pt x="1028" y="141"/>
                </a:moveTo>
                <a:cubicBezTo>
                  <a:pt x="1026" y="142"/>
                  <a:pt x="1023" y="142"/>
                  <a:pt x="1021" y="142"/>
                </a:cubicBezTo>
                <a:cubicBezTo>
                  <a:pt x="1021" y="139"/>
                  <a:pt x="1021" y="135"/>
                  <a:pt x="1021" y="131"/>
                </a:cubicBezTo>
                <a:cubicBezTo>
                  <a:pt x="1023" y="120"/>
                  <a:pt x="1025" y="110"/>
                  <a:pt x="1028" y="99"/>
                </a:cubicBezTo>
                <a:cubicBezTo>
                  <a:pt x="1030" y="102"/>
                  <a:pt x="1032" y="106"/>
                  <a:pt x="1034" y="109"/>
                </a:cubicBezTo>
                <a:cubicBezTo>
                  <a:pt x="1032" y="120"/>
                  <a:pt x="1030" y="130"/>
                  <a:pt x="1028" y="141"/>
                </a:cubicBezTo>
                <a:close/>
                <a:moveTo>
                  <a:pt x="1039" y="134"/>
                </a:moveTo>
                <a:cubicBezTo>
                  <a:pt x="1040" y="129"/>
                  <a:pt x="1040" y="124"/>
                  <a:pt x="1040" y="120"/>
                </a:cubicBezTo>
                <a:cubicBezTo>
                  <a:pt x="1042" y="122"/>
                  <a:pt x="1043" y="125"/>
                  <a:pt x="1045" y="127"/>
                </a:cubicBezTo>
                <a:cubicBezTo>
                  <a:pt x="1039" y="134"/>
                  <a:pt x="1039" y="134"/>
                  <a:pt x="1039" y="134"/>
                </a:cubicBezTo>
                <a:close/>
                <a:moveTo>
                  <a:pt x="1196" y="132"/>
                </a:moveTo>
                <a:cubicBezTo>
                  <a:pt x="1202" y="117"/>
                  <a:pt x="1210" y="101"/>
                  <a:pt x="1222" y="85"/>
                </a:cubicBezTo>
                <a:cubicBezTo>
                  <a:pt x="1214" y="99"/>
                  <a:pt x="1208" y="116"/>
                  <a:pt x="1203" y="132"/>
                </a:cubicBezTo>
                <a:cubicBezTo>
                  <a:pt x="1201" y="132"/>
                  <a:pt x="1198" y="132"/>
                  <a:pt x="1196" y="132"/>
                </a:cubicBezTo>
                <a:close/>
                <a:moveTo>
                  <a:pt x="1527" y="184"/>
                </a:moveTo>
                <a:cubicBezTo>
                  <a:pt x="1527" y="180"/>
                  <a:pt x="1528" y="176"/>
                  <a:pt x="1529" y="171"/>
                </a:cubicBezTo>
                <a:cubicBezTo>
                  <a:pt x="1530" y="170"/>
                  <a:pt x="1530" y="170"/>
                  <a:pt x="1531" y="169"/>
                </a:cubicBezTo>
                <a:cubicBezTo>
                  <a:pt x="1529" y="174"/>
                  <a:pt x="1528" y="179"/>
                  <a:pt x="1527" y="184"/>
                </a:cubicBezTo>
                <a:close/>
                <a:moveTo>
                  <a:pt x="1795" y="287"/>
                </a:moveTo>
                <a:cubicBezTo>
                  <a:pt x="1794" y="288"/>
                  <a:pt x="1794" y="288"/>
                  <a:pt x="1794" y="288"/>
                </a:cubicBezTo>
                <a:cubicBezTo>
                  <a:pt x="1795" y="284"/>
                  <a:pt x="1795" y="281"/>
                  <a:pt x="1796" y="277"/>
                </a:cubicBezTo>
                <a:cubicBezTo>
                  <a:pt x="1799" y="275"/>
                  <a:pt x="1799" y="275"/>
                  <a:pt x="1799" y="275"/>
                </a:cubicBezTo>
                <a:cubicBezTo>
                  <a:pt x="1797" y="279"/>
                  <a:pt x="1796" y="283"/>
                  <a:pt x="1795" y="287"/>
                </a:cubicBezTo>
                <a:close/>
                <a:moveTo>
                  <a:pt x="1800" y="286"/>
                </a:moveTo>
                <a:cubicBezTo>
                  <a:pt x="1801" y="281"/>
                  <a:pt x="1802" y="277"/>
                  <a:pt x="1804" y="272"/>
                </a:cubicBezTo>
                <a:cubicBezTo>
                  <a:pt x="1824" y="258"/>
                  <a:pt x="1824" y="258"/>
                  <a:pt x="1824" y="258"/>
                </a:cubicBezTo>
                <a:cubicBezTo>
                  <a:pt x="1820" y="266"/>
                  <a:pt x="1817" y="274"/>
                  <a:pt x="1814" y="283"/>
                </a:cubicBezTo>
                <a:cubicBezTo>
                  <a:pt x="1800" y="286"/>
                  <a:pt x="1800" y="286"/>
                  <a:pt x="1800" y="286"/>
                </a:cubicBezTo>
                <a:close/>
                <a:moveTo>
                  <a:pt x="1826" y="306"/>
                </a:moveTo>
                <a:cubicBezTo>
                  <a:pt x="1824" y="304"/>
                  <a:pt x="1822" y="303"/>
                  <a:pt x="1820" y="302"/>
                </a:cubicBezTo>
                <a:cubicBezTo>
                  <a:pt x="1832" y="284"/>
                  <a:pt x="1832" y="284"/>
                  <a:pt x="1832" y="284"/>
                </a:cubicBezTo>
                <a:cubicBezTo>
                  <a:pt x="1830" y="291"/>
                  <a:pt x="1828" y="298"/>
                  <a:pt x="1826" y="30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3" name="Hand2" descr="" title=""/>
          <p:cNvSpPr>
            <a:spLocks/>
          </p:cNvSpPr>
          <p:nvPr/>
        </p:nvSpPr>
        <p:spPr bwMode="auto">
          <a:xfrm>
            <a:off x="1945863" y="480068"/>
            <a:ext cx="2013129" cy="4587862"/>
          </a:xfrm>
          <a:custGeom>
            <a:avLst/>
            <a:gdLst>
              <a:gd name="T0" fmla="*/ 181 w 848"/>
              <a:gd name="T1" fmla="*/ 454 h 1937"/>
              <a:gd name="T2" fmla="*/ 228 w 848"/>
              <a:gd name="T3" fmla="*/ 489 h 1937"/>
              <a:gd name="T4" fmla="*/ 295 w 848"/>
              <a:gd name="T5" fmla="*/ 409 h 1937"/>
              <a:gd name="T6" fmla="*/ 304 w 848"/>
              <a:gd name="T7" fmla="*/ 336 h 1937"/>
              <a:gd name="T8" fmla="*/ 281 w 848"/>
              <a:gd name="T9" fmla="*/ 218 h 1937"/>
              <a:gd name="T10" fmla="*/ 295 w 848"/>
              <a:gd name="T11" fmla="*/ 174 h 1937"/>
              <a:gd name="T12" fmla="*/ 435 w 848"/>
              <a:gd name="T13" fmla="*/ 35 h 1937"/>
              <a:gd name="T14" fmla="*/ 467 w 848"/>
              <a:gd name="T15" fmla="*/ 111 h 1937"/>
              <a:gd name="T16" fmla="*/ 417 w 848"/>
              <a:gd name="T17" fmla="*/ 148 h 1937"/>
              <a:gd name="T18" fmla="*/ 371 w 848"/>
              <a:gd name="T19" fmla="*/ 240 h 1937"/>
              <a:gd name="T20" fmla="*/ 395 w 848"/>
              <a:gd name="T21" fmla="*/ 344 h 1937"/>
              <a:gd name="T22" fmla="*/ 456 w 848"/>
              <a:gd name="T23" fmla="*/ 375 h 1937"/>
              <a:gd name="T24" fmla="*/ 529 w 848"/>
              <a:gd name="T25" fmla="*/ 276 h 1937"/>
              <a:gd name="T26" fmla="*/ 599 w 848"/>
              <a:gd name="T27" fmla="*/ 239 h 1937"/>
              <a:gd name="T28" fmla="*/ 699 w 848"/>
              <a:gd name="T29" fmla="*/ 180 h 1937"/>
              <a:gd name="T30" fmla="*/ 722 w 848"/>
              <a:gd name="T31" fmla="*/ 259 h 1937"/>
              <a:gd name="T32" fmla="*/ 655 w 848"/>
              <a:gd name="T33" fmla="*/ 300 h 1937"/>
              <a:gd name="T34" fmla="*/ 588 w 848"/>
              <a:gd name="T35" fmla="*/ 354 h 1937"/>
              <a:gd name="T36" fmla="*/ 529 w 848"/>
              <a:gd name="T37" fmla="*/ 438 h 1937"/>
              <a:gd name="T38" fmla="*/ 543 w 848"/>
              <a:gd name="T39" fmla="*/ 467 h 1937"/>
              <a:gd name="T40" fmla="*/ 669 w 848"/>
              <a:gd name="T41" fmla="*/ 444 h 1937"/>
              <a:gd name="T42" fmla="*/ 784 w 848"/>
              <a:gd name="T43" fmla="*/ 467 h 1937"/>
              <a:gd name="T44" fmla="*/ 785 w 848"/>
              <a:gd name="T45" fmla="*/ 542 h 1937"/>
              <a:gd name="T46" fmla="*/ 657 w 848"/>
              <a:gd name="T47" fmla="*/ 550 h 1937"/>
              <a:gd name="T48" fmla="*/ 564 w 848"/>
              <a:gd name="T49" fmla="*/ 592 h 1937"/>
              <a:gd name="T50" fmla="*/ 568 w 848"/>
              <a:gd name="T51" fmla="*/ 626 h 1937"/>
              <a:gd name="T52" fmla="*/ 678 w 848"/>
              <a:gd name="T53" fmla="*/ 643 h 1937"/>
              <a:gd name="T54" fmla="*/ 688 w 848"/>
              <a:gd name="T55" fmla="*/ 732 h 1937"/>
              <a:gd name="T56" fmla="*/ 642 w 848"/>
              <a:gd name="T57" fmla="*/ 719 h 1937"/>
              <a:gd name="T58" fmla="*/ 583 w 848"/>
              <a:gd name="T59" fmla="*/ 721 h 1937"/>
              <a:gd name="T60" fmla="*/ 543 w 848"/>
              <a:gd name="T61" fmla="*/ 770 h 1937"/>
              <a:gd name="T62" fmla="*/ 378 w 848"/>
              <a:gd name="T63" fmla="*/ 917 h 1937"/>
              <a:gd name="T64" fmla="*/ 396 w 848"/>
              <a:gd name="T65" fmla="*/ 1700 h 1937"/>
              <a:gd name="T66" fmla="*/ 433 w 848"/>
              <a:gd name="T67" fmla="*/ 1937 h 1937"/>
              <a:gd name="T68" fmla="*/ 0 w 848"/>
              <a:gd name="T69" fmla="*/ 1937 h 1937"/>
              <a:gd name="T70" fmla="*/ 114 w 848"/>
              <a:gd name="T71" fmla="*/ 1416 h 1937"/>
              <a:gd name="T72" fmla="*/ 123 w 848"/>
              <a:gd name="T73" fmla="*/ 918 h 1937"/>
              <a:gd name="T74" fmla="*/ 134 w 848"/>
              <a:gd name="T75" fmla="*/ 789 h 1937"/>
              <a:gd name="T76" fmla="*/ 87 w 848"/>
              <a:gd name="T77" fmla="*/ 520 h 1937"/>
              <a:gd name="T78" fmla="*/ 49 w 848"/>
              <a:gd name="T79" fmla="*/ 399 h 1937"/>
              <a:gd name="T80" fmla="*/ 50 w 848"/>
              <a:gd name="T81" fmla="*/ 356 h 1937"/>
              <a:gd name="T82" fmla="*/ 99 w 848"/>
              <a:gd name="T83" fmla="*/ 234 h 1937"/>
              <a:gd name="T84" fmla="*/ 146 w 848"/>
              <a:gd name="T85" fmla="*/ 266 h 1937"/>
              <a:gd name="T86" fmla="*/ 134 w 848"/>
              <a:gd name="T87" fmla="*/ 367 h 1937"/>
              <a:gd name="T88" fmla="*/ 181 w 848"/>
              <a:gd name="T89" fmla="*/ 454 h 1937"/>
              <a:gd name="connsiteX0" fmla="*/ 1676 w 9236"/>
              <a:gd name="connsiteY0" fmla="*/ 2216 h 9872"/>
              <a:gd name="connsiteX1" fmla="*/ 2231 w 9236"/>
              <a:gd name="connsiteY1" fmla="*/ 2397 h 9872"/>
              <a:gd name="connsiteX2" fmla="*/ 3021 w 9236"/>
              <a:gd name="connsiteY2" fmla="*/ 1984 h 9872"/>
              <a:gd name="connsiteX3" fmla="*/ 3127 w 9236"/>
              <a:gd name="connsiteY3" fmla="*/ 1607 h 9872"/>
              <a:gd name="connsiteX4" fmla="*/ 2856 w 9236"/>
              <a:gd name="connsiteY4" fmla="*/ 997 h 9872"/>
              <a:gd name="connsiteX5" fmla="*/ 3021 w 9236"/>
              <a:gd name="connsiteY5" fmla="*/ 770 h 9872"/>
              <a:gd name="connsiteX6" fmla="*/ 4672 w 9236"/>
              <a:gd name="connsiteY6" fmla="*/ 53 h 9872"/>
              <a:gd name="connsiteX7" fmla="*/ 5049 w 9236"/>
              <a:gd name="connsiteY7" fmla="*/ 445 h 9872"/>
              <a:gd name="connsiteX8" fmla="*/ 4459 w 9236"/>
              <a:gd name="connsiteY8" fmla="*/ 636 h 9872"/>
              <a:gd name="connsiteX9" fmla="*/ 3917 w 9236"/>
              <a:gd name="connsiteY9" fmla="*/ 1111 h 9872"/>
              <a:gd name="connsiteX10" fmla="*/ 4200 w 9236"/>
              <a:gd name="connsiteY10" fmla="*/ 1648 h 9872"/>
              <a:gd name="connsiteX11" fmla="*/ 4919 w 9236"/>
              <a:gd name="connsiteY11" fmla="*/ 1808 h 9872"/>
              <a:gd name="connsiteX12" fmla="*/ 5780 w 9236"/>
              <a:gd name="connsiteY12" fmla="*/ 1297 h 9872"/>
              <a:gd name="connsiteX13" fmla="*/ 6606 w 9236"/>
              <a:gd name="connsiteY13" fmla="*/ 1106 h 9872"/>
              <a:gd name="connsiteX14" fmla="*/ 7785 w 9236"/>
              <a:gd name="connsiteY14" fmla="*/ 801 h 9872"/>
              <a:gd name="connsiteX15" fmla="*/ 8056 w 9236"/>
              <a:gd name="connsiteY15" fmla="*/ 1209 h 9872"/>
              <a:gd name="connsiteX16" fmla="*/ 7266 w 9236"/>
              <a:gd name="connsiteY16" fmla="*/ 1421 h 9872"/>
              <a:gd name="connsiteX17" fmla="*/ 6476 w 9236"/>
              <a:gd name="connsiteY17" fmla="*/ 1700 h 9872"/>
              <a:gd name="connsiteX18" fmla="*/ 5780 w 9236"/>
              <a:gd name="connsiteY18" fmla="*/ 2133 h 9872"/>
              <a:gd name="connsiteX19" fmla="*/ 5945 w 9236"/>
              <a:gd name="connsiteY19" fmla="*/ 2283 h 9872"/>
              <a:gd name="connsiteX20" fmla="*/ 7431 w 9236"/>
              <a:gd name="connsiteY20" fmla="*/ 2164 h 9872"/>
              <a:gd name="connsiteX21" fmla="*/ 8787 w 9236"/>
              <a:gd name="connsiteY21" fmla="*/ 2283 h 9872"/>
              <a:gd name="connsiteX22" fmla="*/ 8799 w 9236"/>
              <a:gd name="connsiteY22" fmla="*/ 2670 h 9872"/>
              <a:gd name="connsiteX23" fmla="*/ 7290 w 9236"/>
              <a:gd name="connsiteY23" fmla="*/ 2711 h 9872"/>
              <a:gd name="connsiteX24" fmla="*/ 6193 w 9236"/>
              <a:gd name="connsiteY24" fmla="*/ 2928 h 9872"/>
              <a:gd name="connsiteX25" fmla="*/ 6240 w 9236"/>
              <a:gd name="connsiteY25" fmla="*/ 3104 h 9872"/>
              <a:gd name="connsiteX26" fmla="*/ 7537 w 9236"/>
              <a:gd name="connsiteY26" fmla="*/ 3192 h 9872"/>
              <a:gd name="connsiteX27" fmla="*/ 7655 w 9236"/>
              <a:gd name="connsiteY27" fmla="*/ 3651 h 9872"/>
              <a:gd name="connsiteX28" fmla="*/ 7113 w 9236"/>
              <a:gd name="connsiteY28" fmla="*/ 3584 h 9872"/>
              <a:gd name="connsiteX29" fmla="*/ 6417 w 9236"/>
              <a:gd name="connsiteY29" fmla="*/ 3594 h 9872"/>
              <a:gd name="connsiteX30" fmla="*/ 5945 w 9236"/>
              <a:gd name="connsiteY30" fmla="*/ 3847 h 9872"/>
              <a:gd name="connsiteX31" fmla="*/ 4000 w 9236"/>
              <a:gd name="connsiteY31" fmla="*/ 4606 h 9872"/>
              <a:gd name="connsiteX32" fmla="*/ 4212 w 9236"/>
              <a:gd name="connsiteY32" fmla="*/ 8648 h 9872"/>
              <a:gd name="connsiteX33" fmla="*/ 4648 w 9236"/>
              <a:gd name="connsiteY33" fmla="*/ 9872 h 9872"/>
              <a:gd name="connsiteX34" fmla="*/ 0 w 9236"/>
              <a:gd name="connsiteY34" fmla="*/ 9225 h 9872"/>
              <a:gd name="connsiteX35" fmla="*/ 886 w 9236"/>
              <a:gd name="connsiteY35" fmla="*/ 7182 h 9872"/>
              <a:gd name="connsiteX36" fmla="*/ 992 w 9236"/>
              <a:gd name="connsiteY36" fmla="*/ 4611 h 9872"/>
              <a:gd name="connsiteX37" fmla="*/ 1122 w 9236"/>
              <a:gd name="connsiteY37" fmla="*/ 3945 h 9872"/>
              <a:gd name="connsiteX38" fmla="*/ 568 w 9236"/>
              <a:gd name="connsiteY38" fmla="*/ 2557 h 9872"/>
              <a:gd name="connsiteX39" fmla="*/ 120 w 9236"/>
              <a:gd name="connsiteY39" fmla="*/ 1932 h 9872"/>
              <a:gd name="connsiteX40" fmla="*/ 132 w 9236"/>
              <a:gd name="connsiteY40" fmla="*/ 1710 h 9872"/>
              <a:gd name="connsiteX41" fmla="*/ 709 w 9236"/>
              <a:gd name="connsiteY41" fmla="*/ 1080 h 9872"/>
              <a:gd name="connsiteX42" fmla="*/ 1264 w 9236"/>
              <a:gd name="connsiteY42" fmla="*/ 1245 h 9872"/>
              <a:gd name="connsiteX43" fmla="*/ 1122 w 9236"/>
              <a:gd name="connsiteY43" fmla="*/ 1767 h 9872"/>
              <a:gd name="connsiteX44" fmla="*/ 1676 w 9236"/>
              <a:gd name="connsiteY44" fmla="*/ 2216 h 9872"/>
              <a:gd name="connsiteX0" fmla="*/ 1815 w 10000"/>
              <a:gd name="connsiteY0" fmla="*/ 2244 h 9344"/>
              <a:gd name="connsiteX1" fmla="*/ 2416 w 10000"/>
              <a:gd name="connsiteY1" fmla="*/ 2427 h 9344"/>
              <a:gd name="connsiteX2" fmla="*/ 3271 w 10000"/>
              <a:gd name="connsiteY2" fmla="*/ 2009 h 9344"/>
              <a:gd name="connsiteX3" fmla="*/ 3386 w 10000"/>
              <a:gd name="connsiteY3" fmla="*/ 1627 h 9344"/>
              <a:gd name="connsiteX4" fmla="*/ 3092 w 10000"/>
              <a:gd name="connsiteY4" fmla="*/ 1009 h 9344"/>
              <a:gd name="connsiteX5" fmla="*/ 3271 w 10000"/>
              <a:gd name="connsiteY5" fmla="*/ 779 h 9344"/>
              <a:gd name="connsiteX6" fmla="*/ 5058 w 10000"/>
              <a:gd name="connsiteY6" fmla="*/ 53 h 9344"/>
              <a:gd name="connsiteX7" fmla="*/ 5467 w 10000"/>
              <a:gd name="connsiteY7" fmla="*/ 450 h 9344"/>
              <a:gd name="connsiteX8" fmla="*/ 4828 w 10000"/>
              <a:gd name="connsiteY8" fmla="*/ 643 h 9344"/>
              <a:gd name="connsiteX9" fmla="*/ 4241 w 10000"/>
              <a:gd name="connsiteY9" fmla="*/ 1124 h 9344"/>
              <a:gd name="connsiteX10" fmla="*/ 4547 w 10000"/>
              <a:gd name="connsiteY10" fmla="*/ 1668 h 9344"/>
              <a:gd name="connsiteX11" fmla="*/ 5326 w 10000"/>
              <a:gd name="connsiteY11" fmla="*/ 1830 h 9344"/>
              <a:gd name="connsiteX12" fmla="*/ 6258 w 10000"/>
              <a:gd name="connsiteY12" fmla="*/ 1313 h 9344"/>
              <a:gd name="connsiteX13" fmla="*/ 7152 w 10000"/>
              <a:gd name="connsiteY13" fmla="*/ 1119 h 9344"/>
              <a:gd name="connsiteX14" fmla="*/ 8429 w 10000"/>
              <a:gd name="connsiteY14" fmla="*/ 810 h 9344"/>
              <a:gd name="connsiteX15" fmla="*/ 8722 w 10000"/>
              <a:gd name="connsiteY15" fmla="*/ 1224 h 9344"/>
              <a:gd name="connsiteX16" fmla="*/ 7867 w 10000"/>
              <a:gd name="connsiteY16" fmla="*/ 1438 h 9344"/>
              <a:gd name="connsiteX17" fmla="*/ 7012 w 10000"/>
              <a:gd name="connsiteY17" fmla="*/ 1721 h 9344"/>
              <a:gd name="connsiteX18" fmla="*/ 6258 w 10000"/>
              <a:gd name="connsiteY18" fmla="*/ 2160 h 9344"/>
              <a:gd name="connsiteX19" fmla="*/ 6437 w 10000"/>
              <a:gd name="connsiteY19" fmla="*/ 2312 h 9344"/>
              <a:gd name="connsiteX20" fmla="*/ 8046 w 10000"/>
              <a:gd name="connsiteY20" fmla="*/ 2191 h 9344"/>
              <a:gd name="connsiteX21" fmla="*/ 9514 w 10000"/>
              <a:gd name="connsiteY21" fmla="*/ 2312 h 9344"/>
              <a:gd name="connsiteX22" fmla="*/ 9527 w 10000"/>
              <a:gd name="connsiteY22" fmla="*/ 2704 h 9344"/>
              <a:gd name="connsiteX23" fmla="*/ 7893 w 10000"/>
              <a:gd name="connsiteY23" fmla="*/ 2745 h 9344"/>
              <a:gd name="connsiteX24" fmla="*/ 6705 w 10000"/>
              <a:gd name="connsiteY24" fmla="*/ 2965 h 9344"/>
              <a:gd name="connsiteX25" fmla="*/ 6756 w 10000"/>
              <a:gd name="connsiteY25" fmla="*/ 3143 h 9344"/>
              <a:gd name="connsiteX26" fmla="*/ 8160 w 10000"/>
              <a:gd name="connsiteY26" fmla="*/ 3232 h 9344"/>
              <a:gd name="connsiteX27" fmla="*/ 8288 w 10000"/>
              <a:gd name="connsiteY27" fmla="*/ 3697 h 9344"/>
              <a:gd name="connsiteX28" fmla="*/ 7701 w 10000"/>
              <a:gd name="connsiteY28" fmla="*/ 3629 h 9344"/>
              <a:gd name="connsiteX29" fmla="*/ 6948 w 10000"/>
              <a:gd name="connsiteY29" fmla="*/ 3640 h 9344"/>
              <a:gd name="connsiteX30" fmla="*/ 6437 w 10000"/>
              <a:gd name="connsiteY30" fmla="*/ 3896 h 9344"/>
              <a:gd name="connsiteX31" fmla="*/ 4331 w 10000"/>
              <a:gd name="connsiteY31" fmla="*/ 4665 h 9344"/>
              <a:gd name="connsiteX32" fmla="*/ 4560 w 10000"/>
              <a:gd name="connsiteY32" fmla="*/ 8759 h 9344"/>
              <a:gd name="connsiteX33" fmla="*/ 4867 w 10000"/>
              <a:gd name="connsiteY33" fmla="*/ 9344 h 9344"/>
              <a:gd name="connsiteX34" fmla="*/ 0 w 10000"/>
              <a:gd name="connsiteY34" fmla="*/ 9344 h 9344"/>
              <a:gd name="connsiteX35" fmla="*/ 959 w 10000"/>
              <a:gd name="connsiteY35" fmla="*/ 7274 h 9344"/>
              <a:gd name="connsiteX36" fmla="*/ 1074 w 10000"/>
              <a:gd name="connsiteY36" fmla="*/ 4670 h 9344"/>
              <a:gd name="connsiteX37" fmla="*/ 1215 w 10000"/>
              <a:gd name="connsiteY37" fmla="*/ 3995 h 9344"/>
              <a:gd name="connsiteX38" fmla="*/ 615 w 10000"/>
              <a:gd name="connsiteY38" fmla="*/ 2589 h 9344"/>
              <a:gd name="connsiteX39" fmla="*/ 130 w 10000"/>
              <a:gd name="connsiteY39" fmla="*/ 1956 h 9344"/>
              <a:gd name="connsiteX40" fmla="*/ 143 w 10000"/>
              <a:gd name="connsiteY40" fmla="*/ 1731 h 9344"/>
              <a:gd name="connsiteX41" fmla="*/ 768 w 10000"/>
              <a:gd name="connsiteY41" fmla="*/ 1093 h 9344"/>
              <a:gd name="connsiteX42" fmla="*/ 1369 w 10000"/>
              <a:gd name="connsiteY42" fmla="*/ 1260 h 9344"/>
              <a:gd name="connsiteX43" fmla="*/ 1215 w 10000"/>
              <a:gd name="connsiteY43" fmla="*/ 1789 h 9344"/>
              <a:gd name="connsiteX44" fmla="*/ 1815 w 10000"/>
              <a:gd name="connsiteY44" fmla="*/ 2244 h 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00" h="9344">
                <a:moveTo>
                  <a:pt x="1815" y="2244"/>
                </a:moveTo>
                <a:cubicBezTo>
                  <a:pt x="1968" y="2374"/>
                  <a:pt x="2147" y="2531"/>
                  <a:pt x="2416" y="2427"/>
                </a:cubicBezTo>
                <a:cubicBezTo>
                  <a:pt x="2671" y="2317"/>
                  <a:pt x="3194" y="2045"/>
                  <a:pt x="3271" y="2009"/>
                </a:cubicBezTo>
                <a:cubicBezTo>
                  <a:pt x="3335" y="1966"/>
                  <a:pt x="3463" y="1804"/>
                  <a:pt x="3386" y="1627"/>
                </a:cubicBezTo>
                <a:cubicBezTo>
                  <a:pt x="3322" y="1449"/>
                  <a:pt x="3143" y="1114"/>
                  <a:pt x="3092" y="1009"/>
                </a:cubicBezTo>
                <a:cubicBezTo>
                  <a:pt x="3053" y="900"/>
                  <a:pt x="3092" y="842"/>
                  <a:pt x="3271" y="779"/>
                </a:cubicBezTo>
                <a:cubicBezTo>
                  <a:pt x="3450" y="716"/>
                  <a:pt x="4892" y="121"/>
                  <a:pt x="5058" y="53"/>
                </a:cubicBezTo>
                <a:cubicBezTo>
                  <a:pt x="5531" y="-131"/>
                  <a:pt x="5927" y="204"/>
                  <a:pt x="5467" y="450"/>
                </a:cubicBezTo>
                <a:cubicBezTo>
                  <a:pt x="5224" y="575"/>
                  <a:pt x="5032" y="597"/>
                  <a:pt x="4828" y="643"/>
                </a:cubicBezTo>
                <a:cubicBezTo>
                  <a:pt x="4854" y="779"/>
                  <a:pt x="4458" y="1046"/>
                  <a:pt x="4241" y="1124"/>
                </a:cubicBezTo>
                <a:cubicBezTo>
                  <a:pt x="4407" y="1271"/>
                  <a:pt x="4497" y="1443"/>
                  <a:pt x="4547" y="1668"/>
                </a:cubicBezTo>
                <a:cubicBezTo>
                  <a:pt x="4854" y="1752"/>
                  <a:pt x="5071" y="1893"/>
                  <a:pt x="5326" y="1830"/>
                </a:cubicBezTo>
                <a:cubicBezTo>
                  <a:pt x="5594" y="1768"/>
                  <a:pt x="6066" y="1402"/>
                  <a:pt x="6258" y="1313"/>
                </a:cubicBezTo>
                <a:cubicBezTo>
                  <a:pt x="6412" y="1240"/>
                  <a:pt x="6961" y="1166"/>
                  <a:pt x="7152" y="1119"/>
                </a:cubicBezTo>
                <a:cubicBezTo>
                  <a:pt x="7344" y="1067"/>
                  <a:pt x="8136" y="863"/>
                  <a:pt x="8429" y="810"/>
                </a:cubicBezTo>
                <a:cubicBezTo>
                  <a:pt x="8978" y="716"/>
                  <a:pt x="9399" y="1009"/>
                  <a:pt x="8722" y="1224"/>
                </a:cubicBezTo>
                <a:cubicBezTo>
                  <a:pt x="8046" y="1433"/>
                  <a:pt x="8123" y="1354"/>
                  <a:pt x="7867" y="1438"/>
                </a:cubicBezTo>
                <a:cubicBezTo>
                  <a:pt x="7599" y="1516"/>
                  <a:pt x="7113" y="1647"/>
                  <a:pt x="7012" y="1721"/>
                </a:cubicBezTo>
                <a:cubicBezTo>
                  <a:pt x="6897" y="1794"/>
                  <a:pt x="6309" y="2082"/>
                  <a:pt x="6258" y="2160"/>
                </a:cubicBezTo>
                <a:cubicBezTo>
                  <a:pt x="6207" y="2239"/>
                  <a:pt x="6130" y="2312"/>
                  <a:pt x="6437" y="2312"/>
                </a:cubicBezTo>
                <a:cubicBezTo>
                  <a:pt x="6743" y="2317"/>
                  <a:pt x="7752" y="2212"/>
                  <a:pt x="8046" y="2191"/>
                </a:cubicBezTo>
                <a:cubicBezTo>
                  <a:pt x="8327" y="2171"/>
                  <a:pt x="9183" y="2264"/>
                  <a:pt x="9514" y="2312"/>
                </a:cubicBezTo>
                <a:cubicBezTo>
                  <a:pt x="9961" y="2385"/>
                  <a:pt x="10331" y="2583"/>
                  <a:pt x="9527" y="2704"/>
                </a:cubicBezTo>
                <a:cubicBezTo>
                  <a:pt x="9207" y="2751"/>
                  <a:pt x="8429" y="2672"/>
                  <a:pt x="7893" y="2745"/>
                </a:cubicBezTo>
                <a:cubicBezTo>
                  <a:pt x="7356" y="2814"/>
                  <a:pt x="6897" y="2882"/>
                  <a:pt x="6705" y="2965"/>
                </a:cubicBezTo>
                <a:cubicBezTo>
                  <a:pt x="6514" y="3054"/>
                  <a:pt x="6450" y="3117"/>
                  <a:pt x="6756" y="3143"/>
                </a:cubicBezTo>
                <a:cubicBezTo>
                  <a:pt x="7063" y="3170"/>
                  <a:pt x="7816" y="3221"/>
                  <a:pt x="8160" y="3232"/>
                </a:cubicBezTo>
                <a:cubicBezTo>
                  <a:pt x="8888" y="3258"/>
                  <a:pt x="9093" y="3588"/>
                  <a:pt x="8288" y="3697"/>
                </a:cubicBezTo>
                <a:cubicBezTo>
                  <a:pt x="7957" y="3745"/>
                  <a:pt x="7778" y="3671"/>
                  <a:pt x="7701" y="3629"/>
                </a:cubicBezTo>
                <a:cubicBezTo>
                  <a:pt x="7612" y="3593"/>
                  <a:pt x="7228" y="3629"/>
                  <a:pt x="6948" y="3640"/>
                </a:cubicBezTo>
                <a:cubicBezTo>
                  <a:pt x="6679" y="3651"/>
                  <a:pt x="6604" y="3802"/>
                  <a:pt x="6437" y="3896"/>
                </a:cubicBezTo>
                <a:cubicBezTo>
                  <a:pt x="6271" y="3985"/>
                  <a:pt x="5071" y="4638"/>
                  <a:pt x="4331" y="4665"/>
                </a:cubicBezTo>
                <a:cubicBezTo>
                  <a:pt x="4190" y="4728"/>
                  <a:pt x="4764" y="8446"/>
                  <a:pt x="4560" y="8759"/>
                </a:cubicBezTo>
                <a:cubicBezTo>
                  <a:pt x="4752" y="9303"/>
                  <a:pt x="4766" y="9119"/>
                  <a:pt x="4867" y="9344"/>
                </a:cubicBezTo>
                <a:lnTo>
                  <a:pt x="0" y="9344"/>
                </a:lnTo>
                <a:cubicBezTo>
                  <a:pt x="626" y="8036"/>
                  <a:pt x="781" y="8053"/>
                  <a:pt x="959" y="7274"/>
                </a:cubicBezTo>
                <a:cubicBezTo>
                  <a:pt x="1138" y="6495"/>
                  <a:pt x="985" y="4885"/>
                  <a:pt x="1074" y="4670"/>
                </a:cubicBezTo>
                <a:cubicBezTo>
                  <a:pt x="1177" y="4456"/>
                  <a:pt x="1343" y="4231"/>
                  <a:pt x="1215" y="3995"/>
                </a:cubicBezTo>
                <a:cubicBezTo>
                  <a:pt x="1100" y="3760"/>
                  <a:pt x="895" y="2939"/>
                  <a:pt x="615" y="2589"/>
                </a:cubicBezTo>
                <a:cubicBezTo>
                  <a:pt x="346" y="2239"/>
                  <a:pt x="207" y="2034"/>
                  <a:pt x="130" y="1956"/>
                </a:cubicBezTo>
                <a:cubicBezTo>
                  <a:pt x="40" y="1872"/>
                  <a:pt x="15" y="1841"/>
                  <a:pt x="143" y="1731"/>
                </a:cubicBezTo>
                <a:cubicBezTo>
                  <a:pt x="322" y="1584"/>
                  <a:pt x="615" y="1156"/>
                  <a:pt x="768" y="1093"/>
                </a:cubicBezTo>
                <a:cubicBezTo>
                  <a:pt x="921" y="1030"/>
                  <a:pt x="1241" y="1103"/>
                  <a:pt x="1369" y="1260"/>
                </a:cubicBezTo>
                <a:cubicBezTo>
                  <a:pt x="1496" y="1422"/>
                  <a:pt x="1380" y="1632"/>
                  <a:pt x="1215" y="1789"/>
                </a:cubicBezTo>
                <a:cubicBezTo>
                  <a:pt x="1393" y="1920"/>
                  <a:pt x="1815" y="2244"/>
                  <a:pt x="1815" y="22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4" name="Hand1" descr="" title=""/>
          <p:cNvSpPr>
            <a:spLocks/>
          </p:cNvSpPr>
          <p:nvPr/>
        </p:nvSpPr>
        <p:spPr bwMode="auto">
          <a:xfrm>
            <a:off x="465225" y="1206177"/>
            <a:ext cx="1259545" cy="3598225"/>
          </a:xfrm>
          <a:custGeom>
            <a:avLst/>
            <a:gdLst>
              <a:gd name="T0" fmla="*/ 407 w 449"/>
              <a:gd name="T1" fmla="*/ 908 h 1284"/>
              <a:gd name="T2" fmla="*/ 407 w 449"/>
              <a:gd name="T3" fmla="*/ 706 h 1284"/>
              <a:gd name="T4" fmla="*/ 373 w 449"/>
              <a:gd name="T5" fmla="*/ 420 h 1284"/>
              <a:gd name="T6" fmla="*/ 373 w 449"/>
              <a:gd name="T7" fmla="*/ 281 h 1284"/>
              <a:gd name="T8" fmla="*/ 396 w 449"/>
              <a:gd name="T9" fmla="*/ 212 h 1284"/>
              <a:gd name="T10" fmla="*/ 398 w 449"/>
              <a:gd name="T11" fmla="*/ 162 h 1284"/>
              <a:gd name="T12" fmla="*/ 353 w 449"/>
              <a:gd name="T13" fmla="*/ 104 h 1284"/>
              <a:gd name="T14" fmla="*/ 299 w 449"/>
              <a:gd name="T15" fmla="*/ 29 h 1284"/>
              <a:gd name="T16" fmla="*/ 308 w 449"/>
              <a:gd name="T17" fmla="*/ 117 h 1284"/>
              <a:gd name="T18" fmla="*/ 333 w 449"/>
              <a:gd name="T19" fmla="*/ 180 h 1284"/>
              <a:gd name="T20" fmla="*/ 302 w 449"/>
              <a:gd name="T21" fmla="*/ 277 h 1284"/>
              <a:gd name="T22" fmla="*/ 239 w 449"/>
              <a:gd name="T23" fmla="*/ 197 h 1284"/>
              <a:gd name="T24" fmla="*/ 121 w 449"/>
              <a:gd name="T25" fmla="*/ 142 h 1284"/>
              <a:gd name="T26" fmla="*/ 91 w 449"/>
              <a:gd name="T27" fmla="*/ 194 h 1284"/>
              <a:gd name="T28" fmla="*/ 138 w 449"/>
              <a:gd name="T29" fmla="*/ 213 h 1284"/>
              <a:gd name="T30" fmla="*/ 201 w 449"/>
              <a:gd name="T31" fmla="*/ 269 h 1284"/>
              <a:gd name="T32" fmla="*/ 226 w 449"/>
              <a:gd name="T33" fmla="*/ 320 h 1284"/>
              <a:gd name="T34" fmla="*/ 220 w 449"/>
              <a:gd name="T35" fmla="*/ 361 h 1284"/>
              <a:gd name="T36" fmla="*/ 124 w 449"/>
              <a:gd name="T37" fmla="*/ 356 h 1284"/>
              <a:gd name="T38" fmla="*/ 81 w 449"/>
              <a:gd name="T39" fmla="*/ 366 h 1284"/>
              <a:gd name="T40" fmla="*/ 21 w 449"/>
              <a:gd name="T41" fmla="*/ 403 h 1284"/>
              <a:gd name="T42" fmla="*/ 10 w 449"/>
              <a:gd name="T43" fmla="*/ 452 h 1284"/>
              <a:gd name="T44" fmla="*/ 64 w 449"/>
              <a:gd name="T45" fmla="*/ 441 h 1284"/>
              <a:gd name="T46" fmla="*/ 125 w 449"/>
              <a:gd name="T47" fmla="*/ 434 h 1284"/>
              <a:gd name="T48" fmla="*/ 182 w 449"/>
              <a:gd name="T49" fmla="*/ 462 h 1284"/>
              <a:gd name="T50" fmla="*/ 186 w 449"/>
              <a:gd name="T51" fmla="*/ 482 h 1284"/>
              <a:gd name="T52" fmla="*/ 112 w 449"/>
              <a:gd name="T53" fmla="*/ 494 h 1284"/>
              <a:gd name="T54" fmla="*/ 82 w 449"/>
              <a:gd name="T55" fmla="*/ 539 h 1284"/>
              <a:gd name="T56" fmla="*/ 115 w 449"/>
              <a:gd name="T57" fmla="*/ 571 h 1284"/>
              <a:gd name="T58" fmla="*/ 142 w 449"/>
              <a:gd name="T59" fmla="*/ 550 h 1284"/>
              <a:gd name="T60" fmla="*/ 174 w 449"/>
              <a:gd name="T61" fmla="*/ 557 h 1284"/>
              <a:gd name="T62" fmla="*/ 269 w 449"/>
              <a:gd name="T63" fmla="*/ 727 h 1284"/>
              <a:gd name="T64" fmla="*/ 195 w 449"/>
              <a:gd name="T65" fmla="*/ 1284 h 1284"/>
              <a:gd name="T66" fmla="*/ 449 w 449"/>
              <a:gd name="T67" fmla="*/ 1284 h 1284"/>
              <a:gd name="T68" fmla="*/ 407 w 449"/>
              <a:gd name="T69" fmla="*/ 908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9" h="1284">
                <a:moveTo>
                  <a:pt x="407" y="908"/>
                </a:moveTo>
                <a:cubicBezTo>
                  <a:pt x="403" y="835"/>
                  <a:pt x="408" y="740"/>
                  <a:pt x="407" y="706"/>
                </a:cubicBezTo>
                <a:cubicBezTo>
                  <a:pt x="405" y="673"/>
                  <a:pt x="372" y="496"/>
                  <a:pt x="373" y="420"/>
                </a:cubicBezTo>
                <a:cubicBezTo>
                  <a:pt x="375" y="356"/>
                  <a:pt x="361" y="327"/>
                  <a:pt x="373" y="281"/>
                </a:cubicBezTo>
                <a:cubicBezTo>
                  <a:pt x="385" y="234"/>
                  <a:pt x="392" y="226"/>
                  <a:pt x="396" y="212"/>
                </a:cubicBezTo>
                <a:cubicBezTo>
                  <a:pt x="401" y="198"/>
                  <a:pt x="407" y="178"/>
                  <a:pt x="398" y="162"/>
                </a:cubicBezTo>
                <a:cubicBezTo>
                  <a:pt x="390" y="146"/>
                  <a:pt x="361" y="116"/>
                  <a:pt x="353" y="104"/>
                </a:cubicBezTo>
                <a:cubicBezTo>
                  <a:pt x="346" y="92"/>
                  <a:pt x="319" y="0"/>
                  <a:pt x="299" y="29"/>
                </a:cubicBezTo>
                <a:cubicBezTo>
                  <a:pt x="281" y="56"/>
                  <a:pt x="278" y="85"/>
                  <a:pt x="308" y="117"/>
                </a:cubicBezTo>
                <a:cubicBezTo>
                  <a:pt x="308" y="137"/>
                  <a:pt x="323" y="166"/>
                  <a:pt x="333" y="180"/>
                </a:cubicBezTo>
                <a:cubicBezTo>
                  <a:pt x="321" y="204"/>
                  <a:pt x="309" y="255"/>
                  <a:pt x="302" y="277"/>
                </a:cubicBezTo>
                <a:cubicBezTo>
                  <a:pt x="278" y="246"/>
                  <a:pt x="262" y="213"/>
                  <a:pt x="239" y="197"/>
                </a:cubicBezTo>
                <a:cubicBezTo>
                  <a:pt x="215" y="180"/>
                  <a:pt x="144" y="152"/>
                  <a:pt x="121" y="142"/>
                </a:cubicBezTo>
                <a:cubicBezTo>
                  <a:pt x="61" y="116"/>
                  <a:pt x="54" y="162"/>
                  <a:pt x="91" y="194"/>
                </a:cubicBezTo>
                <a:cubicBezTo>
                  <a:pt x="109" y="209"/>
                  <a:pt x="126" y="209"/>
                  <a:pt x="138" y="213"/>
                </a:cubicBezTo>
                <a:cubicBezTo>
                  <a:pt x="152" y="230"/>
                  <a:pt x="179" y="261"/>
                  <a:pt x="201" y="269"/>
                </a:cubicBezTo>
                <a:cubicBezTo>
                  <a:pt x="213" y="294"/>
                  <a:pt x="220" y="311"/>
                  <a:pt x="226" y="320"/>
                </a:cubicBezTo>
                <a:cubicBezTo>
                  <a:pt x="224" y="345"/>
                  <a:pt x="222" y="352"/>
                  <a:pt x="220" y="361"/>
                </a:cubicBezTo>
                <a:cubicBezTo>
                  <a:pt x="187" y="361"/>
                  <a:pt x="142" y="356"/>
                  <a:pt x="124" y="356"/>
                </a:cubicBezTo>
                <a:cubicBezTo>
                  <a:pt x="106" y="356"/>
                  <a:pt x="90" y="361"/>
                  <a:pt x="81" y="366"/>
                </a:cubicBezTo>
                <a:cubicBezTo>
                  <a:pt x="72" y="372"/>
                  <a:pt x="32" y="392"/>
                  <a:pt x="21" y="403"/>
                </a:cubicBezTo>
                <a:cubicBezTo>
                  <a:pt x="11" y="414"/>
                  <a:pt x="0" y="443"/>
                  <a:pt x="10" y="452"/>
                </a:cubicBezTo>
                <a:cubicBezTo>
                  <a:pt x="20" y="461"/>
                  <a:pt x="42" y="458"/>
                  <a:pt x="64" y="441"/>
                </a:cubicBezTo>
                <a:cubicBezTo>
                  <a:pt x="89" y="448"/>
                  <a:pt x="102" y="445"/>
                  <a:pt x="125" y="434"/>
                </a:cubicBezTo>
                <a:cubicBezTo>
                  <a:pt x="143" y="441"/>
                  <a:pt x="172" y="459"/>
                  <a:pt x="182" y="462"/>
                </a:cubicBezTo>
                <a:cubicBezTo>
                  <a:pt x="183" y="475"/>
                  <a:pt x="189" y="473"/>
                  <a:pt x="186" y="482"/>
                </a:cubicBezTo>
                <a:cubicBezTo>
                  <a:pt x="159" y="481"/>
                  <a:pt x="123" y="479"/>
                  <a:pt x="112" y="494"/>
                </a:cubicBezTo>
                <a:cubicBezTo>
                  <a:pt x="101" y="509"/>
                  <a:pt x="89" y="530"/>
                  <a:pt x="82" y="539"/>
                </a:cubicBezTo>
                <a:cubicBezTo>
                  <a:pt x="75" y="548"/>
                  <a:pt x="85" y="589"/>
                  <a:pt x="115" y="571"/>
                </a:cubicBezTo>
                <a:cubicBezTo>
                  <a:pt x="130" y="560"/>
                  <a:pt x="135" y="556"/>
                  <a:pt x="142" y="550"/>
                </a:cubicBezTo>
                <a:cubicBezTo>
                  <a:pt x="156" y="555"/>
                  <a:pt x="165" y="558"/>
                  <a:pt x="174" y="557"/>
                </a:cubicBezTo>
                <a:cubicBezTo>
                  <a:pt x="171" y="619"/>
                  <a:pt x="225" y="706"/>
                  <a:pt x="269" y="727"/>
                </a:cubicBezTo>
                <a:cubicBezTo>
                  <a:pt x="264" y="806"/>
                  <a:pt x="200" y="1213"/>
                  <a:pt x="195" y="1284"/>
                </a:cubicBezTo>
                <a:cubicBezTo>
                  <a:pt x="258" y="1284"/>
                  <a:pt x="420" y="1284"/>
                  <a:pt x="449" y="1284"/>
                </a:cubicBezTo>
                <a:cubicBezTo>
                  <a:pt x="449" y="1232"/>
                  <a:pt x="407" y="908"/>
                  <a:pt x="407" y="9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5" name="Title 2" descr="" title=""/>
          <p:cNvSpPr txBox="1">
            <a:spLocks/>
          </p:cNvSpPr>
          <p:nvPr/>
        </p:nvSpPr>
        <p:spPr>
          <a:xfrm>
            <a:off x="4114800" y="119106"/>
            <a:ext cx="4225136" cy="1028371"/>
          </a:xfrm>
          <a:prstGeom prst="rect">
            <a:avLst/>
          </a:prstGeom>
        </p:spPr>
        <p:txBody>
          <a:bodyPr vert="horz" lIns="121920" tIns="60960" rIns="121920" bIns="60960" rtlCol="0" anchor="ctr">
            <a:normAutofit fontScale="775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dirty="0">
                <a:ln w="12700">
                  <a:solidFill>
                    <a:schemeClr val="tx1"/>
                  </a:solidFill>
                </a:ln>
                <a:latin typeface="CAC Moose" panose="00000400000000000000" pitchFamily="2" charset="0"/>
                <a:ea typeface="Adobe Ming Std L" panose="02020300000000000000" pitchFamily="18" charset="-128"/>
              </a:rPr>
              <a:t>Caution </a:t>
            </a:r>
            <a:endParaRPr lang="en-US" sz="4400" dirty="0">
              <a:ln w="12700">
                <a:solidFill>
                  <a:schemeClr val="tx1"/>
                </a:solidFill>
              </a:ln>
              <a:solidFill>
                <a:srgbClr val="FF0000"/>
              </a:solidFill>
              <a:latin typeface="CAC Moose" panose="00000400000000000000" pitchFamily="2" charset="0"/>
              <a:ea typeface="Adobe Ming Std L" panose="02020300000000000000" pitchFamily="18" charset="-128"/>
            </a:endParaRPr>
          </a:p>
          <a:p>
            <a:r>
              <a:rPr lang="en-US" sz="4400" dirty="0">
                <a:ln w="12700">
                  <a:solidFill>
                    <a:schemeClr val="tx1"/>
                  </a:solidFill>
                </a:ln>
                <a:solidFill>
                  <a:schemeClr val="accent2"/>
                </a:solidFill>
                <a:latin typeface="CAC Moose" panose="00000400000000000000" pitchFamily="2" charset="0"/>
                <a:ea typeface="Adobe Ming Std L" panose="02020300000000000000" pitchFamily="18" charset="-128"/>
              </a:rPr>
              <a:t>Be Forewarned !</a:t>
            </a:r>
            <a:endParaRPr lang="en-US" sz="4400" dirty="0">
              <a:latin typeface="CAC Moose" panose="00000400000000000000" pitchFamily="2" charset="0"/>
              <a:ea typeface="Adobe Ming Std L" panose="02020300000000000000" pitchFamily="18" charset="-128"/>
            </a:endParaRPr>
          </a:p>
        </p:txBody>
      </p:sp>
      <p:sp>
        <p:nvSpPr>
          <p:cNvPr id="136" name="Title 1" descr="" title=""/>
          <p:cNvSpPr txBox="1">
            <a:spLocks/>
          </p:cNvSpPr>
          <p:nvPr/>
        </p:nvSpPr>
        <p:spPr>
          <a:xfrm>
            <a:off x="4099235" y="1173261"/>
            <a:ext cx="4310307" cy="3860419"/>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algn="ctr"/>
            <a:r>
              <a:rPr lang="en-US" sz="1800" dirty="0">
                <a:ln w="19050">
                  <a:noFill/>
                </a:ln>
                <a:solidFill>
                  <a:srgbClr val="000000"/>
                </a:solidFill>
                <a:latin typeface="CAC Moose" panose="00000400000000000000" pitchFamily="2" charset="0"/>
                <a:cs typeface="Aharoni" pitchFamily="2" charset="-79"/>
              </a:rPr>
              <a:t>THIS IS not legal advice</a:t>
            </a:r>
          </a:p>
          <a:p>
            <a:pPr algn="ctr"/>
            <a:endParaRPr lang="en-US" sz="1800" dirty="0">
              <a:ln w="19050">
                <a:noFill/>
              </a:ln>
              <a:solidFill>
                <a:srgbClr val="000000"/>
              </a:solidFill>
              <a:latin typeface="CAC Moose" panose="00000400000000000000" pitchFamily="2" charset="0"/>
              <a:cs typeface="Aharoni" pitchFamily="2" charset="-79"/>
            </a:endParaRPr>
          </a:p>
          <a:p>
            <a:pPr algn="ctr"/>
            <a:r>
              <a:rPr lang="en-US" sz="1800" dirty="0">
                <a:ln w="19050">
                  <a:noFill/>
                </a:ln>
                <a:solidFill>
                  <a:srgbClr val="000000"/>
                </a:solidFill>
                <a:latin typeface="CAC Moose" panose="00000400000000000000" pitchFamily="2" charset="0"/>
                <a:cs typeface="Aharoni" pitchFamily="2" charset="-79"/>
              </a:rPr>
              <a:t>The law changes rapidly </a:t>
            </a:r>
          </a:p>
          <a:p>
            <a:pPr algn="ctr"/>
            <a:endParaRPr lang="en-US" sz="1800" dirty="0">
              <a:ln w="19050">
                <a:noFill/>
              </a:ln>
              <a:solidFill>
                <a:srgbClr val="000000"/>
              </a:solidFill>
              <a:latin typeface="CAC Moose" panose="00000400000000000000" pitchFamily="2" charset="0"/>
              <a:cs typeface="Aharoni" pitchFamily="2" charset="-79"/>
            </a:endParaRPr>
          </a:p>
          <a:p>
            <a:pPr algn="ctr"/>
            <a:r>
              <a:rPr lang="en-US" sz="1800" dirty="0">
                <a:ln w="19050">
                  <a:noFill/>
                </a:ln>
                <a:solidFill>
                  <a:srgbClr val="000000"/>
                </a:solidFill>
                <a:latin typeface="CAC Moose" panose="00000400000000000000" pitchFamily="2" charset="0"/>
                <a:cs typeface="Aharoni" pitchFamily="2" charset="-79"/>
              </a:rPr>
              <a:t>Do not rely on a slide show to take any action</a:t>
            </a:r>
          </a:p>
          <a:p>
            <a:pPr algn="ctr"/>
            <a:endParaRPr lang="en-US" sz="1800" dirty="0">
              <a:ln w="19050">
                <a:noFill/>
              </a:ln>
              <a:solidFill>
                <a:srgbClr val="000000"/>
              </a:solidFill>
              <a:latin typeface="CAC Moose" panose="00000400000000000000" pitchFamily="2" charset="0"/>
              <a:cs typeface="Aharoni" pitchFamily="2" charset="-79"/>
            </a:endParaRPr>
          </a:p>
          <a:p>
            <a:pPr algn="ctr"/>
            <a:r>
              <a:rPr lang="en-US" sz="1800" dirty="0">
                <a:ln w="19050">
                  <a:noFill/>
                </a:ln>
                <a:solidFill>
                  <a:srgbClr val="000000"/>
                </a:solidFill>
                <a:latin typeface="CAC Moose" panose="00000400000000000000" pitchFamily="2" charset="0"/>
                <a:cs typeface="Aharoni" pitchFamily="2" charset="-79"/>
              </a:rPr>
              <a:t>Contact an attorney for legal advice</a:t>
            </a:r>
          </a:p>
          <a:p>
            <a:pPr algn="ctr"/>
            <a:endParaRPr lang="en-US" sz="1800" dirty="0">
              <a:ln w="19050">
                <a:noFill/>
              </a:ln>
              <a:solidFill>
                <a:srgbClr val="000000"/>
              </a:solidFill>
              <a:latin typeface="CAC Moose" panose="00000400000000000000" pitchFamily="2" charset="0"/>
            </a:endParaRPr>
          </a:p>
        </p:txBody>
      </p:sp>
      <p:sp>
        <p:nvSpPr>
          <p:cNvPr id="63" name="bat2" descr="" title=""/>
          <p:cNvSpPr>
            <a:spLocks/>
          </p:cNvSpPr>
          <p:nvPr/>
        </p:nvSpPr>
        <p:spPr bwMode="auto">
          <a:xfrm>
            <a:off x="3614508" y="91990"/>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4" name="bat3" descr="" title=""/>
          <p:cNvSpPr>
            <a:spLocks/>
          </p:cNvSpPr>
          <p:nvPr/>
        </p:nvSpPr>
        <p:spPr bwMode="auto">
          <a:xfrm>
            <a:off x="70438" y="621594"/>
            <a:ext cx="354450" cy="236877"/>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5" name="bat3" descr="" title=""/>
          <p:cNvSpPr>
            <a:spLocks/>
          </p:cNvSpPr>
          <p:nvPr/>
        </p:nvSpPr>
        <p:spPr bwMode="auto">
          <a:xfrm>
            <a:off x="4374230" y="164294"/>
            <a:ext cx="276767" cy="18496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273971413"/>
      </p:ext>
    </p:extLst>
  </p:cSld>
  <p:clrMapOvr>
    <a:masterClrMapping/>
  </p:clrMapOvr>
</p:sld>
</file>

<file path=ppt/slides/slide2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0" name="tree_main" descr="" title=""/>
          <p:cNvSpPr>
            <a:spLocks noEditPoints="1"/>
          </p:cNvSpPr>
          <p:nvPr/>
        </p:nvSpPr>
        <p:spPr bwMode="auto">
          <a:xfrm>
            <a:off x="7415708" y="3385387"/>
            <a:ext cx="1567165" cy="1624764"/>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1"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cloud1" descr="" title=""/>
          <p:cNvSpPr>
            <a:spLocks/>
          </p:cNvSpPr>
          <p:nvPr/>
        </p:nvSpPr>
        <p:spPr bwMode="auto">
          <a:xfrm flipH="1">
            <a:off x="7681242" y="500411"/>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moon" descr="" title=""/>
          <p:cNvSpPr>
            <a:spLocks noChangeArrowheads="1"/>
          </p:cNvSpPr>
          <p:nvPr/>
        </p:nvSpPr>
        <p:spPr bwMode="auto">
          <a:xfrm>
            <a:off x="2483851" y="67833"/>
            <a:ext cx="6363007" cy="6500060"/>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5"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2" name="bat3" descr="" title=""/>
          <p:cNvSpPr>
            <a:spLocks/>
          </p:cNvSpPr>
          <p:nvPr/>
        </p:nvSpPr>
        <p:spPr bwMode="auto">
          <a:xfrm>
            <a:off x="2003193" y="703718"/>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30" descr="" title=""/>
          <p:cNvSpPr>
            <a:spLocks noEditPoints="1"/>
          </p:cNvSpPr>
          <p:nvPr/>
        </p:nvSpPr>
        <p:spPr bwMode="auto">
          <a:xfrm>
            <a:off x="5249058" y="4007736"/>
            <a:ext cx="693937" cy="999572"/>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58" descr="" title=""/>
          <p:cNvSpPr>
            <a:spLocks/>
          </p:cNvSpPr>
          <p:nvPr/>
        </p:nvSpPr>
        <p:spPr bwMode="auto">
          <a:xfrm rot="20881299">
            <a:off x="6122893" y="4231813"/>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58" descr="" title=""/>
          <p:cNvSpPr>
            <a:spLocks/>
          </p:cNvSpPr>
          <p:nvPr/>
        </p:nvSpPr>
        <p:spPr bwMode="auto">
          <a:xfrm rot="20881299">
            <a:off x="4129292" y="4057497"/>
            <a:ext cx="643469" cy="1035551"/>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grass_hill" descr="" title=""/>
          <p:cNvSpPr>
            <a:spLocks noEditPoints="1"/>
          </p:cNvSpPr>
          <p:nvPr/>
        </p:nvSpPr>
        <p:spPr bwMode="auto">
          <a:xfrm>
            <a:off x="-21167" y="3714052"/>
            <a:ext cx="7073901" cy="1448497"/>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9000">
                <a:schemeClr val="tx1">
                  <a:lumMod val="74000"/>
                  <a:lumOff val="26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Title 1" descr="" title=""/>
          <p:cNvSpPr txBox="1">
            <a:spLocks/>
          </p:cNvSpPr>
          <p:nvPr/>
        </p:nvSpPr>
        <p:spPr>
          <a:xfrm>
            <a:off x="3276600" y="1116262"/>
            <a:ext cx="5107697" cy="2770397"/>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R="0" lvl="0" algn="l" defTabSz="914400" rtl="0" eaLnBrk="1" fontAlgn="auto" latinLnBrk="0" hangingPunct="1">
              <a:lnSpc>
                <a:spcPct val="90000"/>
              </a:lnSpc>
              <a:spcBef>
                <a:spcPts val="1000"/>
              </a:spcBef>
              <a:spcAft>
                <a:spcPts val="0"/>
              </a:spcAft>
              <a:buClrTx/>
              <a:buSzTx/>
              <a:tabLst/>
              <a:defRPr/>
            </a:pPr>
            <a:r>
              <a:rPr kumimoji="0" lang="en-US" sz="140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Hallman-Warner v. Bluefield State College Board of Directors</a:t>
            </a:r>
            <a:r>
              <a:rPr kumimoji="0" lang="en-US" sz="140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No. 22-ICA-38 (March 6, 2023) (memorandum opinion)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A confidential settlement agreement was entered into by the parties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After entering into the settlement agreement, the employee brought a suit </a:t>
            </a:r>
            <a:r>
              <a:rPr kumimoji="0" lang="en-US" sz="14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pro se </a:t>
            </a:r>
            <a:r>
              <a:rPr kumimoji="0" lang="en-US"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to invalidate the settlement agreement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Her former attorney, at the request of the circuit court, filed a response to her suit and stated that the “settlement agreement was understood and agreed to by all parties after considerable contemplation”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Bluefield State College responded and argued that the agreement could not be invalidated simply because she simply changed her mind</a:t>
            </a:r>
          </a:p>
          <a:p>
            <a:endParaRPr lang="en-US" sz="2133" dirty="0">
              <a:ln w="19050">
                <a:noFill/>
              </a:ln>
              <a:solidFill>
                <a:srgbClr val="000000"/>
              </a:solidFill>
              <a:latin typeface="CAC Moose" panose="00000400000000000000" pitchFamily="2" charset="0"/>
            </a:endParaRPr>
          </a:p>
        </p:txBody>
      </p:sp>
      <p:sp>
        <p:nvSpPr>
          <p:cNvPr id="174" name="bat1" descr="" title=""/>
          <p:cNvSpPr>
            <a:spLocks/>
          </p:cNvSpPr>
          <p:nvPr/>
        </p:nvSpPr>
        <p:spPr bwMode="auto">
          <a:xfrm>
            <a:off x="8058874" y="12929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7" name="bat3" descr="" title=""/>
          <p:cNvSpPr>
            <a:spLocks/>
          </p:cNvSpPr>
          <p:nvPr/>
        </p:nvSpPr>
        <p:spPr bwMode="auto">
          <a:xfrm rot="521564">
            <a:off x="1766405" y="2802911"/>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8"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0" name="bat2" descr="" title=""/>
          <p:cNvSpPr>
            <a:spLocks/>
          </p:cNvSpPr>
          <p:nvPr/>
        </p:nvSpPr>
        <p:spPr bwMode="auto">
          <a:xfrm>
            <a:off x="2709770" y="178275"/>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3" name="Title 1" descr="" title=""/>
          <p:cNvSpPr>
            <a:spLocks noGrp="1"/>
          </p:cNvSpPr>
          <p:nvPr>
            <p:ph type="title"/>
          </p:nvPr>
        </p:nvSpPr>
        <p:spPr>
          <a:xfrm>
            <a:off x="3468248" y="316918"/>
            <a:ext cx="4576074" cy="338983"/>
          </a:xfrm>
          <a:effectLst>
            <a:outerShdw blurRad="50800" dist="50800" dir="1920000" algn="ctr" rotWithShape="0">
              <a:srgbClr val="000000">
                <a:alpha val="43137"/>
              </a:srgbClr>
            </a:outerShdw>
          </a:effectLst>
        </p:spPr>
        <p:txBody>
          <a:bodyPr>
            <a:noAutofit/>
          </a:bodyPr>
          <a:lstStyle/>
          <a:p>
            <a:pPr algn="ctr"/>
            <a:r>
              <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cs typeface="Aharoni" pitchFamily="2" charset="-79"/>
              </a:rPr>
              <a:t>Intermediate Appeals Court Decisions</a:t>
            </a:r>
            <a:endPar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endParaRPr>
          </a:p>
        </p:txBody>
      </p:sp>
      <p:sp>
        <p:nvSpPr>
          <p:cNvPr id="184" name="grave3" descr="" title=""/>
          <p:cNvSpPr>
            <a:spLocks/>
          </p:cNvSpPr>
          <p:nvPr/>
        </p:nvSpPr>
        <p:spPr bwMode="auto">
          <a:xfrm>
            <a:off x="3477306" y="4239701"/>
            <a:ext cx="546329" cy="879220"/>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6"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7"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8"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9"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 name="Freeform 58" descr="" title="">
            <a:extLst>
              <a:ext uri="{FF2B5EF4-FFF2-40B4-BE49-F238E27FC236}">
                <a16:creationId xmlns:a16="http://schemas.microsoft.com/office/drawing/2014/main" id="{31F6D25E-44F3-8B7A-D808-23CE4FAE3647}"/>
              </a:ext>
            </a:extLst>
          </p:cNvPr>
          <p:cNvSpPr>
            <a:spLocks/>
          </p:cNvSpPr>
          <p:nvPr/>
        </p:nvSpPr>
        <p:spPr bwMode="auto">
          <a:xfrm rot="20881299">
            <a:off x="6931293" y="4261525"/>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424245159"/>
      </p:ext>
    </p:extLst>
  </p:cSld>
  <p:clrMapOvr>
    <a:masterClrMapping/>
  </p:clrMapOvr>
</p:sld>
</file>

<file path=ppt/slides/slide2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0" name="tree_main" descr="" title=""/>
          <p:cNvSpPr>
            <a:spLocks noEditPoints="1"/>
          </p:cNvSpPr>
          <p:nvPr/>
        </p:nvSpPr>
        <p:spPr bwMode="auto">
          <a:xfrm>
            <a:off x="7415708" y="3385387"/>
            <a:ext cx="1567165" cy="1624764"/>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1"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cloud1" descr="" title=""/>
          <p:cNvSpPr>
            <a:spLocks/>
          </p:cNvSpPr>
          <p:nvPr/>
        </p:nvSpPr>
        <p:spPr bwMode="auto">
          <a:xfrm flipH="1">
            <a:off x="7681242" y="500411"/>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moon" descr="" title=""/>
          <p:cNvSpPr>
            <a:spLocks noChangeArrowheads="1"/>
          </p:cNvSpPr>
          <p:nvPr/>
        </p:nvSpPr>
        <p:spPr bwMode="auto">
          <a:xfrm>
            <a:off x="2483851" y="67833"/>
            <a:ext cx="6363007" cy="6500060"/>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5"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2" name="bat3" descr="" title=""/>
          <p:cNvSpPr>
            <a:spLocks/>
          </p:cNvSpPr>
          <p:nvPr/>
        </p:nvSpPr>
        <p:spPr bwMode="auto">
          <a:xfrm>
            <a:off x="2003193" y="703718"/>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30" descr="" title=""/>
          <p:cNvSpPr>
            <a:spLocks noEditPoints="1"/>
          </p:cNvSpPr>
          <p:nvPr/>
        </p:nvSpPr>
        <p:spPr bwMode="auto">
          <a:xfrm>
            <a:off x="5249058" y="4007736"/>
            <a:ext cx="693937" cy="999572"/>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58" descr="" title=""/>
          <p:cNvSpPr>
            <a:spLocks/>
          </p:cNvSpPr>
          <p:nvPr/>
        </p:nvSpPr>
        <p:spPr bwMode="auto">
          <a:xfrm rot="20881299">
            <a:off x="6122893" y="4231813"/>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58" descr="" title=""/>
          <p:cNvSpPr>
            <a:spLocks/>
          </p:cNvSpPr>
          <p:nvPr/>
        </p:nvSpPr>
        <p:spPr bwMode="auto">
          <a:xfrm rot="20881299">
            <a:off x="4129292" y="4057497"/>
            <a:ext cx="643469" cy="1035551"/>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grass_hill" descr="" title=""/>
          <p:cNvSpPr>
            <a:spLocks noEditPoints="1"/>
          </p:cNvSpPr>
          <p:nvPr/>
        </p:nvSpPr>
        <p:spPr bwMode="auto">
          <a:xfrm>
            <a:off x="-21167" y="3714052"/>
            <a:ext cx="7073901" cy="1448497"/>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9000">
                <a:schemeClr val="tx1">
                  <a:lumMod val="74000"/>
                  <a:lumOff val="26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Title 1" descr="" title=""/>
          <p:cNvSpPr txBox="1">
            <a:spLocks/>
          </p:cNvSpPr>
          <p:nvPr/>
        </p:nvSpPr>
        <p:spPr>
          <a:xfrm>
            <a:off x="3114476" y="1133902"/>
            <a:ext cx="5372394" cy="2770397"/>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R="0" lvl="0" algn="l" defTabSz="914400" rtl="0" eaLnBrk="1" fontAlgn="auto" latinLnBrk="0" hangingPunct="1">
              <a:lnSpc>
                <a:spcPct val="90000"/>
              </a:lnSpc>
              <a:spcBef>
                <a:spcPts val="1000"/>
              </a:spcBef>
              <a:spcAft>
                <a:spcPts val="0"/>
              </a:spcAft>
              <a:buClrTx/>
              <a:buSzTx/>
              <a:tabLst/>
              <a:defRPr/>
            </a:pPr>
            <a:r>
              <a:rPr kumimoji="0" lang="en-US" sz="120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Hallman-Warner v. Bluefield State College Board of Directors</a:t>
            </a:r>
            <a:r>
              <a:rPr kumimoji="0" lang="en-US" sz="120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No. 22-ICA-38 (March 6, 2023) (memorandum opinion)</a:t>
            </a:r>
            <a:endParaRPr lang="en-US" sz="1200" b="0" cap="none" dirty="0">
              <a:solidFill>
                <a:srgbClr val="000000"/>
              </a:solidFill>
              <a:latin typeface="Calibri" panose="020F0502020204030204"/>
              <a:ea typeface="Times New Roman" panose="020206030504050203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Because the law favors and encourages the resolution of controversies by contracts of compromise and settlement rather than litigation, it is the policy of the law to uphold and enforce such contracts if they are fairly made and not in contravention of some law or public policy.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A party to such agreement seeking to re-open the same on any such grounds must distinctly allege and by clear and convincing evidence prove the particular facts of which such accident, mistake or fraud consists.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Duress is not shown because one party to the contract has driven a hard bargain.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Once a competent party makes a settlement and acts affirmatively to enter into the settlement, his second thought at a later time as to the wisdom of the settlement does not constitute good cause for setting it aside.</a:t>
            </a:r>
          </a:p>
          <a:p>
            <a:endParaRPr lang="en-US" sz="2133" dirty="0">
              <a:ln w="19050">
                <a:noFill/>
              </a:ln>
              <a:solidFill>
                <a:srgbClr val="000000"/>
              </a:solidFill>
              <a:latin typeface="CAC Moose" panose="00000400000000000000" pitchFamily="2" charset="0"/>
            </a:endParaRPr>
          </a:p>
        </p:txBody>
      </p:sp>
      <p:sp>
        <p:nvSpPr>
          <p:cNvPr id="174" name="bat1" descr="" title=""/>
          <p:cNvSpPr>
            <a:spLocks/>
          </p:cNvSpPr>
          <p:nvPr/>
        </p:nvSpPr>
        <p:spPr bwMode="auto">
          <a:xfrm>
            <a:off x="8058874" y="12929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7" name="bat3" descr="" title=""/>
          <p:cNvSpPr>
            <a:spLocks/>
          </p:cNvSpPr>
          <p:nvPr/>
        </p:nvSpPr>
        <p:spPr bwMode="auto">
          <a:xfrm rot="521564">
            <a:off x="1766405" y="2802911"/>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8"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0" name="bat2" descr="" title=""/>
          <p:cNvSpPr>
            <a:spLocks/>
          </p:cNvSpPr>
          <p:nvPr/>
        </p:nvSpPr>
        <p:spPr bwMode="auto">
          <a:xfrm>
            <a:off x="2709770" y="178275"/>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3" name="Title 1" descr="" title=""/>
          <p:cNvSpPr>
            <a:spLocks noGrp="1"/>
          </p:cNvSpPr>
          <p:nvPr>
            <p:ph type="title"/>
          </p:nvPr>
        </p:nvSpPr>
        <p:spPr>
          <a:xfrm>
            <a:off x="3428248" y="431684"/>
            <a:ext cx="4576074" cy="177297"/>
          </a:xfrm>
          <a:effectLst>
            <a:outerShdw blurRad="50800" dist="50800" dir="1920000" algn="ctr" rotWithShape="0">
              <a:srgbClr val="000000">
                <a:alpha val="43137"/>
              </a:srgbClr>
            </a:outerShdw>
          </a:effectLst>
        </p:spPr>
        <p:txBody>
          <a:bodyPr>
            <a:noAutofit/>
          </a:bodyPr>
          <a:lstStyle/>
          <a:p>
            <a:pPr algn="ctr"/>
            <a:r>
              <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cs typeface="Aharoni" pitchFamily="2" charset="-79"/>
              </a:rPr>
              <a:t>Intermediate Appeals Court Decisions</a:t>
            </a:r>
            <a:endPar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endParaRPr>
          </a:p>
        </p:txBody>
      </p:sp>
      <p:sp>
        <p:nvSpPr>
          <p:cNvPr id="184" name="grave3" descr="" title=""/>
          <p:cNvSpPr>
            <a:spLocks/>
          </p:cNvSpPr>
          <p:nvPr/>
        </p:nvSpPr>
        <p:spPr bwMode="auto">
          <a:xfrm>
            <a:off x="3477306" y="4239701"/>
            <a:ext cx="546329" cy="879220"/>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6"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7"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8"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9"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 name="Freeform 58" descr="" title="">
            <a:extLst>
              <a:ext uri="{FF2B5EF4-FFF2-40B4-BE49-F238E27FC236}">
                <a16:creationId xmlns:a16="http://schemas.microsoft.com/office/drawing/2014/main" id="{31F6D25E-44F3-8B7A-D808-23CE4FAE3647}"/>
              </a:ext>
            </a:extLst>
          </p:cNvPr>
          <p:cNvSpPr>
            <a:spLocks/>
          </p:cNvSpPr>
          <p:nvPr/>
        </p:nvSpPr>
        <p:spPr bwMode="auto">
          <a:xfrm rot="20881299">
            <a:off x="6931293" y="4261525"/>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120528260"/>
      </p:ext>
    </p:extLst>
  </p:cSld>
  <p:clrMapOvr>
    <a:masterClrMapping/>
  </p:clrMapOvr>
</p:sld>
</file>

<file path=ppt/slides/slide22.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100000">
              <a:schemeClr val="tx1"/>
            </a:gs>
            <a:gs pos="36000">
              <a:schemeClr val="tx1">
                <a:lumMod val="85000"/>
                <a:lumOff val="15000"/>
              </a:schemeClr>
            </a:gs>
          </a:gsLst>
          <a:lin ang="5400000" scaled="0"/>
          <a:tileRect/>
        </a:gradFill>
        <a:effectLst/>
      </p:bgPr>
    </p:bg>
    <p:spTree>
      <p:nvGrpSpPr>
        <p:cNvPr id="1" name="" descr="" title=""/>
        <p:cNvGrpSpPr/>
        <p:nvPr/>
      </p:nvGrpSpPr>
      <p:grpSpPr>
        <a:xfrm>
          <a:off x="0" y="0"/>
          <a:ext cx="0" cy="0"/>
          <a:chOff x="0" y="0"/>
          <a:chExt cx="0" cy="0"/>
        </a:xfrm>
      </p:grpSpPr>
      <p:sp>
        <p:nvSpPr>
          <p:cNvPr id="120" name="tree_main" descr="" title=""/>
          <p:cNvSpPr>
            <a:spLocks noEditPoints="1"/>
          </p:cNvSpPr>
          <p:nvPr/>
        </p:nvSpPr>
        <p:spPr bwMode="auto">
          <a:xfrm>
            <a:off x="7415708" y="3385387"/>
            <a:ext cx="1567165" cy="1624764"/>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2" name="cloud1" descr="" title=""/>
          <p:cNvSpPr>
            <a:spLocks/>
          </p:cNvSpPr>
          <p:nvPr/>
        </p:nvSpPr>
        <p:spPr bwMode="auto">
          <a:xfrm flipH="1">
            <a:off x="7681242" y="500411"/>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1" name="moon" descr="" title=""/>
          <p:cNvSpPr>
            <a:spLocks noChangeArrowheads="1"/>
          </p:cNvSpPr>
          <p:nvPr/>
        </p:nvSpPr>
        <p:spPr bwMode="auto">
          <a:xfrm>
            <a:off x="2528449" y="24579"/>
            <a:ext cx="6363007" cy="6500060"/>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5"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bat3" descr="" title=""/>
          <p:cNvSpPr>
            <a:spLocks/>
          </p:cNvSpPr>
          <p:nvPr/>
        </p:nvSpPr>
        <p:spPr bwMode="auto">
          <a:xfrm>
            <a:off x="2003193" y="703718"/>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bat4" descr="" title=""/>
          <p:cNvSpPr>
            <a:spLocks/>
          </p:cNvSpPr>
          <p:nvPr/>
        </p:nvSpPr>
        <p:spPr bwMode="auto">
          <a:xfrm rot="1174705">
            <a:off x="4305431" y="526444"/>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5" name="Freeform 30" descr="" title=""/>
          <p:cNvSpPr>
            <a:spLocks noEditPoints="1"/>
          </p:cNvSpPr>
          <p:nvPr/>
        </p:nvSpPr>
        <p:spPr bwMode="auto">
          <a:xfrm>
            <a:off x="5249058" y="4007736"/>
            <a:ext cx="693937" cy="999572"/>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6" name="Freeform 58" descr="" title=""/>
          <p:cNvSpPr>
            <a:spLocks/>
          </p:cNvSpPr>
          <p:nvPr/>
        </p:nvSpPr>
        <p:spPr bwMode="auto">
          <a:xfrm rot="20881299">
            <a:off x="6122893" y="4231813"/>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7" name="Freeform 58" descr="" title=""/>
          <p:cNvSpPr>
            <a:spLocks/>
          </p:cNvSpPr>
          <p:nvPr/>
        </p:nvSpPr>
        <p:spPr bwMode="auto">
          <a:xfrm rot="20881299">
            <a:off x="4129292" y="4057497"/>
            <a:ext cx="643469" cy="1035551"/>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3" name="grass_hill" descr="" title=""/>
          <p:cNvSpPr>
            <a:spLocks noEditPoints="1"/>
          </p:cNvSpPr>
          <p:nvPr/>
        </p:nvSpPr>
        <p:spPr bwMode="auto">
          <a:xfrm>
            <a:off x="-21167" y="3714052"/>
            <a:ext cx="7073901" cy="1448497"/>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9000">
                <a:schemeClr val="tx1">
                  <a:lumMod val="74000"/>
                  <a:lumOff val="26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2" name="Title 1" descr="" title=""/>
          <p:cNvSpPr txBox="1">
            <a:spLocks/>
          </p:cNvSpPr>
          <p:nvPr/>
        </p:nvSpPr>
        <p:spPr>
          <a:xfrm>
            <a:off x="3151514" y="1155543"/>
            <a:ext cx="5536147" cy="2392837"/>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R="0" lvl="0" algn="l" defTabSz="914400" rtl="0" eaLnBrk="1" fontAlgn="auto" latinLnBrk="0" hangingPunct="1">
              <a:lnSpc>
                <a:spcPct val="90000"/>
              </a:lnSpc>
              <a:spcBef>
                <a:spcPts val="1000"/>
              </a:spcBef>
              <a:spcAft>
                <a:spcPts val="0"/>
              </a:spcAft>
              <a:buClrTx/>
              <a:buSzTx/>
              <a:tabLst/>
              <a:defRPr/>
            </a:pPr>
            <a:r>
              <a:rPr lang="x-none" sz="1400" i="1" strike="noStrike" dirty="0">
                <a:solidFill>
                  <a:srgbClr val="000000"/>
                </a:solidFill>
                <a:effectLst/>
                <a:latin typeface="+mn-lt"/>
                <a:ea typeface="Times New Roman" panose="02020603050405020304" pitchFamily="18" charset="0"/>
              </a:rPr>
              <a:t>Berkeley County Council v. Government Properties Income Trust, LLC</a:t>
            </a:r>
            <a:r>
              <a:rPr lang="en-US" sz="1400" strike="noStrike" dirty="0">
                <a:solidFill>
                  <a:srgbClr val="000000"/>
                </a:solidFill>
                <a:effectLst/>
                <a:latin typeface="+mn-lt"/>
                <a:ea typeface="Times New Roman" panose="02020603050405020304" pitchFamily="18" charset="0"/>
              </a:rPr>
              <a:t>, </a:t>
            </a:r>
            <a:r>
              <a:rPr lang="x-none" sz="1400" u="none" strike="noStrike" dirty="0">
                <a:solidFill>
                  <a:srgbClr val="000000"/>
                </a:solidFill>
                <a:effectLst/>
                <a:latin typeface="+mn-lt"/>
                <a:ea typeface="Times New Roman" panose="02020603050405020304" pitchFamily="18" charset="0"/>
              </a:rPr>
              <a:t>No. 20-1019 (November 10, 2022)</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indent="-228600" defTabSz="914400">
              <a:lnSpc>
                <a:spcPct val="90000"/>
              </a:lnSpc>
              <a:spcBef>
                <a:spcPts val="100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Ad valorem property taxes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“taxation shall be equal and uniform throughout the state, and all property, both real and personal, shall be taxed in proportion to its value to be ascertained as directed by law,” W.Va. CONST. art. X, § 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Under Article X, Section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1b</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of our Constitution, the assessed value of such property is capped at 60% of its value, less than its true and actual value.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Property owners  may challenge or protest ad valorem assessments of property they own</a:t>
            </a:r>
          </a:p>
          <a:p>
            <a:pPr marL="0" marR="0" lvl="0" indent="0" defTabSz="685800" rtl="0" eaLnBrk="1" fontAlgn="auto" latinLnBrk="0" hangingPunct="1">
              <a:lnSpc>
                <a:spcPct val="100000"/>
              </a:lnSpc>
              <a:spcBef>
                <a:spcPct val="0"/>
              </a:spcBef>
              <a:spcAft>
                <a:spcPts val="0"/>
              </a:spcAft>
              <a:buClrTx/>
              <a:buSzTx/>
              <a:buFontTx/>
              <a:buNone/>
              <a:tabLst/>
              <a:defRPr/>
            </a:pPr>
            <a:endParaRPr kumimoji="0" lang="en-US" sz="1100" b="1" i="0" u="none" strike="noStrike" kern="1200" cap="all" spc="0" normalizeH="0" baseline="0" noProof="0" dirty="0">
              <a:ln w="19050">
                <a:noFill/>
              </a:ln>
              <a:solidFill>
                <a:srgbClr val="000000"/>
              </a:solidFill>
              <a:effectLst/>
              <a:uLnTx/>
              <a:uFillTx/>
              <a:latin typeface="CAC Moose" panose="00000400000000000000" pitchFamily="2" charset="0"/>
              <a:ea typeface="+mj-ea"/>
              <a:cs typeface="+mj-cs"/>
            </a:endParaRPr>
          </a:p>
        </p:txBody>
      </p:sp>
      <p:sp>
        <p:nvSpPr>
          <p:cNvPr id="174"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6" name="bat3" descr="" title=""/>
          <p:cNvSpPr>
            <a:spLocks/>
          </p:cNvSpPr>
          <p:nvPr/>
        </p:nvSpPr>
        <p:spPr bwMode="auto">
          <a:xfrm rot="20246711">
            <a:off x="6640192" y="1007251"/>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7" name="bat3" descr="" title=""/>
          <p:cNvSpPr>
            <a:spLocks/>
          </p:cNvSpPr>
          <p:nvPr/>
        </p:nvSpPr>
        <p:spPr bwMode="auto">
          <a:xfrm rot="521564">
            <a:off x="1766405" y="2802911"/>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8"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0" name="bat2" descr="" title=""/>
          <p:cNvSpPr>
            <a:spLocks/>
          </p:cNvSpPr>
          <p:nvPr/>
        </p:nvSpPr>
        <p:spPr bwMode="auto">
          <a:xfrm>
            <a:off x="3422322" y="403770"/>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1"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3" name="Title 1" descr="" title=""/>
          <p:cNvSpPr>
            <a:spLocks noGrp="1"/>
          </p:cNvSpPr>
          <p:nvPr>
            <p:ph type="title"/>
          </p:nvPr>
        </p:nvSpPr>
        <p:spPr>
          <a:xfrm>
            <a:off x="3319979" y="388796"/>
            <a:ext cx="4576074" cy="408452"/>
          </a:xfrm>
          <a:effectLst>
            <a:outerShdw blurRad="50800" dist="50800" dir="1920000" algn="ctr" rotWithShape="0">
              <a:srgbClr val="000000">
                <a:alpha val="43137"/>
              </a:srgbClr>
            </a:outerShdw>
          </a:effectLst>
        </p:spPr>
        <p:txBody>
          <a:bodyPr>
            <a:noAutofit/>
          </a:bodyPr>
          <a:lstStyle/>
          <a:p>
            <a:pPr algn="ctr"/>
            <a:r>
              <a:rPr lang="en-US" sz="32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cs typeface="Aharoni" pitchFamily="2" charset="-79"/>
              </a:rPr>
              <a:t>West Virginia Supreme Court Decisions</a:t>
            </a:r>
            <a:endParaRPr lang="en-US" sz="32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endParaRPr>
          </a:p>
        </p:txBody>
      </p:sp>
      <p:sp>
        <p:nvSpPr>
          <p:cNvPr id="184" name="grave3" descr="" title=""/>
          <p:cNvSpPr>
            <a:spLocks/>
          </p:cNvSpPr>
          <p:nvPr/>
        </p:nvSpPr>
        <p:spPr bwMode="auto">
          <a:xfrm>
            <a:off x="3477306" y="4239701"/>
            <a:ext cx="546329" cy="879220"/>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6"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7"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8"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9"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 name="Freeform 58" descr="" title="">
            <a:extLst>
              <a:ext uri="{FF2B5EF4-FFF2-40B4-BE49-F238E27FC236}">
                <a16:creationId xmlns:a16="http://schemas.microsoft.com/office/drawing/2014/main" id="{31F6D25E-44F3-8B7A-D808-23CE4FAE3647}"/>
              </a:ext>
            </a:extLst>
          </p:cNvPr>
          <p:cNvSpPr>
            <a:spLocks/>
          </p:cNvSpPr>
          <p:nvPr/>
        </p:nvSpPr>
        <p:spPr bwMode="auto">
          <a:xfrm rot="20881299">
            <a:off x="6931293" y="4261525"/>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467409908"/>
      </p:ext>
    </p:extLst>
  </p:cSld>
  <p:clrMapOvr>
    <a:masterClrMapping/>
  </p:clrMapOvr>
</p:sld>
</file>

<file path=ppt/slides/slide23.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0" name="tree_main" descr="" title=""/>
          <p:cNvSpPr>
            <a:spLocks noEditPoints="1"/>
          </p:cNvSpPr>
          <p:nvPr/>
        </p:nvSpPr>
        <p:spPr bwMode="auto">
          <a:xfrm>
            <a:off x="7415708" y="3385387"/>
            <a:ext cx="1567165" cy="1624764"/>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2" name="cloud1" descr="" title=""/>
          <p:cNvSpPr>
            <a:spLocks/>
          </p:cNvSpPr>
          <p:nvPr/>
        </p:nvSpPr>
        <p:spPr bwMode="auto">
          <a:xfrm flipH="1">
            <a:off x="7681242" y="500411"/>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1" name="moon" descr="" title=""/>
          <p:cNvSpPr>
            <a:spLocks noChangeArrowheads="1"/>
          </p:cNvSpPr>
          <p:nvPr/>
        </p:nvSpPr>
        <p:spPr bwMode="auto">
          <a:xfrm>
            <a:off x="2483851" y="67833"/>
            <a:ext cx="6363007" cy="6500060"/>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5"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bat3" descr="" title=""/>
          <p:cNvSpPr>
            <a:spLocks/>
          </p:cNvSpPr>
          <p:nvPr/>
        </p:nvSpPr>
        <p:spPr bwMode="auto">
          <a:xfrm>
            <a:off x="2003193" y="703718"/>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bat4" descr="" title=""/>
          <p:cNvSpPr>
            <a:spLocks/>
          </p:cNvSpPr>
          <p:nvPr/>
        </p:nvSpPr>
        <p:spPr bwMode="auto">
          <a:xfrm rot="1174705">
            <a:off x="4305431" y="526444"/>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5" name="Freeform 30" descr="" title=""/>
          <p:cNvSpPr>
            <a:spLocks noEditPoints="1"/>
          </p:cNvSpPr>
          <p:nvPr/>
        </p:nvSpPr>
        <p:spPr bwMode="auto">
          <a:xfrm>
            <a:off x="5249058" y="4007736"/>
            <a:ext cx="693937" cy="999572"/>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6" name="Freeform 58" descr="" title=""/>
          <p:cNvSpPr>
            <a:spLocks/>
          </p:cNvSpPr>
          <p:nvPr/>
        </p:nvSpPr>
        <p:spPr bwMode="auto">
          <a:xfrm rot="20881299">
            <a:off x="6122893" y="4231813"/>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7" name="Freeform 58" descr="" title=""/>
          <p:cNvSpPr>
            <a:spLocks/>
          </p:cNvSpPr>
          <p:nvPr/>
        </p:nvSpPr>
        <p:spPr bwMode="auto">
          <a:xfrm rot="20881299">
            <a:off x="4129292" y="4057497"/>
            <a:ext cx="643469" cy="1035551"/>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3" name="grass_hill" descr="" title=""/>
          <p:cNvSpPr>
            <a:spLocks noEditPoints="1"/>
          </p:cNvSpPr>
          <p:nvPr/>
        </p:nvSpPr>
        <p:spPr bwMode="auto">
          <a:xfrm>
            <a:off x="-21167" y="3714052"/>
            <a:ext cx="7073901" cy="1448497"/>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9000">
                <a:schemeClr val="tx1">
                  <a:lumMod val="74000"/>
                  <a:lumOff val="26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2" name="Title 1" descr="" title=""/>
          <p:cNvSpPr txBox="1">
            <a:spLocks/>
          </p:cNvSpPr>
          <p:nvPr/>
        </p:nvSpPr>
        <p:spPr>
          <a:xfrm>
            <a:off x="3043567" y="1280336"/>
            <a:ext cx="5536147" cy="2392837"/>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R="0" lvl="0" algn="l" defTabSz="914400" rtl="0" eaLnBrk="1" fontAlgn="auto" latinLnBrk="0" hangingPunct="1">
              <a:lnSpc>
                <a:spcPct val="90000"/>
              </a:lnSpc>
              <a:spcBef>
                <a:spcPts val="1000"/>
              </a:spcBef>
              <a:spcAft>
                <a:spcPts val="0"/>
              </a:spcAft>
              <a:buClrTx/>
              <a:buSzTx/>
              <a:tabLst/>
              <a:defRPr/>
            </a:pPr>
            <a:r>
              <a:rPr lang="x-none" sz="1400" i="1" strike="noStrike" dirty="0">
                <a:solidFill>
                  <a:srgbClr val="000000"/>
                </a:solidFill>
                <a:effectLst/>
                <a:latin typeface="+mn-lt"/>
                <a:ea typeface="Times New Roman" panose="02020603050405020304" pitchFamily="18" charset="0"/>
              </a:rPr>
              <a:t>Berkeley County Council v. Government Properties Income Trust, LLC</a:t>
            </a:r>
            <a:r>
              <a:rPr lang="en-US" sz="1400" strike="noStrike" dirty="0">
                <a:solidFill>
                  <a:srgbClr val="000000"/>
                </a:solidFill>
                <a:effectLst/>
                <a:latin typeface="+mn-lt"/>
                <a:ea typeface="Times New Roman" panose="02020603050405020304" pitchFamily="18" charset="0"/>
              </a:rPr>
              <a:t>, </a:t>
            </a:r>
            <a:r>
              <a:rPr lang="x-none" sz="1400" u="none" strike="noStrike" dirty="0">
                <a:solidFill>
                  <a:srgbClr val="000000"/>
                </a:solidFill>
                <a:effectLst/>
                <a:latin typeface="+mn-lt"/>
                <a:ea typeface="Times New Roman" panose="02020603050405020304" pitchFamily="18" charset="0"/>
              </a:rPr>
              <a:t>No. 20-1019 (November 10, 2022)</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Valuations for taxation purposes fixed by an assessing officer are presumed to be correct.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 burden of showing an assessment to be erroneous is upon the taxpayer, and proof of such fact must be clear.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Taxpayers clearly did not meet their burden before the circuit court to show their assessments were erroneous.</a:t>
            </a:r>
          </a:p>
          <a:p>
            <a:pPr marL="0" marR="0" lvl="0" indent="0" defTabSz="685800" rtl="0" eaLnBrk="1" fontAlgn="auto" latinLnBrk="0" hangingPunct="1">
              <a:lnSpc>
                <a:spcPct val="100000"/>
              </a:lnSpc>
              <a:spcBef>
                <a:spcPct val="0"/>
              </a:spcBef>
              <a:spcAft>
                <a:spcPts val="0"/>
              </a:spcAft>
              <a:buClrTx/>
              <a:buSzTx/>
              <a:buFontTx/>
              <a:buNone/>
              <a:tabLst/>
              <a:defRPr/>
            </a:pPr>
            <a:endParaRPr kumimoji="0" lang="en-US" sz="1100" b="1" i="0" u="none" strike="noStrike" kern="1200" cap="all" spc="0" normalizeH="0" baseline="0" noProof="0" dirty="0">
              <a:ln w="19050">
                <a:noFill/>
              </a:ln>
              <a:solidFill>
                <a:srgbClr val="000000"/>
              </a:solidFill>
              <a:effectLst/>
              <a:uLnTx/>
              <a:uFillTx/>
              <a:latin typeface="CAC Moose" panose="00000400000000000000" pitchFamily="2" charset="0"/>
              <a:ea typeface="+mj-ea"/>
              <a:cs typeface="+mj-cs"/>
            </a:endParaRPr>
          </a:p>
        </p:txBody>
      </p:sp>
      <p:sp>
        <p:nvSpPr>
          <p:cNvPr id="174"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6" name="bat3" descr="" title=""/>
          <p:cNvSpPr>
            <a:spLocks/>
          </p:cNvSpPr>
          <p:nvPr/>
        </p:nvSpPr>
        <p:spPr bwMode="auto">
          <a:xfrm rot="20246711">
            <a:off x="6640192" y="1007251"/>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7" name="bat3" descr="" title=""/>
          <p:cNvSpPr>
            <a:spLocks/>
          </p:cNvSpPr>
          <p:nvPr/>
        </p:nvSpPr>
        <p:spPr bwMode="auto">
          <a:xfrm rot="521564">
            <a:off x="1766405" y="2802911"/>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8"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9" name="bat3" descr="" title=""/>
          <p:cNvSpPr>
            <a:spLocks/>
          </p:cNvSpPr>
          <p:nvPr/>
        </p:nvSpPr>
        <p:spPr bwMode="auto">
          <a:xfrm rot="20246711">
            <a:off x="7973615" y="1377621"/>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0" name="bat2" descr="" title=""/>
          <p:cNvSpPr>
            <a:spLocks/>
          </p:cNvSpPr>
          <p:nvPr/>
        </p:nvSpPr>
        <p:spPr bwMode="auto">
          <a:xfrm>
            <a:off x="3422322" y="403770"/>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1"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3" name="Title 1" descr="" title=""/>
          <p:cNvSpPr>
            <a:spLocks noGrp="1"/>
          </p:cNvSpPr>
          <p:nvPr>
            <p:ph type="title"/>
          </p:nvPr>
        </p:nvSpPr>
        <p:spPr>
          <a:xfrm>
            <a:off x="3395472" y="564484"/>
            <a:ext cx="4576074" cy="337971"/>
          </a:xfrm>
          <a:effectLst>
            <a:outerShdw blurRad="50800" dist="50800" dir="1920000" algn="ctr" rotWithShape="0">
              <a:srgbClr val="000000">
                <a:alpha val="43137"/>
              </a:srgbClr>
            </a:outerShdw>
          </a:effectLst>
        </p:spPr>
        <p:txBody>
          <a:bodyPr>
            <a:noAutofit/>
          </a:bodyPr>
          <a:lstStyle/>
          <a:p>
            <a:pPr algn="ctr"/>
            <a:r>
              <a:rPr lang="en-US" sz="32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cs typeface="Aharoni" pitchFamily="2" charset="-79"/>
              </a:rPr>
              <a:t>West Virginia Supreme Court Decisions</a:t>
            </a:r>
            <a:endParaRPr lang="en-US" sz="32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endParaRPr>
          </a:p>
        </p:txBody>
      </p:sp>
      <p:sp>
        <p:nvSpPr>
          <p:cNvPr id="184" name="grave3" descr="" title=""/>
          <p:cNvSpPr>
            <a:spLocks/>
          </p:cNvSpPr>
          <p:nvPr/>
        </p:nvSpPr>
        <p:spPr bwMode="auto">
          <a:xfrm>
            <a:off x="3477306" y="4239701"/>
            <a:ext cx="546329" cy="879220"/>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6"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7"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8"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9"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 name="Freeform 58" descr="" title="">
            <a:extLst>
              <a:ext uri="{FF2B5EF4-FFF2-40B4-BE49-F238E27FC236}">
                <a16:creationId xmlns:a16="http://schemas.microsoft.com/office/drawing/2014/main" id="{31F6D25E-44F3-8B7A-D808-23CE4FAE3647}"/>
              </a:ext>
            </a:extLst>
          </p:cNvPr>
          <p:cNvSpPr>
            <a:spLocks/>
          </p:cNvSpPr>
          <p:nvPr/>
        </p:nvSpPr>
        <p:spPr bwMode="auto">
          <a:xfrm rot="20881299">
            <a:off x="6931293" y="4261525"/>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311249111"/>
      </p:ext>
    </p:extLst>
  </p:cSld>
  <p:clrMapOvr>
    <a:masterClrMapping/>
  </p:clrMapOvr>
</p:sld>
</file>

<file path=ppt/slides/slide2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0" name="tree_main" descr="" title=""/>
          <p:cNvSpPr>
            <a:spLocks noEditPoints="1"/>
          </p:cNvSpPr>
          <p:nvPr/>
        </p:nvSpPr>
        <p:spPr bwMode="auto">
          <a:xfrm>
            <a:off x="7415708" y="3385387"/>
            <a:ext cx="1567165" cy="1624764"/>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2" name="cloud1" descr="" title=""/>
          <p:cNvSpPr>
            <a:spLocks/>
          </p:cNvSpPr>
          <p:nvPr/>
        </p:nvSpPr>
        <p:spPr bwMode="auto">
          <a:xfrm flipH="1">
            <a:off x="7681242" y="500411"/>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1" name="moon" descr="" title=""/>
          <p:cNvSpPr>
            <a:spLocks noChangeArrowheads="1"/>
          </p:cNvSpPr>
          <p:nvPr/>
        </p:nvSpPr>
        <p:spPr bwMode="auto">
          <a:xfrm>
            <a:off x="2483851" y="67833"/>
            <a:ext cx="6363007" cy="6500060"/>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5"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bat3" descr="" title=""/>
          <p:cNvSpPr>
            <a:spLocks/>
          </p:cNvSpPr>
          <p:nvPr/>
        </p:nvSpPr>
        <p:spPr bwMode="auto">
          <a:xfrm>
            <a:off x="2003193" y="703718"/>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bat4" descr="" title=""/>
          <p:cNvSpPr>
            <a:spLocks/>
          </p:cNvSpPr>
          <p:nvPr/>
        </p:nvSpPr>
        <p:spPr bwMode="auto">
          <a:xfrm rot="1174705">
            <a:off x="4305431" y="526444"/>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5" name="Freeform 30" descr="" title=""/>
          <p:cNvSpPr>
            <a:spLocks noEditPoints="1"/>
          </p:cNvSpPr>
          <p:nvPr/>
        </p:nvSpPr>
        <p:spPr bwMode="auto">
          <a:xfrm>
            <a:off x="5249058" y="4007736"/>
            <a:ext cx="693937" cy="999572"/>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6" name="Freeform 58" descr="" title=""/>
          <p:cNvSpPr>
            <a:spLocks/>
          </p:cNvSpPr>
          <p:nvPr/>
        </p:nvSpPr>
        <p:spPr bwMode="auto">
          <a:xfrm rot="20881299">
            <a:off x="6122893" y="4231813"/>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7" name="Freeform 58" descr="" title=""/>
          <p:cNvSpPr>
            <a:spLocks/>
          </p:cNvSpPr>
          <p:nvPr/>
        </p:nvSpPr>
        <p:spPr bwMode="auto">
          <a:xfrm rot="20881299">
            <a:off x="4129292" y="4057497"/>
            <a:ext cx="643469" cy="1035551"/>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3" name="grass_hill" descr="" title=""/>
          <p:cNvSpPr>
            <a:spLocks noEditPoints="1"/>
          </p:cNvSpPr>
          <p:nvPr/>
        </p:nvSpPr>
        <p:spPr bwMode="auto">
          <a:xfrm>
            <a:off x="-21167" y="3714052"/>
            <a:ext cx="7073901" cy="1448497"/>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9000">
                <a:schemeClr val="tx1">
                  <a:lumMod val="74000"/>
                  <a:lumOff val="26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2" name="Title 1" descr="" title=""/>
          <p:cNvSpPr txBox="1">
            <a:spLocks/>
          </p:cNvSpPr>
          <p:nvPr/>
        </p:nvSpPr>
        <p:spPr>
          <a:xfrm>
            <a:off x="2922053" y="1691622"/>
            <a:ext cx="5536147" cy="2392837"/>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R="0" lvl="0" algn="l" defTabSz="914400" rtl="0" eaLnBrk="1" fontAlgn="auto" latinLnBrk="0" hangingPunct="1">
              <a:lnSpc>
                <a:spcPct val="90000"/>
              </a:lnSpc>
              <a:spcBef>
                <a:spcPts val="1000"/>
              </a:spcBef>
              <a:spcAft>
                <a:spcPts val="0"/>
              </a:spcAft>
              <a:buClrTx/>
              <a:buSzTx/>
              <a:tabLst/>
              <a:defRPr/>
            </a:p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House Bill 2013, or the HOPE Scholarship Act was enacted by the Legislature in March of 2021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Act created the Hope Scholarship Program “to provide the option for a parent to better meet the individual education needs of his or her eligible child.”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 accomplish this goal, the Act created education-savings accounts that “may only be used” for specific educational purposes.</a:t>
            </a:r>
          </a:p>
          <a:p>
            <a:pPr marL="0" marR="0" lvl="0" indent="0" defTabSz="685800" rtl="0" eaLnBrk="1" fontAlgn="auto" latinLnBrk="0" hangingPunct="1">
              <a:lnSpc>
                <a:spcPct val="100000"/>
              </a:lnSpc>
              <a:spcBef>
                <a:spcPct val="0"/>
              </a:spcBef>
              <a:spcAft>
                <a:spcPts val="0"/>
              </a:spcAft>
              <a:buClrTx/>
              <a:buSzTx/>
              <a:buFontTx/>
              <a:buNone/>
              <a:tabLst/>
              <a:defRPr/>
            </a:pPr>
            <a:endParaRPr kumimoji="0" lang="en-US" sz="1100" b="1" i="0" u="none" strike="noStrike" kern="1200" cap="all" spc="0" normalizeH="0" baseline="0" noProof="0" dirty="0">
              <a:ln w="19050">
                <a:noFill/>
              </a:ln>
              <a:solidFill>
                <a:srgbClr val="000000"/>
              </a:solidFill>
              <a:effectLst/>
              <a:uLnTx/>
              <a:uFillTx/>
              <a:latin typeface="CAC Moose" panose="00000400000000000000" pitchFamily="2" charset="0"/>
              <a:ea typeface="+mj-ea"/>
              <a:cs typeface="+mj-cs"/>
            </a:endParaRPr>
          </a:p>
        </p:txBody>
      </p:sp>
      <p:sp>
        <p:nvSpPr>
          <p:cNvPr id="174"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6" name="bat3" descr="" title=""/>
          <p:cNvSpPr>
            <a:spLocks/>
          </p:cNvSpPr>
          <p:nvPr/>
        </p:nvSpPr>
        <p:spPr bwMode="auto">
          <a:xfrm rot="20246711">
            <a:off x="6640192" y="1007251"/>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7" name="bat3" descr="" title=""/>
          <p:cNvSpPr>
            <a:spLocks/>
          </p:cNvSpPr>
          <p:nvPr/>
        </p:nvSpPr>
        <p:spPr bwMode="auto">
          <a:xfrm rot="521564">
            <a:off x="1766405" y="2802911"/>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8"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9" name="bat3" descr="" title=""/>
          <p:cNvSpPr>
            <a:spLocks/>
          </p:cNvSpPr>
          <p:nvPr/>
        </p:nvSpPr>
        <p:spPr bwMode="auto">
          <a:xfrm rot="20246711">
            <a:off x="7973615" y="1377621"/>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0" name="bat2" descr="" title=""/>
          <p:cNvSpPr>
            <a:spLocks/>
          </p:cNvSpPr>
          <p:nvPr/>
        </p:nvSpPr>
        <p:spPr bwMode="auto">
          <a:xfrm>
            <a:off x="3422322" y="403770"/>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1"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3" name="Title 1" descr="" title=""/>
          <p:cNvSpPr>
            <a:spLocks noGrp="1"/>
          </p:cNvSpPr>
          <p:nvPr>
            <p:ph type="title"/>
          </p:nvPr>
        </p:nvSpPr>
        <p:spPr>
          <a:xfrm>
            <a:off x="3395472" y="564484"/>
            <a:ext cx="4576074" cy="1143000"/>
          </a:xfrm>
          <a:effectLst>
            <a:outerShdw blurRad="50800" dist="50800" dir="1920000" algn="ctr" rotWithShape="0">
              <a:srgbClr val="000000">
                <a:alpha val="43137"/>
              </a:srgbClr>
            </a:outerShdw>
          </a:effectLst>
        </p:spPr>
        <p:txBody>
          <a:bodyPr>
            <a:noAutofit/>
          </a:bodyPr>
          <a:lstStyle/>
          <a:p>
            <a:pPr algn="ctr"/>
            <a:r>
              <a:rPr lang="en-US" sz="32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cs typeface="Aharoni" pitchFamily="2" charset="-79"/>
              </a:rPr>
              <a:t>West Virginia Supreme Court Decisions</a:t>
            </a:r>
            <a:endParaRPr lang="en-US" sz="32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endParaRPr>
          </a:p>
        </p:txBody>
      </p:sp>
      <p:sp>
        <p:nvSpPr>
          <p:cNvPr id="184" name="grave3" descr="" title=""/>
          <p:cNvSpPr>
            <a:spLocks/>
          </p:cNvSpPr>
          <p:nvPr/>
        </p:nvSpPr>
        <p:spPr bwMode="auto">
          <a:xfrm>
            <a:off x="3477306" y="4239701"/>
            <a:ext cx="546329" cy="879220"/>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6"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7"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8"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9"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 name="Freeform 58" descr="" title="">
            <a:extLst>
              <a:ext uri="{FF2B5EF4-FFF2-40B4-BE49-F238E27FC236}">
                <a16:creationId xmlns:a16="http://schemas.microsoft.com/office/drawing/2014/main" id="{31F6D25E-44F3-8B7A-D808-23CE4FAE3647}"/>
              </a:ext>
            </a:extLst>
          </p:cNvPr>
          <p:cNvSpPr>
            <a:spLocks/>
          </p:cNvSpPr>
          <p:nvPr/>
        </p:nvSpPr>
        <p:spPr bwMode="auto">
          <a:xfrm rot="20881299">
            <a:off x="6931293" y="4261525"/>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4139870043"/>
      </p:ext>
    </p:extLst>
  </p:cSld>
  <p:clrMapOvr>
    <a:masterClrMapping/>
  </p:clrMapOvr>
</p:sld>
</file>

<file path=ppt/slides/slide2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100000">
              <a:schemeClr val="tx1"/>
            </a:gs>
            <a:gs pos="36000">
              <a:schemeClr val="tx1">
                <a:lumMod val="85000"/>
                <a:lumOff val="15000"/>
              </a:schemeClr>
            </a:gs>
          </a:gsLst>
          <a:lin ang="5400000" scaled="0"/>
          <a:tileRect/>
        </a:gradFill>
        <a:effectLst/>
      </p:bgPr>
    </p:bg>
    <p:spTree>
      <p:nvGrpSpPr>
        <p:cNvPr id="1" name="" descr="" title=""/>
        <p:cNvGrpSpPr/>
        <p:nvPr/>
      </p:nvGrpSpPr>
      <p:grpSpPr>
        <a:xfrm>
          <a:off x="0" y="0"/>
          <a:ext cx="0" cy="0"/>
          <a:chOff x="0" y="0"/>
          <a:chExt cx="0" cy="0"/>
        </a:xfrm>
      </p:grpSpPr>
      <p:sp>
        <p:nvSpPr>
          <p:cNvPr id="120" name="tree_main" descr="" title=""/>
          <p:cNvSpPr>
            <a:spLocks noEditPoints="1"/>
          </p:cNvSpPr>
          <p:nvPr/>
        </p:nvSpPr>
        <p:spPr bwMode="auto">
          <a:xfrm>
            <a:off x="7415708" y="3385387"/>
            <a:ext cx="1567165" cy="1624764"/>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2" name="cloud1" descr="" title=""/>
          <p:cNvSpPr>
            <a:spLocks/>
          </p:cNvSpPr>
          <p:nvPr/>
        </p:nvSpPr>
        <p:spPr bwMode="auto">
          <a:xfrm flipH="1">
            <a:off x="7681242" y="500411"/>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1" name="moon" descr="" title=""/>
          <p:cNvSpPr>
            <a:spLocks noChangeArrowheads="1"/>
          </p:cNvSpPr>
          <p:nvPr/>
        </p:nvSpPr>
        <p:spPr bwMode="auto">
          <a:xfrm>
            <a:off x="2483851" y="67833"/>
            <a:ext cx="6363007" cy="6500060"/>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5"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bat3" descr="" title=""/>
          <p:cNvSpPr>
            <a:spLocks/>
          </p:cNvSpPr>
          <p:nvPr/>
        </p:nvSpPr>
        <p:spPr bwMode="auto">
          <a:xfrm>
            <a:off x="2003193" y="703718"/>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bat4" descr="" title=""/>
          <p:cNvSpPr>
            <a:spLocks/>
          </p:cNvSpPr>
          <p:nvPr/>
        </p:nvSpPr>
        <p:spPr bwMode="auto">
          <a:xfrm rot="1174705">
            <a:off x="4305431" y="526444"/>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5" name="Freeform 30" descr="" title=""/>
          <p:cNvSpPr>
            <a:spLocks noEditPoints="1"/>
          </p:cNvSpPr>
          <p:nvPr/>
        </p:nvSpPr>
        <p:spPr bwMode="auto">
          <a:xfrm>
            <a:off x="5249058" y="4007736"/>
            <a:ext cx="693937" cy="999572"/>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6" name="Freeform 58" descr="" title=""/>
          <p:cNvSpPr>
            <a:spLocks/>
          </p:cNvSpPr>
          <p:nvPr/>
        </p:nvSpPr>
        <p:spPr bwMode="auto">
          <a:xfrm rot="20881299">
            <a:off x="6122893" y="4231813"/>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7" name="Freeform 58" descr="" title=""/>
          <p:cNvSpPr>
            <a:spLocks/>
          </p:cNvSpPr>
          <p:nvPr/>
        </p:nvSpPr>
        <p:spPr bwMode="auto">
          <a:xfrm rot="20881299">
            <a:off x="4129292" y="4057497"/>
            <a:ext cx="643469" cy="1035551"/>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3" name="grass_hill" descr="" title=""/>
          <p:cNvSpPr>
            <a:spLocks noEditPoints="1"/>
          </p:cNvSpPr>
          <p:nvPr/>
        </p:nvSpPr>
        <p:spPr bwMode="auto">
          <a:xfrm>
            <a:off x="-21167" y="3714052"/>
            <a:ext cx="7073901" cy="1448497"/>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9000">
                <a:schemeClr val="tx1">
                  <a:lumMod val="74000"/>
                  <a:lumOff val="26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2" name="Title 1" descr="" title=""/>
          <p:cNvSpPr txBox="1">
            <a:spLocks/>
          </p:cNvSpPr>
          <p:nvPr/>
        </p:nvSpPr>
        <p:spPr>
          <a:xfrm>
            <a:off x="3174921" y="1391536"/>
            <a:ext cx="5536147" cy="2392837"/>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R="0" lvl="0" algn="l" defTabSz="914400" rtl="0" eaLnBrk="1" fontAlgn="auto" latinLnBrk="0" hangingPunct="1">
              <a:lnSpc>
                <a:spcPct val="90000"/>
              </a:lnSpc>
              <a:spcBef>
                <a:spcPts val="1000"/>
              </a:spcBef>
              <a:spcAft>
                <a:spcPts val="0"/>
              </a:spcAft>
              <a:buClrTx/>
              <a:buSzTx/>
              <a:tabLst/>
              <a:defRPr/>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State v. Beaver, </a:t>
            </a:r>
            <a:r>
              <a:rPr lang="en-US" sz="1400" dirty="0">
                <a:effectLst/>
                <a:latin typeface="Calibri" panose="020F0502020204030204" pitchFamily="34" charset="0"/>
                <a:ea typeface="Calibri" panose="020F0502020204030204" pitchFamily="34" charset="0"/>
                <a:cs typeface="Times New Roman" panose="02020603050405020304" pitchFamily="18" charset="0"/>
              </a:rPr>
              <a:t>No. 22-616  (November 17, 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Travis Beaver and Wendy Peters (“Respondents”), filed the initial complaint in the Circuit Court of Kanawha County on January 19, 2022, arguing that the Act was unconstitutional. They sought injunctive and declaratory relief.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Katie Switzer and Jennifer Compton (“Petitioners”) argued that the Act was constitutional, and they both asserted that they were relying on Hope Scholarship funds to educate their children.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circuit court found that the Act exceeds the Constitution by “authorizing a separate system of education, governed by a separate board, funded by West Virginia taxpayer money.”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1" i="0" u="none" strike="noStrike" kern="1200" cap="all" spc="0" normalizeH="0" baseline="0" noProof="0" dirty="0">
              <a:ln w="19050">
                <a:noFill/>
              </a:ln>
              <a:solidFill>
                <a:srgbClr val="000000"/>
              </a:solidFill>
              <a:effectLst/>
              <a:uLnTx/>
              <a:uFillTx/>
              <a:latin typeface="CAC Moose" panose="00000400000000000000" pitchFamily="2" charset="0"/>
              <a:ea typeface="+mj-ea"/>
              <a:cs typeface="+mj-cs"/>
            </a:endParaRPr>
          </a:p>
        </p:txBody>
      </p:sp>
      <p:sp>
        <p:nvSpPr>
          <p:cNvPr id="174"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6" name="bat3" descr="" title=""/>
          <p:cNvSpPr>
            <a:spLocks/>
          </p:cNvSpPr>
          <p:nvPr/>
        </p:nvSpPr>
        <p:spPr bwMode="auto">
          <a:xfrm rot="20246711">
            <a:off x="6640192" y="1007251"/>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7" name="bat3" descr="" title=""/>
          <p:cNvSpPr>
            <a:spLocks/>
          </p:cNvSpPr>
          <p:nvPr/>
        </p:nvSpPr>
        <p:spPr bwMode="auto">
          <a:xfrm rot="521564">
            <a:off x="1766405" y="2802911"/>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8"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9" name="bat3" descr="" title=""/>
          <p:cNvSpPr>
            <a:spLocks/>
          </p:cNvSpPr>
          <p:nvPr/>
        </p:nvSpPr>
        <p:spPr bwMode="auto">
          <a:xfrm rot="20246711">
            <a:off x="7973615" y="1377621"/>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0" name="bat2" descr="" title=""/>
          <p:cNvSpPr>
            <a:spLocks/>
          </p:cNvSpPr>
          <p:nvPr/>
        </p:nvSpPr>
        <p:spPr bwMode="auto">
          <a:xfrm>
            <a:off x="3422322" y="403770"/>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1"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3" name="Title 1" descr="" title=""/>
          <p:cNvSpPr>
            <a:spLocks noGrp="1"/>
          </p:cNvSpPr>
          <p:nvPr>
            <p:ph type="title"/>
          </p:nvPr>
        </p:nvSpPr>
        <p:spPr>
          <a:xfrm>
            <a:off x="3395472" y="564484"/>
            <a:ext cx="4576074" cy="673896"/>
          </a:xfrm>
          <a:effectLst>
            <a:outerShdw blurRad="50800" dist="50800" dir="1920000" algn="ctr" rotWithShape="0">
              <a:srgbClr val="000000">
                <a:alpha val="43137"/>
              </a:srgbClr>
            </a:outerShdw>
          </a:effectLst>
        </p:spPr>
        <p:txBody>
          <a:bodyPr>
            <a:noAutofit/>
          </a:bodyPr>
          <a:lstStyle/>
          <a:p>
            <a:pPr algn="ctr"/>
            <a:r>
              <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cs typeface="Aharoni" pitchFamily="2" charset="-79"/>
              </a:rPr>
              <a:t>West Virginia Supreme Court Decisions</a:t>
            </a:r>
            <a:endPar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endParaRPr>
          </a:p>
        </p:txBody>
      </p:sp>
      <p:sp>
        <p:nvSpPr>
          <p:cNvPr id="184" name="grave3" descr="" title=""/>
          <p:cNvSpPr>
            <a:spLocks/>
          </p:cNvSpPr>
          <p:nvPr/>
        </p:nvSpPr>
        <p:spPr bwMode="auto">
          <a:xfrm>
            <a:off x="3477306" y="4239701"/>
            <a:ext cx="546329" cy="879220"/>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6"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7"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8"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9"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 name="Freeform 58" descr="" title="">
            <a:extLst>
              <a:ext uri="{FF2B5EF4-FFF2-40B4-BE49-F238E27FC236}">
                <a16:creationId xmlns:a16="http://schemas.microsoft.com/office/drawing/2014/main" id="{31F6D25E-44F3-8B7A-D808-23CE4FAE3647}"/>
              </a:ext>
            </a:extLst>
          </p:cNvPr>
          <p:cNvSpPr>
            <a:spLocks/>
          </p:cNvSpPr>
          <p:nvPr/>
        </p:nvSpPr>
        <p:spPr bwMode="auto">
          <a:xfrm rot="20881299">
            <a:off x="6931293" y="4261525"/>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150639656"/>
      </p:ext>
    </p:extLst>
  </p:cSld>
  <p:clrMapOvr>
    <a:masterClrMapping/>
  </p:clrMapOvr>
</p:sld>
</file>

<file path=ppt/slides/slide2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0" name="tree_main" descr="" title=""/>
          <p:cNvSpPr>
            <a:spLocks noEditPoints="1"/>
          </p:cNvSpPr>
          <p:nvPr/>
        </p:nvSpPr>
        <p:spPr bwMode="auto">
          <a:xfrm>
            <a:off x="7415708" y="3385387"/>
            <a:ext cx="1567165" cy="1624764"/>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2" name="cloud1" descr="" title=""/>
          <p:cNvSpPr>
            <a:spLocks/>
          </p:cNvSpPr>
          <p:nvPr/>
        </p:nvSpPr>
        <p:spPr bwMode="auto">
          <a:xfrm flipH="1">
            <a:off x="7681242" y="500411"/>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1" name="moon" descr="" title=""/>
          <p:cNvSpPr>
            <a:spLocks noChangeArrowheads="1"/>
          </p:cNvSpPr>
          <p:nvPr/>
        </p:nvSpPr>
        <p:spPr bwMode="auto">
          <a:xfrm>
            <a:off x="2483851" y="67833"/>
            <a:ext cx="6363007" cy="6500060"/>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5"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bat3" descr="" title=""/>
          <p:cNvSpPr>
            <a:spLocks/>
          </p:cNvSpPr>
          <p:nvPr/>
        </p:nvSpPr>
        <p:spPr bwMode="auto">
          <a:xfrm>
            <a:off x="2003193" y="703718"/>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bat4" descr="" title=""/>
          <p:cNvSpPr>
            <a:spLocks/>
          </p:cNvSpPr>
          <p:nvPr/>
        </p:nvSpPr>
        <p:spPr bwMode="auto">
          <a:xfrm rot="1174705">
            <a:off x="4305431" y="526444"/>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5" name="Freeform 30" descr="" title=""/>
          <p:cNvSpPr>
            <a:spLocks noEditPoints="1"/>
          </p:cNvSpPr>
          <p:nvPr/>
        </p:nvSpPr>
        <p:spPr bwMode="auto">
          <a:xfrm>
            <a:off x="5249058" y="4007736"/>
            <a:ext cx="693937" cy="999572"/>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6" name="Freeform 58" descr="" title=""/>
          <p:cNvSpPr>
            <a:spLocks/>
          </p:cNvSpPr>
          <p:nvPr/>
        </p:nvSpPr>
        <p:spPr bwMode="auto">
          <a:xfrm rot="20881299">
            <a:off x="6122893" y="4231813"/>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7" name="Freeform 58" descr="" title=""/>
          <p:cNvSpPr>
            <a:spLocks/>
          </p:cNvSpPr>
          <p:nvPr/>
        </p:nvSpPr>
        <p:spPr bwMode="auto">
          <a:xfrm rot="20881299">
            <a:off x="4129292" y="4057497"/>
            <a:ext cx="643469" cy="1035551"/>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3" name="grass_hill" descr="" title=""/>
          <p:cNvSpPr>
            <a:spLocks noEditPoints="1"/>
          </p:cNvSpPr>
          <p:nvPr/>
        </p:nvSpPr>
        <p:spPr bwMode="auto">
          <a:xfrm>
            <a:off x="-21167" y="3714052"/>
            <a:ext cx="7073901" cy="1448497"/>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9000">
                <a:schemeClr val="tx1">
                  <a:lumMod val="74000"/>
                  <a:lumOff val="26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2" name="Title 1" descr="" title=""/>
          <p:cNvSpPr txBox="1">
            <a:spLocks/>
          </p:cNvSpPr>
          <p:nvPr/>
        </p:nvSpPr>
        <p:spPr>
          <a:xfrm>
            <a:off x="3023366" y="1504223"/>
            <a:ext cx="5536147" cy="2392837"/>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R="0" lvl="0" algn="l" defTabSz="914400" rtl="0" eaLnBrk="1" fontAlgn="auto" latinLnBrk="0" hangingPunct="1">
              <a:lnSpc>
                <a:spcPct val="90000"/>
              </a:lnSpc>
              <a:spcBef>
                <a:spcPts val="1000"/>
              </a:spcBef>
              <a:spcAft>
                <a:spcPts val="0"/>
              </a:spcAft>
              <a:buClrTx/>
              <a:buSzTx/>
              <a:tabLst/>
              <a:defRPr/>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State v. Beaver, </a:t>
            </a:r>
            <a:r>
              <a:rPr lang="en-US" sz="1400" dirty="0">
                <a:effectLst/>
                <a:latin typeface="Calibri" panose="020F0502020204030204" pitchFamily="34" charset="0"/>
                <a:ea typeface="Calibri" panose="020F0502020204030204" pitchFamily="34" charset="0"/>
                <a:cs typeface="Times New Roman" panose="02020603050405020304" pitchFamily="18" charset="0"/>
              </a:rPr>
              <a:t>No. 22-616  (November 17, 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amount of each individual Hope Scholarship equals “the prior year’s statewide average net aid share allotted per pupil” in a public school, “based on net enrollment adjusted for state aid purposes[.]” Id. § 18-31-6(b).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a student does not spend the entire fiscal year in the program, the scholarship is prorated accordingly. Id.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Further, “Hope Scholarship funds may not be refunded, rebated, or shared with a parent or student in any manner.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Any refund or rebate for goods or services purchased with Hope Scholarship funds shall be credited directly to a student’s Hope Scholarship account.” Id. § 18-31-7(c).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1" i="0" u="none" strike="noStrike" kern="1200" cap="all" spc="0" normalizeH="0" baseline="0" noProof="0" dirty="0">
              <a:ln w="19050">
                <a:noFill/>
              </a:ln>
              <a:solidFill>
                <a:srgbClr val="000000"/>
              </a:solidFill>
              <a:effectLst/>
              <a:uLnTx/>
              <a:uFillTx/>
              <a:latin typeface="CAC Moose" panose="00000400000000000000" pitchFamily="2" charset="0"/>
              <a:ea typeface="+mj-ea"/>
              <a:cs typeface="+mj-cs"/>
            </a:endParaRPr>
          </a:p>
        </p:txBody>
      </p:sp>
      <p:sp>
        <p:nvSpPr>
          <p:cNvPr id="174"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6" name="bat3" descr="" title=""/>
          <p:cNvSpPr>
            <a:spLocks/>
          </p:cNvSpPr>
          <p:nvPr/>
        </p:nvSpPr>
        <p:spPr bwMode="auto">
          <a:xfrm rot="20246711">
            <a:off x="6640192" y="1007251"/>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7" name="bat3" descr="" title=""/>
          <p:cNvSpPr>
            <a:spLocks/>
          </p:cNvSpPr>
          <p:nvPr/>
        </p:nvSpPr>
        <p:spPr bwMode="auto">
          <a:xfrm rot="521564">
            <a:off x="1766405" y="2802911"/>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8"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9" name="bat3" descr="" title=""/>
          <p:cNvSpPr>
            <a:spLocks/>
          </p:cNvSpPr>
          <p:nvPr/>
        </p:nvSpPr>
        <p:spPr bwMode="auto">
          <a:xfrm rot="20246711">
            <a:off x="7973615" y="1377621"/>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0" name="bat2" descr="" title=""/>
          <p:cNvSpPr>
            <a:spLocks/>
          </p:cNvSpPr>
          <p:nvPr/>
        </p:nvSpPr>
        <p:spPr bwMode="auto">
          <a:xfrm>
            <a:off x="3422322" y="403770"/>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1"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3" name="Title 1" descr="" title=""/>
          <p:cNvSpPr>
            <a:spLocks noGrp="1"/>
          </p:cNvSpPr>
          <p:nvPr>
            <p:ph type="title"/>
          </p:nvPr>
        </p:nvSpPr>
        <p:spPr>
          <a:xfrm>
            <a:off x="3395472" y="650407"/>
            <a:ext cx="4576074" cy="136936"/>
          </a:xfrm>
          <a:effectLst>
            <a:outerShdw blurRad="50800" dist="50800" dir="1920000" algn="ctr" rotWithShape="0">
              <a:srgbClr val="000000">
                <a:alpha val="43137"/>
              </a:srgbClr>
            </a:outerShdw>
          </a:effectLst>
        </p:spPr>
        <p:txBody>
          <a:bodyPr>
            <a:noAutofit/>
          </a:bodyPr>
          <a:lstStyle/>
          <a:p>
            <a:pPr algn="ctr"/>
            <a:r>
              <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cs typeface="Aharoni" pitchFamily="2" charset="-79"/>
              </a:rPr>
              <a:t>West Virginia Supreme Court Decisions</a:t>
            </a:r>
            <a:endPar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endParaRPr>
          </a:p>
        </p:txBody>
      </p:sp>
      <p:sp>
        <p:nvSpPr>
          <p:cNvPr id="184" name="grave3" descr="" title=""/>
          <p:cNvSpPr>
            <a:spLocks/>
          </p:cNvSpPr>
          <p:nvPr/>
        </p:nvSpPr>
        <p:spPr bwMode="auto">
          <a:xfrm>
            <a:off x="3477306" y="4239701"/>
            <a:ext cx="546329" cy="879220"/>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6"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7"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8"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9"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 name="Freeform 58" descr="" title="">
            <a:extLst>
              <a:ext uri="{FF2B5EF4-FFF2-40B4-BE49-F238E27FC236}">
                <a16:creationId xmlns:a16="http://schemas.microsoft.com/office/drawing/2014/main" id="{31F6D25E-44F3-8B7A-D808-23CE4FAE3647}"/>
              </a:ext>
            </a:extLst>
          </p:cNvPr>
          <p:cNvSpPr>
            <a:spLocks/>
          </p:cNvSpPr>
          <p:nvPr/>
        </p:nvSpPr>
        <p:spPr bwMode="auto">
          <a:xfrm rot="20881299">
            <a:off x="6931293" y="4261525"/>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4279909642"/>
      </p:ext>
    </p:extLst>
  </p:cSld>
  <p:clrMapOvr>
    <a:masterClrMapping/>
  </p:clrMapOvr>
</p:sld>
</file>

<file path=ppt/slides/slide2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100000">
              <a:schemeClr val="tx1"/>
            </a:gs>
            <a:gs pos="36000">
              <a:schemeClr val="tx1">
                <a:lumMod val="85000"/>
                <a:lumOff val="15000"/>
              </a:schemeClr>
            </a:gs>
          </a:gsLst>
          <a:lin ang="5400000" scaled="0"/>
          <a:tileRect/>
        </a:gradFill>
        <a:effectLst/>
      </p:bgPr>
    </p:bg>
    <p:spTree>
      <p:nvGrpSpPr>
        <p:cNvPr id="1" name="" descr="" title=""/>
        <p:cNvGrpSpPr/>
        <p:nvPr/>
      </p:nvGrpSpPr>
      <p:grpSpPr>
        <a:xfrm>
          <a:off x="0" y="0"/>
          <a:ext cx="0" cy="0"/>
          <a:chOff x="0" y="0"/>
          <a:chExt cx="0" cy="0"/>
        </a:xfrm>
      </p:grpSpPr>
      <p:sp>
        <p:nvSpPr>
          <p:cNvPr id="120" name="tree_main" descr="" title=""/>
          <p:cNvSpPr>
            <a:spLocks noEditPoints="1"/>
          </p:cNvSpPr>
          <p:nvPr/>
        </p:nvSpPr>
        <p:spPr bwMode="auto">
          <a:xfrm>
            <a:off x="7415708" y="3385387"/>
            <a:ext cx="1567165" cy="1624764"/>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2" name="cloud1" descr="" title=""/>
          <p:cNvSpPr>
            <a:spLocks/>
          </p:cNvSpPr>
          <p:nvPr/>
        </p:nvSpPr>
        <p:spPr bwMode="auto">
          <a:xfrm flipH="1">
            <a:off x="7681242" y="500411"/>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1" name="moon" descr="" title=""/>
          <p:cNvSpPr>
            <a:spLocks noChangeArrowheads="1"/>
          </p:cNvSpPr>
          <p:nvPr/>
        </p:nvSpPr>
        <p:spPr bwMode="auto">
          <a:xfrm>
            <a:off x="2483851" y="67833"/>
            <a:ext cx="6363007" cy="6500060"/>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5"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bat3" descr="" title=""/>
          <p:cNvSpPr>
            <a:spLocks/>
          </p:cNvSpPr>
          <p:nvPr/>
        </p:nvSpPr>
        <p:spPr bwMode="auto">
          <a:xfrm>
            <a:off x="2003193" y="703718"/>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bat4" descr="" title=""/>
          <p:cNvSpPr>
            <a:spLocks/>
          </p:cNvSpPr>
          <p:nvPr/>
        </p:nvSpPr>
        <p:spPr bwMode="auto">
          <a:xfrm rot="1174705">
            <a:off x="4305431" y="526444"/>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5" name="Freeform 30" descr="" title=""/>
          <p:cNvSpPr>
            <a:spLocks noEditPoints="1"/>
          </p:cNvSpPr>
          <p:nvPr/>
        </p:nvSpPr>
        <p:spPr bwMode="auto">
          <a:xfrm>
            <a:off x="5249058" y="4007736"/>
            <a:ext cx="693937" cy="999572"/>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6" name="Freeform 58" descr="" title=""/>
          <p:cNvSpPr>
            <a:spLocks/>
          </p:cNvSpPr>
          <p:nvPr/>
        </p:nvSpPr>
        <p:spPr bwMode="auto">
          <a:xfrm rot="20881299">
            <a:off x="6122893" y="4231813"/>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7" name="Freeform 58" descr="" title=""/>
          <p:cNvSpPr>
            <a:spLocks/>
          </p:cNvSpPr>
          <p:nvPr/>
        </p:nvSpPr>
        <p:spPr bwMode="auto">
          <a:xfrm rot="20881299">
            <a:off x="4129292" y="4057497"/>
            <a:ext cx="643469" cy="1035551"/>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3" name="grass_hill" descr="" title=""/>
          <p:cNvSpPr>
            <a:spLocks noEditPoints="1"/>
          </p:cNvSpPr>
          <p:nvPr/>
        </p:nvSpPr>
        <p:spPr bwMode="auto">
          <a:xfrm>
            <a:off x="-21167" y="3714052"/>
            <a:ext cx="7073901" cy="1448497"/>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9000">
                <a:schemeClr val="tx1">
                  <a:lumMod val="74000"/>
                  <a:lumOff val="26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2" name="Title 1" descr="" title=""/>
          <p:cNvSpPr txBox="1">
            <a:spLocks/>
          </p:cNvSpPr>
          <p:nvPr/>
        </p:nvSpPr>
        <p:spPr>
          <a:xfrm>
            <a:off x="3051187" y="1469302"/>
            <a:ext cx="5536147" cy="2392837"/>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1" i="1" u="none"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State v. Beaver, </a:t>
            </a:r>
            <a:r>
              <a:rPr kumimoji="0" lang="en-US" sz="1400" b="1" i="0" u="none"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 22-616  (November 17, 2022)</a:t>
            </a:r>
            <a:endPar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228600" indent="-228600" defTabSz="914400">
              <a:lnSpc>
                <a:spcPct val="90000"/>
              </a:lnSpc>
              <a:spcBef>
                <a:spcPts val="1000"/>
              </a:spcBef>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Each current Hope Scholarship recipient would receive approximately $4,300 in their education-savings account.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The West Virginia Supreme Court of Appeals found that the Kanawha County Circuit Court erred by finding the Act unconstitutional, and abused its discretion by permanently enjoining the State from implementing the Act.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The Supreme Court of Appeals reversed the circuit court’s order and dissolved the permanent injunction it had entered.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The case was remanded to the circuit court with directions for it to enter judgment in favor of the two intervenors who alleged the Act was constitutional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1" i="0" u="none" strike="noStrike" kern="1200" cap="all" spc="0" normalizeH="0" baseline="0" noProof="0" dirty="0">
              <a:ln w="19050">
                <a:noFill/>
              </a:ln>
              <a:solidFill>
                <a:srgbClr val="000000"/>
              </a:solidFill>
              <a:effectLst/>
              <a:uLnTx/>
              <a:uFillTx/>
              <a:latin typeface="CAC Moose" panose="00000400000000000000" pitchFamily="2" charset="0"/>
              <a:ea typeface="+mj-ea"/>
              <a:cs typeface="+mj-cs"/>
            </a:endParaRPr>
          </a:p>
        </p:txBody>
      </p:sp>
      <p:sp>
        <p:nvSpPr>
          <p:cNvPr id="174"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6" name="bat3" descr="" title=""/>
          <p:cNvSpPr>
            <a:spLocks/>
          </p:cNvSpPr>
          <p:nvPr/>
        </p:nvSpPr>
        <p:spPr bwMode="auto">
          <a:xfrm rot="20246711">
            <a:off x="6640192" y="1007251"/>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7" name="bat3" descr="" title=""/>
          <p:cNvSpPr>
            <a:spLocks/>
          </p:cNvSpPr>
          <p:nvPr/>
        </p:nvSpPr>
        <p:spPr bwMode="auto">
          <a:xfrm rot="521564">
            <a:off x="1766405" y="2802911"/>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8"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9" name="bat3" descr="" title=""/>
          <p:cNvSpPr>
            <a:spLocks/>
          </p:cNvSpPr>
          <p:nvPr/>
        </p:nvSpPr>
        <p:spPr bwMode="auto">
          <a:xfrm rot="20246711">
            <a:off x="7973615" y="1377621"/>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0" name="bat2" descr="" title=""/>
          <p:cNvSpPr>
            <a:spLocks/>
          </p:cNvSpPr>
          <p:nvPr/>
        </p:nvSpPr>
        <p:spPr bwMode="auto">
          <a:xfrm>
            <a:off x="3422322" y="403770"/>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1"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3" name="Title 1" descr="" title=""/>
          <p:cNvSpPr>
            <a:spLocks noGrp="1"/>
          </p:cNvSpPr>
          <p:nvPr>
            <p:ph type="title"/>
          </p:nvPr>
        </p:nvSpPr>
        <p:spPr>
          <a:xfrm>
            <a:off x="3395472" y="564484"/>
            <a:ext cx="4576074" cy="446521"/>
          </a:xfrm>
          <a:effectLst>
            <a:outerShdw blurRad="50800" dist="50800" dir="1920000" algn="ctr" rotWithShape="0">
              <a:srgbClr val="000000">
                <a:alpha val="43137"/>
              </a:srgbClr>
            </a:outerShdw>
          </a:effectLst>
        </p:spPr>
        <p:txBody>
          <a:bodyPr>
            <a:noAutofit/>
          </a:bodyPr>
          <a:lstStyle/>
          <a:p>
            <a:pPr algn="ctr"/>
            <a:r>
              <a:rPr lang="en-US" sz="32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cs typeface="Aharoni" pitchFamily="2" charset="-79"/>
              </a:rPr>
              <a:t>West Virginia Supreme Court Decisions</a:t>
            </a:r>
            <a:endParaRPr lang="en-US" sz="32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endParaRPr>
          </a:p>
        </p:txBody>
      </p:sp>
      <p:sp>
        <p:nvSpPr>
          <p:cNvPr id="184" name="grave3" descr="" title=""/>
          <p:cNvSpPr>
            <a:spLocks/>
          </p:cNvSpPr>
          <p:nvPr/>
        </p:nvSpPr>
        <p:spPr bwMode="auto">
          <a:xfrm>
            <a:off x="3477306" y="4239701"/>
            <a:ext cx="546329" cy="879220"/>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6"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7"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8"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9"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 name="Freeform 58" descr="" title="">
            <a:extLst>
              <a:ext uri="{FF2B5EF4-FFF2-40B4-BE49-F238E27FC236}">
                <a16:creationId xmlns:a16="http://schemas.microsoft.com/office/drawing/2014/main" id="{31F6D25E-44F3-8B7A-D808-23CE4FAE3647}"/>
              </a:ext>
            </a:extLst>
          </p:cNvPr>
          <p:cNvSpPr>
            <a:spLocks/>
          </p:cNvSpPr>
          <p:nvPr/>
        </p:nvSpPr>
        <p:spPr bwMode="auto">
          <a:xfrm rot="20881299">
            <a:off x="6931293" y="4261525"/>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055473110"/>
      </p:ext>
    </p:extLst>
  </p:cSld>
  <p:clrMapOvr>
    <a:masterClrMapping/>
  </p:clrMapOvr>
</p:sld>
</file>

<file path=ppt/slides/slide2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0" name="tree_main" descr="" title=""/>
          <p:cNvSpPr>
            <a:spLocks noEditPoints="1"/>
          </p:cNvSpPr>
          <p:nvPr/>
        </p:nvSpPr>
        <p:spPr bwMode="auto">
          <a:xfrm>
            <a:off x="7415708" y="3385387"/>
            <a:ext cx="1567165" cy="1624764"/>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2" name="cloud1" descr="" title=""/>
          <p:cNvSpPr>
            <a:spLocks/>
          </p:cNvSpPr>
          <p:nvPr/>
        </p:nvSpPr>
        <p:spPr bwMode="auto">
          <a:xfrm flipH="1">
            <a:off x="7681242" y="500411"/>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1" name="moon" descr="" title=""/>
          <p:cNvSpPr>
            <a:spLocks noChangeArrowheads="1"/>
          </p:cNvSpPr>
          <p:nvPr/>
        </p:nvSpPr>
        <p:spPr bwMode="auto">
          <a:xfrm>
            <a:off x="2483851" y="67833"/>
            <a:ext cx="6363007" cy="6500060"/>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5"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bat3" descr="" title=""/>
          <p:cNvSpPr>
            <a:spLocks/>
          </p:cNvSpPr>
          <p:nvPr/>
        </p:nvSpPr>
        <p:spPr bwMode="auto">
          <a:xfrm>
            <a:off x="2003193" y="703718"/>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bat4" descr="" title=""/>
          <p:cNvSpPr>
            <a:spLocks/>
          </p:cNvSpPr>
          <p:nvPr/>
        </p:nvSpPr>
        <p:spPr bwMode="auto">
          <a:xfrm rot="1174705">
            <a:off x="4305431" y="526444"/>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5" name="Freeform 30" descr="" title=""/>
          <p:cNvSpPr>
            <a:spLocks noEditPoints="1"/>
          </p:cNvSpPr>
          <p:nvPr/>
        </p:nvSpPr>
        <p:spPr bwMode="auto">
          <a:xfrm>
            <a:off x="5249058" y="4007736"/>
            <a:ext cx="693937" cy="999572"/>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6" name="Freeform 58" descr="" title=""/>
          <p:cNvSpPr>
            <a:spLocks/>
          </p:cNvSpPr>
          <p:nvPr/>
        </p:nvSpPr>
        <p:spPr bwMode="auto">
          <a:xfrm rot="20881299">
            <a:off x="6122893" y="4231813"/>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7" name="Freeform 58" descr="" title=""/>
          <p:cNvSpPr>
            <a:spLocks/>
          </p:cNvSpPr>
          <p:nvPr/>
        </p:nvSpPr>
        <p:spPr bwMode="auto">
          <a:xfrm rot="20881299">
            <a:off x="4129292" y="4057497"/>
            <a:ext cx="643469" cy="1035551"/>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3" name="grass_hill" descr="" title=""/>
          <p:cNvSpPr>
            <a:spLocks noEditPoints="1"/>
          </p:cNvSpPr>
          <p:nvPr/>
        </p:nvSpPr>
        <p:spPr bwMode="auto">
          <a:xfrm>
            <a:off x="-21167" y="3714052"/>
            <a:ext cx="7073901" cy="1448497"/>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9000">
                <a:schemeClr val="tx1">
                  <a:lumMod val="74000"/>
                  <a:lumOff val="26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2" name="Title 1" descr="" title=""/>
          <p:cNvSpPr txBox="1">
            <a:spLocks/>
          </p:cNvSpPr>
          <p:nvPr/>
        </p:nvSpPr>
        <p:spPr>
          <a:xfrm>
            <a:off x="3086543" y="1242443"/>
            <a:ext cx="5536147" cy="2392837"/>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R="0" lvl="0" algn="l" defTabSz="914400" rtl="0" eaLnBrk="1" fontAlgn="auto" latinLnBrk="0" hangingPunct="1">
              <a:lnSpc>
                <a:spcPct val="90000"/>
              </a:lnSpc>
              <a:spcBef>
                <a:spcPts val="1000"/>
              </a:spcBef>
              <a:spcAft>
                <a:spcPts val="0"/>
              </a:spcAft>
              <a:buClrTx/>
              <a:buSzTx/>
              <a:tabLst/>
              <a:defRPr/>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Donald W. v. Monroe County Board of Education</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a:effectLst/>
                <a:latin typeface="Calibri" panose="020F0502020204030204" pitchFamily="34" charset="0"/>
                <a:ea typeface="Calibri" panose="020F0502020204030204" pitchFamily="34" charset="0"/>
                <a:cs typeface="Times New Roman" panose="02020603050405020304" pitchFamily="18" charset="0"/>
              </a:rPr>
              <a:t>No. 22-0086 (April 5, 2023) (memorandum opinion)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noProof="0" dirty="0">
                <a:ln w="19050">
                  <a:noFill/>
                </a:ln>
                <a:solidFill>
                  <a:srgbClr val="000000"/>
                </a:solidFill>
                <a:effectLst/>
                <a:uLnTx/>
                <a:uFillTx/>
                <a:latin typeface="Calibri" panose="020F0502020204030204" pitchFamily="34" charset="0"/>
                <a:cs typeface="Calibri" panose="020F0502020204030204" pitchFamily="34" charset="0"/>
              </a:rPr>
              <a:t>The central question is this case was whether a bus operator was negligent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noProof="0" dirty="0">
                <a:ln w="19050">
                  <a:noFill/>
                </a:ln>
                <a:solidFill>
                  <a:srgbClr val="000000"/>
                </a:solidFill>
                <a:effectLst/>
                <a:uLnTx/>
                <a:uFillTx/>
                <a:latin typeface="Calibri" panose="020F0502020204030204" pitchFamily="34" charset="0"/>
                <a:cs typeface="Calibri" panose="020F0502020204030204" pitchFamily="34" charset="0"/>
              </a:rPr>
              <a:t>This question is important when looking the potential liability for school boards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noProof="0" dirty="0">
                <a:ln w="19050">
                  <a:noFill/>
                </a:ln>
                <a:solidFill>
                  <a:srgbClr val="000000"/>
                </a:solidFill>
                <a:effectLst/>
                <a:uLnTx/>
                <a:uFillTx/>
                <a:latin typeface="Calibri" panose="020F0502020204030204" pitchFamily="34" charset="0"/>
                <a:cs typeface="Calibri" panose="020F0502020204030204" pitchFamily="34" charset="0"/>
              </a:rPr>
              <a:t>Generally speaking, school boards enjoy immunity from liability from claims of negligence under the Governmental Tort Claims and Insurance Reform Act (“Tort Claims Act”), W. Va. Code § 29- </a:t>
            </a:r>
            <a:r>
              <a:rPr kumimoji="0" lang="en-US" sz="1200" b="0" i="0" u="none" strike="noStrike" kern="1200" cap="none" spc="0" normalizeH="0" noProof="0" dirty="0" err="1">
                <a:ln w="19050">
                  <a:noFill/>
                </a:ln>
                <a:solidFill>
                  <a:srgbClr val="000000"/>
                </a:solidFill>
                <a:effectLst/>
                <a:uLnTx/>
                <a:uFillTx/>
                <a:latin typeface="Calibri" panose="020F0502020204030204" pitchFamily="34" charset="0"/>
                <a:cs typeface="Calibri" panose="020F0502020204030204" pitchFamily="34" charset="0"/>
              </a:rPr>
              <a:t>12A</a:t>
            </a:r>
            <a:r>
              <a:rPr kumimoji="0" lang="en-US" sz="1200" b="0" i="0" u="none" strike="noStrike" kern="1200" cap="none" spc="0" normalizeH="0" noProof="0" dirty="0">
                <a:ln w="19050">
                  <a:noFill/>
                </a:ln>
                <a:solidFill>
                  <a:srgbClr val="000000"/>
                </a:solidFill>
                <a:effectLst/>
                <a:uLnTx/>
                <a:uFillTx/>
                <a:latin typeface="Calibri" panose="020F0502020204030204" pitchFamily="34" charset="0"/>
                <a:cs typeface="Calibri" panose="020F0502020204030204" pitchFamily="34" charset="0"/>
              </a:rPr>
              <a:t>-4(c)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noProof="0" dirty="0">
                <a:ln w="19050">
                  <a:noFill/>
                </a:ln>
                <a:solidFill>
                  <a:srgbClr val="000000"/>
                </a:solidFill>
                <a:effectLst/>
                <a:uLnTx/>
                <a:uFillTx/>
                <a:latin typeface="Calibri" panose="020F0502020204030204" pitchFamily="34" charset="0"/>
                <a:cs typeface="Calibri" panose="020F0502020204030204" pitchFamily="34" charset="0"/>
              </a:rPr>
              <a:t>However, a school board may be stripped of immunity if the injured party can establish negligence on behalf of the county board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1" i="0" u="none" strike="noStrike" kern="1200" cap="all" spc="0" normalizeH="0" baseline="0" noProof="0" dirty="0">
              <a:ln w="19050">
                <a:noFill/>
              </a:ln>
              <a:solidFill>
                <a:srgbClr val="000000"/>
              </a:solidFill>
              <a:effectLst/>
              <a:uLnTx/>
              <a:uFillTx/>
              <a:latin typeface="CAC Moose" panose="00000400000000000000" pitchFamily="2" charset="0"/>
              <a:ea typeface="+mj-ea"/>
              <a:cs typeface="+mj-cs"/>
            </a:endParaRPr>
          </a:p>
        </p:txBody>
      </p:sp>
      <p:sp>
        <p:nvSpPr>
          <p:cNvPr id="174"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6" name="bat3" descr="" title=""/>
          <p:cNvSpPr>
            <a:spLocks/>
          </p:cNvSpPr>
          <p:nvPr/>
        </p:nvSpPr>
        <p:spPr bwMode="auto">
          <a:xfrm rot="20246711">
            <a:off x="6640192" y="1007251"/>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7" name="bat3" descr="" title=""/>
          <p:cNvSpPr>
            <a:spLocks/>
          </p:cNvSpPr>
          <p:nvPr/>
        </p:nvSpPr>
        <p:spPr bwMode="auto">
          <a:xfrm rot="521564">
            <a:off x="1766405" y="2802911"/>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8"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9" name="bat3" descr="" title=""/>
          <p:cNvSpPr>
            <a:spLocks/>
          </p:cNvSpPr>
          <p:nvPr/>
        </p:nvSpPr>
        <p:spPr bwMode="auto">
          <a:xfrm rot="20246711">
            <a:off x="7973615" y="1377621"/>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0" name="bat2" descr="" title=""/>
          <p:cNvSpPr>
            <a:spLocks/>
          </p:cNvSpPr>
          <p:nvPr/>
        </p:nvSpPr>
        <p:spPr bwMode="auto">
          <a:xfrm>
            <a:off x="3422322" y="403770"/>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1"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3" name="Title 1" descr="" title=""/>
          <p:cNvSpPr>
            <a:spLocks noGrp="1"/>
          </p:cNvSpPr>
          <p:nvPr>
            <p:ph type="title"/>
          </p:nvPr>
        </p:nvSpPr>
        <p:spPr>
          <a:xfrm>
            <a:off x="3319979" y="604016"/>
            <a:ext cx="4576074" cy="345453"/>
          </a:xfrm>
          <a:effectLst>
            <a:outerShdw blurRad="50800" dist="50800" dir="1920000" algn="ctr" rotWithShape="0">
              <a:srgbClr val="000000">
                <a:alpha val="43137"/>
              </a:srgbClr>
            </a:outerShdw>
          </a:effectLst>
        </p:spPr>
        <p:txBody>
          <a:bodyPr>
            <a:noAutofit/>
          </a:bodyPr>
          <a:lstStyle/>
          <a:p>
            <a:pPr algn="ctr"/>
            <a:r>
              <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cs typeface="Aharoni" pitchFamily="2" charset="-79"/>
              </a:rPr>
              <a:t>West Virginia Supreme Court Decisions</a:t>
            </a:r>
            <a:endPar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endParaRPr>
          </a:p>
        </p:txBody>
      </p:sp>
      <p:sp>
        <p:nvSpPr>
          <p:cNvPr id="184" name="grave3" descr="" title=""/>
          <p:cNvSpPr>
            <a:spLocks/>
          </p:cNvSpPr>
          <p:nvPr/>
        </p:nvSpPr>
        <p:spPr bwMode="auto">
          <a:xfrm>
            <a:off x="3477306" y="4239701"/>
            <a:ext cx="546329" cy="879220"/>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6"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7"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8"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9"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 name="Freeform 58" descr="" title="">
            <a:extLst>
              <a:ext uri="{FF2B5EF4-FFF2-40B4-BE49-F238E27FC236}">
                <a16:creationId xmlns:a16="http://schemas.microsoft.com/office/drawing/2014/main" id="{31F6D25E-44F3-8B7A-D808-23CE4FAE3647}"/>
              </a:ext>
            </a:extLst>
          </p:cNvPr>
          <p:cNvSpPr>
            <a:spLocks/>
          </p:cNvSpPr>
          <p:nvPr/>
        </p:nvSpPr>
        <p:spPr bwMode="auto">
          <a:xfrm rot="20881299">
            <a:off x="6931293" y="4261525"/>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477662116"/>
      </p:ext>
    </p:extLst>
  </p:cSld>
  <p:clrMapOvr>
    <a:masterClrMapping/>
  </p:clrMapOvr>
</p:sld>
</file>

<file path=ppt/slides/slide2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0" name="tree_main" descr="" title=""/>
          <p:cNvSpPr>
            <a:spLocks noEditPoints="1"/>
          </p:cNvSpPr>
          <p:nvPr/>
        </p:nvSpPr>
        <p:spPr bwMode="auto">
          <a:xfrm>
            <a:off x="7415708" y="3385387"/>
            <a:ext cx="1567165" cy="1624764"/>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2" name="cloud1" descr="" title=""/>
          <p:cNvSpPr>
            <a:spLocks/>
          </p:cNvSpPr>
          <p:nvPr/>
        </p:nvSpPr>
        <p:spPr bwMode="auto">
          <a:xfrm flipH="1">
            <a:off x="7681242" y="500411"/>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1" name="moon" descr="" title=""/>
          <p:cNvSpPr>
            <a:spLocks noChangeArrowheads="1"/>
          </p:cNvSpPr>
          <p:nvPr/>
        </p:nvSpPr>
        <p:spPr bwMode="auto">
          <a:xfrm>
            <a:off x="2483851" y="67833"/>
            <a:ext cx="6363007" cy="6500060"/>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5" name="tree_main" descr="" title=""/>
          <p:cNvSpPr>
            <a:spLocks noEditPoints="1"/>
          </p:cNvSpPr>
          <p:nvPr/>
        </p:nvSpPr>
        <p:spPr bwMode="auto">
          <a:xfrm>
            <a:off x="-2199341" y="-666862"/>
            <a:ext cx="5222707" cy="541465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bat3" descr="" title=""/>
          <p:cNvSpPr>
            <a:spLocks/>
          </p:cNvSpPr>
          <p:nvPr/>
        </p:nvSpPr>
        <p:spPr bwMode="auto">
          <a:xfrm>
            <a:off x="2003193" y="703718"/>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bat4" descr="" title=""/>
          <p:cNvSpPr>
            <a:spLocks/>
          </p:cNvSpPr>
          <p:nvPr/>
        </p:nvSpPr>
        <p:spPr bwMode="auto">
          <a:xfrm rot="1174705">
            <a:off x="4305431" y="526444"/>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5" name="Freeform 30" descr="" title=""/>
          <p:cNvSpPr>
            <a:spLocks noEditPoints="1"/>
          </p:cNvSpPr>
          <p:nvPr/>
        </p:nvSpPr>
        <p:spPr bwMode="auto">
          <a:xfrm>
            <a:off x="5249058" y="4007736"/>
            <a:ext cx="693937" cy="999572"/>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6" name="Freeform 58" descr="" title=""/>
          <p:cNvSpPr>
            <a:spLocks/>
          </p:cNvSpPr>
          <p:nvPr/>
        </p:nvSpPr>
        <p:spPr bwMode="auto">
          <a:xfrm rot="20881299">
            <a:off x="6122893" y="4231813"/>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67" name="Freeform 58" descr="" title=""/>
          <p:cNvSpPr>
            <a:spLocks/>
          </p:cNvSpPr>
          <p:nvPr/>
        </p:nvSpPr>
        <p:spPr bwMode="auto">
          <a:xfrm rot="20881299">
            <a:off x="4129292" y="4057497"/>
            <a:ext cx="643469" cy="1035551"/>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3" name="grass_hill" descr="" title=""/>
          <p:cNvSpPr>
            <a:spLocks noEditPoints="1"/>
          </p:cNvSpPr>
          <p:nvPr/>
        </p:nvSpPr>
        <p:spPr bwMode="auto">
          <a:xfrm>
            <a:off x="-21167" y="3714052"/>
            <a:ext cx="7073901" cy="1448497"/>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9000">
                <a:schemeClr val="tx1">
                  <a:lumMod val="74000"/>
                  <a:lumOff val="26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2" name="Title 1" descr="" title=""/>
          <p:cNvSpPr txBox="1">
            <a:spLocks/>
          </p:cNvSpPr>
          <p:nvPr/>
        </p:nvSpPr>
        <p:spPr>
          <a:xfrm>
            <a:off x="3174921" y="1165974"/>
            <a:ext cx="5536147" cy="2884010"/>
          </a:xfrm>
          <a:prstGeom prst="rect">
            <a:avLst/>
          </a:prstGeom>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marR="0" lvl="0" algn="l" defTabSz="914400" rtl="0" eaLnBrk="1" fontAlgn="auto" latinLnBrk="0" hangingPunct="1">
              <a:lnSpc>
                <a:spcPct val="90000"/>
              </a:lnSpc>
              <a:spcBef>
                <a:spcPts val="1000"/>
              </a:spcBef>
              <a:spcAft>
                <a:spcPts val="0"/>
              </a:spcAft>
              <a:buClrTx/>
              <a:buSzTx/>
              <a:tabLst/>
              <a:defRPr/>
            </a:pPr>
            <a:br>
              <a:rPr lang="en-US" sz="1400" b="1" dirty="0">
                <a:effectLst/>
                <a:latin typeface="Calibri" panose="020F0502020204030204" pitchFamily="34" charset="0"/>
                <a:ea typeface="Calibri" panose="020F0502020204030204" pitchFamily="34" charset="0"/>
                <a:cs typeface="Times New Roman" panose="02020603050405020304" pitchFamily="18" charset="0"/>
              </a:rPr>
            </a:b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To show a school board was negligent and strip it of immunity, a plaintiff must show the board (1) owed a duty to the student, (2) breached that duty, and (3) the breach proximately caused the injury.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Also, it is not feasible for school employees to be able to see what every student is doing at every moment throughout a school day.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 indication the bus driver breached a duty of care toward the injured part and, accordingly, could not be found negligent.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the absence of negligence by the bus driver, petitioners’ negligent training and supervision claims against the Board must also fail as a matter of law.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1" i="0" u="none" strike="noStrike" kern="1200" cap="all" spc="0" normalizeH="0" baseline="0" noProof="0" dirty="0">
              <a:ln w="19050">
                <a:noFill/>
              </a:ln>
              <a:solidFill>
                <a:srgbClr val="000000"/>
              </a:solidFill>
              <a:effectLst/>
              <a:uLnTx/>
              <a:uFillTx/>
              <a:latin typeface="CAC Moose" panose="00000400000000000000" pitchFamily="2" charset="0"/>
              <a:ea typeface="+mj-ea"/>
              <a:cs typeface="+mj-cs"/>
            </a:endParaRPr>
          </a:p>
        </p:txBody>
      </p:sp>
      <p:sp>
        <p:nvSpPr>
          <p:cNvPr id="174"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6" name="bat3" descr="" title=""/>
          <p:cNvSpPr>
            <a:spLocks/>
          </p:cNvSpPr>
          <p:nvPr/>
        </p:nvSpPr>
        <p:spPr bwMode="auto">
          <a:xfrm rot="20246711">
            <a:off x="6640192" y="1007251"/>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7" name="bat3" descr="" title=""/>
          <p:cNvSpPr>
            <a:spLocks/>
          </p:cNvSpPr>
          <p:nvPr/>
        </p:nvSpPr>
        <p:spPr bwMode="auto">
          <a:xfrm rot="521564">
            <a:off x="1766405" y="2802911"/>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8"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9" name="bat3" descr="" title=""/>
          <p:cNvSpPr>
            <a:spLocks/>
          </p:cNvSpPr>
          <p:nvPr/>
        </p:nvSpPr>
        <p:spPr bwMode="auto">
          <a:xfrm rot="20246711">
            <a:off x="7973615" y="1377621"/>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0" name="bat2" descr="" title=""/>
          <p:cNvSpPr>
            <a:spLocks/>
          </p:cNvSpPr>
          <p:nvPr/>
        </p:nvSpPr>
        <p:spPr bwMode="auto">
          <a:xfrm>
            <a:off x="3422322" y="403770"/>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1"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83" name="Title 1" descr="" title=""/>
          <p:cNvSpPr>
            <a:spLocks noGrp="1"/>
          </p:cNvSpPr>
          <p:nvPr>
            <p:ph type="title"/>
          </p:nvPr>
        </p:nvSpPr>
        <p:spPr>
          <a:xfrm>
            <a:off x="3377317" y="535723"/>
            <a:ext cx="4576074" cy="345453"/>
          </a:xfrm>
          <a:effectLst>
            <a:outerShdw blurRad="50800" dist="50800" dir="1920000" algn="ctr" rotWithShape="0">
              <a:srgbClr val="000000">
                <a:alpha val="43137"/>
              </a:srgbClr>
            </a:outerShdw>
          </a:effectLst>
        </p:spPr>
        <p:txBody>
          <a:bodyPr>
            <a:noAutofit/>
          </a:bodyPr>
          <a:lstStyle/>
          <a:p>
            <a:pPr algn="ctr"/>
            <a:r>
              <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cs typeface="Aharoni" pitchFamily="2" charset="-79"/>
              </a:rPr>
              <a:t>West Virginia Supreme Court Decisions</a:t>
            </a:r>
            <a:endParaRPr lang="en-US" sz="2800" dirty="0">
              <a:ln w="19050">
                <a:solidFill>
                  <a:schemeClr val="tx1"/>
                </a:solidFill>
              </a:ln>
              <a:gradFill>
                <a:gsLst>
                  <a:gs pos="37000">
                    <a:schemeClr val="accent2"/>
                  </a:gs>
                  <a:gs pos="100000">
                    <a:schemeClr val="accent2">
                      <a:lumMod val="50000"/>
                    </a:schemeClr>
                  </a:gs>
                </a:gsLst>
                <a:lin ang="5400000" scaled="0"/>
              </a:gradFill>
              <a:latin typeface="CAC Moose" panose="00000400000000000000" pitchFamily="2" charset="0"/>
            </a:endParaRPr>
          </a:p>
        </p:txBody>
      </p:sp>
      <p:sp>
        <p:nvSpPr>
          <p:cNvPr id="184" name="grave3" descr="" title=""/>
          <p:cNvSpPr>
            <a:spLocks/>
          </p:cNvSpPr>
          <p:nvPr/>
        </p:nvSpPr>
        <p:spPr bwMode="auto">
          <a:xfrm>
            <a:off x="3477306" y="4239701"/>
            <a:ext cx="546329" cy="879220"/>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6"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7"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8"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9"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 name="Freeform 58" descr="" title="">
            <a:extLst>
              <a:ext uri="{FF2B5EF4-FFF2-40B4-BE49-F238E27FC236}">
                <a16:creationId xmlns:a16="http://schemas.microsoft.com/office/drawing/2014/main" id="{31F6D25E-44F3-8B7A-D808-23CE4FAE3647}"/>
              </a:ext>
            </a:extLst>
          </p:cNvPr>
          <p:cNvSpPr>
            <a:spLocks/>
          </p:cNvSpPr>
          <p:nvPr/>
        </p:nvSpPr>
        <p:spPr bwMode="auto">
          <a:xfrm rot="20881299">
            <a:off x="6931293" y="4261525"/>
            <a:ext cx="643469" cy="962092"/>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37656471"/>
      </p:ext>
    </p:extLst>
  </p:cSld>
  <p:clrMapOvr>
    <a:masterClrMapping/>
  </p:clrMapOvr>
</p:sld>
</file>

<file path=ppt/slides/slide3.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ED9ABED-066A-47EF-8561-5308B80245C6}"/>
              </a:ext>
            </a:extLst>
          </p:cNvPr>
          <p:cNvSpPr>
            <a:spLocks noGrp="1"/>
          </p:cNvSpPr>
          <p:nvPr>
            <p:ph type="title"/>
          </p:nvPr>
        </p:nvSpPr>
        <p:spPr>
          <a:xfrm>
            <a:off x="264663" y="208871"/>
            <a:ext cx="8515350" cy="857250"/>
          </a:xfrm>
        </p:spPr>
        <p:txBody>
          <a:bodyPr>
            <a:normAutofit/>
          </a:bodyPr>
          <a:lstStyle/>
          <a:p>
            <a:pPr algn="ctr">
              <a:defRPr/>
            </a:pPr>
            <a:r>
              <a:rPr lang="en-US" sz="3900" b="1" dirty="0">
                <a:effectLst>
                  <a:outerShdw blurRad="38100" dist="38100" dir="2700000" algn="tl">
                    <a:srgbClr val="000000">
                      <a:alpha val="43137"/>
                    </a:srgbClr>
                  </a:outerShdw>
                </a:effectLst>
              </a:rPr>
              <a:t>Bowles Rice Education Law Group</a:t>
            </a:r>
          </a:p>
        </p:txBody>
      </p:sp>
      <p:sp>
        <p:nvSpPr>
          <p:cNvPr id="3" name="Content Placeholder 2" descr="" title="">
            <a:extLst>
              <a:ext uri="{FF2B5EF4-FFF2-40B4-BE49-F238E27FC236}">
                <a16:creationId xmlns:a16="http://schemas.microsoft.com/office/drawing/2014/main" id="{89B4E9CF-DBB5-4FAB-A438-D4002D319915}"/>
              </a:ext>
            </a:extLst>
          </p:cNvPr>
          <p:cNvSpPr>
            <a:spLocks noGrp="1"/>
          </p:cNvSpPr>
          <p:nvPr>
            <p:ph idx="1"/>
          </p:nvPr>
        </p:nvSpPr>
        <p:spPr>
          <a:xfrm>
            <a:off x="321469" y="920353"/>
            <a:ext cx="8515350" cy="3623072"/>
          </a:xfrm>
        </p:spPr>
        <p:txBody>
          <a:bodyPr>
            <a:normAutofit fontScale="55000" lnSpcReduction="20000"/>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marL="0" indent="0">
              <a:spcBef>
                <a:spcPts val="150"/>
              </a:spcBef>
              <a:buNone/>
              <a:defRPr/>
            </a:pPr>
            <a:r>
              <a:rPr lang="en-US" sz="1350" dirty="0"/>
              <a:t>		</a:t>
            </a:r>
            <a:r>
              <a:rPr lang="en-US" sz="1800" dirty="0"/>
              <a:t>     </a:t>
            </a:r>
          </a:p>
          <a:p>
            <a:pPr marL="0" indent="0">
              <a:spcBef>
                <a:spcPts val="150"/>
              </a:spcBef>
              <a:buNone/>
              <a:defRPr/>
            </a:pPr>
            <a:r>
              <a:rPr lang="en-US" sz="1800" dirty="0"/>
              <a:t>	</a:t>
            </a:r>
            <a:r>
              <a:rPr lang="en-US" sz="1575" dirty="0"/>
              <a:t>  Rick Boothby                  Kayla Cook                     Josh Cottle                      Kim Croyle                     Roger Hunter                    Julie Moore</a:t>
            </a:r>
          </a:p>
          <a:p>
            <a:pPr marL="0" indent="0" algn="ctr">
              <a:spcBef>
                <a:spcPts val="1800"/>
              </a:spcBef>
              <a:buNone/>
              <a:defRPr/>
            </a:pPr>
            <a:r>
              <a:rPr lang="en-US" sz="2250" dirty="0"/>
              <a:t>						Top Ranked in Education Law</a:t>
            </a:r>
          </a:p>
          <a:p>
            <a:pPr>
              <a:defRPr/>
            </a:pPr>
            <a:endParaRPr lang="en-US" dirty="0"/>
          </a:p>
          <a:p>
            <a:pPr>
              <a:defRPr/>
            </a:pPr>
            <a:endParaRPr lang="en-US" dirty="0"/>
          </a:p>
          <a:p>
            <a:pPr>
              <a:defRPr/>
            </a:pPr>
            <a:endParaRPr lang="en-US" dirty="0"/>
          </a:p>
          <a:p>
            <a:pPr>
              <a:defRPr/>
            </a:pPr>
            <a:endParaRPr lang="en-US" dirty="0"/>
          </a:p>
          <a:p>
            <a:pPr marL="0" indent="0">
              <a:buNone/>
              <a:defRPr/>
            </a:pPr>
            <a:r>
              <a:rPr lang="en-US" sz="1350" dirty="0"/>
              <a:t>	     </a:t>
            </a:r>
            <a:r>
              <a:rPr lang="en-US" sz="1575" dirty="0"/>
              <a:t>Trey Morrone                Howard Seufer            Leigh Anne Wilson</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pic>
        <p:nvPicPr>
          <p:cNvPr id="17412" name="Picture 4" descr="" title="">
            <a:extLst>
              <a:ext uri="{FF2B5EF4-FFF2-40B4-BE49-F238E27FC236}">
                <a16:creationId xmlns:a16="http://schemas.microsoft.com/office/drawing/2014/main" id="{5D2EF49D-AD75-4BB2-BCC0-96A88B63AB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7785" y="1195387"/>
            <a:ext cx="956072" cy="119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 title="">
            <a:extLst>
              <a:ext uri="{FF2B5EF4-FFF2-40B4-BE49-F238E27FC236}">
                <a16:creationId xmlns:a16="http://schemas.microsoft.com/office/drawing/2014/main" id="{A00C0184-096E-4443-8BA4-C6AE4D42AF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357" y="1195388"/>
            <a:ext cx="957263" cy="11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 title="">
            <a:extLst>
              <a:ext uri="{FF2B5EF4-FFF2-40B4-BE49-F238E27FC236}">
                <a16:creationId xmlns:a16="http://schemas.microsoft.com/office/drawing/2014/main" id="{6905405D-4BBD-42B7-8308-903236742D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2815" y="1211890"/>
            <a:ext cx="957263" cy="119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Content Placeholder 4" descr="" title="">
            <a:extLst>
              <a:ext uri="{FF2B5EF4-FFF2-40B4-BE49-F238E27FC236}">
                <a16:creationId xmlns:a16="http://schemas.microsoft.com/office/drawing/2014/main" id="{2CE6ED11-BA72-4423-9EE1-F5F8F3AE28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1663" y="1211890"/>
            <a:ext cx="957263" cy="11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 title="">
            <a:extLst>
              <a:ext uri="{FF2B5EF4-FFF2-40B4-BE49-F238E27FC236}">
                <a16:creationId xmlns:a16="http://schemas.microsoft.com/office/drawing/2014/main" id="{E502BBF2-A3D4-48AA-9E86-E044841F53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2747" y="2818209"/>
            <a:ext cx="95607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Content Placeholder 16" descr="" title="">
            <a:extLst>
              <a:ext uri="{FF2B5EF4-FFF2-40B4-BE49-F238E27FC236}">
                <a16:creationId xmlns:a16="http://schemas.microsoft.com/office/drawing/2014/main" id="{12688FC7-AF92-4957-B114-59EA91C85E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2851" y="2797565"/>
            <a:ext cx="957263" cy="11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 descr="" title="">
            <a:extLst>
              <a:ext uri="{FF2B5EF4-FFF2-40B4-BE49-F238E27FC236}">
                <a16:creationId xmlns:a16="http://schemas.microsoft.com/office/drawing/2014/main" id="{835B7D07-BAC9-413B-BDDE-FDB5F71847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7442" y="1211891"/>
            <a:ext cx="957263" cy="11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6" descr="" title="">
            <a:extLst>
              <a:ext uri="{FF2B5EF4-FFF2-40B4-BE49-F238E27FC236}">
                <a16:creationId xmlns:a16="http://schemas.microsoft.com/office/drawing/2014/main" id="{C0BCA8C2-CA1F-4C14-A87F-9B4F554710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1452" y="2800863"/>
            <a:ext cx="95726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 title="">
            <a:extLst>
              <a:ext uri="{FF2B5EF4-FFF2-40B4-BE49-F238E27FC236}">
                <a16:creationId xmlns:a16="http://schemas.microsoft.com/office/drawing/2014/main" id="{A796AF0D-1FE1-4598-9C19-46DFDD6760F7}"/>
              </a:ext>
            </a:extLst>
          </p:cNvPr>
          <p:cNvPicPr>
            <a:picLocks noChangeAspect="1"/>
          </p:cNvPicPr>
          <p:nvPr/>
        </p:nvPicPr>
        <p:blipFill>
          <a:blip r:embed="rId10" cstate="print"/>
          <a:stretch>
            <a:fillRect/>
          </a:stretch>
        </p:blipFill>
        <p:spPr>
          <a:xfrm>
            <a:off x="6603235" y="3041953"/>
            <a:ext cx="1488610" cy="1467182"/>
          </a:xfrm>
          <a:prstGeom prst="rect">
            <a:avLst/>
          </a:prstGeom>
          <a:effectLst>
            <a:outerShdw blurRad="50800" dist="38100" dir="2700000" algn="tl" rotWithShape="0">
              <a:prstClr val="black">
                <a:alpha val="40000"/>
              </a:prstClr>
            </a:outerShdw>
          </a:effectLst>
        </p:spPr>
      </p:pic>
      <p:pic>
        <p:nvPicPr>
          <p:cNvPr id="14" name="Picture 8" descr="" title="">
            <a:extLst>
              <a:ext uri="{FF2B5EF4-FFF2-40B4-BE49-F238E27FC236}">
                <a16:creationId xmlns:a16="http://schemas.microsoft.com/office/drawing/2014/main" id="{7D434B05-41F4-4D4C-9D9A-65DE7B1AED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0512" y="1211891"/>
            <a:ext cx="1049631" cy="119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descr="" title=""/>
        <p:cNvGrpSpPr/>
        <p:nvPr/>
      </p:nvGrpSpPr>
      <p:grpSpPr>
        <a:xfrm>
          <a:off x="0" y="0"/>
          <a:ext cx="0" cy="0"/>
          <a:chOff x="0" y="0"/>
          <a:chExt cx="0" cy="0"/>
        </a:xfrm>
      </p:grpSpPr>
      <p:sp>
        <p:nvSpPr>
          <p:cNvPr id="24"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cloud1" descr="" title=""/>
          <p:cNvSpPr>
            <a:spLocks/>
          </p:cNvSpPr>
          <p:nvPr/>
        </p:nvSpPr>
        <p:spPr bwMode="auto">
          <a:xfrm flipH="1">
            <a:off x="7643733" y="495696"/>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bat1" descr="" title=""/>
          <p:cNvSpPr>
            <a:spLocks/>
          </p:cNvSpPr>
          <p:nvPr/>
        </p:nvSpPr>
        <p:spPr bwMode="auto">
          <a:xfrm rot="20861242">
            <a:off x="1680037" y="231387"/>
            <a:ext cx="754732" cy="183227"/>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 name="bat2" descr="" title=""/>
          <p:cNvSpPr>
            <a:spLocks/>
          </p:cNvSpPr>
          <p:nvPr/>
        </p:nvSpPr>
        <p:spPr bwMode="auto">
          <a:xfrm>
            <a:off x="569579" y="5818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 name="bat4" descr="" title=""/>
          <p:cNvSpPr>
            <a:spLocks/>
          </p:cNvSpPr>
          <p:nvPr/>
        </p:nvSpPr>
        <p:spPr bwMode="auto">
          <a:xfrm rot="1174705">
            <a:off x="6877716" y="23459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 name="tree_main" descr="" title=""/>
          <p:cNvSpPr>
            <a:spLocks noEditPoints="1"/>
          </p:cNvSpPr>
          <p:nvPr/>
        </p:nvSpPr>
        <p:spPr bwMode="auto">
          <a:xfrm>
            <a:off x="6410670" y="1374455"/>
            <a:ext cx="1587541" cy="1645888"/>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0"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1" name="bat3" descr="" title=""/>
          <p:cNvSpPr>
            <a:spLocks/>
          </p:cNvSpPr>
          <p:nvPr/>
        </p:nvSpPr>
        <p:spPr bwMode="auto">
          <a:xfrm>
            <a:off x="5689601" y="657386"/>
            <a:ext cx="309196" cy="206635"/>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2" name="bat3" descr="" title=""/>
          <p:cNvSpPr>
            <a:spLocks/>
          </p:cNvSpPr>
          <p:nvPr/>
        </p:nvSpPr>
        <p:spPr bwMode="auto">
          <a:xfrm rot="20246711">
            <a:off x="4382712" y="568261"/>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3" name="bat3" descr="" title=""/>
          <p:cNvSpPr>
            <a:spLocks/>
          </p:cNvSpPr>
          <p:nvPr/>
        </p:nvSpPr>
        <p:spPr bwMode="auto">
          <a:xfrm rot="521564">
            <a:off x="3650991" y="957283"/>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4" name="bat3" descr="" title=""/>
          <p:cNvSpPr>
            <a:spLocks/>
          </p:cNvSpPr>
          <p:nvPr/>
        </p:nvSpPr>
        <p:spPr bwMode="auto">
          <a:xfrm rot="20246711">
            <a:off x="5519925" y="1130445"/>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5" name="bat2" descr="" title=""/>
          <p:cNvSpPr>
            <a:spLocks/>
          </p:cNvSpPr>
          <p:nvPr/>
        </p:nvSpPr>
        <p:spPr bwMode="auto">
          <a:xfrm>
            <a:off x="3904344" y="-23185"/>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6" name="bat4" descr="" title=""/>
          <p:cNvSpPr>
            <a:spLocks/>
          </p:cNvSpPr>
          <p:nvPr/>
        </p:nvSpPr>
        <p:spPr bwMode="auto">
          <a:xfrm rot="20599112">
            <a:off x="6659575" y="1045074"/>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7" name="tree_main" descr="" title=""/>
          <p:cNvSpPr>
            <a:spLocks noEditPoints="1"/>
          </p:cNvSpPr>
          <p:nvPr/>
        </p:nvSpPr>
        <p:spPr bwMode="auto">
          <a:xfrm flipH="1">
            <a:off x="6887906" y="1013663"/>
            <a:ext cx="1939353" cy="2006680"/>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8" name="tree_main" descr="" title=""/>
          <p:cNvSpPr>
            <a:spLocks noEditPoints="1"/>
          </p:cNvSpPr>
          <p:nvPr/>
        </p:nvSpPr>
        <p:spPr bwMode="auto">
          <a:xfrm flipH="1">
            <a:off x="-97045" y="1343744"/>
            <a:ext cx="1621045" cy="1677321"/>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9" name="Rectangle 38" descr="" title=""/>
          <p:cNvSpPr/>
          <p:nvPr/>
        </p:nvSpPr>
        <p:spPr>
          <a:xfrm>
            <a:off x="0" y="2745198"/>
            <a:ext cx="9144000" cy="2398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0" name="Pumpkin2" descr="" title=""/>
          <p:cNvGrpSpPr>
            <a:grpSpLocks noChangeAspect="1"/>
          </p:cNvGrpSpPr>
          <p:nvPr/>
        </p:nvGrpSpPr>
        <p:grpSpPr bwMode="auto">
          <a:xfrm rot="359732">
            <a:off x="6863976" y="1662903"/>
            <a:ext cx="1967776" cy="2067687"/>
            <a:chOff x="543" y="0"/>
            <a:chExt cx="3230" cy="3394"/>
          </a:xfrm>
        </p:grpSpPr>
        <p:sp>
          <p:nvSpPr>
            <p:cNvPr id="41"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41"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42"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43"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44"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45"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46"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47"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48"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49"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2794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50"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51"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52"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53"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54"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55"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56"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57"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gradFill>
              <a:gsLst>
                <a:gs pos="100000">
                  <a:schemeClr val="accent4"/>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Pumpkin3" descr="" title=""/>
          <p:cNvGrpSpPr/>
          <p:nvPr/>
        </p:nvGrpSpPr>
        <p:grpSpPr>
          <a:xfrm rot="20990070">
            <a:off x="301709" y="1807434"/>
            <a:ext cx="1875967" cy="1970053"/>
            <a:chOff x="4095811" y="1177730"/>
            <a:chExt cx="2389289" cy="2509121"/>
          </a:xfrm>
        </p:grpSpPr>
        <p:sp>
          <p:nvSpPr>
            <p:cNvPr id="68" name="Freeform 67" descr="" title=""/>
            <p:cNvSpPr>
              <a:spLocks/>
            </p:cNvSpPr>
            <p:nvPr/>
          </p:nvSpPr>
          <p:spPr bwMode="auto">
            <a:xfrm>
              <a:off x="4955363" y="1537233"/>
              <a:ext cx="614706" cy="309202"/>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68" descr="" title=""/>
            <p:cNvSpPr>
              <a:spLocks/>
            </p:cNvSpPr>
            <p:nvPr/>
          </p:nvSpPr>
          <p:spPr bwMode="auto">
            <a:xfrm>
              <a:off x="4297754" y="1631176"/>
              <a:ext cx="993441" cy="647253"/>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69" descr="" title=""/>
            <p:cNvSpPr>
              <a:spLocks/>
            </p:cNvSpPr>
            <p:nvPr/>
          </p:nvSpPr>
          <p:spPr bwMode="auto">
            <a:xfrm>
              <a:off x="4095811" y="1643012"/>
              <a:ext cx="1089604" cy="1611844"/>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0" descr="" title=""/>
            <p:cNvSpPr>
              <a:spLocks/>
            </p:cNvSpPr>
            <p:nvPr/>
          </p:nvSpPr>
          <p:spPr bwMode="auto">
            <a:xfrm>
              <a:off x="4456054" y="1822764"/>
              <a:ext cx="729362" cy="1722802"/>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1" descr="" title=""/>
            <p:cNvSpPr>
              <a:spLocks/>
            </p:cNvSpPr>
            <p:nvPr/>
          </p:nvSpPr>
          <p:spPr bwMode="auto">
            <a:xfrm>
              <a:off x="5291195" y="1614903"/>
              <a:ext cx="992701" cy="647992"/>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2" descr="" title=""/>
            <p:cNvSpPr>
              <a:spLocks/>
            </p:cNvSpPr>
            <p:nvPr/>
          </p:nvSpPr>
          <p:spPr bwMode="auto">
            <a:xfrm>
              <a:off x="5396975" y="1627478"/>
              <a:ext cx="1088125" cy="1611844"/>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73" descr="" title=""/>
            <p:cNvSpPr>
              <a:spLocks/>
            </p:cNvSpPr>
            <p:nvPr/>
          </p:nvSpPr>
          <p:spPr bwMode="auto">
            <a:xfrm>
              <a:off x="5089992" y="1177730"/>
              <a:ext cx="565884" cy="776703"/>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74" descr="" title=""/>
            <p:cNvSpPr>
              <a:spLocks/>
            </p:cNvSpPr>
            <p:nvPr/>
          </p:nvSpPr>
          <p:spPr bwMode="auto">
            <a:xfrm>
              <a:off x="5396975" y="1807230"/>
              <a:ext cx="729362" cy="1722802"/>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75" descr="" title=""/>
            <p:cNvSpPr>
              <a:spLocks/>
            </p:cNvSpPr>
            <p:nvPr/>
          </p:nvSpPr>
          <p:spPr bwMode="auto">
            <a:xfrm>
              <a:off x="4728270" y="1756929"/>
              <a:ext cx="1136946" cy="1929922"/>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2794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42" descr="" title=""/>
            <p:cNvSpPr>
              <a:spLocks/>
            </p:cNvSpPr>
            <p:nvPr/>
          </p:nvSpPr>
          <p:spPr bwMode="auto">
            <a:xfrm>
              <a:off x="4749542" y="2134696"/>
              <a:ext cx="503099" cy="454451"/>
            </a:xfrm>
            <a:custGeom>
              <a:avLst/>
              <a:gdLst>
                <a:gd name="T0" fmla="*/ 348 w 406"/>
                <a:gd name="T1" fmla="*/ 164 h 367"/>
                <a:gd name="T2" fmla="*/ 260 w 406"/>
                <a:gd name="T3" fmla="*/ 223 h 367"/>
                <a:gd name="T4" fmla="*/ 165 w 406"/>
                <a:gd name="T5" fmla="*/ 129 h 367"/>
                <a:gd name="T6" fmla="*/ 199 w 406"/>
                <a:gd name="T7" fmla="*/ 56 h 367"/>
                <a:gd name="T8" fmla="*/ 94 w 406"/>
                <a:gd name="T9" fmla="*/ 3 h 367"/>
                <a:gd name="T10" fmla="*/ 36 w 406"/>
                <a:gd name="T11" fmla="*/ 14 h 367"/>
                <a:gd name="T12" fmla="*/ 2 w 406"/>
                <a:gd name="T13" fmla="*/ 182 h 367"/>
                <a:gd name="T14" fmla="*/ 45 w 406"/>
                <a:gd name="T15" fmla="*/ 309 h 367"/>
                <a:gd name="T16" fmla="*/ 366 w 406"/>
                <a:gd name="T17" fmla="*/ 353 h 367"/>
                <a:gd name="T18" fmla="*/ 392 w 406"/>
                <a:gd name="T19" fmla="*/ 232 h 367"/>
                <a:gd name="T20" fmla="*/ 348 w 406"/>
                <a:gd name="T21" fmla="*/ 16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67">
                  <a:moveTo>
                    <a:pt x="348" y="164"/>
                  </a:moveTo>
                  <a:cubicBezTo>
                    <a:pt x="333" y="199"/>
                    <a:pt x="300" y="223"/>
                    <a:pt x="260" y="223"/>
                  </a:cubicBezTo>
                  <a:cubicBezTo>
                    <a:pt x="208" y="223"/>
                    <a:pt x="165" y="181"/>
                    <a:pt x="165" y="129"/>
                  </a:cubicBezTo>
                  <a:cubicBezTo>
                    <a:pt x="165" y="99"/>
                    <a:pt x="179" y="74"/>
                    <a:pt x="199" y="56"/>
                  </a:cubicBezTo>
                  <a:cubicBezTo>
                    <a:pt x="149" y="26"/>
                    <a:pt x="105" y="4"/>
                    <a:pt x="94" y="3"/>
                  </a:cubicBezTo>
                  <a:cubicBezTo>
                    <a:pt x="66" y="2"/>
                    <a:pt x="55" y="0"/>
                    <a:pt x="36" y="14"/>
                  </a:cubicBezTo>
                  <a:cubicBezTo>
                    <a:pt x="2" y="39"/>
                    <a:pt x="0" y="152"/>
                    <a:pt x="2" y="182"/>
                  </a:cubicBezTo>
                  <a:cubicBezTo>
                    <a:pt x="4" y="211"/>
                    <a:pt x="6" y="281"/>
                    <a:pt x="45" y="309"/>
                  </a:cubicBezTo>
                  <a:cubicBezTo>
                    <a:pt x="99" y="347"/>
                    <a:pt x="293" y="367"/>
                    <a:pt x="366" y="353"/>
                  </a:cubicBezTo>
                  <a:cubicBezTo>
                    <a:pt x="406" y="345"/>
                    <a:pt x="393" y="298"/>
                    <a:pt x="392" y="232"/>
                  </a:cubicBezTo>
                  <a:cubicBezTo>
                    <a:pt x="392" y="213"/>
                    <a:pt x="374" y="189"/>
                    <a:pt x="348" y="164"/>
                  </a:cubicBezTo>
                  <a:close/>
                </a:path>
              </a:pathLst>
            </a:custGeom>
            <a:gradFill>
              <a:gsLst>
                <a:gs pos="33000">
                  <a:schemeClr val="accent4"/>
                </a:gs>
                <a:gs pos="100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43" descr="" title=""/>
            <p:cNvSpPr>
              <a:spLocks/>
            </p:cNvSpPr>
            <p:nvPr/>
          </p:nvSpPr>
          <p:spPr bwMode="auto">
            <a:xfrm>
              <a:off x="5330954" y="2146561"/>
              <a:ext cx="479368" cy="441398"/>
            </a:xfrm>
            <a:custGeom>
              <a:avLst/>
              <a:gdLst>
                <a:gd name="T0" fmla="*/ 381 w 387"/>
                <a:gd name="T1" fmla="*/ 84 h 356"/>
                <a:gd name="T2" fmla="*/ 291 w 387"/>
                <a:gd name="T3" fmla="*/ 19 h 356"/>
                <a:gd name="T4" fmla="*/ 207 w 387"/>
                <a:gd name="T5" fmla="*/ 52 h 356"/>
                <a:gd name="T6" fmla="*/ 227 w 387"/>
                <a:gd name="T7" fmla="*/ 109 h 356"/>
                <a:gd name="T8" fmla="*/ 132 w 387"/>
                <a:gd name="T9" fmla="*/ 204 h 356"/>
                <a:gd name="T10" fmla="*/ 48 w 387"/>
                <a:gd name="T11" fmla="*/ 152 h 356"/>
                <a:gd name="T12" fmla="*/ 27 w 387"/>
                <a:gd name="T13" fmla="*/ 171 h 356"/>
                <a:gd name="T14" fmla="*/ 9 w 387"/>
                <a:gd name="T15" fmla="*/ 307 h 356"/>
                <a:gd name="T16" fmla="*/ 70 w 387"/>
                <a:gd name="T17" fmla="*/ 352 h 356"/>
                <a:gd name="T18" fmla="*/ 306 w 387"/>
                <a:gd name="T19" fmla="*/ 319 h 356"/>
                <a:gd name="T20" fmla="*/ 372 w 387"/>
                <a:gd name="T21" fmla="*/ 242 h 356"/>
                <a:gd name="T22" fmla="*/ 381 w 387"/>
                <a:gd name="T23" fmla="*/ 8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356">
                  <a:moveTo>
                    <a:pt x="381" y="84"/>
                  </a:moveTo>
                  <a:cubicBezTo>
                    <a:pt x="375" y="30"/>
                    <a:pt x="362" y="0"/>
                    <a:pt x="291" y="19"/>
                  </a:cubicBezTo>
                  <a:cubicBezTo>
                    <a:pt x="266" y="25"/>
                    <a:pt x="237" y="38"/>
                    <a:pt x="207" y="52"/>
                  </a:cubicBezTo>
                  <a:cubicBezTo>
                    <a:pt x="219" y="68"/>
                    <a:pt x="227" y="88"/>
                    <a:pt x="227" y="109"/>
                  </a:cubicBezTo>
                  <a:cubicBezTo>
                    <a:pt x="227" y="162"/>
                    <a:pt x="184" y="204"/>
                    <a:pt x="132" y="204"/>
                  </a:cubicBezTo>
                  <a:cubicBezTo>
                    <a:pt x="95" y="204"/>
                    <a:pt x="64" y="183"/>
                    <a:pt x="48" y="152"/>
                  </a:cubicBezTo>
                  <a:cubicBezTo>
                    <a:pt x="39" y="160"/>
                    <a:pt x="32" y="166"/>
                    <a:pt x="27" y="171"/>
                  </a:cubicBezTo>
                  <a:cubicBezTo>
                    <a:pt x="0" y="203"/>
                    <a:pt x="11" y="280"/>
                    <a:pt x="9" y="307"/>
                  </a:cubicBezTo>
                  <a:cubicBezTo>
                    <a:pt x="5" y="353"/>
                    <a:pt x="37" y="356"/>
                    <a:pt x="70" y="352"/>
                  </a:cubicBezTo>
                  <a:cubicBezTo>
                    <a:pt x="103" y="347"/>
                    <a:pt x="272" y="328"/>
                    <a:pt x="306" y="319"/>
                  </a:cubicBezTo>
                  <a:cubicBezTo>
                    <a:pt x="340" y="309"/>
                    <a:pt x="369" y="276"/>
                    <a:pt x="372" y="242"/>
                  </a:cubicBezTo>
                  <a:cubicBezTo>
                    <a:pt x="375" y="208"/>
                    <a:pt x="387" y="138"/>
                    <a:pt x="381" y="84"/>
                  </a:cubicBezTo>
                  <a:close/>
                </a:path>
              </a:pathLst>
            </a:custGeom>
            <a:gradFill>
              <a:gsLst>
                <a:gs pos="31000">
                  <a:schemeClr val="accent4"/>
                </a:gs>
                <a:gs pos="100000">
                  <a:schemeClr val="accent6"/>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4" descr="" title=""/>
            <p:cNvSpPr>
              <a:spLocks/>
            </p:cNvSpPr>
            <p:nvPr/>
          </p:nvSpPr>
          <p:spPr bwMode="auto">
            <a:xfrm>
              <a:off x="5390282" y="2211822"/>
              <a:ext cx="221886" cy="187476"/>
            </a:xfrm>
            <a:custGeom>
              <a:avLst/>
              <a:gdLst>
                <a:gd name="T0" fmla="*/ 84 w 179"/>
                <a:gd name="T1" fmla="*/ 152 h 152"/>
                <a:gd name="T2" fmla="*/ 179 w 179"/>
                <a:gd name="T3" fmla="*/ 57 h 152"/>
                <a:gd name="T4" fmla="*/ 159 w 179"/>
                <a:gd name="T5" fmla="*/ 0 h 152"/>
                <a:gd name="T6" fmla="*/ 0 w 179"/>
                <a:gd name="T7" fmla="*/ 100 h 152"/>
                <a:gd name="T8" fmla="*/ 84 w 179"/>
                <a:gd name="T9" fmla="*/ 152 h 152"/>
              </a:gdLst>
              <a:ahLst/>
              <a:cxnLst>
                <a:cxn ang="0">
                  <a:pos x="T0" y="T1"/>
                </a:cxn>
                <a:cxn ang="0">
                  <a:pos x="T2" y="T3"/>
                </a:cxn>
                <a:cxn ang="0">
                  <a:pos x="T4" y="T5"/>
                </a:cxn>
                <a:cxn ang="0">
                  <a:pos x="T6" y="T7"/>
                </a:cxn>
                <a:cxn ang="0">
                  <a:pos x="T8" y="T9"/>
                </a:cxn>
              </a:cxnLst>
              <a:rect l="0" t="0" r="r" b="b"/>
              <a:pathLst>
                <a:path w="179" h="152">
                  <a:moveTo>
                    <a:pt x="84" y="152"/>
                  </a:moveTo>
                  <a:cubicBezTo>
                    <a:pt x="136" y="152"/>
                    <a:pt x="179" y="110"/>
                    <a:pt x="179" y="57"/>
                  </a:cubicBezTo>
                  <a:cubicBezTo>
                    <a:pt x="179" y="36"/>
                    <a:pt x="171" y="16"/>
                    <a:pt x="159" y="0"/>
                  </a:cubicBezTo>
                  <a:cubicBezTo>
                    <a:pt x="97" y="31"/>
                    <a:pt x="34" y="73"/>
                    <a:pt x="0" y="100"/>
                  </a:cubicBezTo>
                  <a:cubicBezTo>
                    <a:pt x="16" y="131"/>
                    <a:pt x="47" y="152"/>
                    <a:pt x="84"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5" descr="" title=""/>
            <p:cNvSpPr>
              <a:spLocks/>
            </p:cNvSpPr>
            <p:nvPr/>
          </p:nvSpPr>
          <p:spPr bwMode="auto">
            <a:xfrm>
              <a:off x="4953629" y="2203516"/>
              <a:ext cx="226632" cy="207648"/>
            </a:xfrm>
            <a:custGeom>
              <a:avLst/>
              <a:gdLst>
                <a:gd name="T0" fmla="*/ 0 w 183"/>
                <a:gd name="T1" fmla="*/ 73 h 167"/>
                <a:gd name="T2" fmla="*/ 95 w 183"/>
                <a:gd name="T3" fmla="*/ 167 h 167"/>
                <a:gd name="T4" fmla="*/ 183 w 183"/>
                <a:gd name="T5" fmla="*/ 108 h 167"/>
                <a:gd name="T6" fmla="*/ 34 w 183"/>
                <a:gd name="T7" fmla="*/ 0 h 167"/>
                <a:gd name="T8" fmla="*/ 0 w 183"/>
                <a:gd name="T9" fmla="*/ 73 h 167"/>
              </a:gdLst>
              <a:ahLst/>
              <a:cxnLst>
                <a:cxn ang="0">
                  <a:pos x="T0" y="T1"/>
                </a:cxn>
                <a:cxn ang="0">
                  <a:pos x="T2" y="T3"/>
                </a:cxn>
                <a:cxn ang="0">
                  <a:pos x="T4" y="T5"/>
                </a:cxn>
                <a:cxn ang="0">
                  <a:pos x="T6" y="T7"/>
                </a:cxn>
                <a:cxn ang="0">
                  <a:pos x="T8" y="T9"/>
                </a:cxn>
              </a:cxnLst>
              <a:rect l="0" t="0" r="r" b="b"/>
              <a:pathLst>
                <a:path w="183" h="167">
                  <a:moveTo>
                    <a:pt x="0" y="73"/>
                  </a:moveTo>
                  <a:cubicBezTo>
                    <a:pt x="0" y="125"/>
                    <a:pt x="43" y="167"/>
                    <a:pt x="95" y="167"/>
                  </a:cubicBezTo>
                  <a:cubicBezTo>
                    <a:pt x="135" y="167"/>
                    <a:pt x="168" y="143"/>
                    <a:pt x="183" y="108"/>
                  </a:cubicBezTo>
                  <a:cubicBezTo>
                    <a:pt x="144" y="71"/>
                    <a:pt x="85" y="31"/>
                    <a:pt x="34" y="0"/>
                  </a:cubicBezTo>
                  <a:cubicBezTo>
                    <a:pt x="14" y="18"/>
                    <a:pt x="0" y="43"/>
                    <a:pt x="0"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46" descr="" title=""/>
            <p:cNvSpPr>
              <a:spLocks/>
            </p:cNvSpPr>
            <p:nvPr/>
          </p:nvSpPr>
          <p:spPr bwMode="auto">
            <a:xfrm>
              <a:off x="4732930" y="2692377"/>
              <a:ext cx="1128414" cy="545815"/>
            </a:xfrm>
            <a:custGeom>
              <a:avLst/>
              <a:gdLst>
                <a:gd name="T0" fmla="*/ 226 w 911"/>
                <a:gd name="T1" fmla="*/ 405 h 441"/>
                <a:gd name="T2" fmla="*/ 300 w 911"/>
                <a:gd name="T3" fmla="*/ 290 h 441"/>
                <a:gd name="T4" fmla="*/ 337 w 911"/>
                <a:gd name="T5" fmla="*/ 430 h 441"/>
                <a:gd name="T6" fmla="*/ 469 w 911"/>
                <a:gd name="T7" fmla="*/ 429 h 441"/>
                <a:gd name="T8" fmla="*/ 532 w 911"/>
                <a:gd name="T9" fmla="*/ 318 h 441"/>
                <a:gd name="T10" fmla="*/ 581 w 911"/>
                <a:gd name="T11" fmla="*/ 424 h 441"/>
                <a:gd name="T12" fmla="*/ 647 w 911"/>
                <a:gd name="T13" fmla="*/ 411 h 441"/>
                <a:gd name="T14" fmla="*/ 863 w 911"/>
                <a:gd name="T15" fmla="*/ 318 h 441"/>
                <a:gd name="T16" fmla="*/ 890 w 911"/>
                <a:gd name="T17" fmla="*/ 35 h 441"/>
                <a:gd name="T18" fmla="*/ 865 w 911"/>
                <a:gd name="T19" fmla="*/ 15 h 441"/>
                <a:gd name="T20" fmla="*/ 643 w 911"/>
                <a:gd name="T21" fmla="*/ 123 h 441"/>
                <a:gd name="T22" fmla="*/ 552 w 911"/>
                <a:gd name="T23" fmla="*/ 270 h 441"/>
                <a:gd name="T24" fmla="*/ 520 w 911"/>
                <a:gd name="T25" fmla="*/ 177 h 441"/>
                <a:gd name="T26" fmla="*/ 312 w 911"/>
                <a:gd name="T27" fmla="*/ 166 h 441"/>
                <a:gd name="T28" fmla="*/ 263 w 911"/>
                <a:gd name="T29" fmla="*/ 258 h 441"/>
                <a:gd name="T30" fmla="*/ 200 w 911"/>
                <a:gd name="T31" fmla="*/ 114 h 441"/>
                <a:gd name="T32" fmla="*/ 13 w 911"/>
                <a:gd name="T33" fmla="*/ 16 h 441"/>
                <a:gd name="T34" fmla="*/ 61 w 911"/>
                <a:gd name="T35" fmla="*/ 335 h 441"/>
                <a:gd name="T36" fmla="*/ 226 w 911"/>
                <a:gd name="T37"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1" h="441">
                  <a:moveTo>
                    <a:pt x="226" y="405"/>
                  </a:moveTo>
                  <a:cubicBezTo>
                    <a:pt x="238" y="384"/>
                    <a:pt x="282" y="318"/>
                    <a:pt x="300" y="290"/>
                  </a:cubicBezTo>
                  <a:cubicBezTo>
                    <a:pt x="308" y="313"/>
                    <a:pt x="321" y="367"/>
                    <a:pt x="337" y="430"/>
                  </a:cubicBezTo>
                  <a:cubicBezTo>
                    <a:pt x="365" y="440"/>
                    <a:pt x="423" y="441"/>
                    <a:pt x="469" y="429"/>
                  </a:cubicBezTo>
                  <a:cubicBezTo>
                    <a:pt x="480" y="404"/>
                    <a:pt x="508" y="354"/>
                    <a:pt x="532" y="318"/>
                  </a:cubicBezTo>
                  <a:cubicBezTo>
                    <a:pt x="539" y="338"/>
                    <a:pt x="543" y="345"/>
                    <a:pt x="581" y="424"/>
                  </a:cubicBezTo>
                  <a:cubicBezTo>
                    <a:pt x="601" y="418"/>
                    <a:pt x="622" y="421"/>
                    <a:pt x="647" y="411"/>
                  </a:cubicBezTo>
                  <a:cubicBezTo>
                    <a:pt x="655" y="408"/>
                    <a:pt x="831" y="373"/>
                    <a:pt x="863" y="318"/>
                  </a:cubicBezTo>
                  <a:cubicBezTo>
                    <a:pt x="911" y="233"/>
                    <a:pt x="892" y="65"/>
                    <a:pt x="890" y="35"/>
                  </a:cubicBezTo>
                  <a:cubicBezTo>
                    <a:pt x="889" y="18"/>
                    <a:pt x="888" y="0"/>
                    <a:pt x="865" y="15"/>
                  </a:cubicBezTo>
                  <a:cubicBezTo>
                    <a:pt x="855" y="23"/>
                    <a:pt x="667" y="117"/>
                    <a:pt x="643" y="123"/>
                  </a:cubicBezTo>
                  <a:cubicBezTo>
                    <a:pt x="631" y="165"/>
                    <a:pt x="598" y="223"/>
                    <a:pt x="552" y="270"/>
                  </a:cubicBezTo>
                  <a:cubicBezTo>
                    <a:pt x="548" y="256"/>
                    <a:pt x="534" y="216"/>
                    <a:pt x="520" y="177"/>
                  </a:cubicBezTo>
                  <a:cubicBezTo>
                    <a:pt x="489" y="168"/>
                    <a:pt x="364" y="158"/>
                    <a:pt x="312" y="166"/>
                  </a:cubicBezTo>
                  <a:cubicBezTo>
                    <a:pt x="304" y="176"/>
                    <a:pt x="278" y="222"/>
                    <a:pt x="263" y="258"/>
                  </a:cubicBezTo>
                  <a:cubicBezTo>
                    <a:pt x="244" y="233"/>
                    <a:pt x="214" y="154"/>
                    <a:pt x="200" y="114"/>
                  </a:cubicBezTo>
                  <a:cubicBezTo>
                    <a:pt x="186" y="110"/>
                    <a:pt x="25" y="22"/>
                    <a:pt x="13" y="16"/>
                  </a:cubicBezTo>
                  <a:cubicBezTo>
                    <a:pt x="0" y="10"/>
                    <a:pt x="14" y="272"/>
                    <a:pt x="61" y="335"/>
                  </a:cubicBezTo>
                  <a:cubicBezTo>
                    <a:pt x="95" y="379"/>
                    <a:pt x="202" y="406"/>
                    <a:pt x="226" y="405"/>
                  </a:cubicBezTo>
                  <a:close/>
                </a:path>
              </a:pathLst>
            </a:custGeom>
            <a:gradFill flip="none" rotWithShape="1">
              <a:gsLst>
                <a:gs pos="0">
                  <a:schemeClr val="accent4"/>
                </a:gs>
                <a:gs pos="100000">
                  <a:schemeClr val="accent6"/>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47" descr="" title=""/>
            <p:cNvSpPr>
              <a:spLocks/>
            </p:cNvSpPr>
            <p:nvPr/>
          </p:nvSpPr>
          <p:spPr bwMode="auto">
            <a:xfrm>
              <a:off x="5058046" y="2895278"/>
              <a:ext cx="87805" cy="134081"/>
            </a:xfrm>
            <a:custGeom>
              <a:avLst/>
              <a:gdLst>
                <a:gd name="T0" fmla="*/ 49 w 71"/>
                <a:gd name="T1" fmla="*/ 2 h 109"/>
                <a:gd name="T2" fmla="*/ 71 w 71"/>
                <a:gd name="T3" fmla="*/ 0 h 109"/>
                <a:gd name="T4" fmla="*/ 13 w 71"/>
                <a:gd name="T5" fmla="*/ 109 h 109"/>
                <a:gd name="T6" fmla="*/ 0 w 71"/>
                <a:gd name="T7" fmla="*/ 94 h 109"/>
                <a:gd name="T8" fmla="*/ 49 w 71"/>
                <a:gd name="T9" fmla="*/ 2 h 109"/>
              </a:gdLst>
              <a:ahLst/>
              <a:cxnLst>
                <a:cxn ang="0">
                  <a:pos x="T0" y="T1"/>
                </a:cxn>
                <a:cxn ang="0">
                  <a:pos x="T2" y="T3"/>
                </a:cxn>
                <a:cxn ang="0">
                  <a:pos x="T4" y="T5"/>
                </a:cxn>
                <a:cxn ang="0">
                  <a:pos x="T6" y="T7"/>
                </a:cxn>
                <a:cxn ang="0">
                  <a:pos x="T8" y="T9"/>
                </a:cxn>
              </a:cxnLst>
              <a:rect l="0" t="0" r="r" b="b"/>
              <a:pathLst>
                <a:path w="71" h="109">
                  <a:moveTo>
                    <a:pt x="49" y="2"/>
                  </a:moveTo>
                  <a:cubicBezTo>
                    <a:pt x="71" y="0"/>
                    <a:pt x="71" y="0"/>
                    <a:pt x="71" y="0"/>
                  </a:cubicBezTo>
                  <a:cubicBezTo>
                    <a:pt x="71" y="0"/>
                    <a:pt x="23" y="86"/>
                    <a:pt x="13" y="109"/>
                  </a:cubicBezTo>
                  <a:cubicBezTo>
                    <a:pt x="9" y="103"/>
                    <a:pt x="3" y="99"/>
                    <a:pt x="0" y="94"/>
                  </a:cubicBezTo>
                  <a:cubicBezTo>
                    <a:pt x="15" y="62"/>
                    <a:pt x="49" y="2"/>
                    <a:pt x="49" y="2"/>
                  </a:cubicBezTo>
                  <a:close/>
                </a:path>
              </a:pathLst>
            </a:custGeom>
            <a:gradFill flip="none" rotWithShape="1">
              <a:gsLst>
                <a:gs pos="0">
                  <a:schemeClr val="accent4"/>
                </a:gs>
                <a:gs pos="77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48" descr="" title=""/>
            <p:cNvSpPr>
              <a:spLocks/>
            </p:cNvSpPr>
            <p:nvPr/>
          </p:nvSpPr>
          <p:spPr bwMode="auto">
            <a:xfrm>
              <a:off x="5416386" y="2833577"/>
              <a:ext cx="143574" cy="192222"/>
            </a:xfrm>
            <a:custGeom>
              <a:avLst/>
              <a:gdLst>
                <a:gd name="T0" fmla="*/ 0 w 116"/>
                <a:gd name="T1" fmla="*/ 156 h 156"/>
                <a:gd name="T2" fmla="*/ 32 w 116"/>
                <a:gd name="T3" fmla="*/ 148 h 156"/>
                <a:gd name="T4" fmla="*/ 116 w 116"/>
                <a:gd name="T5" fmla="*/ 0 h 156"/>
                <a:gd name="T6" fmla="*/ 91 w 116"/>
                <a:gd name="T7" fmla="*/ 9 h 156"/>
                <a:gd name="T8" fmla="*/ 0 w 116"/>
                <a:gd name="T9" fmla="*/ 156 h 156"/>
              </a:gdLst>
              <a:ahLst/>
              <a:cxnLst>
                <a:cxn ang="0">
                  <a:pos x="T0" y="T1"/>
                </a:cxn>
                <a:cxn ang="0">
                  <a:pos x="T2" y="T3"/>
                </a:cxn>
                <a:cxn ang="0">
                  <a:pos x="T4" y="T5"/>
                </a:cxn>
                <a:cxn ang="0">
                  <a:pos x="T6" y="T7"/>
                </a:cxn>
                <a:cxn ang="0">
                  <a:pos x="T8" y="T9"/>
                </a:cxn>
              </a:cxnLst>
              <a:rect l="0" t="0" r="r" b="b"/>
              <a:pathLst>
                <a:path w="116" h="156">
                  <a:moveTo>
                    <a:pt x="0" y="156"/>
                  </a:moveTo>
                  <a:cubicBezTo>
                    <a:pt x="10" y="156"/>
                    <a:pt x="16" y="153"/>
                    <a:pt x="32" y="148"/>
                  </a:cubicBezTo>
                  <a:cubicBezTo>
                    <a:pt x="66" y="117"/>
                    <a:pt x="111" y="30"/>
                    <a:pt x="116" y="0"/>
                  </a:cubicBezTo>
                  <a:cubicBezTo>
                    <a:pt x="108" y="3"/>
                    <a:pt x="98" y="7"/>
                    <a:pt x="91" y="9"/>
                  </a:cubicBezTo>
                  <a:cubicBezTo>
                    <a:pt x="75" y="72"/>
                    <a:pt x="22" y="132"/>
                    <a:pt x="0" y="156"/>
                  </a:cubicBezTo>
                  <a:close/>
                </a:path>
              </a:pathLst>
            </a:custGeom>
            <a:gradFill flip="none" rotWithShape="1">
              <a:gsLst>
                <a:gs pos="0">
                  <a:schemeClr val="accent4"/>
                </a:gs>
                <a:gs pos="83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49" descr="" title=""/>
            <p:cNvSpPr>
              <a:spLocks/>
            </p:cNvSpPr>
            <p:nvPr/>
          </p:nvSpPr>
          <p:spPr bwMode="auto">
            <a:xfrm>
              <a:off x="5391469" y="3085127"/>
              <a:ext cx="359037" cy="131708"/>
            </a:xfrm>
            <a:custGeom>
              <a:avLst/>
              <a:gdLst>
                <a:gd name="T0" fmla="*/ 0 w 125"/>
                <a:gd name="T1" fmla="*/ 0 h 106"/>
                <a:gd name="T2" fmla="*/ 31 w 125"/>
                <a:gd name="T3" fmla="*/ 9 h 106"/>
                <a:gd name="T4" fmla="*/ 60 w 125"/>
                <a:gd name="T5" fmla="*/ 84 h 106"/>
                <a:gd name="T6" fmla="*/ 125 w 125"/>
                <a:gd name="T7" fmla="*/ 74 h 106"/>
                <a:gd name="T8" fmla="*/ 115 w 125"/>
                <a:gd name="T9" fmla="*/ 93 h 106"/>
                <a:gd name="T10" fmla="*/ 49 w 125"/>
                <a:gd name="T11" fmla="*/ 106 h 106"/>
                <a:gd name="T12" fmla="*/ 0 w 125"/>
                <a:gd name="T13" fmla="*/ 0 h 106"/>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9200 w 23276"/>
                <a:gd name="connsiteY4" fmla="*/ 8774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059 w 23276"/>
                <a:gd name="connsiteY4" fmla="*/ 7870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213 w 23276"/>
                <a:gd name="connsiteY4" fmla="*/ 8232 h 10000"/>
                <a:gd name="connsiteX5" fmla="*/ 3920 w 23276"/>
                <a:gd name="connsiteY5" fmla="*/ 10000 h 10000"/>
                <a:gd name="connsiteX6" fmla="*/ 0 w 23276"/>
                <a:gd name="connsiteY6" fmla="*/ 0 h 10000"/>
                <a:gd name="connsiteX0" fmla="*/ 0 w 23276"/>
                <a:gd name="connsiteY0" fmla="*/ 0 h 10032"/>
                <a:gd name="connsiteX1" fmla="*/ 2480 w 23276"/>
                <a:gd name="connsiteY1" fmla="*/ 849 h 10032"/>
                <a:gd name="connsiteX2" fmla="*/ 4800 w 23276"/>
                <a:gd name="connsiteY2" fmla="*/ 7925 h 10032"/>
                <a:gd name="connsiteX3" fmla="*/ 23276 w 23276"/>
                <a:gd name="connsiteY3" fmla="*/ 3365 h 10032"/>
                <a:gd name="connsiteX4" fmla="*/ 3920 w 23276"/>
                <a:gd name="connsiteY4" fmla="*/ 10000 h 10032"/>
                <a:gd name="connsiteX5" fmla="*/ 0 w 23276"/>
                <a:gd name="connsiteY5" fmla="*/ 0 h 10032"/>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3920 w 23276"/>
                <a:gd name="connsiteY4" fmla="*/ 10000 h 10000"/>
                <a:gd name="connsiteX5" fmla="*/ 0 w 2327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6" h="10000">
                  <a:moveTo>
                    <a:pt x="0" y="0"/>
                  </a:moveTo>
                  <a:cubicBezTo>
                    <a:pt x="960" y="283"/>
                    <a:pt x="2160" y="943"/>
                    <a:pt x="2480" y="849"/>
                  </a:cubicBezTo>
                  <a:cubicBezTo>
                    <a:pt x="2960" y="2642"/>
                    <a:pt x="4480" y="6981"/>
                    <a:pt x="4800" y="7925"/>
                  </a:cubicBezTo>
                  <a:cubicBezTo>
                    <a:pt x="6720" y="7642"/>
                    <a:pt x="22716" y="3554"/>
                    <a:pt x="23276" y="3365"/>
                  </a:cubicBezTo>
                  <a:cubicBezTo>
                    <a:pt x="23129" y="3711"/>
                    <a:pt x="11658" y="9295"/>
                    <a:pt x="3920" y="10000"/>
                  </a:cubicBezTo>
                  <a:cubicBezTo>
                    <a:pt x="3360" y="8585"/>
                    <a:pt x="400" y="1792"/>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50" descr="" title=""/>
            <p:cNvSpPr>
              <a:spLocks/>
            </p:cNvSpPr>
            <p:nvPr/>
          </p:nvSpPr>
          <p:spPr bwMode="auto">
            <a:xfrm>
              <a:off x="4732930" y="2140629"/>
              <a:ext cx="454451" cy="442585"/>
            </a:xfrm>
            <a:custGeom>
              <a:avLst/>
              <a:gdLst>
                <a:gd name="T0" fmla="*/ 62 w 367"/>
                <a:gd name="T1" fmla="*/ 0 h 357"/>
                <a:gd name="T2" fmla="*/ 44 w 367"/>
                <a:gd name="T3" fmla="*/ 221 h 357"/>
                <a:gd name="T4" fmla="*/ 102 w 367"/>
                <a:gd name="T5" fmla="*/ 298 h 357"/>
                <a:gd name="T6" fmla="*/ 367 w 367"/>
                <a:gd name="T7" fmla="*/ 350 h 357"/>
                <a:gd name="T8" fmla="*/ 98 w 367"/>
                <a:gd name="T9" fmla="*/ 321 h 357"/>
                <a:gd name="T10" fmla="*/ 32 w 367"/>
                <a:gd name="T11" fmla="*/ 270 h 357"/>
                <a:gd name="T12" fmla="*/ 33 w 367"/>
                <a:gd name="T13" fmla="*/ 30 h 357"/>
                <a:gd name="T14" fmla="*/ 62 w 367"/>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57">
                  <a:moveTo>
                    <a:pt x="62" y="0"/>
                  </a:moveTo>
                  <a:cubicBezTo>
                    <a:pt x="46" y="42"/>
                    <a:pt x="40" y="181"/>
                    <a:pt x="44" y="221"/>
                  </a:cubicBezTo>
                  <a:cubicBezTo>
                    <a:pt x="49" y="267"/>
                    <a:pt x="80" y="289"/>
                    <a:pt x="102" y="298"/>
                  </a:cubicBezTo>
                  <a:cubicBezTo>
                    <a:pt x="170" y="325"/>
                    <a:pt x="271" y="341"/>
                    <a:pt x="367" y="350"/>
                  </a:cubicBezTo>
                  <a:cubicBezTo>
                    <a:pt x="309" y="357"/>
                    <a:pt x="177" y="348"/>
                    <a:pt x="98" y="321"/>
                  </a:cubicBezTo>
                  <a:cubicBezTo>
                    <a:pt x="51" y="305"/>
                    <a:pt x="41" y="292"/>
                    <a:pt x="32" y="270"/>
                  </a:cubicBezTo>
                  <a:cubicBezTo>
                    <a:pt x="0" y="188"/>
                    <a:pt x="23" y="46"/>
                    <a:pt x="33" y="30"/>
                  </a:cubicBezTo>
                  <a:cubicBezTo>
                    <a:pt x="44" y="14"/>
                    <a:pt x="50" y="8"/>
                    <a:pt x="62" y="0"/>
                  </a:cubicBezTo>
                  <a:close/>
                </a:path>
              </a:pathLst>
            </a:custGeom>
            <a:gradFill>
              <a:gsLst>
                <a:gs pos="0">
                  <a:schemeClr val="accent4"/>
                </a:gs>
                <a:gs pos="100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1" descr="" title=""/>
            <p:cNvSpPr>
              <a:spLocks/>
            </p:cNvSpPr>
            <p:nvPr/>
          </p:nvSpPr>
          <p:spPr bwMode="auto">
            <a:xfrm>
              <a:off x="5340446" y="2494222"/>
              <a:ext cx="434279" cy="100858"/>
            </a:xfrm>
            <a:custGeom>
              <a:avLst/>
              <a:gdLst>
                <a:gd name="T0" fmla="*/ 1 w 350"/>
                <a:gd name="T1" fmla="*/ 41 h 82"/>
                <a:gd name="T2" fmla="*/ 188 w 350"/>
                <a:gd name="T3" fmla="*/ 35 h 82"/>
                <a:gd name="T4" fmla="*/ 350 w 350"/>
                <a:gd name="T5" fmla="*/ 0 h 82"/>
                <a:gd name="T6" fmla="*/ 282 w 350"/>
                <a:gd name="T7" fmla="*/ 42 h 82"/>
                <a:gd name="T8" fmla="*/ 26 w 350"/>
                <a:gd name="T9" fmla="*/ 73 h 82"/>
                <a:gd name="T10" fmla="*/ 1 w 350"/>
                <a:gd name="T11" fmla="*/ 41 h 82"/>
              </a:gdLst>
              <a:ahLst/>
              <a:cxnLst>
                <a:cxn ang="0">
                  <a:pos x="T0" y="T1"/>
                </a:cxn>
                <a:cxn ang="0">
                  <a:pos x="T2" y="T3"/>
                </a:cxn>
                <a:cxn ang="0">
                  <a:pos x="T4" y="T5"/>
                </a:cxn>
                <a:cxn ang="0">
                  <a:pos x="T6" y="T7"/>
                </a:cxn>
                <a:cxn ang="0">
                  <a:pos x="T8" y="T9"/>
                </a:cxn>
                <a:cxn ang="0">
                  <a:pos x="T10" y="T11"/>
                </a:cxn>
              </a:cxnLst>
              <a:rect l="0" t="0" r="r" b="b"/>
              <a:pathLst>
                <a:path w="350" h="82">
                  <a:moveTo>
                    <a:pt x="1" y="41"/>
                  </a:moveTo>
                  <a:cubicBezTo>
                    <a:pt x="49" y="55"/>
                    <a:pt x="117" y="46"/>
                    <a:pt x="188" y="35"/>
                  </a:cubicBezTo>
                  <a:cubicBezTo>
                    <a:pt x="259" y="24"/>
                    <a:pt x="334" y="11"/>
                    <a:pt x="350" y="0"/>
                  </a:cubicBezTo>
                  <a:cubicBezTo>
                    <a:pt x="332" y="31"/>
                    <a:pt x="303" y="38"/>
                    <a:pt x="282" y="42"/>
                  </a:cubicBezTo>
                  <a:cubicBezTo>
                    <a:pt x="255" y="46"/>
                    <a:pt x="55" y="82"/>
                    <a:pt x="26" y="73"/>
                  </a:cubicBezTo>
                  <a:cubicBezTo>
                    <a:pt x="5" y="66"/>
                    <a:pt x="0" y="54"/>
                    <a:pt x="1" y="41"/>
                  </a:cubicBezTo>
                  <a:close/>
                </a:path>
              </a:pathLst>
            </a:custGeom>
            <a:gradFill>
              <a:gsLst>
                <a:gs pos="100000">
                  <a:schemeClr val="accent4"/>
                </a:gs>
                <a:gs pos="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2" descr="" title=""/>
            <p:cNvSpPr>
              <a:spLocks/>
            </p:cNvSpPr>
            <p:nvPr/>
          </p:nvSpPr>
          <p:spPr bwMode="auto">
            <a:xfrm>
              <a:off x="5104322" y="3050716"/>
              <a:ext cx="217140" cy="189849"/>
            </a:xfrm>
            <a:custGeom>
              <a:avLst/>
              <a:gdLst>
                <a:gd name="T0" fmla="*/ 0 w 176"/>
                <a:gd name="T1" fmla="*/ 0 h 153"/>
                <a:gd name="T2" fmla="*/ 27 w 176"/>
                <a:gd name="T3" fmla="*/ 18 h 153"/>
                <a:gd name="T4" fmla="*/ 55 w 176"/>
                <a:gd name="T5" fmla="*/ 122 h 153"/>
                <a:gd name="T6" fmla="*/ 176 w 176"/>
                <a:gd name="T7" fmla="*/ 123 h 153"/>
                <a:gd name="T8" fmla="*/ 168 w 176"/>
                <a:gd name="T9" fmla="*/ 139 h 153"/>
                <a:gd name="T10" fmla="*/ 37 w 176"/>
                <a:gd name="T11" fmla="*/ 140 h 153"/>
                <a:gd name="T12" fmla="*/ 0 w 176"/>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6" h="153">
                  <a:moveTo>
                    <a:pt x="0" y="0"/>
                  </a:moveTo>
                  <a:cubicBezTo>
                    <a:pt x="0" y="0"/>
                    <a:pt x="20" y="13"/>
                    <a:pt x="27" y="18"/>
                  </a:cubicBezTo>
                  <a:cubicBezTo>
                    <a:pt x="35" y="50"/>
                    <a:pt x="52" y="112"/>
                    <a:pt x="55" y="122"/>
                  </a:cubicBezTo>
                  <a:cubicBezTo>
                    <a:pt x="72" y="126"/>
                    <a:pt x="142" y="130"/>
                    <a:pt x="176" y="123"/>
                  </a:cubicBezTo>
                  <a:cubicBezTo>
                    <a:pt x="173" y="129"/>
                    <a:pt x="171" y="134"/>
                    <a:pt x="168" y="139"/>
                  </a:cubicBezTo>
                  <a:cubicBezTo>
                    <a:pt x="125" y="153"/>
                    <a:pt x="56" y="148"/>
                    <a:pt x="37" y="140"/>
                  </a:cubicBezTo>
                  <a:cubicBezTo>
                    <a:pt x="30" y="114"/>
                    <a:pt x="0" y="0"/>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8" name="Rectangle 701" descr="" title=""/>
            <p:cNvSpPr/>
            <p:nvPr/>
          </p:nvSpPr>
          <p:spPr>
            <a:xfrm>
              <a:off x="4806765" y="3101498"/>
              <a:ext cx="224095" cy="91928"/>
            </a:xfrm>
            <a:custGeom>
              <a:avLst/>
              <a:gdLst>
                <a:gd name="connsiteX0" fmla="*/ 0 w 224095"/>
                <a:gd name="connsiteY0" fmla="*/ 0 h 108597"/>
                <a:gd name="connsiteX1" fmla="*/ 224095 w 224095"/>
                <a:gd name="connsiteY1" fmla="*/ 0 h 108597"/>
                <a:gd name="connsiteX2" fmla="*/ 224095 w 224095"/>
                <a:gd name="connsiteY2" fmla="*/ 108597 h 108597"/>
                <a:gd name="connsiteX3" fmla="*/ 0 w 224095"/>
                <a:gd name="connsiteY3" fmla="*/ 108597 h 108597"/>
                <a:gd name="connsiteX4" fmla="*/ 0 w 224095"/>
                <a:gd name="connsiteY4" fmla="*/ 0 h 108597"/>
                <a:gd name="connsiteX0" fmla="*/ 0 w 231239"/>
                <a:gd name="connsiteY0" fmla="*/ 0 h 108597"/>
                <a:gd name="connsiteX1" fmla="*/ 231239 w 231239"/>
                <a:gd name="connsiteY1" fmla="*/ 73819 h 108597"/>
                <a:gd name="connsiteX2" fmla="*/ 224095 w 231239"/>
                <a:gd name="connsiteY2" fmla="*/ 108597 h 108597"/>
                <a:gd name="connsiteX3" fmla="*/ 0 w 231239"/>
                <a:gd name="connsiteY3" fmla="*/ 108597 h 108597"/>
                <a:gd name="connsiteX4" fmla="*/ 0 w 231239"/>
                <a:gd name="connsiteY4" fmla="*/ 0 h 108597"/>
                <a:gd name="connsiteX0" fmla="*/ 0 w 231239"/>
                <a:gd name="connsiteY0" fmla="*/ 0 h 118122"/>
                <a:gd name="connsiteX1" fmla="*/ 231239 w 231239"/>
                <a:gd name="connsiteY1" fmla="*/ 73819 h 118122"/>
                <a:gd name="connsiteX2" fmla="*/ 197901 w 231239"/>
                <a:gd name="connsiteY2" fmla="*/ 118122 h 118122"/>
                <a:gd name="connsiteX3" fmla="*/ 0 w 231239"/>
                <a:gd name="connsiteY3" fmla="*/ 108597 h 118122"/>
                <a:gd name="connsiteX4" fmla="*/ 0 w 231239"/>
                <a:gd name="connsiteY4" fmla="*/ 0 h 118122"/>
                <a:gd name="connsiteX0" fmla="*/ 0 w 216952"/>
                <a:gd name="connsiteY0" fmla="*/ 0 h 118122"/>
                <a:gd name="connsiteX1" fmla="*/ 216952 w 216952"/>
                <a:gd name="connsiteY1" fmla="*/ 90487 h 118122"/>
                <a:gd name="connsiteX2" fmla="*/ 197901 w 216952"/>
                <a:gd name="connsiteY2" fmla="*/ 118122 h 118122"/>
                <a:gd name="connsiteX3" fmla="*/ 0 w 216952"/>
                <a:gd name="connsiteY3" fmla="*/ 108597 h 118122"/>
                <a:gd name="connsiteX4" fmla="*/ 0 w 216952"/>
                <a:gd name="connsiteY4" fmla="*/ 0 h 118122"/>
                <a:gd name="connsiteX0" fmla="*/ 0 w 231239"/>
                <a:gd name="connsiteY0" fmla="*/ 0 h 89547"/>
                <a:gd name="connsiteX1" fmla="*/ 231239 w 231239"/>
                <a:gd name="connsiteY1" fmla="*/ 61912 h 89547"/>
                <a:gd name="connsiteX2" fmla="*/ 212188 w 231239"/>
                <a:gd name="connsiteY2" fmla="*/ 89547 h 89547"/>
                <a:gd name="connsiteX3" fmla="*/ 14287 w 231239"/>
                <a:gd name="connsiteY3" fmla="*/ 80022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42862 w 231239"/>
                <a:gd name="connsiteY3" fmla="*/ 68116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0 w 231239"/>
                <a:gd name="connsiteY3" fmla="*/ 0 h 89547"/>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Lst>
              <a:ahLst/>
              <a:cxnLst>
                <a:cxn ang="0">
                  <a:pos x="connsiteX0" y="connsiteY0"/>
                </a:cxn>
                <a:cxn ang="0">
                  <a:pos x="connsiteX1" y="connsiteY1"/>
                </a:cxn>
                <a:cxn ang="0">
                  <a:pos x="connsiteX2" y="connsiteY2"/>
                </a:cxn>
                <a:cxn ang="0">
                  <a:pos x="connsiteX3" y="connsiteY3"/>
                </a:cxn>
              </a:cxnLst>
              <a:rect l="l" t="t" r="r" b="b"/>
              <a:pathLst>
                <a:path w="224095" h="91928">
                  <a:moveTo>
                    <a:pt x="0" y="0"/>
                  </a:moveTo>
                  <a:cubicBezTo>
                    <a:pt x="67554" y="30956"/>
                    <a:pt x="132728" y="57149"/>
                    <a:pt x="224095" y="64293"/>
                  </a:cubicBezTo>
                  <a:lnTo>
                    <a:pt x="205044" y="91928"/>
                  </a:lnTo>
                  <a:cubicBezTo>
                    <a:pt x="172415" y="89860"/>
                    <a:pt x="49298" y="75887"/>
                    <a:pt x="0" y="0"/>
                  </a:cubicBezTo>
                  <a:close/>
                </a:path>
              </a:pathLst>
            </a:custGeom>
            <a:gradFill>
              <a:gsLst>
                <a:gs pos="0">
                  <a:schemeClr val="accent6"/>
                </a:gs>
                <a:gs pos="91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9" name="Pumpkin3" descr="" title=""/>
          <p:cNvGrpSpPr/>
          <p:nvPr/>
        </p:nvGrpSpPr>
        <p:grpSpPr>
          <a:xfrm>
            <a:off x="5414665" y="1511936"/>
            <a:ext cx="1990400" cy="2090225"/>
            <a:chOff x="4095811" y="1177730"/>
            <a:chExt cx="2389289" cy="2509121"/>
          </a:xfrm>
        </p:grpSpPr>
        <p:sp>
          <p:nvSpPr>
            <p:cNvPr id="90" name="Freeform 89" descr="" title=""/>
            <p:cNvSpPr>
              <a:spLocks/>
            </p:cNvSpPr>
            <p:nvPr/>
          </p:nvSpPr>
          <p:spPr bwMode="auto">
            <a:xfrm>
              <a:off x="4955363" y="1537233"/>
              <a:ext cx="614706" cy="309202"/>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90" descr="" title=""/>
            <p:cNvSpPr>
              <a:spLocks/>
            </p:cNvSpPr>
            <p:nvPr/>
          </p:nvSpPr>
          <p:spPr bwMode="auto">
            <a:xfrm>
              <a:off x="4297754" y="1631176"/>
              <a:ext cx="993441" cy="647253"/>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91" descr="" title=""/>
            <p:cNvSpPr>
              <a:spLocks/>
            </p:cNvSpPr>
            <p:nvPr/>
          </p:nvSpPr>
          <p:spPr bwMode="auto">
            <a:xfrm>
              <a:off x="4095811" y="1643012"/>
              <a:ext cx="1089604" cy="1611844"/>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2" descr="" title=""/>
            <p:cNvSpPr>
              <a:spLocks/>
            </p:cNvSpPr>
            <p:nvPr/>
          </p:nvSpPr>
          <p:spPr bwMode="auto">
            <a:xfrm>
              <a:off x="4456054" y="1822764"/>
              <a:ext cx="729362" cy="1722802"/>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93" descr="" title=""/>
            <p:cNvSpPr>
              <a:spLocks/>
            </p:cNvSpPr>
            <p:nvPr/>
          </p:nvSpPr>
          <p:spPr bwMode="auto">
            <a:xfrm>
              <a:off x="5291195" y="1614903"/>
              <a:ext cx="992701" cy="647992"/>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94" descr="" title=""/>
            <p:cNvSpPr>
              <a:spLocks/>
            </p:cNvSpPr>
            <p:nvPr/>
          </p:nvSpPr>
          <p:spPr bwMode="auto">
            <a:xfrm>
              <a:off x="5396975" y="1627478"/>
              <a:ext cx="1088125" cy="1611844"/>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95" descr="" title=""/>
            <p:cNvSpPr>
              <a:spLocks/>
            </p:cNvSpPr>
            <p:nvPr/>
          </p:nvSpPr>
          <p:spPr bwMode="auto">
            <a:xfrm>
              <a:off x="5089992" y="1177730"/>
              <a:ext cx="565884" cy="776703"/>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6" descr="" title=""/>
            <p:cNvSpPr>
              <a:spLocks/>
            </p:cNvSpPr>
            <p:nvPr/>
          </p:nvSpPr>
          <p:spPr bwMode="auto">
            <a:xfrm>
              <a:off x="5396975" y="1807230"/>
              <a:ext cx="729362" cy="1722802"/>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97" descr="" title=""/>
            <p:cNvSpPr>
              <a:spLocks/>
            </p:cNvSpPr>
            <p:nvPr/>
          </p:nvSpPr>
          <p:spPr bwMode="auto">
            <a:xfrm>
              <a:off x="4728270" y="1756929"/>
              <a:ext cx="1136946" cy="1929922"/>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2794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42" descr="" title=""/>
            <p:cNvSpPr>
              <a:spLocks/>
            </p:cNvSpPr>
            <p:nvPr/>
          </p:nvSpPr>
          <p:spPr bwMode="auto">
            <a:xfrm>
              <a:off x="4749542" y="2134696"/>
              <a:ext cx="503099" cy="454451"/>
            </a:xfrm>
            <a:custGeom>
              <a:avLst/>
              <a:gdLst>
                <a:gd name="T0" fmla="*/ 348 w 406"/>
                <a:gd name="T1" fmla="*/ 164 h 367"/>
                <a:gd name="T2" fmla="*/ 260 w 406"/>
                <a:gd name="T3" fmla="*/ 223 h 367"/>
                <a:gd name="T4" fmla="*/ 165 w 406"/>
                <a:gd name="T5" fmla="*/ 129 h 367"/>
                <a:gd name="T6" fmla="*/ 199 w 406"/>
                <a:gd name="T7" fmla="*/ 56 h 367"/>
                <a:gd name="T8" fmla="*/ 94 w 406"/>
                <a:gd name="T9" fmla="*/ 3 h 367"/>
                <a:gd name="T10" fmla="*/ 36 w 406"/>
                <a:gd name="T11" fmla="*/ 14 h 367"/>
                <a:gd name="T12" fmla="*/ 2 w 406"/>
                <a:gd name="T13" fmla="*/ 182 h 367"/>
                <a:gd name="T14" fmla="*/ 45 w 406"/>
                <a:gd name="T15" fmla="*/ 309 h 367"/>
                <a:gd name="T16" fmla="*/ 366 w 406"/>
                <a:gd name="T17" fmla="*/ 353 h 367"/>
                <a:gd name="T18" fmla="*/ 392 w 406"/>
                <a:gd name="T19" fmla="*/ 232 h 367"/>
                <a:gd name="T20" fmla="*/ 348 w 406"/>
                <a:gd name="T21" fmla="*/ 16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67">
                  <a:moveTo>
                    <a:pt x="348" y="164"/>
                  </a:moveTo>
                  <a:cubicBezTo>
                    <a:pt x="333" y="199"/>
                    <a:pt x="300" y="223"/>
                    <a:pt x="260" y="223"/>
                  </a:cubicBezTo>
                  <a:cubicBezTo>
                    <a:pt x="208" y="223"/>
                    <a:pt x="165" y="181"/>
                    <a:pt x="165" y="129"/>
                  </a:cubicBezTo>
                  <a:cubicBezTo>
                    <a:pt x="165" y="99"/>
                    <a:pt x="179" y="74"/>
                    <a:pt x="199" y="56"/>
                  </a:cubicBezTo>
                  <a:cubicBezTo>
                    <a:pt x="149" y="26"/>
                    <a:pt x="105" y="4"/>
                    <a:pt x="94" y="3"/>
                  </a:cubicBezTo>
                  <a:cubicBezTo>
                    <a:pt x="66" y="2"/>
                    <a:pt x="55" y="0"/>
                    <a:pt x="36" y="14"/>
                  </a:cubicBezTo>
                  <a:cubicBezTo>
                    <a:pt x="2" y="39"/>
                    <a:pt x="0" y="152"/>
                    <a:pt x="2" y="182"/>
                  </a:cubicBezTo>
                  <a:cubicBezTo>
                    <a:pt x="4" y="211"/>
                    <a:pt x="6" y="281"/>
                    <a:pt x="45" y="309"/>
                  </a:cubicBezTo>
                  <a:cubicBezTo>
                    <a:pt x="99" y="347"/>
                    <a:pt x="293" y="367"/>
                    <a:pt x="366" y="353"/>
                  </a:cubicBezTo>
                  <a:cubicBezTo>
                    <a:pt x="406" y="345"/>
                    <a:pt x="393" y="298"/>
                    <a:pt x="392" y="232"/>
                  </a:cubicBezTo>
                  <a:cubicBezTo>
                    <a:pt x="392" y="213"/>
                    <a:pt x="374" y="189"/>
                    <a:pt x="348" y="164"/>
                  </a:cubicBezTo>
                  <a:close/>
                </a:path>
              </a:pathLst>
            </a:custGeom>
            <a:gradFill>
              <a:gsLst>
                <a:gs pos="33000">
                  <a:schemeClr val="accent4"/>
                </a:gs>
                <a:gs pos="100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43" descr="" title=""/>
            <p:cNvSpPr>
              <a:spLocks/>
            </p:cNvSpPr>
            <p:nvPr/>
          </p:nvSpPr>
          <p:spPr bwMode="auto">
            <a:xfrm>
              <a:off x="5330954" y="2146561"/>
              <a:ext cx="479368" cy="441398"/>
            </a:xfrm>
            <a:custGeom>
              <a:avLst/>
              <a:gdLst>
                <a:gd name="T0" fmla="*/ 381 w 387"/>
                <a:gd name="T1" fmla="*/ 84 h 356"/>
                <a:gd name="T2" fmla="*/ 291 w 387"/>
                <a:gd name="T3" fmla="*/ 19 h 356"/>
                <a:gd name="T4" fmla="*/ 207 w 387"/>
                <a:gd name="T5" fmla="*/ 52 h 356"/>
                <a:gd name="T6" fmla="*/ 227 w 387"/>
                <a:gd name="T7" fmla="*/ 109 h 356"/>
                <a:gd name="T8" fmla="*/ 132 w 387"/>
                <a:gd name="T9" fmla="*/ 204 h 356"/>
                <a:gd name="T10" fmla="*/ 48 w 387"/>
                <a:gd name="T11" fmla="*/ 152 h 356"/>
                <a:gd name="T12" fmla="*/ 27 w 387"/>
                <a:gd name="T13" fmla="*/ 171 h 356"/>
                <a:gd name="T14" fmla="*/ 9 w 387"/>
                <a:gd name="T15" fmla="*/ 307 h 356"/>
                <a:gd name="T16" fmla="*/ 70 w 387"/>
                <a:gd name="T17" fmla="*/ 352 h 356"/>
                <a:gd name="T18" fmla="*/ 306 w 387"/>
                <a:gd name="T19" fmla="*/ 319 h 356"/>
                <a:gd name="T20" fmla="*/ 372 w 387"/>
                <a:gd name="T21" fmla="*/ 242 h 356"/>
                <a:gd name="T22" fmla="*/ 381 w 387"/>
                <a:gd name="T23" fmla="*/ 8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356">
                  <a:moveTo>
                    <a:pt x="381" y="84"/>
                  </a:moveTo>
                  <a:cubicBezTo>
                    <a:pt x="375" y="30"/>
                    <a:pt x="362" y="0"/>
                    <a:pt x="291" y="19"/>
                  </a:cubicBezTo>
                  <a:cubicBezTo>
                    <a:pt x="266" y="25"/>
                    <a:pt x="237" y="38"/>
                    <a:pt x="207" y="52"/>
                  </a:cubicBezTo>
                  <a:cubicBezTo>
                    <a:pt x="219" y="68"/>
                    <a:pt x="227" y="88"/>
                    <a:pt x="227" y="109"/>
                  </a:cubicBezTo>
                  <a:cubicBezTo>
                    <a:pt x="227" y="162"/>
                    <a:pt x="184" y="204"/>
                    <a:pt x="132" y="204"/>
                  </a:cubicBezTo>
                  <a:cubicBezTo>
                    <a:pt x="95" y="204"/>
                    <a:pt x="64" y="183"/>
                    <a:pt x="48" y="152"/>
                  </a:cubicBezTo>
                  <a:cubicBezTo>
                    <a:pt x="39" y="160"/>
                    <a:pt x="32" y="166"/>
                    <a:pt x="27" y="171"/>
                  </a:cubicBezTo>
                  <a:cubicBezTo>
                    <a:pt x="0" y="203"/>
                    <a:pt x="11" y="280"/>
                    <a:pt x="9" y="307"/>
                  </a:cubicBezTo>
                  <a:cubicBezTo>
                    <a:pt x="5" y="353"/>
                    <a:pt x="37" y="356"/>
                    <a:pt x="70" y="352"/>
                  </a:cubicBezTo>
                  <a:cubicBezTo>
                    <a:pt x="103" y="347"/>
                    <a:pt x="272" y="328"/>
                    <a:pt x="306" y="319"/>
                  </a:cubicBezTo>
                  <a:cubicBezTo>
                    <a:pt x="340" y="309"/>
                    <a:pt x="369" y="276"/>
                    <a:pt x="372" y="242"/>
                  </a:cubicBezTo>
                  <a:cubicBezTo>
                    <a:pt x="375" y="208"/>
                    <a:pt x="387" y="138"/>
                    <a:pt x="381" y="84"/>
                  </a:cubicBezTo>
                  <a:close/>
                </a:path>
              </a:pathLst>
            </a:custGeom>
            <a:gradFill>
              <a:gsLst>
                <a:gs pos="31000">
                  <a:schemeClr val="accent4"/>
                </a:gs>
                <a:gs pos="100000">
                  <a:schemeClr val="accent6"/>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4" descr="" title=""/>
            <p:cNvSpPr>
              <a:spLocks/>
            </p:cNvSpPr>
            <p:nvPr/>
          </p:nvSpPr>
          <p:spPr bwMode="auto">
            <a:xfrm>
              <a:off x="5390282" y="2211822"/>
              <a:ext cx="221886" cy="187476"/>
            </a:xfrm>
            <a:custGeom>
              <a:avLst/>
              <a:gdLst>
                <a:gd name="T0" fmla="*/ 84 w 179"/>
                <a:gd name="T1" fmla="*/ 152 h 152"/>
                <a:gd name="T2" fmla="*/ 179 w 179"/>
                <a:gd name="T3" fmla="*/ 57 h 152"/>
                <a:gd name="T4" fmla="*/ 159 w 179"/>
                <a:gd name="T5" fmla="*/ 0 h 152"/>
                <a:gd name="T6" fmla="*/ 0 w 179"/>
                <a:gd name="T7" fmla="*/ 100 h 152"/>
                <a:gd name="T8" fmla="*/ 84 w 179"/>
                <a:gd name="T9" fmla="*/ 152 h 152"/>
              </a:gdLst>
              <a:ahLst/>
              <a:cxnLst>
                <a:cxn ang="0">
                  <a:pos x="T0" y="T1"/>
                </a:cxn>
                <a:cxn ang="0">
                  <a:pos x="T2" y="T3"/>
                </a:cxn>
                <a:cxn ang="0">
                  <a:pos x="T4" y="T5"/>
                </a:cxn>
                <a:cxn ang="0">
                  <a:pos x="T6" y="T7"/>
                </a:cxn>
                <a:cxn ang="0">
                  <a:pos x="T8" y="T9"/>
                </a:cxn>
              </a:cxnLst>
              <a:rect l="0" t="0" r="r" b="b"/>
              <a:pathLst>
                <a:path w="179" h="152">
                  <a:moveTo>
                    <a:pt x="84" y="152"/>
                  </a:moveTo>
                  <a:cubicBezTo>
                    <a:pt x="136" y="152"/>
                    <a:pt x="179" y="110"/>
                    <a:pt x="179" y="57"/>
                  </a:cubicBezTo>
                  <a:cubicBezTo>
                    <a:pt x="179" y="36"/>
                    <a:pt x="171" y="16"/>
                    <a:pt x="159" y="0"/>
                  </a:cubicBezTo>
                  <a:cubicBezTo>
                    <a:pt x="97" y="31"/>
                    <a:pt x="34" y="73"/>
                    <a:pt x="0" y="100"/>
                  </a:cubicBezTo>
                  <a:cubicBezTo>
                    <a:pt x="16" y="131"/>
                    <a:pt x="47" y="152"/>
                    <a:pt x="84"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5" descr="" title=""/>
            <p:cNvSpPr>
              <a:spLocks/>
            </p:cNvSpPr>
            <p:nvPr/>
          </p:nvSpPr>
          <p:spPr bwMode="auto">
            <a:xfrm>
              <a:off x="4953629" y="2203516"/>
              <a:ext cx="226632" cy="207648"/>
            </a:xfrm>
            <a:custGeom>
              <a:avLst/>
              <a:gdLst>
                <a:gd name="T0" fmla="*/ 0 w 183"/>
                <a:gd name="T1" fmla="*/ 73 h 167"/>
                <a:gd name="T2" fmla="*/ 95 w 183"/>
                <a:gd name="T3" fmla="*/ 167 h 167"/>
                <a:gd name="T4" fmla="*/ 183 w 183"/>
                <a:gd name="T5" fmla="*/ 108 h 167"/>
                <a:gd name="T6" fmla="*/ 34 w 183"/>
                <a:gd name="T7" fmla="*/ 0 h 167"/>
                <a:gd name="T8" fmla="*/ 0 w 183"/>
                <a:gd name="T9" fmla="*/ 73 h 167"/>
              </a:gdLst>
              <a:ahLst/>
              <a:cxnLst>
                <a:cxn ang="0">
                  <a:pos x="T0" y="T1"/>
                </a:cxn>
                <a:cxn ang="0">
                  <a:pos x="T2" y="T3"/>
                </a:cxn>
                <a:cxn ang="0">
                  <a:pos x="T4" y="T5"/>
                </a:cxn>
                <a:cxn ang="0">
                  <a:pos x="T6" y="T7"/>
                </a:cxn>
                <a:cxn ang="0">
                  <a:pos x="T8" y="T9"/>
                </a:cxn>
              </a:cxnLst>
              <a:rect l="0" t="0" r="r" b="b"/>
              <a:pathLst>
                <a:path w="183" h="167">
                  <a:moveTo>
                    <a:pt x="0" y="73"/>
                  </a:moveTo>
                  <a:cubicBezTo>
                    <a:pt x="0" y="125"/>
                    <a:pt x="43" y="167"/>
                    <a:pt x="95" y="167"/>
                  </a:cubicBezTo>
                  <a:cubicBezTo>
                    <a:pt x="135" y="167"/>
                    <a:pt x="168" y="143"/>
                    <a:pt x="183" y="108"/>
                  </a:cubicBezTo>
                  <a:cubicBezTo>
                    <a:pt x="144" y="71"/>
                    <a:pt x="85" y="31"/>
                    <a:pt x="34" y="0"/>
                  </a:cubicBezTo>
                  <a:cubicBezTo>
                    <a:pt x="14" y="18"/>
                    <a:pt x="0" y="43"/>
                    <a:pt x="0"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6" descr="" title=""/>
            <p:cNvSpPr>
              <a:spLocks/>
            </p:cNvSpPr>
            <p:nvPr/>
          </p:nvSpPr>
          <p:spPr bwMode="auto">
            <a:xfrm>
              <a:off x="4732930" y="2692377"/>
              <a:ext cx="1128414" cy="545815"/>
            </a:xfrm>
            <a:custGeom>
              <a:avLst/>
              <a:gdLst>
                <a:gd name="T0" fmla="*/ 226 w 911"/>
                <a:gd name="T1" fmla="*/ 405 h 441"/>
                <a:gd name="T2" fmla="*/ 300 w 911"/>
                <a:gd name="T3" fmla="*/ 290 h 441"/>
                <a:gd name="T4" fmla="*/ 337 w 911"/>
                <a:gd name="T5" fmla="*/ 430 h 441"/>
                <a:gd name="T6" fmla="*/ 469 w 911"/>
                <a:gd name="T7" fmla="*/ 429 h 441"/>
                <a:gd name="T8" fmla="*/ 532 w 911"/>
                <a:gd name="T9" fmla="*/ 318 h 441"/>
                <a:gd name="T10" fmla="*/ 581 w 911"/>
                <a:gd name="T11" fmla="*/ 424 h 441"/>
                <a:gd name="T12" fmla="*/ 647 w 911"/>
                <a:gd name="T13" fmla="*/ 411 h 441"/>
                <a:gd name="T14" fmla="*/ 863 w 911"/>
                <a:gd name="T15" fmla="*/ 318 h 441"/>
                <a:gd name="T16" fmla="*/ 890 w 911"/>
                <a:gd name="T17" fmla="*/ 35 h 441"/>
                <a:gd name="T18" fmla="*/ 865 w 911"/>
                <a:gd name="T19" fmla="*/ 15 h 441"/>
                <a:gd name="T20" fmla="*/ 643 w 911"/>
                <a:gd name="T21" fmla="*/ 123 h 441"/>
                <a:gd name="T22" fmla="*/ 552 w 911"/>
                <a:gd name="T23" fmla="*/ 270 h 441"/>
                <a:gd name="T24" fmla="*/ 520 w 911"/>
                <a:gd name="T25" fmla="*/ 177 h 441"/>
                <a:gd name="T26" fmla="*/ 312 w 911"/>
                <a:gd name="T27" fmla="*/ 166 h 441"/>
                <a:gd name="T28" fmla="*/ 263 w 911"/>
                <a:gd name="T29" fmla="*/ 258 h 441"/>
                <a:gd name="T30" fmla="*/ 200 w 911"/>
                <a:gd name="T31" fmla="*/ 114 h 441"/>
                <a:gd name="T32" fmla="*/ 13 w 911"/>
                <a:gd name="T33" fmla="*/ 16 h 441"/>
                <a:gd name="T34" fmla="*/ 61 w 911"/>
                <a:gd name="T35" fmla="*/ 335 h 441"/>
                <a:gd name="T36" fmla="*/ 226 w 911"/>
                <a:gd name="T37"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1" h="441">
                  <a:moveTo>
                    <a:pt x="226" y="405"/>
                  </a:moveTo>
                  <a:cubicBezTo>
                    <a:pt x="238" y="384"/>
                    <a:pt x="282" y="318"/>
                    <a:pt x="300" y="290"/>
                  </a:cubicBezTo>
                  <a:cubicBezTo>
                    <a:pt x="308" y="313"/>
                    <a:pt x="321" y="367"/>
                    <a:pt x="337" y="430"/>
                  </a:cubicBezTo>
                  <a:cubicBezTo>
                    <a:pt x="365" y="440"/>
                    <a:pt x="423" y="441"/>
                    <a:pt x="469" y="429"/>
                  </a:cubicBezTo>
                  <a:cubicBezTo>
                    <a:pt x="480" y="404"/>
                    <a:pt x="508" y="354"/>
                    <a:pt x="532" y="318"/>
                  </a:cubicBezTo>
                  <a:cubicBezTo>
                    <a:pt x="539" y="338"/>
                    <a:pt x="543" y="345"/>
                    <a:pt x="581" y="424"/>
                  </a:cubicBezTo>
                  <a:cubicBezTo>
                    <a:pt x="601" y="418"/>
                    <a:pt x="622" y="421"/>
                    <a:pt x="647" y="411"/>
                  </a:cubicBezTo>
                  <a:cubicBezTo>
                    <a:pt x="655" y="408"/>
                    <a:pt x="831" y="373"/>
                    <a:pt x="863" y="318"/>
                  </a:cubicBezTo>
                  <a:cubicBezTo>
                    <a:pt x="911" y="233"/>
                    <a:pt x="892" y="65"/>
                    <a:pt x="890" y="35"/>
                  </a:cubicBezTo>
                  <a:cubicBezTo>
                    <a:pt x="889" y="18"/>
                    <a:pt x="888" y="0"/>
                    <a:pt x="865" y="15"/>
                  </a:cubicBezTo>
                  <a:cubicBezTo>
                    <a:pt x="855" y="23"/>
                    <a:pt x="667" y="117"/>
                    <a:pt x="643" y="123"/>
                  </a:cubicBezTo>
                  <a:cubicBezTo>
                    <a:pt x="631" y="165"/>
                    <a:pt x="598" y="223"/>
                    <a:pt x="552" y="270"/>
                  </a:cubicBezTo>
                  <a:cubicBezTo>
                    <a:pt x="548" y="256"/>
                    <a:pt x="534" y="216"/>
                    <a:pt x="520" y="177"/>
                  </a:cubicBezTo>
                  <a:cubicBezTo>
                    <a:pt x="489" y="168"/>
                    <a:pt x="364" y="158"/>
                    <a:pt x="312" y="166"/>
                  </a:cubicBezTo>
                  <a:cubicBezTo>
                    <a:pt x="304" y="176"/>
                    <a:pt x="278" y="222"/>
                    <a:pt x="263" y="258"/>
                  </a:cubicBezTo>
                  <a:cubicBezTo>
                    <a:pt x="244" y="233"/>
                    <a:pt x="214" y="154"/>
                    <a:pt x="200" y="114"/>
                  </a:cubicBezTo>
                  <a:cubicBezTo>
                    <a:pt x="186" y="110"/>
                    <a:pt x="25" y="22"/>
                    <a:pt x="13" y="16"/>
                  </a:cubicBezTo>
                  <a:cubicBezTo>
                    <a:pt x="0" y="10"/>
                    <a:pt x="14" y="272"/>
                    <a:pt x="61" y="335"/>
                  </a:cubicBezTo>
                  <a:cubicBezTo>
                    <a:pt x="95" y="379"/>
                    <a:pt x="202" y="406"/>
                    <a:pt x="226" y="405"/>
                  </a:cubicBezTo>
                  <a:close/>
                </a:path>
              </a:pathLst>
            </a:custGeom>
            <a:gradFill flip="none" rotWithShape="1">
              <a:gsLst>
                <a:gs pos="0">
                  <a:schemeClr val="accent4"/>
                </a:gs>
                <a:gs pos="100000">
                  <a:schemeClr val="accent6"/>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7" descr="" title=""/>
            <p:cNvSpPr>
              <a:spLocks/>
            </p:cNvSpPr>
            <p:nvPr/>
          </p:nvSpPr>
          <p:spPr bwMode="auto">
            <a:xfrm>
              <a:off x="5058046" y="2895278"/>
              <a:ext cx="87805" cy="134081"/>
            </a:xfrm>
            <a:custGeom>
              <a:avLst/>
              <a:gdLst>
                <a:gd name="T0" fmla="*/ 49 w 71"/>
                <a:gd name="T1" fmla="*/ 2 h 109"/>
                <a:gd name="T2" fmla="*/ 71 w 71"/>
                <a:gd name="T3" fmla="*/ 0 h 109"/>
                <a:gd name="T4" fmla="*/ 13 w 71"/>
                <a:gd name="T5" fmla="*/ 109 h 109"/>
                <a:gd name="T6" fmla="*/ 0 w 71"/>
                <a:gd name="T7" fmla="*/ 94 h 109"/>
                <a:gd name="T8" fmla="*/ 49 w 71"/>
                <a:gd name="T9" fmla="*/ 2 h 109"/>
              </a:gdLst>
              <a:ahLst/>
              <a:cxnLst>
                <a:cxn ang="0">
                  <a:pos x="T0" y="T1"/>
                </a:cxn>
                <a:cxn ang="0">
                  <a:pos x="T2" y="T3"/>
                </a:cxn>
                <a:cxn ang="0">
                  <a:pos x="T4" y="T5"/>
                </a:cxn>
                <a:cxn ang="0">
                  <a:pos x="T6" y="T7"/>
                </a:cxn>
                <a:cxn ang="0">
                  <a:pos x="T8" y="T9"/>
                </a:cxn>
              </a:cxnLst>
              <a:rect l="0" t="0" r="r" b="b"/>
              <a:pathLst>
                <a:path w="71" h="109">
                  <a:moveTo>
                    <a:pt x="49" y="2"/>
                  </a:moveTo>
                  <a:cubicBezTo>
                    <a:pt x="71" y="0"/>
                    <a:pt x="71" y="0"/>
                    <a:pt x="71" y="0"/>
                  </a:cubicBezTo>
                  <a:cubicBezTo>
                    <a:pt x="71" y="0"/>
                    <a:pt x="23" y="86"/>
                    <a:pt x="13" y="109"/>
                  </a:cubicBezTo>
                  <a:cubicBezTo>
                    <a:pt x="9" y="103"/>
                    <a:pt x="3" y="99"/>
                    <a:pt x="0" y="94"/>
                  </a:cubicBezTo>
                  <a:cubicBezTo>
                    <a:pt x="15" y="62"/>
                    <a:pt x="49" y="2"/>
                    <a:pt x="49" y="2"/>
                  </a:cubicBezTo>
                  <a:close/>
                </a:path>
              </a:pathLst>
            </a:custGeom>
            <a:gradFill flip="none" rotWithShape="1">
              <a:gsLst>
                <a:gs pos="0">
                  <a:schemeClr val="accent4"/>
                </a:gs>
                <a:gs pos="77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8" descr="" title=""/>
            <p:cNvSpPr>
              <a:spLocks/>
            </p:cNvSpPr>
            <p:nvPr/>
          </p:nvSpPr>
          <p:spPr bwMode="auto">
            <a:xfrm>
              <a:off x="5416386" y="2833577"/>
              <a:ext cx="143574" cy="192222"/>
            </a:xfrm>
            <a:custGeom>
              <a:avLst/>
              <a:gdLst>
                <a:gd name="T0" fmla="*/ 0 w 116"/>
                <a:gd name="T1" fmla="*/ 156 h 156"/>
                <a:gd name="T2" fmla="*/ 32 w 116"/>
                <a:gd name="T3" fmla="*/ 148 h 156"/>
                <a:gd name="T4" fmla="*/ 116 w 116"/>
                <a:gd name="T5" fmla="*/ 0 h 156"/>
                <a:gd name="T6" fmla="*/ 91 w 116"/>
                <a:gd name="T7" fmla="*/ 9 h 156"/>
                <a:gd name="T8" fmla="*/ 0 w 116"/>
                <a:gd name="T9" fmla="*/ 156 h 156"/>
              </a:gdLst>
              <a:ahLst/>
              <a:cxnLst>
                <a:cxn ang="0">
                  <a:pos x="T0" y="T1"/>
                </a:cxn>
                <a:cxn ang="0">
                  <a:pos x="T2" y="T3"/>
                </a:cxn>
                <a:cxn ang="0">
                  <a:pos x="T4" y="T5"/>
                </a:cxn>
                <a:cxn ang="0">
                  <a:pos x="T6" y="T7"/>
                </a:cxn>
                <a:cxn ang="0">
                  <a:pos x="T8" y="T9"/>
                </a:cxn>
              </a:cxnLst>
              <a:rect l="0" t="0" r="r" b="b"/>
              <a:pathLst>
                <a:path w="116" h="156">
                  <a:moveTo>
                    <a:pt x="0" y="156"/>
                  </a:moveTo>
                  <a:cubicBezTo>
                    <a:pt x="10" y="156"/>
                    <a:pt x="16" y="153"/>
                    <a:pt x="32" y="148"/>
                  </a:cubicBezTo>
                  <a:cubicBezTo>
                    <a:pt x="66" y="117"/>
                    <a:pt x="111" y="30"/>
                    <a:pt x="116" y="0"/>
                  </a:cubicBezTo>
                  <a:cubicBezTo>
                    <a:pt x="108" y="3"/>
                    <a:pt x="98" y="7"/>
                    <a:pt x="91" y="9"/>
                  </a:cubicBezTo>
                  <a:cubicBezTo>
                    <a:pt x="75" y="72"/>
                    <a:pt x="22" y="132"/>
                    <a:pt x="0" y="156"/>
                  </a:cubicBezTo>
                  <a:close/>
                </a:path>
              </a:pathLst>
            </a:custGeom>
            <a:gradFill flip="none" rotWithShape="1">
              <a:gsLst>
                <a:gs pos="0">
                  <a:schemeClr val="accent4"/>
                </a:gs>
                <a:gs pos="83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9" descr="" title=""/>
            <p:cNvSpPr>
              <a:spLocks/>
            </p:cNvSpPr>
            <p:nvPr/>
          </p:nvSpPr>
          <p:spPr bwMode="auto">
            <a:xfrm>
              <a:off x="5391469" y="3085127"/>
              <a:ext cx="359037" cy="131708"/>
            </a:xfrm>
            <a:custGeom>
              <a:avLst/>
              <a:gdLst>
                <a:gd name="T0" fmla="*/ 0 w 125"/>
                <a:gd name="T1" fmla="*/ 0 h 106"/>
                <a:gd name="T2" fmla="*/ 31 w 125"/>
                <a:gd name="T3" fmla="*/ 9 h 106"/>
                <a:gd name="T4" fmla="*/ 60 w 125"/>
                <a:gd name="T5" fmla="*/ 84 h 106"/>
                <a:gd name="T6" fmla="*/ 125 w 125"/>
                <a:gd name="T7" fmla="*/ 74 h 106"/>
                <a:gd name="T8" fmla="*/ 115 w 125"/>
                <a:gd name="T9" fmla="*/ 93 h 106"/>
                <a:gd name="T10" fmla="*/ 49 w 125"/>
                <a:gd name="T11" fmla="*/ 106 h 106"/>
                <a:gd name="T12" fmla="*/ 0 w 125"/>
                <a:gd name="T13" fmla="*/ 0 h 106"/>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9200 w 23276"/>
                <a:gd name="connsiteY4" fmla="*/ 8774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059 w 23276"/>
                <a:gd name="connsiteY4" fmla="*/ 7870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213 w 23276"/>
                <a:gd name="connsiteY4" fmla="*/ 8232 h 10000"/>
                <a:gd name="connsiteX5" fmla="*/ 3920 w 23276"/>
                <a:gd name="connsiteY5" fmla="*/ 10000 h 10000"/>
                <a:gd name="connsiteX6" fmla="*/ 0 w 23276"/>
                <a:gd name="connsiteY6" fmla="*/ 0 h 10000"/>
                <a:gd name="connsiteX0" fmla="*/ 0 w 23276"/>
                <a:gd name="connsiteY0" fmla="*/ 0 h 10032"/>
                <a:gd name="connsiteX1" fmla="*/ 2480 w 23276"/>
                <a:gd name="connsiteY1" fmla="*/ 849 h 10032"/>
                <a:gd name="connsiteX2" fmla="*/ 4800 w 23276"/>
                <a:gd name="connsiteY2" fmla="*/ 7925 h 10032"/>
                <a:gd name="connsiteX3" fmla="*/ 23276 w 23276"/>
                <a:gd name="connsiteY3" fmla="*/ 3365 h 10032"/>
                <a:gd name="connsiteX4" fmla="*/ 3920 w 23276"/>
                <a:gd name="connsiteY4" fmla="*/ 10000 h 10032"/>
                <a:gd name="connsiteX5" fmla="*/ 0 w 23276"/>
                <a:gd name="connsiteY5" fmla="*/ 0 h 10032"/>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3920 w 23276"/>
                <a:gd name="connsiteY4" fmla="*/ 10000 h 10000"/>
                <a:gd name="connsiteX5" fmla="*/ 0 w 2327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6" h="10000">
                  <a:moveTo>
                    <a:pt x="0" y="0"/>
                  </a:moveTo>
                  <a:cubicBezTo>
                    <a:pt x="960" y="283"/>
                    <a:pt x="2160" y="943"/>
                    <a:pt x="2480" y="849"/>
                  </a:cubicBezTo>
                  <a:cubicBezTo>
                    <a:pt x="2960" y="2642"/>
                    <a:pt x="4480" y="6981"/>
                    <a:pt x="4800" y="7925"/>
                  </a:cubicBezTo>
                  <a:cubicBezTo>
                    <a:pt x="6720" y="7642"/>
                    <a:pt x="22716" y="3554"/>
                    <a:pt x="23276" y="3365"/>
                  </a:cubicBezTo>
                  <a:cubicBezTo>
                    <a:pt x="23129" y="3711"/>
                    <a:pt x="11658" y="9295"/>
                    <a:pt x="3920" y="10000"/>
                  </a:cubicBezTo>
                  <a:cubicBezTo>
                    <a:pt x="3360" y="8585"/>
                    <a:pt x="400" y="1792"/>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50" descr="" title=""/>
            <p:cNvSpPr>
              <a:spLocks/>
            </p:cNvSpPr>
            <p:nvPr/>
          </p:nvSpPr>
          <p:spPr bwMode="auto">
            <a:xfrm>
              <a:off x="4732930" y="2140629"/>
              <a:ext cx="454451" cy="442585"/>
            </a:xfrm>
            <a:custGeom>
              <a:avLst/>
              <a:gdLst>
                <a:gd name="T0" fmla="*/ 62 w 367"/>
                <a:gd name="T1" fmla="*/ 0 h 357"/>
                <a:gd name="T2" fmla="*/ 44 w 367"/>
                <a:gd name="T3" fmla="*/ 221 h 357"/>
                <a:gd name="T4" fmla="*/ 102 w 367"/>
                <a:gd name="T5" fmla="*/ 298 h 357"/>
                <a:gd name="T6" fmla="*/ 367 w 367"/>
                <a:gd name="T7" fmla="*/ 350 h 357"/>
                <a:gd name="T8" fmla="*/ 98 w 367"/>
                <a:gd name="T9" fmla="*/ 321 h 357"/>
                <a:gd name="T10" fmla="*/ 32 w 367"/>
                <a:gd name="T11" fmla="*/ 270 h 357"/>
                <a:gd name="T12" fmla="*/ 33 w 367"/>
                <a:gd name="T13" fmla="*/ 30 h 357"/>
                <a:gd name="T14" fmla="*/ 62 w 367"/>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57">
                  <a:moveTo>
                    <a:pt x="62" y="0"/>
                  </a:moveTo>
                  <a:cubicBezTo>
                    <a:pt x="46" y="42"/>
                    <a:pt x="40" y="181"/>
                    <a:pt x="44" y="221"/>
                  </a:cubicBezTo>
                  <a:cubicBezTo>
                    <a:pt x="49" y="267"/>
                    <a:pt x="80" y="289"/>
                    <a:pt x="102" y="298"/>
                  </a:cubicBezTo>
                  <a:cubicBezTo>
                    <a:pt x="170" y="325"/>
                    <a:pt x="271" y="341"/>
                    <a:pt x="367" y="350"/>
                  </a:cubicBezTo>
                  <a:cubicBezTo>
                    <a:pt x="309" y="357"/>
                    <a:pt x="177" y="348"/>
                    <a:pt x="98" y="321"/>
                  </a:cubicBezTo>
                  <a:cubicBezTo>
                    <a:pt x="51" y="305"/>
                    <a:pt x="41" y="292"/>
                    <a:pt x="32" y="270"/>
                  </a:cubicBezTo>
                  <a:cubicBezTo>
                    <a:pt x="0" y="188"/>
                    <a:pt x="23" y="46"/>
                    <a:pt x="33" y="30"/>
                  </a:cubicBezTo>
                  <a:cubicBezTo>
                    <a:pt x="44" y="14"/>
                    <a:pt x="50" y="8"/>
                    <a:pt x="62" y="0"/>
                  </a:cubicBezTo>
                  <a:close/>
                </a:path>
              </a:pathLst>
            </a:custGeom>
            <a:gradFill>
              <a:gsLst>
                <a:gs pos="0">
                  <a:schemeClr val="accent4"/>
                </a:gs>
                <a:gs pos="100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51" descr="" title=""/>
            <p:cNvSpPr>
              <a:spLocks/>
            </p:cNvSpPr>
            <p:nvPr/>
          </p:nvSpPr>
          <p:spPr bwMode="auto">
            <a:xfrm>
              <a:off x="5340446" y="2494222"/>
              <a:ext cx="434279" cy="100858"/>
            </a:xfrm>
            <a:custGeom>
              <a:avLst/>
              <a:gdLst>
                <a:gd name="T0" fmla="*/ 1 w 350"/>
                <a:gd name="T1" fmla="*/ 41 h 82"/>
                <a:gd name="T2" fmla="*/ 188 w 350"/>
                <a:gd name="T3" fmla="*/ 35 h 82"/>
                <a:gd name="T4" fmla="*/ 350 w 350"/>
                <a:gd name="T5" fmla="*/ 0 h 82"/>
                <a:gd name="T6" fmla="*/ 282 w 350"/>
                <a:gd name="T7" fmla="*/ 42 h 82"/>
                <a:gd name="T8" fmla="*/ 26 w 350"/>
                <a:gd name="T9" fmla="*/ 73 h 82"/>
                <a:gd name="T10" fmla="*/ 1 w 350"/>
                <a:gd name="T11" fmla="*/ 41 h 82"/>
              </a:gdLst>
              <a:ahLst/>
              <a:cxnLst>
                <a:cxn ang="0">
                  <a:pos x="T0" y="T1"/>
                </a:cxn>
                <a:cxn ang="0">
                  <a:pos x="T2" y="T3"/>
                </a:cxn>
                <a:cxn ang="0">
                  <a:pos x="T4" y="T5"/>
                </a:cxn>
                <a:cxn ang="0">
                  <a:pos x="T6" y="T7"/>
                </a:cxn>
                <a:cxn ang="0">
                  <a:pos x="T8" y="T9"/>
                </a:cxn>
                <a:cxn ang="0">
                  <a:pos x="T10" y="T11"/>
                </a:cxn>
              </a:cxnLst>
              <a:rect l="0" t="0" r="r" b="b"/>
              <a:pathLst>
                <a:path w="350" h="82">
                  <a:moveTo>
                    <a:pt x="1" y="41"/>
                  </a:moveTo>
                  <a:cubicBezTo>
                    <a:pt x="49" y="55"/>
                    <a:pt x="117" y="46"/>
                    <a:pt x="188" y="35"/>
                  </a:cubicBezTo>
                  <a:cubicBezTo>
                    <a:pt x="259" y="24"/>
                    <a:pt x="334" y="11"/>
                    <a:pt x="350" y="0"/>
                  </a:cubicBezTo>
                  <a:cubicBezTo>
                    <a:pt x="332" y="31"/>
                    <a:pt x="303" y="38"/>
                    <a:pt x="282" y="42"/>
                  </a:cubicBezTo>
                  <a:cubicBezTo>
                    <a:pt x="255" y="46"/>
                    <a:pt x="55" y="82"/>
                    <a:pt x="26" y="73"/>
                  </a:cubicBezTo>
                  <a:cubicBezTo>
                    <a:pt x="5" y="66"/>
                    <a:pt x="0" y="54"/>
                    <a:pt x="1" y="41"/>
                  </a:cubicBezTo>
                  <a:close/>
                </a:path>
              </a:pathLst>
            </a:custGeom>
            <a:gradFill>
              <a:gsLst>
                <a:gs pos="100000">
                  <a:schemeClr val="accent4"/>
                </a:gs>
                <a:gs pos="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52" descr="" title=""/>
            <p:cNvSpPr>
              <a:spLocks/>
            </p:cNvSpPr>
            <p:nvPr/>
          </p:nvSpPr>
          <p:spPr bwMode="auto">
            <a:xfrm>
              <a:off x="5104322" y="3050716"/>
              <a:ext cx="217140" cy="189849"/>
            </a:xfrm>
            <a:custGeom>
              <a:avLst/>
              <a:gdLst>
                <a:gd name="T0" fmla="*/ 0 w 176"/>
                <a:gd name="T1" fmla="*/ 0 h 153"/>
                <a:gd name="T2" fmla="*/ 27 w 176"/>
                <a:gd name="T3" fmla="*/ 18 h 153"/>
                <a:gd name="T4" fmla="*/ 55 w 176"/>
                <a:gd name="T5" fmla="*/ 122 h 153"/>
                <a:gd name="T6" fmla="*/ 176 w 176"/>
                <a:gd name="T7" fmla="*/ 123 h 153"/>
                <a:gd name="T8" fmla="*/ 168 w 176"/>
                <a:gd name="T9" fmla="*/ 139 h 153"/>
                <a:gd name="T10" fmla="*/ 37 w 176"/>
                <a:gd name="T11" fmla="*/ 140 h 153"/>
                <a:gd name="T12" fmla="*/ 0 w 176"/>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6" h="153">
                  <a:moveTo>
                    <a:pt x="0" y="0"/>
                  </a:moveTo>
                  <a:cubicBezTo>
                    <a:pt x="0" y="0"/>
                    <a:pt x="20" y="13"/>
                    <a:pt x="27" y="18"/>
                  </a:cubicBezTo>
                  <a:cubicBezTo>
                    <a:pt x="35" y="50"/>
                    <a:pt x="52" y="112"/>
                    <a:pt x="55" y="122"/>
                  </a:cubicBezTo>
                  <a:cubicBezTo>
                    <a:pt x="72" y="126"/>
                    <a:pt x="142" y="130"/>
                    <a:pt x="176" y="123"/>
                  </a:cubicBezTo>
                  <a:cubicBezTo>
                    <a:pt x="173" y="129"/>
                    <a:pt x="171" y="134"/>
                    <a:pt x="168" y="139"/>
                  </a:cubicBezTo>
                  <a:cubicBezTo>
                    <a:pt x="125" y="153"/>
                    <a:pt x="56" y="148"/>
                    <a:pt x="37" y="140"/>
                  </a:cubicBezTo>
                  <a:cubicBezTo>
                    <a:pt x="30" y="114"/>
                    <a:pt x="0" y="0"/>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Rectangle 701" descr="" title=""/>
            <p:cNvSpPr/>
            <p:nvPr/>
          </p:nvSpPr>
          <p:spPr>
            <a:xfrm>
              <a:off x="4806765" y="3101498"/>
              <a:ext cx="224095" cy="91928"/>
            </a:xfrm>
            <a:custGeom>
              <a:avLst/>
              <a:gdLst>
                <a:gd name="connsiteX0" fmla="*/ 0 w 224095"/>
                <a:gd name="connsiteY0" fmla="*/ 0 h 108597"/>
                <a:gd name="connsiteX1" fmla="*/ 224095 w 224095"/>
                <a:gd name="connsiteY1" fmla="*/ 0 h 108597"/>
                <a:gd name="connsiteX2" fmla="*/ 224095 w 224095"/>
                <a:gd name="connsiteY2" fmla="*/ 108597 h 108597"/>
                <a:gd name="connsiteX3" fmla="*/ 0 w 224095"/>
                <a:gd name="connsiteY3" fmla="*/ 108597 h 108597"/>
                <a:gd name="connsiteX4" fmla="*/ 0 w 224095"/>
                <a:gd name="connsiteY4" fmla="*/ 0 h 108597"/>
                <a:gd name="connsiteX0" fmla="*/ 0 w 231239"/>
                <a:gd name="connsiteY0" fmla="*/ 0 h 108597"/>
                <a:gd name="connsiteX1" fmla="*/ 231239 w 231239"/>
                <a:gd name="connsiteY1" fmla="*/ 73819 h 108597"/>
                <a:gd name="connsiteX2" fmla="*/ 224095 w 231239"/>
                <a:gd name="connsiteY2" fmla="*/ 108597 h 108597"/>
                <a:gd name="connsiteX3" fmla="*/ 0 w 231239"/>
                <a:gd name="connsiteY3" fmla="*/ 108597 h 108597"/>
                <a:gd name="connsiteX4" fmla="*/ 0 w 231239"/>
                <a:gd name="connsiteY4" fmla="*/ 0 h 108597"/>
                <a:gd name="connsiteX0" fmla="*/ 0 w 231239"/>
                <a:gd name="connsiteY0" fmla="*/ 0 h 118122"/>
                <a:gd name="connsiteX1" fmla="*/ 231239 w 231239"/>
                <a:gd name="connsiteY1" fmla="*/ 73819 h 118122"/>
                <a:gd name="connsiteX2" fmla="*/ 197901 w 231239"/>
                <a:gd name="connsiteY2" fmla="*/ 118122 h 118122"/>
                <a:gd name="connsiteX3" fmla="*/ 0 w 231239"/>
                <a:gd name="connsiteY3" fmla="*/ 108597 h 118122"/>
                <a:gd name="connsiteX4" fmla="*/ 0 w 231239"/>
                <a:gd name="connsiteY4" fmla="*/ 0 h 118122"/>
                <a:gd name="connsiteX0" fmla="*/ 0 w 216952"/>
                <a:gd name="connsiteY0" fmla="*/ 0 h 118122"/>
                <a:gd name="connsiteX1" fmla="*/ 216952 w 216952"/>
                <a:gd name="connsiteY1" fmla="*/ 90487 h 118122"/>
                <a:gd name="connsiteX2" fmla="*/ 197901 w 216952"/>
                <a:gd name="connsiteY2" fmla="*/ 118122 h 118122"/>
                <a:gd name="connsiteX3" fmla="*/ 0 w 216952"/>
                <a:gd name="connsiteY3" fmla="*/ 108597 h 118122"/>
                <a:gd name="connsiteX4" fmla="*/ 0 w 216952"/>
                <a:gd name="connsiteY4" fmla="*/ 0 h 118122"/>
                <a:gd name="connsiteX0" fmla="*/ 0 w 231239"/>
                <a:gd name="connsiteY0" fmla="*/ 0 h 89547"/>
                <a:gd name="connsiteX1" fmla="*/ 231239 w 231239"/>
                <a:gd name="connsiteY1" fmla="*/ 61912 h 89547"/>
                <a:gd name="connsiteX2" fmla="*/ 212188 w 231239"/>
                <a:gd name="connsiteY2" fmla="*/ 89547 h 89547"/>
                <a:gd name="connsiteX3" fmla="*/ 14287 w 231239"/>
                <a:gd name="connsiteY3" fmla="*/ 80022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42862 w 231239"/>
                <a:gd name="connsiteY3" fmla="*/ 68116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0 w 231239"/>
                <a:gd name="connsiteY3" fmla="*/ 0 h 89547"/>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Lst>
              <a:ahLst/>
              <a:cxnLst>
                <a:cxn ang="0">
                  <a:pos x="connsiteX0" y="connsiteY0"/>
                </a:cxn>
                <a:cxn ang="0">
                  <a:pos x="connsiteX1" y="connsiteY1"/>
                </a:cxn>
                <a:cxn ang="0">
                  <a:pos x="connsiteX2" y="connsiteY2"/>
                </a:cxn>
                <a:cxn ang="0">
                  <a:pos x="connsiteX3" y="connsiteY3"/>
                </a:cxn>
              </a:cxnLst>
              <a:rect l="l" t="t" r="r" b="b"/>
              <a:pathLst>
                <a:path w="224095" h="91928">
                  <a:moveTo>
                    <a:pt x="0" y="0"/>
                  </a:moveTo>
                  <a:cubicBezTo>
                    <a:pt x="67554" y="30956"/>
                    <a:pt x="132728" y="57149"/>
                    <a:pt x="224095" y="64293"/>
                  </a:cubicBezTo>
                  <a:lnTo>
                    <a:pt x="205044" y="91928"/>
                  </a:lnTo>
                  <a:cubicBezTo>
                    <a:pt x="172415" y="89860"/>
                    <a:pt x="49298" y="75887"/>
                    <a:pt x="0" y="0"/>
                  </a:cubicBezTo>
                  <a:close/>
                </a:path>
              </a:pathLst>
            </a:custGeom>
            <a:gradFill>
              <a:gsLst>
                <a:gs pos="0">
                  <a:schemeClr val="accent6"/>
                </a:gs>
                <a:gs pos="91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1" name="Pumpkin2" descr="" title=""/>
          <p:cNvGrpSpPr>
            <a:grpSpLocks noChangeAspect="1"/>
          </p:cNvGrpSpPr>
          <p:nvPr/>
        </p:nvGrpSpPr>
        <p:grpSpPr bwMode="auto">
          <a:xfrm>
            <a:off x="1727200" y="1192196"/>
            <a:ext cx="2079784" cy="2185381"/>
            <a:chOff x="543" y="0"/>
            <a:chExt cx="3230" cy="3394"/>
          </a:xfrm>
        </p:grpSpPr>
        <p:sp>
          <p:nvSpPr>
            <p:cNvPr id="112"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12"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13"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14"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15"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16"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17"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18"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119"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120"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2794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21"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122"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123"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24"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25"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26"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27"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28"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gradFill>
              <a:gsLst>
                <a:gs pos="100000">
                  <a:schemeClr val="accent4"/>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8" name="Pumpkin1" descr="" title=""/>
          <p:cNvGrpSpPr>
            <a:grpSpLocks noChangeAspect="1"/>
          </p:cNvGrpSpPr>
          <p:nvPr/>
        </p:nvGrpSpPr>
        <p:grpSpPr bwMode="auto">
          <a:xfrm>
            <a:off x="2946401" y="799979"/>
            <a:ext cx="3077985" cy="3234265"/>
            <a:chOff x="543" y="0"/>
            <a:chExt cx="3230" cy="3394"/>
          </a:xfrm>
        </p:grpSpPr>
        <p:sp>
          <p:nvSpPr>
            <p:cNvPr id="139"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39"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40"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41"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42"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43"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44"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145"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146"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147"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2794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148"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149"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150"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51"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152"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153"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154"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155"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65" name="Title 1" descr="" title=""/>
          <p:cNvSpPr>
            <a:spLocks noGrp="1"/>
          </p:cNvSpPr>
          <p:nvPr>
            <p:ph type="title"/>
          </p:nvPr>
        </p:nvSpPr>
        <p:spPr>
          <a:effectLst>
            <a:outerShdw blurRad="50800" dist="50800" dir="1920000" algn="ctr" rotWithShape="0">
              <a:srgbClr val="000000">
                <a:alpha val="43137"/>
              </a:srgbClr>
            </a:outerShdw>
          </a:effectLst>
        </p:spPr>
        <p:txBody>
          <a:bodyPr>
            <a:noAutofit/>
          </a:bodyPr>
          <a:lstStyle/>
          <a:p>
            <a:pPr algn="ctr"/>
            <a:r>
              <a:rPr lang="en-US" sz="3733" dirty="0">
                <a:ln w="19050">
                  <a:solidFill>
                    <a:schemeClr val="tx1"/>
                  </a:solidFill>
                </a:ln>
                <a:gradFill>
                  <a:gsLst>
                    <a:gs pos="37000">
                      <a:schemeClr val="bg1">
                        <a:lumMod val="85000"/>
                      </a:schemeClr>
                    </a:gs>
                    <a:gs pos="100000">
                      <a:schemeClr val="tx1">
                        <a:lumMod val="85000"/>
                        <a:lumOff val="15000"/>
                      </a:schemeClr>
                    </a:gs>
                  </a:gsLst>
                  <a:lin ang="5400000" scaled="0"/>
                </a:gradFill>
                <a:latin typeface="CAC Moose" panose="00000400000000000000" pitchFamily="2" charset="0"/>
                <a:cs typeface="Aharoni" pitchFamily="2" charset="-79"/>
              </a:rPr>
              <a:t>Ethics Commission Advisory Opinions</a:t>
            </a:r>
            <a:endParaRPr lang="en-US" sz="3733" dirty="0">
              <a:ln w="19050">
                <a:solidFill>
                  <a:schemeClr val="tx1"/>
                </a:solidFill>
              </a:ln>
              <a:gradFill>
                <a:gsLst>
                  <a:gs pos="37000">
                    <a:schemeClr val="bg1">
                      <a:lumMod val="85000"/>
                    </a:schemeClr>
                  </a:gs>
                  <a:gs pos="100000">
                    <a:schemeClr val="tx1">
                      <a:lumMod val="85000"/>
                      <a:lumOff val="15000"/>
                    </a:schemeClr>
                  </a:gs>
                </a:gsLst>
                <a:lin ang="5400000" scaled="0"/>
              </a:gradFill>
              <a:latin typeface="CAC Moose" panose="00000400000000000000" pitchFamily="2" charset="0"/>
            </a:endParaRPr>
          </a:p>
        </p:txBody>
      </p:sp>
      <p:sp>
        <p:nvSpPr>
          <p:cNvPr id="166" name="Title 1" descr="" title=""/>
          <p:cNvSpPr txBox="1">
            <a:spLocks/>
          </p:cNvSpPr>
          <p:nvPr/>
        </p:nvSpPr>
        <p:spPr>
          <a:xfrm>
            <a:off x="0" y="4252107"/>
            <a:ext cx="9144000" cy="2153112"/>
          </a:xfrm>
          <a:prstGeom prst="rect">
            <a:avLst/>
          </a:prstGeom>
          <a:effectLst>
            <a:outerShdw blurRad="50800" dist="50800" dir="1920000" algn="ctr" rotWithShape="0">
              <a:srgbClr val="000000">
                <a:alpha val="43137"/>
              </a:srgbClr>
            </a:outerShdw>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algn="ctr"/>
            <a:endParaRPr lang="en-US" sz="2133" dirty="0">
              <a:ln w="19050">
                <a:solidFill>
                  <a:schemeClr val="tx1"/>
                </a:solidFill>
              </a:ln>
              <a:gradFill>
                <a:gsLst>
                  <a:gs pos="37000">
                    <a:schemeClr val="bg1">
                      <a:lumMod val="85000"/>
                    </a:schemeClr>
                  </a:gs>
                  <a:gs pos="100000">
                    <a:schemeClr val="tx1">
                      <a:lumMod val="85000"/>
                      <a:lumOff val="15000"/>
                    </a:schemeClr>
                  </a:gs>
                </a:gsLst>
                <a:lin ang="5400000" scaled="0"/>
              </a:gradFill>
              <a:latin typeface="CAC Moose" panose="00000400000000000000" pitchFamily="2" charset="0"/>
            </a:endParaRPr>
          </a:p>
        </p:txBody>
      </p:sp>
    </p:spTree>
    <p:extLst>
      <p:ext uri="{BB962C8B-B14F-4D97-AF65-F5344CB8AC3E}">
        <p14:creationId xmlns:p14="http://schemas.microsoft.com/office/powerpoint/2010/main" val="204819840"/>
      </p:ext>
    </p:extLst>
  </p:cSld>
  <p:clrMapOvr>
    <a:masterClrMapping/>
  </p:clrMapOvr>
</p:sld>
</file>

<file path=ppt/slides/slide3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93"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4" name="Group 4" descr="" title=""/>
          <p:cNvGrpSpPr>
            <a:grpSpLocks noChangeAspect="1"/>
          </p:cNvGrpSpPr>
          <p:nvPr/>
        </p:nvGrpSpPr>
        <p:grpSpPr bwMode="auto">
          <a:xfrm>
            <a:off x="-175975" y="1226703"/>
            <a:ext cx="4557433" cy="3041401"/>
            <a:chOff x="571" y="903"/>
            <a:chExt cx="3418" cy="2281"/>
          </a:xfrm>
        </p:grpSpPr>
        <p:sp>
          <p:nvSpPr>
            <p:cNvPr id="196" name="moon" descr="" title=""/>
            <p:cNvSpPr>
              <a:spLocks noChangeArrowheads="1"/>
            </p:cNvSpPr>
            <p:nvPr/>
          </p:nvSpPr>
          <p:spPr bwMode="auto">
            <a:xfrm>
              <a:off x="1116" y="903"/>
              <a:ext cx="2277" cy="2281"/>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97"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98"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99"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bat1" descr="" title=""/>
          <p:cNvSpPr>
            <a:spLocks/>
          </p:cNvSpPr>
          <p:nvPr/>
        </p:nvSpPr>
        <p:spPr bwMode="auto">
          <a:xfrm rot="1797059">
            <a:off x="7732018" y="251958"/>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2" name="bat1" descr="" title=""/>
          <p:cNvSpPr>
            <a:spLocks/>
          </p:cNvSpPr>
          <p:nvPr/>
        </p:nvSpPr>
        <p:spPr bwMode="auto">
          <a:xfrm rot="1431461">
            <a:off x="7173096" y="4441255"/>
            <a:ext cx="1615724" cy="392251"/>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4" name="Title 2" descr="" title=""/>
          <p:cNvSpPr>
            <a:spLocks noGrp="1"/>
          </p:cNvSpPr>
          <p:nvPr>
            <p:ph type="title"/>
          </p:nvPr>
        </p:nvSpPr>
        <p:spPr>
          <a:xfrm>
            <a:off x="516067" y="96509"/>
            <a:ext cx="8229600" cy="1143000"/>
          </a:xfrm>
        </p:spPr>
        <p:txBody>
          <a:bodyPr>
            <a:normAutofit fontScale="90000"/>
          </a:bodyPr>
          <a:lstStyle/>
          <a:p>
            <a:r>
              <a:rPr lang="en-US" dirty="0">
                <a:ln w="12700">
                  <a:solidFill>
                    <a:schemeClr val="tx1"/>
                  </a:solidFill>
                </a:ln>
                <a:solidFill>
                  <a:schemeClr val="accent2"/>
                </a:solidFill>
                <a:latin typeface="CAC Moose" panose="00000400000000000000" pitchFamily="2" charset="0"/>
                <a:ea typeface="Adobe Ming Std L" panose="02020300000000000000" pitchFamily="18" charset="-128"/>
              </a:rPr>
              <a:t>Ethics Commission Advisory Opinions</a:t>
            </a:r>
            <a:endParaRPr lang="en-US" dirty="0">
              <a:latin typeface="CAC Moose" panose="00000400000000000000" pitchFamily="2" charset="0"/>
              <a:ea typeface="Adobe Ming Std L" panose="02020300000000000000" pitchFamily="18" charset="-128"/>
            </a:endParaRPr>
          </a:p>
        </p:txBody>
      </p:sp>
      <p:sp>
        <p:nvSpPr>
          <p:cNvPr id="2" name="TextBox 1" descr="" title="">
            <a:extLst>
              <a:ext uri="{FF2B5EF4-FFF2-40B4-BE49-F238E27FC236}">
                <a16:creationId xmlns:a16="http://schemas.microsoft.com/office/drawing/2014/main" id="{BD36BF1F-9EA0-1FF9-A110-04C39EC66853}"/>
              </a:ext>
            </a:extLst>
          </p:cNvPr>
          <p:cNvSpPr txBox="1"/>
          <p:nvPr/>
        </p:nvSpPr>
        <p:spPr>
          <a:xfrm>
            <a:off x="-145495" y="907065"/>
            <a:ext cx="8839200" cy="3677930"/>
          </a:xfrm>
          <a:prstGeom prst="rect">
            <a:avLst/>
          </a:prstGeom>
          <a:noFill/>
        </p:spPr>
        <p:txBody>
          <a:bodyPr wrap="square" rtlCol="0">
            <a:spAutoFit/>
          </a:bodyPr>
          <a:lstStyle/>
          <a:p>
            <a:pPr marR="0" lvl="1" fontAlgn="base">
              <a:spcBef>
                <a:spcPts val="0"/>
              </a:spcBef>
              <a:spcAft>
                <a:spcPts val="600"/>
              </a:spcAft>
              <a:buSzPts val="1200"/>
            </a:pPr>
            <a:endParaRPr lang="en-US" sz="1600" b="1" u="none" strike="noStrike" dirty="0">
              <a:solidFill>
                <a:srgbClr val="000000"/>
              </a:solidFill>
              <a:effectLst/>
              <a:latin typeface="+mj-lt"/>
            </a:endParaRPr>
          </a:p>
          <a:p>
            <a:pPr marL="457200" marR="0" algn="just">
              <a:spcBef>
                <a:spcPts val="0"/>
              </a:spcBef>
              <a:spcAft>
                <a:spcPts val="1200"/>
              </a:spcAft>
            </a:pPr>
          </a:p>
          <a:p>
            <a:pPr marL="457200" marR="0" algn="just">
              <a:spcBef>
                <a:spcPts val="0"/>
              </a:spcBef>
              <a:spcAft>
                <a:spcPts val="1200"/>
              </a:spcAft>
            </a:pPr>
          </a:p>
          <a:p>
            <a:pPr marL="457200" marR="0" algn="just">
              <a:spcBef>
                <a:spcPts val="0"/>
              </a:spcBef>
              <a:spcAft>
                <a:spcPts val="1200"/>
              </a:spcAft>
            </a:pPr>
            <a:endParaRPr lang="en-US" sz="1600" dirty="0">
              <a:solidFill>
                <a:srgbClr val="0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3998564251"/>
      </p:ext>
    </p:extLst>
  </p:cSld>
  <p:clrMapOvr>
    <a:masterClrMapping/>
  </p:clrMapOvr>
</p:sld>
</file>

<file path=ppt/slides/slide32.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93"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4" name="Group 4" descr="" title=""/>
          <p:cNvGrpSpPr>
            <a:grpSpLocks noChangeAspect="1"/>
          </p:cNvGrpSpPr>
          <p:nvPr/>
        </p:nvGrpSpPr>
        <p:grpSpPr bwMode="auto">
          <a:xfrm>
            <a:off x="-175975" y="1226703"/>
            <a:ext cx="4557433" cy="3041401"/>
            <a:chOff x="571" y="903"/>
            <a:chExt cx="3418" cy="2281"/>
          </a:xfrm>
        </p:grpSpPr>
        <p:sp>
          <p:nvSpPr>
            <p:cNvPr id="196" name="moon" descr="" title=""/>
            <p:cNvSpPr>
              <a:spLocks noChangeArrowheads="1"/>
            </p:cNvSpPr>
            <p:nvPr/>
          </p:nvSpPr>
          <p:spPr bwMode="auto">
            <a:xfrm>
              <a:off x="1116" y="903"/>
              <a:ext cx="2277" cy="2281"/>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97"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98"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99"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bat1" descr="" title=""/>
          <p:cNvSpPr>
            <a:spLocks/>
          </p:cNvSpPr>
          <p:nvPr/>
        </p:nvSpPr>
        <p:spPr bwMode="auto">
          <a:xfrm rot="1797059">
            <a:off x="7732018" y="251958"/>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2" name="bat1" descr="" title=""/>
          <p:cNvSpPr>
            <a:spLocks/>
          </p:cNvSpPr>
          <p:nvPr/>
        </p:nvSpPr>
        <p:spPr bwMode="auto">
          <a:xfrm rot="1431461">
            <a:off x="7173096" y="4441255"/>
            <a:ext cx="1615724" cy="392251"/>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4" name="Title 2" descr="" title=""/>
          <p:cNvSpPr>
            <a:spLocks noGrp="1"/>
          </p:cNvSpPr>
          <p:nvPr>
            <p:ph type="title"/>
          </p:nvPr>
        </p:nvSpPr>
        <p:spPr>
          <a:xfrm>
            <a:off x="516067" y="96509"/>
            <a:ext cx="8229600" cy="1143000"/>
          </a:xfrm>
        </p:spPr>
        <p:txBody>
          <a:bodyPr>
            <a:normAutofit fontScale="90000"/>
          </a:bodyPr>
          <a:lstStyle/>
          <a:p>
            <a:r>
              <a:rPr lang="en-US" dirty="0">
                <a:ln w="12700">
                  <a:solidFill>
                    <a:schemeClr val="tx1"/>
                  </a:solidFill>
                </a:ln>
                <a:solidFill>
                  <a:schemeClr val="accent2"/>
                </a:solidFill>
                <a:latin typeface="CAC Moose" panose="00000400000000000000" pitchFamily="2" charset="0"/>
                <a:ea typeface="Adobe Ming Std L" panose="02020300000000000000" pitchFamily="18" charset="-128"/>
              </a:rPr>
              <a:t>Ethics Commission Advisory Opinions</a:t>
            </a:r>
            <a:endParaRPr lang="en-US" dirty="0">
              <a:latin typeface="CAC Moose" panose="00000400000000000000" pitchFamily="2" charset="0"/>
              <a:ea typeface="Adobe Ming Std L" panose="02020300000000000000" pitchFamily="18" charset="-128"/>
            </a:endParaRPr>
          </a:p>
        </p:txBody>
      </p:sp>
      <p:sp>
        <p:nvSpPr>
          <p:cNvPr id="2" name="TextBox 1" descr="" title="">
            <a:extLst>
              <a:ext uri="{FF2B5EF4-FFF2-40B4-BE49-F238E27FC236}">
                <a16:creationId xmlns:a16="http://schemas.microsoft.com/office/drawing/2014/main" id="{BD36BF1F-9EA0-1FF9-A110-04C39EC66853}"/>
              </a:ext>
            </a:extLst>
          </p:cNvPr>
          <p:cNvSpPr txBox="1"/>
          <p:nvPr/>
        </p:nvSpPr>
        <p:spPr>
          <a:xfrm>
            <a:off x="1219200" y="1725606"/>
            <a:ext cx="6705600" cy="2308324"/>
          </a:xfrm>
          <a:prstGeom prst="rect">
            <a:avLst/>
          </a:prstGeom>
          <a:noFill/>
        </p:spPr>
        <p:txBody>
          <a:bodyPr wrap="square" rtlCol="0">
            <a:spAutoFit/>
          </a:bodyPr>
          <a:lstStyle/>
          <a:p>
            <a:r>
              <a:rPr lang="en-US" b="1" i="0" dirty="0">
                <a:solidFill>
                  <a:srgbClr val="000000"/>
                </a:solidFill>
                <a:effectLst/>
                <a:latin typeface="arial" panose="020B0604020202020204" pitchFamily="34" charset="0"/>
              </a:rPr>
              <a:t>The requirement under the Open Meetings Act that a meeting be open does not mean that a governing body must provide a physical meeting space</a:t>
            </a:r>
            <a:br>
              <a:rPr lang="en-US" dirty="0"/>
            </a:br>
            <a:br>
              <a:rPr lang="en-US" dirty="0"/>
            </a:br>
            <a:r>
              <a:rPr lang="en-US" b="0" i="0" dirty="0">
                <a:solidFill>
                  <a:srgbClr val="000000"/>
                </a:solidFill>
                <a:effectLst/>
                <a:latin typeface="arial" panose="020B0604020202020204" pitchFamily="34" charset="0"/>
              </a:rPr>
              <a:t>The Act requires only that citizens be given access to a meeting by telephone conferencing or other electronic means. </a:t>
            </a:r>
          </a:p>
          <a:p>
            <a:endParaRPr lang="en-US" u="sng" dirty="0">
              <a:solidFill>
                <a:srgbClr val="000000"/>
              </a:solidFill>
              <a:latin typeface="arial" panose="020B0604020202020204" pitchFamily="34" charset="0"/>
            </a:endParaRPr>
          </a:p>
          <a:p>
            <a:r>
              <a:rPr lang="en-US" b="0" i="0" u="sng" dirty="0">
                <a:solidFill>
                  <a:srgbClr val="000000"/>
                </a:solidFill>
                <a:effectLst/>
                <a:latin typeface="arial" panose="020B0604020202020204" pitchFamily="34" charset="0"/>
              </a:rPr>
              <a:t>Open Meetings Opinion No. 2023-10</a:t>
            </a:r>
            <a:r>
              <a:rPr lang="en-US" b="0" i="0" dirty="0">
                <a:solidFill>
                  <a:srgbClr val="000000"/>
                </a:solidFill>
                <a:effectLst/>
                <a:latin typeface="arial" panose="020B0604020202020204" pitchFamily="34" charset="0"/>
              </a:rPr>
              <a:t> (March 2, 2023)</a:t>
            </a:r>
            <a:endParaRPr lang="en-US" dirty="0"/>
          </a:p>
        </p:txBody>
      </p:sp>
    </p:spTree>
    <p:extLst>
      <p:ext uri="{BB962C8B-B14F-4D97-AF65-F5344CB8AC3E}">
        <p14:creationId xmlns:p14="http://schemas.microsoft.com/office/powerpoint/2010/main" val="2423297839"/>
      </p:ext>
    </p:extLst>
  </p:cSld>
  <p:clrMapOvr>
    <a:masterClrMapping/>
  </p:clrMapOvr>
</p:sld>
</file>

<file path=ppt/slides/slide3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74000">
              <a:schemeClr val="tx1"/>
            </a:gs>
            <a:gs pos="16000">
              <a:schemeClr val="tx1">
                <a:lumMod val="85000"/>
                <a:lumOff val="15000"/>
              </a:schemeClr>
            </a:gs>
          </a:gsLst>
          <a:lin ang="5400000" scaled="0"/>
          <a:tileRect/>
        </a:gradFill>
        <a:effectLst/>
      </p:bgPr>
    </p:bg>
    <p:spTree>
      <p:nvGrpSpPr>
        <p:cNvPr id="1" name="" descr="" title=""/>
        <p:cNvGrpSpPr/>
        <p:nvPr/>
      </p:nvGrpSpPr>
      <p:grpSpPr>
        <a:xfrm>
          <a:off x="0" y="0"/>
          <a:ext cx="0" cy="0"/>
          <a:chOff x="0" y="0"/>
          <a:chExt cx="0" cy="0"/>
        </a:xfrm>
      </p:grpSpPr>
      <p:sp>
        <p:nvSpPr>
          <p:cNvPr id="138"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75000"/>
              <a:lumOff val="2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cloud1" descr="" title=""/>
          <p:cNvSpPr>
            <a:spLocks/>
          </p:cNvSpPr>
          <p:nvPr/>
        </p:nvSpPr>
        <p:spPr bwMode="auto">
          <a:xfrm flipH="1">
            <a:off x="7648636" y="601493"/>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bat4" descr="" title=""/>
          <p:cNvSpPr>
            <a:spLocks/>
          </p:cNvSpPr>
          <p:nvPr/>
        </p:nvSpPr>
        <p:spPr bwMode="auto">
          <a:xfrm rot="1174705">
            <a:off x="6247712" y="165403"/>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96" name="Title 1" descr="" title=""/>
          <p:cNvSpPr>
            <a:spLocks noGrp="1"/>
          </p:cNvSpPr>
          <p:nvPr>
            <p:ph type="title"/>
          </p:nvPr>
        </p:nvSpPr>
        <p:spPr>
          <a:xfrm>
            <a:off x="1028873" y="1813786"/>
            <a:ext cx="8229600" cy="857250"/>
          </a:xfrm>
          <a:effectLst>
            <a:outerShdw blurRad="50800" dist="50800" dir="1920000" algn="ctr" rotWithShape="0">
              <a:srgbClr val="000000">
                <a:alpha val="43137"/>
              </a:srgbClr>
            </a:outerShdw>
          </a:effectLst>
        </p:spPr>
        <p:txBody>
          <a:bodyPr>
            <a:noAutofit/>
          </a:bodyPr>
          <a:lstStyle/>
          <a:p>
            <a:pPr algn="ctr"/>
            <a:r>
              <a:rPr lang="en-US" sz="5867" dirty="0">
                <a:ln w="19050">
                  <a:solidFill>
                    <a:schemeClr val="tx1"/>
                  </a:solidFill>
                </a:ln>
                <a:solidFill>
                  <a:srgbClr val="FF0000"/>
                </a:solidFill>
                <a:latin typeface="CAC Moose" panose="00000400000000000000" pitchFamily="2" charset="0"/>
                <a:cs typeface="Aharoni" pitchFamily="2" charset="-79"/>
              </a:rPr>
              <a:t>Red Flag Issues</a:t>
            </a:r>
            <a:endParaRPr lang="en-US" sz="5867" dirty="0">
              <a:ln w="19050">
                <a:solidFill>
                  <a:schemeClr val="tx1"/>
                </a:solidFill>
              </a:ln>
              <a:solidFill>
                <a:srgbClr val="FF0000"/>
              </a:solidFill>
              <a:latin typeface="CAC Moose" panose="00000400000000000000" pitchFamily="2" charset="0"/>
            </a:endParaRPr>
          </a:p>
        </p:txBody>
      </p:sp>
      <p:sp>
        <p:nvSpPr>
          <p:cNvPr id="198" name="tree_main" descr="" title=""/>
          <p:cNvSpPr>
            <a:spLocks noEditPoints="1"/>
          </p:cNvSpPr>
          <p:nvPr/>
        </p:nvSpPr>
        <p:spPr bwMode="auto">
          <a:xfrm>
            <a:off x="2129077" y="3068785"/>
            <a:ext cx="2470681" cy="2116397"/>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6"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100000">
                <a:schemeClr val="tx1"/>
              </a:gs>
              <a:gs pos="0">
                <a:schemeClr val="tx1">
                  <a:lumMod val="96000"/>
                  <a:lumOff val="4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tx1">
                  <a:lumMod val="90000"/>
                  <a:lumOff val="1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tree_main" descr="" title=""/>
          <p:cNvSpPr>
            <a:spLocks noEditPoints="1"/>
          </p:cNvSpPr>
          <p:nvPr/>
        </p:nvSpPr>
        <p:spPr bwMode="auto">
          <a:xfrm>
            <a:off x="7051591" y="2257219"/>
            <a:ext cx="2010762" cy="2457721"/>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01"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05"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07" name="bat2" descr="" title=""/>
          <p:cNvSpPr>
            <a:spLocks/>
          </p:cNvSpPr>
          <p:nvPr/>
        </p:nvSpPr>
        <p:spPr bwMode="auto">
          <a:xfrm>
            <a:off x="4184194" y="74034"/>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nvGrpSpPr>
          <p:cNvPr id="208" name="Eyes4" descr="" title=""/>
          <p:cNvGrpSpPr>
            <a:grpSpLocks noChangeAspect="1"/>
          </p:cNvGrpSpPr>
          <p:nvPr/>
        </p:nvGrpSpPr>
        <p:grpSpPr bwMode="auto">
          <a:xfrm rot="1051053">
            <a:off x="2542032" y="4791994"/>
            <a:ext cx="640961" cy="175435"/>
            <a:chOff x="352" y="2340"/>
            <a:chExt cx="1487" cy="407"/>
          </a:xfrm>
        </p:grpSpPr>
        <p:sp>
          <p:nvSpPr>
            <p:cNvPr id="209" name="Freeform 208"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209"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210"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211"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212"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14" name="Eyes1" descr="" title=""/>
          <p:cNvGrpSpPr>
            <a:grpSpLocks noChangeAspect="1"/>
          </p:cNvGrpSpPr>
          <p:nvPr/>
        </p:nvGrpSpPr>
        <p:grpSpPr bwMode="auto">
          <a:xfrm rot="20378953">
            <a:off x="5723880" y="3933995"/>
            <a:ext cx="541980" cy="148343"/>
            <a:chOff x="352" y="2340"/>
            <a:chExt cx="1487" cy="407"/>
          </a:xfrm>
        </p:grpSpPr>
        <p:sp>
          <p:nvSpPr>
            <p:cNvPr id="215" name="Freeform 214"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2"/>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215"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216"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2"/>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217"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218"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20" name="Eyes2" descr="" title=""/>
          <p:cNvGrpSpPr>
            <a:grpSpLocks noChangeAspect="1"/>
          </p:cNvGrpSpPr>
          <p:nvPr/>
        </p:nvGrpSpPr>
        <p:grpSpPr bwMode="auto">
          <a:xfrm>
            <a:off x="1319883" y="4083158"/>
            <a:ext cx="718888" cy="196763"/>
            <a:chOff x="352" y="2340"/>
            <a:chExt cx="1487" cy="407"/>
          </a:xfrm>
        </p:grpSpPr>
        <p:sp>
          <p:nvSpPr>
            <p:cNvPr id="221" name="Freeform 220"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221"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222"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1">
                    <a:lumMod val="60000"/>
                    <a:lumOff val="40000"/>
                  </a:schemeClr>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223"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224"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26" name="Eyes4" descr="" title=""/>
          <p:cNvGrpSpPr>
            <a:grpSpLocks noChangeAspect="1"/>
          </p:cNvGrpSpPr>
          <p:nvPr/>
        </p:nvGrpSpPr>
        <p:grpSpPr bwMode="auto">
          <a:xfrm>
            <a:off x="4806972" y="4248418"/>
            <a:ext cx="687211" cy="188093"/>
            <a:chOff x="352" y="2340"/>
            <a:chExt cx="1487" cy="407"/>
          </a:xfrm>
        </p:grpSpPr>
        <p:sp>
          <p:nvSpPr>
            <p:cNvPr id="227" name="Freeform 226"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227"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228"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235"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236"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38" name="Eyes4" descr="" title=""/>
          <p:cNvGrpSpPr>
            <a:grpSpLocks noChangeAspect="1"/>
          </p:cNvGrpSpPr>
          <p:nvPr/>
        </p:nvGrpSpPr>
        <p:grpSpPr bwMode="auto">
          <a:xfrm>
            <a:off x="1043873" y="3147083"/>
            <a:ext cx="363807" cy="99576"/>
            <a:chOff x="352" y="2340"/>
            <a:chExt cx="1487" cy="407"/>
          </a:xfrm>
        </p:grpSpPr>
        <p:sp>
          <p:nvSpPr>
            <p:cNvPr id="240" name="Freeform 239"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40"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1"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242"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43"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45" name="Eyes4" descr="" title=""/>
          <p:cNvGrpSpPr>
            <a:grpSpLocks noChangeAspect="1"/>
          </p:cNvGrpSpPr>
          <p:nvPr/>
        </p:nvGrpSpPr>
        <p:grpSpPr bwMode="auto">
          <a:xfrm>
            <a:off x="5652862" y="4452669"/>
            <a:ext cx="363807" cy="99576"/>
            <a:chOff x="352" y="2340"/>
            <a:chExt cx="1487" cy="407"/>
          </a:xfrm>
        </p:grpSpPr>
        <p:sp>
          <p:nvSpPr>
            <p:cNvPr id="246" name="Freeform 245"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46"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247"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248"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250"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52" name="Eyes4" descr="" title=""/>
          <p:cNvGrpSpPr>
            <a:grpSpLocks noChangeAspect="1"/>
          </p:cNvGrpSpPr>
          <p:nvPr/>
        </p:nvGrpSpPr>
        <p:grpSpPr bwMode="auto">
          <a:xfrm>
            <a:off x="4314167" y="4128602"/>
            <a:ext cx="363807" cy="99576"/>
            <a:chOff x="352" y="2340"/>
            <a:chExt cx="1487" cy="407"/>
          </a:xfrm>
        </p:grpSpPr>
        <p:sp>
          <p:nvSpPr>
            <p:cNvPr id="253" name="Freeform 252"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253"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254"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255"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256"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58" name="Eyes4" descr="" title=""/>
          <p:cNvGrpSpPr>
            <a:grpSpLocks noChangeAspect="1"/>
          </p:cNvGrpSpPr>
          <p:nvPr/>
        </p:nvGrpSpPr>
        <p:grpSpPr bwMode="auto">
          <a:xfrm rot="20647655">
            <a:off x="6930089" y="4839610"/>
            <a:ext cx="683148" cy="186981"/>
            <a:chOff x="352" y="2340"/>
            <a:chExt cx="1487" cy="407"/>
          </a:xfrm>
        </p:grpSpPr>
        <p:sp>
          <p:nvSpPr>
            <p:cNvPr id="259" name="Freeform 258"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259"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260"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261"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262"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64" name="Eyes2" descr="" title=""/>
          <p:cNvGrpSpPr>
            <a:grpSpLocks noChangeAspect="1"/>
          </p:cNvGrpSpPr>
          <p:nvPr/>
        </p:nvGrpSpPr>
        <p:grpSpPr bwMode="auto">
          <a:xfrm rot="733358">
            <a:off x="3969714" y="4372705"/>
            <a:ext cx="414636" cy="113488"/>
            <a:chOff x="352" y="2340"/>
            <a:chExt cx="1487" cy="407"/>
          </a:xfrm>
        </p:grpSpPr>
        <p:sp>
          <p:nvSpPr>
            <p:cNvPr id="265" name="Freeform 264"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265"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266"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1">
                    <a:lumMod val="60000"/>
                    <a:lumOff val="40000"/>
                  </a:schemeClr>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267"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268"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70" name="Eyes4" descr="" title=""/>
          <p:cNvGrpSpPr>
            <a:grpSpLocks noChangeAspect="1"/>
          </p:cNvGrpSpPr>
          <p:nvPr/>
        </p:nvGrpSpPr>
        <p:grpSpPr bwMode="auto">
          <a:xfrm>
            <a:off x="1376263" y="3364086"/>
            <a:ext cx="403548" cy="110453"/>
            <a:chOff x="352" y="2340"/>
            <a:chExt cx="1487" cy="407"/>
          </a:xfrm>
        </p:grpSpPr>
        <p:sp>
          <p:nvSpPr>
            <p:cNvPr id="271" name="Freeform 270"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271"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272"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273"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274"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76" name="Eyes2" descr="" title=""/>
          <p:cNvGrpSpPr>
            <a:grpSpLocks noChangeAspect="1"/>
          </p:cNvGrpSpPr>
          <p:nvPr/>
        </p:nvGrpSpPr>
        <p:grpSpPr bwMode="auto">
          <a:xfrm rot="21216988">
            <a:off x="7017633" y="3899668"/>
            <a:ext cx="596995" cy="163400"/>
            <a:chOff x="352" y="2340"/>
            <a:chExt cx="1487" cy="407"/>
          </a:xfrm>
        </p:grpSpPr>
        <p:sp>
          <p:nvSpPr>
            <p:cNvPr id="277" name="Freeform 276"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277"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278"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1">
                    <a:lumMod val="60000"/>
                    <a:lumOff val="40000"/>
                  </a:schemeClr>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279"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280"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82" name="Eyes2" descr="" title=""/>
          <p:cNvGrpSpPr>
            <a:grpSpLocks noChangeAspect="1"/>
          </p:cNvGrpSpPr>
          <p:nvPr/>
        </p:nvGrpSpPr>
        <p:grpSpPr bwMode="auto">
          <a:xfrm>
            <a:off x="275350" y="4598414"/>
            <a:ext cx="1809549" cy="495281"/>
            <a:chOff x="352" y="2340"/>
            <a:chExt cx="1487" cy="407"/>
          </a:xfrm>
        </p:grpSpPr>
        <p:sp>
          <p:nvSpPr>
            <p:cNvPr id="283" name="Freeform 282"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283"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284"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1">
                    <a:lumMod val="60000"/>
                    <a:lumOff val="40000"/>
                  </a:schemeClr>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285"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286"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88" name="Eyes1" descr="" title=""/>
          <p:cNvGrpSpPr>
            <a:grpSpLocks noChangeAspect="1"/>
          </p:cNvGrpSpPr>
          <p:nvPr/>
        </p:nvGrpSpPr>
        <p:grpSpPr bwMode="auto">
          <a:xfrm>
            <a:off x="2691187" y="3852664"/>
            <a:ext cx="402969" cy="110295"/>
            <a:chOff x="352" y="2340"/>
            <a:chExt cx="1487" cy="407"/>
          </a:xfrm>
        </p:grpSpPr>
        <p:sp>
          <p:nvSpPr>
            <p:cNvPr id="289" name="Freeform 288"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2"/>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289"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290"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2"/>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291"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292"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94" name="Eyes1" descr="" title=""/>
          <p:cNvGrpSpPr>
            <a:grpSpLocks noChangeAspect="1"/>
          </p:cNvGrpSpPr>
          <p:nvPr/>
        </p:nvGrpSpPr>
        <p:grpSpPr bwMode="auto">
          <a:xfrm rot="20697159">
            <a:off x="7555385" y="4427731"/>
            <a:ext cx="630075" cy="172455"/>
            <a:chOff x="352" y="2340"/>
            <a:chExt cx="1487" cy="407"/>
          </a:xfrm>
        </p:grpSpPr>
        <p:sp>
          <p:nvSpPr>
            <p:cNvPr id="295" name="Freeform 294"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2"/>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295"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297"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2"/>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312"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313"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315"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9" name="tree_main" descr="" title=""/>
          <p:cNvSpPr>
            <a:spLocks noEditPoints="1"/>
          </p:cNvSpPr>
          <p:nvPr/>
        </p:nvSpPr>
        <p:spPr bwMode="auto">
          <a:xfrm>
            <a:off x="-2199341" y="-95250"/>
            <a:ext cx="4639267" cy="4843045"/>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1" name="bat_upsidedown1" descr="" title=""/>
          <p:cNvSpPr>
            <a:spLocks/>
          </p:cNvSpPr>
          <p:nvPr/>
        </p:nvSpPr>
        <p:spPr bwMode="auto">
          <a:xfrm>
            <a:off x="1434380" y="1135984"/>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2" name="bat_upsidedown1" descr="" title=""/>
          <p:cNvSpPr>
            <a:spLocks/>
          </p:cNvSpPr>
          <p:nvPr/>
        </p:nvSpPr>
        <p:spPr bwMode="auto">
          <a:xfrm>
            <a:off x="1029470" y="943690"/>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3" name="bat_upsidedown1" descr="" title=""/>
          <p:cNvSpPr>
            <a:spLocks/>
          </p:cNvSpPr>
          <p:nvPr/>
        </p:nvSpPr>
        <p:spPr bwMode="auto">
          <a:xfrm>
            <a:off x="766481" y="259649"/>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4" name="bat_upsidedown1" descr="" title=""/>
          <p:cNvSpPr>
            <a:spLocks/>
          </p:cNvSpPr>
          <p:nvPr/>
        </p:nvSpPr>
        <p:spPr bwMode="auto">
          <a:xfrm>
            <a:off x="133870" y="1003184"/>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25224153"/>
      </p:ext>
    </p:extLst>
  </p:cSld>
  <p:clrMapOvr>
    <a:masterClrMapping/>
  </p:clrMapOvr>
</p:sld>
</file>

<file path=ppt/slides/slide3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68" name="bat1" descr="" title=""/>
          <p:cNvSpPr>
            <a:spLocks/>
          </p:cNvSpPr>
          <p:nvPr/>
        </p:nvSpPr>
        <p:spPr bwMode="auto">
          <a:xfrm>
            <a:off x="1017224" y="2927615"/>
            <a:ext cx="514869" cy="124995"/>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0" name="bat3" descr="" title=""/>
          <p:cNvSpPr>
            <a:spLocks/>
          </p:cNvSpPr>
          <p:nvPr/>
        </p:nvSpPr>
        <p:spPr bwMode="auto">
          <a:xfrm>
            <a:off x="6178581" y="3754507"/>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dirty="0">
                <a:ln w="12700">
                  <a:solidFill>
                    <a:schemeClr val="tx1"/>
                  </a:solidFill>
                </a:ln>
                <a:solidFill>
                  <a:schemeClr val="accent2"/>
                </a:solidFill>
                <a:latin typeface="CAC Moose" panose="00000400000000000000" pitchFamily="2" charset="0"/>
                <a:ea typeface="Adobe Ming Std L" panose="02020300000000000000" pitchFamily="18" charset="-128"/>
              </a:rPr>
              <a:t>Red</a:t>
            </a:r>
            <a:r>
              <a:rPr lang="en-US" sz="4400" dirty="0">
                <a:ln w="12700">
                  <a:solidFill>
                    <a:schemeClr val="tx1"/>
                  </a:solidFill>
                </a:ln>
                <a:solidFill>
                  <a:srgbClr val="FF0000"/>
                </a:solidFill>
                <a:latin typeface="CAC Moose" panose="00000400000000000000" pitchFamily="2" charset="0"/>
                <a:ea typeface="Adobe Ming Std L" panose="02020300000000000000" pitchFamily="18" charset="-128"/>
              </a:rPr>
              <a:t> </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descr="" title="">
            <a:extLst>
              <a:ext uri="{FF2B5EF4-FFF2-40B4-BE49-F238E27FC236}">
                <a16:creationId xmlns:a16="http://schemas.microsoft.com/office/drawing/2014/main" id="{D549F67D-C00B-735E-5964-6CD555C29F70}"/>
              </a:ext>
            </a:extLst>
          </p:cNvPr>
          <p:cNvSpPr txBox="1"/>
          <p:nvPr/>
        </p:nvSpPr>
        <p:spPr>
          <a:xfrm>
            <a:off x="393474" y="1230199"/>
            <a:ext cx="8440866" cy="2000548"/>
          </a:xfrm>
          <a:prstGeom prst="rect">
            <a:avLst/>
          </a:prstGeom>
          <a:noFill/>
        </p:spPr>
        <p:txBody>
          <a:bodyPr wrap="square" rtlCol="0">
            <a:spAutoFit/>
          </a:bodyPr>
          <a:lstStyle/>
          <a:p>
            <a:pPr algn="ctr"/>
          </a:p>
          <a:p>
            <a:pPr algn="ctr"/>
            <a:endParaRPr lang="en-US" sz="2800" dirty="0"/>
          </a:p>
          <a:p>
            <a:pPr algn="ctr"/>
            <a:endParaRPr lang="en-US" sz="2800" dirty="0"/>
          </a:p>
          <a:p>
            <a:pPr algn="ctr"/>
          </a:p>
        </p:txBody>
      </p:sp>
    </p:spTree>
    <p:extLst>
      <p:ext uri="{BB962C8B-B14F-4D97-AF65-F5344CB8AC3E}">
        <p14:creationId xmlns:p14="http://schemas.microsoft.com/office/powerpoint/2010/main" val="4144109189"/>
      </p:ext>
    </p:extLst>
  </p:cSld>
  <p:clrMapOvr>
    <a:masterClrMapping/>
  </p:clrMapOvr>
</p:sld>
</file>

<file path=ppt/slides/slide3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68" name="bat1" descr="" title=""/>
          <p:cNvSpPr>
            <a:spLocks/>
          </p:cNvSpPr>
          <p:nvPr/>
        </p:nvSpPr>
        <p:spPr bwMode="auto">
          <a:xfrm>
            <a:off x="1017224" y="2927615"/>
            <a:ext cx="514869" cy="124995"/>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0" name="bat3" descr="" title=""/>
          <p:cNvSpPr>
            <a:spLocks/>
          </p:cNvSpPr>
          <p:nvPr/>
        </p:nvSpPr>
        <p:spPr bwMode="auto">
          <a:xfrm>
            <a:off x="6178581" y="3754507"/>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5" name="bat4" descr="" title=""/>
          <p:cNvSpPr>
            <a:spLocks/>
          </p:cNvSpPr>
          <p:nvPr/>
        </p:nvSpPr>
        <p:spPr bwMode="auto">
          <a:xfrm>
            <a:off x="7618756" y="1273393"/>
            <a:ext cx="527424" cy="241468"/>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dirty="0">
                <a:ln w="12700">
                  <a:solidFill>
                    <a:schemeClr val="tx1"/>
                  </a:solidFill>
                </a:ln>
                <a:solidFill>
                  <a:schemeClr val="accent2"/>
                </a:solidFill>
                <a:latin typeface="CAC Moose" panose="00000400000000000000" pitchFamily="2" charset="0"/>
                <a:ea typeface="Adobe Ming Std L" panose="02020300000000000000" pitchFamily="18" charset="-128"/>
              </a:rPr>
              <a:t>Red</a:t>
            </a:r>
            <a:r>
              <a:rPr lang="en-US" sz="4400" dirty="0">
                <a:ln w="12700">
                  <a:solidFill>
                    <a:schemeClr val="tx1"/>
                  </a:solidFill>
                </a:ln>
                <a:solidFill>
                  <a:srgbClr val="FF0000"/>
                </a:solidFill>
                <a:latin typeface="CAC Moose" panose="00000400000000000000" pitchFamily="2" charset="0"/>
                <a:ea typeface="Adobe Ming Std L" panose="02020300000000000000" pitchFamily="18" charset="-128"/>
              </a:rPr>
              <a:t> </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descr="" title="">
            <a:extLst>
              <a:ext uri="{FF2B5EF4-FFF2-40B4-BE49-F238E27FC236}">
                <a16:creationId xmlns:a16="http://schemas.microsoft.com/office/drawing/2014/main" id="{D549F67D-C00B-735E-5964-6CD555C29F70}"/>
              </a:ext>
            </a:extLst>
          </p:cNvPr>
          <p:cNvSpPr txBox="1"/>
          <p:nvPr/>
        </p:nvSpPr>
        <p:spPr>
          <a:xfrm>
            <a:off x="1116109" y="1496127"/>
            <a:ext cx="6773929" cy="1261884"/>
          </a:xfrm>
          <a:prstGeom prst="rect">
            <a:avLst/>
          </a:prstGeom>
          <a:noFill/>
        </p:spPr>
        <p:txBody>
          <a:bodyPr wrap="square" rtlCol="0">
            <a:spAutoFit/>
          </a:bodyPr>
          <a:lstStyle/>
          <a:p>
            <a:pPr algn="ctr"/>
            <a:r>
              <a:rPr lang="en-US" sz="2800" dirty="0"/>
              <a:t>Misuse of School Facilities for Profit</a:t>
            </a:r>
          </a:p>
          <a:p>
            <a:pPr algn="ctr"/>
            <a:endParaRPr lang="en-US" sz="2400" dirty="0"/>
          </a:p>
          <a:p>
            <a:pPr algn="ctr"/>
            <a:endParaRPr lang="en-US" sz="2400" dirty="0"/>
          </a:p>
        </p:txBody>
      </p:sp>
    </p:spTree>
    <p:extLst>
      <p:ext uri="{BB962C8B-B14F-4D97-AF65-F5344CB8AC3E}">
        <p14:creationId xmlns:p14="http://schemas.microsoft.com/office/powerpoint/2010/main" val="564622100"/>
      </p:ext>
    </p:extLst>
  </p:cSld>
  <p:clrMapOvr>
    <a:masterClrMapping/>
  </p:clrMapOvr>
</p:sld>
</file>

<file path=ppt/slides/slide3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68" name="bat1" descr="" title=""/>
          <p:cNvSpPr>
            <a:spLocks/>
          </p:cNvSpPr>
          <p:nvPr/>
        </p:nvSpPr>
        <p:spPr bwMode="auto">
          <a:xfrm>
            <a:off x="1017224" y="2927615"/>
            <a:ext cx="514869" cy="124995"/>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0" name="bat3" descr="" title=""/>
          <p:cNvSpPr>
            <a:spLocks/>
          </p:cNvSpPr>
          <p:nvPr/>
        </p:nvSpPr>
        <p:spPr bwMode="auto">
          <a:xfrm>
            <a:off x="6178581" y="3754507"/>
            <a:ext cx="555736" cy="371396"/>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dirty="0">
                <a:ln w="12700">
                  <a:solidFill>
                    <a:schemeClr val="tx1"/>
                  </a:solidFill>
                </a:ln>
                <a:solidFill>
                  <a:schemeClr val="accent2"/>
                </a:solidFill>
                <a:latin typeface="CAC Moose" panose="00000400000000000000" pitchFamily="2" charset="0"/>
                <a:ea typeface="Adobe Ming Std L" panose="02020300000000000000" pitchFamily="18" charset="-128"/>
              </a:rPr>
              <a:t>Red</a:t>
            </a:r>
            <a:r>
              <a:rPr lang="en-US" sz="4400" dirty="0">
                <a:ln w="12700">
                  <a:solidFill>
                    <a:schemeClr val="tx1"/>
                  </a:solidFill>
                </a:ln>
                <a:solidFill>
                  <a:srgbClr val="FF0000"/>
                </a:solidFill>
                <a:latin typeface="CAC Moose" panose="00000400000000000000" pitchFamily="2" charset="0"/>
                <a:ea typeface="Adobe Ming Std L" panose="02020300000000000000" pitchFamily="18" charset="-128"/>
              </a:rPr>
              <a:t> </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descr="" title="">
            <a:extLst>
              <a:ext uri="{FF2B5EF4-FFF2-40B4-BE49-F238E27FC236}">
                <a16:creationId xmlns:a16="http://schemas.microsoft.com/office/drawing/2014/main" id="{D549F67D-C00B-735E-5964-6CD555C29F70}"/>
              </a:ext>
            </a:extLst>
          </p:cNvPr>
          <p:cNvSpPr txBox="1"/>
          <p:nvPr/>
        </p:nvSpPr>
        <p:spPr>
          <a:xfrm>
            <a:off x="304800" y="1547170"/>
            <a:ext cx="8686800" cy="461665"/>
          </a:xfrm>
          <a:prstGeom prst="rect">
            <a:avLst/>
          </a:prstGeom>
          <a:noFill/>
        </p:spPr>
        <p:txBody>
          <a:bodyPr wrap="square" rtlCol="0">
            <a:spAutoFit/>
          </a:bodyPr>
          <a:lstStyle/>
          <a:p>
            <a:pPr algn="ctr"/>
            <a:r>
              <a:rPr lang="en-US" sz="2400" dirty="0"/>
              <a:t>The Overeager Volunteer Treasurer/Ticket Taker/Fund Raiser </a:t>
            </a:r>
          </a:p>
        </p:txBody>
      </p:sp>
    </p:spTree>
    <p:extLst>
      <p:ext uri="{BB962C8B-B14F-4D97-AF65-F5344CB8AC3E}">
        <p14:creationId xmlns:p14="http://schemas.microsoft.com/office/powerpoint/2010/main" val="1151279664"/>
      </p:ext>
    </p:extLst>
  </p:cSld>
  <p:clrMapOvr>
    <a:masterClrMapping/>
  </p:clrMapOvr>
</p:sld>
</file>

<file path=ppt/slides/slide3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84000">
              <a:schemeClr val="accent1">
                <a:lumMod val="75000"/>
              </a:schemeClr>
            </a:gs>
            <a:gs pos="23000">
              <a:schemeClr val="accent1">
                <a:lumMod val="20000"/>
                <a:lumOff val="80000"/>
              </a:schemeClr>
            </a:gs>
          </a:gsLst>
          <a:path path="circle">
            <a:fillToRect l="50000" t="50000" r="50000" b="50000"/>
          </a:path>
          <a:tileRect/>
        </a:gradFill>
        <a:effectLst/>
      </p:bgPr>
    </p:bg>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w="12700">
                  <a:solidFill>
                    <a:prstClr val="black"/>
                  </a:solidFill>
                </a:ln>
                <a:solidFill>
                  <a:srgbClr val="E92525"/>
                </a:solidFill>
                <a:effectLst/>
                <a:uLnTx/>
                <a:uFillTx/>
                <a:latin typeface="CAC Moose" panose="00000400000000000000" pitchFamily="2" charset="0"/>
                <a:ea typeface="Adobe Ming Std L" panose="02020300000000000000" pitchFamily="18" charset="-128"/>
                <a:cs typeface="+mj-cs"/>
              </a:rPr>
              <a:t>Q </a:t>
            </a:r>
            <a:r>
              <a:rPr kumimoji="0" lang="en-US" sz="4400" b="0" i="0" u="none" strike="noStrike" kern="1200" cap="none" spc="0" normalizeH="0" baseline="0" noProof="0" dirty="0">
                <a:ln w="12700">
                  <a:solidFill>
                    <a:prstClr val="black"/>
                  </a:solidFill>
                </a:ln>
                <a:solidFill>
                  <a:srgbClr val="E92525"/>
                </a:solidFill>
                <a:effectLst/>
                <a:uLnTx/>
                <a:uFillTx/>
                <a:latin typeface="CAC Moose" panose="00000400000000000000" pitchFamily="2" charset="0"/>
                <a:ea typeface="Adobe Ming Std L" panose="02020300000000000000" pitchFamily="18" charset="-128"/>
                <a:cs typeface="+mj-cs"/>
              </a:rPr>
              <a:t> A</a:t>
            </a:r>
            <a:endParaRPr kumimoji="0" lang="en-US" sz="4400" b="0" i="0" u="none" strike="noStrike" kern="1200" cap="none" spc="0" normalizeH="0" baseline="0" noProof="0" dirty="0">
              <a:ln>
                <a:noFill/>
              </a:ln>
              <a:solidFill>
                <a:prstClr val="black"/>
              </a:solidFill>
              <a:effectLst/>
              <a:uLnTx/>
              <a:uFillTx/>
              <a:latin typeface="CAC Moose" panose="00000400000000000000" pitchFamily="2" charset="0"/>
              <a:ea typeface="Adobe Ming Std L" panose="02020300000000000000" pitchFamily="18" charset="-128"/>
              <a:cs typeface="+mj-cs"/>
            </a:endParaRP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2261156" y="3267625"/>
            <a:ext cx="46161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450927220"/>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2230939-47DD-260C-1BB7-118EABD0048A}"/>
              </a:ext>
            </a:extLst>
          </p:cNvPr>
          <p:cNvSpPr>
            <a:spLocks noGrp="1"/>
          </p:cNvSpPr>
          <p:nvPr>
            <p:ph type="ctrTitle"/>
          </p:nvPr>
        </p:nvSpPr>
        <p:spPr>
          <a:xfrm>
            <a:off x="1219200" y="2647950"/>
            <a:ext cx="7696200" cy="1102519"/>
          </a:xfrm>
        </p:spPr>
        <p:txBody>
          <a:bodyPr>
            <a:noAutofit/>
          </a:bodyPr>
          <a:lstStyle/>
          <a:p>
            <a:r>
              <a:rPr lang="en-US" sz="2700" dirty="0"/>
              <a:t>Analysis of Legislative Mandates, Funding, and Education Models</a:t>
            </a:r>
          </a:p>
        </p:txBody>
      </p:sp>
    </p:spTree>
    <p:extLst>
      <p:ext uri="{BB962C8B-B14F-4D97-AF65-F5344CB8AC3E}">
        <p14:creationId xmlns:p14="http://schemas.microsoft.com/office/powerpoint/2010/main" val="518966132"/>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F38FC955-FC6B-8DBE-A94D-2955A6C7263D}"/>
              </a:ext>
            </a:extLst>
          </p:cNvPr>
          <p:cNvSpPr>
            <a:spLocks noGrp="1"/>
          </p:cNvSpPr>
          <p:nvPr>
            <p:ph idx="1"/>
          </p:nvPr>
        </p:nvSpPr>
        <p:spPr>
          <a:xfrm>
            <a:off x="914400" y="369640"/>
            <a:ext cx="8229600" cy="3600450"/>
          </a:xfrm>
        </p:spPr>
        <p:txBody>
          <a:bodyPr>
            <a:normAutofit fontScale="92500" lnSpcReduction="20000"/>
          </a:bodyPr>
          <a:lstStyle/>
          <a:p>
            <a:endParaRPr lang="en-US" sz="1950" dirty="0"/>
          </a:p>
          <a:p>
            <a:r>
              <a:rPr lang="en-US" sz="1950" dirty="0"/>
              <a:t>Education Models for West Virginia’s public schools</a:t>
            </a:r>
          </a:p>
          <a:p>
            <a:pPr lvl="1"/>
            <a:r>
              <a:rPr lang="en-US" sz="1950" dirty="0">
                <a:solidFill>
                  <a:srgbClr val="C00000"/>
                </a:solidFill>
              </a:rPr>
              <a:t>“regular” public schools, charter schools, microschools, learning pods, home schools, and private schools </a:t>
            </a:r>
          </a:p>
          <a:p>
            <a:pPr lvl="1"/>
            <a:endParaRPr lang="en-US" sz="1950" dirty="0"/>
          </a:p>
          <a:p>
            <a:r>
              <a:rPr lang="en-US" sz="1950" dirty="0"/>
              <a:t>Analysis of funding sources</a:t>
            </a:r>
          </a:p>
          <a:p>
            <a:pPr lvl="1"/>
            <a:r>
              <a:rPr lang="en-US" sz="1650" dirty="0">
                <a:solidFill>
                  <a:srgbClr val="C00000"/>
                </a:solidFill>
              </a:rPr>
              <a:t>The role of the Hope Scholarship </a:t>
            </a:r>
          </a:p>
          <a:p>
            <a:pPr lvl="1"/>
            <a:endParaRPr lang="en-US" sz="1650" dirty="0">
              <a:solidFill>
                <a:srgbClr val="C00000"/>
              </a:solidFill>
            </a:endParaRPr>
          </a:p>
          <a:p>
            <a:r>
              <a:rPr lang="en-US" sz="1950" dirty="0"/>
              <a:t>Comparing the Education Models </a:t>
            </a:r>
            <a:endParaRPr lang="en-US" sz="1650" dirty="0"/>
          </a:p>
          <a:p>
            <a:pPr lvl="1"/>
            <a:r>
              <a:rPr lang="en-US" sz="1650" dirty="0"/>
              <a:t>student athletic opportunities</a:t>
            </a:r>
          </a:p>
          <a:p>
            <a:pPr lvl="1"/>
            <a:r>
              <a:rPr lang="en-US" sz="1650" dirty="0"/>
              <a:t>the application of school personnel laws</a:t>
            </a:r>
          </a:p>
          <a:p>
            <a:pPr lvl="1"/>
            <a:r>
              <a:rPr lang="en-US" sz="1650" dirty="0"/>
              <a:t>the application of school accountability measures, </a:t>
            </a:r>
          </a:p>
          <a:p>
            <a:pPr lvl="1"/>
            <a:r>
              <a:rPr lang="en-US" sz="1650" dirty="0"/>
              <a:t>the application of purchasing and other financial management rules</a:t>
            </a:r>
          </a:p>
          <a:p>
            <a:pPr lvl="1"/>
            <a:r>
              <a:rPr lang="en-US" sz="1650" dirty="0"/>
              <a:t>the application of other school laws and policies </a:t>
            </a:r>
          </a:p>
        </p:txBody>
      </p:sp>
    </p:spTree>
    <p:extLst>
      <p:ext uri="{BB962C8B-B14F-4D97-AF65-F5344CB8AC3E}">
        <p14:creationId xmlns:p14="http://schemas.microsoft.com/office/powerpoint/2010/main" val="1683043048"/>
      </p:ext>
    </p:extLst>
  </p:cSld>
  <p:clrMapOvr>
    <a:masterClrMapping/>
  </p:clrMapOvr>
</p:sld>
</file>

<file path=ppt/slides/slide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38"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75000"/>
              <a:lumOff val="2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cloud1" descr="" title=""/>
          <p:cNvSpPr>
            <a:spLocks/>
          </p:cNvSpPr>
          <p:nvPr/>
        </p:nvSpPr>
        <p:spPr bwMode="auto">
          <a:xfrm flipH="1">
            <a:off x="7648636" y="601493"/>
            <a:ext cx="1581808" cy="338983"/>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Title 1" descr="" title=""/>
          <p:cNvSpPr>
            <a:spLocks noGrp="1"/>
          </p:cNvSpPr>
          <p:nvPr>
            <p:ph type="title"/>
          </p:nvPr>
        </p:nvSpPr>
        <p:spPr>
          <a:xfrm>
            <a:off x="4380469" y="76079"/>
            <a:ext cx="5324971" cy="425464"/>
          </a:xfrm>
          <a:effectLst>
            <a:outerShdw blurRad="50800" dist="50800" dir="1920000" algn="ctr" rotWithShape="0">
              <a:srgbClr val="000000">
                <a:alpha val="43137"/>
              </a:srgbClr>
            </a:outerShdw>
          </a:effectLst>
        </p:spPr>
        <p:txBody>
          <a:bodyPr>
            <a:noAutofit/>
          </a:bodyPr>
          <a:lstStyle/>
          <a:p>
            <a:pPr algn="ctr"/>
            <a:r>
              <a:rPr lang="en-US" sz="4000" dirty="0">
                <a:ln w="19050">
                  <a:solidFill>
                    <a:schemeClr val="tx1"/>
                  </a:solidFill>
                </a:ln>
                <a:solidFill>
                  <a:srgbClr val="FF0000"/>
                </a:solidFill>
                <a:latin typeface="CAC Moose" panose="00000400000000000000" pitchFamily="2" charset="0"/>
                <a:cs typeface="Aharoni" pitchFamily="2" charset="-79"/>
              </a:rPr>
              <a:t>Our Topics Today </a:t>
            </a:r>
            <a:endParaRPr lang="en-US" sz="4000" dirty="0">
              <a:ln w="19050">
                <a:solidFill>
                  <a:schemeClr val="tx1"/>
                </a:solidFill>
              </a:ln>
              <a:solidFill>
                <a:srgbClr val="FF0000"/>
              </a:solidFill>
              <a:latin typeface="CAC Moose" panose="00000400000000000000" pitchFamily="2" charset="0"/>
            </a:endParaRPr>
          </a:p>
        </p:txBody>
      </p:sp>
      <p:sp>
        <p:nvSpPr>
          <p:cNvPr id="126"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100000">
                <a:schemeClr val="tx1"/>
              </a:gs>
              <a:gs pos="0">
                <a:schemeClr val="tx1">
                  <a:lumMod val="96000"/>
                  <a:lumOff val="4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tx1">
                  <a:lumMod val="90000"/>
                  <a:lumOff val="1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bat2" descr="" title=""/>
          <p:cNvSpPr>
            <a:spLocks/>
          </p:cNvSpPr>
          <p:nvPr/>
        </p:nvSpPr>
        <p:spPr bwMode="auto">
          <a:xfrm>
            <a:off x="1022524" y="2440429"/>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nvGrpSpPr>
          <p:cNvPr id="208" name="Eyes4" descr="" title=""/>
          <p:cNvGrpSpPr>
            <a:grpSpLocks noChangeAspect="1"/>
          </p:cNvGrpSpPr>
          <p:nvPr/>
        </p:nvGrpSpPr>
        <p:grpSpPr bwMode="auto">
          <a:xfrm rot="1051053">
            <a:off x="2542032" y="4791994"/>
            <a:ext cx="640961" cy="175435"/>
            <a:chOff x="352" y="2340"/>
            <a:chExt cx="1487" cy="407"/>
          </a:xfrm>
        </p:grpSpPr>
        <p:sp>
          <p:nvSpPr>
            <p:cNvPr id="209" name="Freeform 208"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209"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210"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211"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212"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20" name="Eyes2" descr="" title=""/>
          <p:cNvGrpSpPr>
            <a:grpSpLocks noChangeAspect="1"/>
          </p:cNvGrpSpPr>
          <p:nvPr/>
        </p:nvGrpSpPr>
        <p:grpSpPr bwMode="auto">
          <a:xfrm>
            <a:off x="1319883" y="4083158"/>
            <a:ext cx="718888" cy="196763"/>
            <a:chOff x="352" y="2340"/>
            <a:chExt cx="1487" cy="407"/>
          </a:xfrm>
        </p:grpSpPr>
        <p:sp>
          <p:nvSpPr>
            <p:cNvPr id="221" name="Freeform 220"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221"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222"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1">
                    <a:lumMod val="60000"/>
                    <a:lumOff val="40000"/>
                  </a:schemeClr>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223"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224"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26" name="Eyes4" descr="" title=""/>
          <p:cNvGrpSpPr>
            <a:grpSpLocks noChangeAspect="1"/>
          </p:cNvGrpSpPr>
          <p:nvPr/>
        </p:nvGrpSpPr>
        <p:grpSpPr bwMode="auto">
          <a:xfrm>
            <a:off x="4806972" y="4248418"/>
            <a:ext cx="687211" cy="188093"/>
            <a:chOff x="352" y="2340"/>
            <a:chExt cx="1487" cy="407"/>
          </a:xfrm>
        </p:grpSpPr>
        <p:sp>
          <p:nvSpPr>
            <p:cNvPr id="227" name="Freeform 226"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227"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228"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235"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236"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38" name="Eyes4" descr="" title=""/>
          <p:cNvGrpSpPr>
            <a:grpSpLocks noChangeAspect="1"/>
          </p:cNvGrpSpPr>
          <p:nvPr/>
        </p:nvGrpSpPr>
        <p:grpSpPr bwMode="auto">
          <a:xfrm>
            <a:off x="1043873" y="3147083"/>
            <a:ext cx="363807" cy="99576"/>
            <a:chOff x="352" y="2340"/>
            <a:chExt cx="1487" cy="407"/>
          </a:xfrm>
        </p:grpSpPr>
        <p:sp>
          <p:nvSpPr>
            <p:cNvPr id="240" name="Freeform 239"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40"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1"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242"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43"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45" name="Eyes4" descr="" title=""/>
          <p:cNvGrpSpPr>
            <a:grpSpLocks noChangeAspect="1"/>
          </p:cNvGrpSpPr>
          <p:nvPr/>
        </p:nvGrpSpPr>
        <p:grpSpPr bwMode="auto">
          <a:xfrm>
            <a:off x="5652862" y="4452669"/>
            <a:ext cx="363807" cy="99576"/>
            <a:chOff x="352" y="2340"/>
            <a:chExt cx="1487" cy="407"/>
          </a:xfrm>
        </p:grpSpPr>
        <p:sp>
          <p:nvSpPr>
            <p:cNvPr id="246" name="Freeform 245"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46"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247"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248"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250"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52" name="Eyes4" descr="" title=""/>
          <p:cNvGrpSpPr>
            <a:grpSpLocks noChangeAspect="1"/>
          </p:cNvGrpSpPr>
          <p:nvPr/>
        </p:nvGrpSpPr>
        <p:grpSpPr bwMode="auto">
          <a:xfrm>
            <a:off x="4314167" y="4128602"/>
            <a:ext cx="363807" cy="99576"/>
            <a:chOff x="352" y="2340"/>
            <a:chExt cx="1487" cy="407"/>
          </a:xfrm>
        </p:grpSpPr>
        <p:sp>
          <p:nvSpPr>
            <p:cNvPr id="253" name="Freeform 252"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253"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254"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255"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256"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58" name="Eyes4" descr="" title=""/>
          <p:cNvGrpSpPr>
            <a:grpSpLocks noChangeAspect="1"/>
          </p:cNvGrpSpPr>
          <p:nvPr/>
        </p:nvGrpSpPr>
        <p:grpSpPr bwMode="auto">
          <a:xfrm rot="20647655">
            <a:off x="6930089" y="4839610"/>
            <a:ext cx="683148" cy="186981"/>
            <a:chOff x="352" y="2340"/>
            <a:chExt cx="1487" cy="407"/>
          </a:xfrm>
        </p:grpSpPr>
        <p:sp>
          <p:nvSpPr>
            <p:cNvPr id="259" name="Freeform 258"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259"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260"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261"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262"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64" name="Eyes2" descr="" title=""/>
          <p:cNvGrpSpPr>
            <a:grpSpLocks noChangeAspect="1"/>
          </p:cNvGrpSpPr>
          <p:nvPr/>
        </p:nvGrpSpPr>
        <p:grpSpPr bwMode="auto">
          <a:xfrm rot="733358">
            <a:off x="3969714" y="4372705"/>
            <a:ext cx="414636" cy="113488"/>
            <a:chOff x="352" y="2340"/>
            <a:chExt cx="1487" cy="407"/>
          </a:xfrm>
        </p:grpSpPr>
        <p:sp>
          <p:nvSpPr>
            <p:cNvPr id="265" name="Freeform 264"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265"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266"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1">
                    <a:lumMod val="60000"/>
                    <a:lumOff val="40000"/>
                  </a:schemeClr>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267"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268"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70" name="Eyes4" descr="" title=""/>
          <p:cNvGrpSpPr>
            <a:grpSpLocks noChangeAspect="1"/>
          </p:cNvGrpSpPr>
          <p:nvPr/>
        </p:nvGrpSpPr>
        <p:grpSpPr bwMode="auto">
          <a:xfrm>
            <a:off x="1376263" y="3364086"/>
            <a:ext cx="403548" cy="110453"/>
            <a:chOff x="352" y="2340"/>
            <a:chExt cx="1487" cy="407"/>
          </a:xfrm>
        </p:grpSpPr>
        <p:sp>
          <p:nvSpPr>
            <p:cNvPr id="271" name="Freeform 270"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271"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272"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4"/>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273"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274"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76" name="Eyes2" descr="" title=""/>
          <p:cNvGrpSpPr>
            <a:grpSpLocks noChangeAspect="1"/>
          </p:cNvGrpSpPr>
          <p:nvPr/>
        </p:nvGrpSpPr>
        <p:grpSpPr bwMode="auto">
          <a:xfrm rot="21216988">
            <a:off x="7017633" y="3899668"/>
            <a:ext cx="596995" cy="163400"/>
            <a:chOff x="352" y="2340"/>
            <a:chExt cx="1487" cy="407"/>
          </a:xfrm>
        </p:grpSpPr>
        <p:sp>
          <p:nvSpPr>
            <p:cNvPr id="277" name="Freeform 276"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277"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278"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1">
                    <a:lumMod val="60000"/>
                    <a:lumOff val="40000"/>
                  </a:schemeClr>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279"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280"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82" name="Eyes2" descr="" title=""/>
          <p:cNvGrpSpPr>
            <a:grpSpLocks noChangeAspect="1"/>
          </p:cNvGrpSpPr>
          <p:nvPr/>
        </p:nvGrpSpPr>
        <p:grpSpPr bwMode="auto">
          <a:xfrm>
            <a:off x="275350" y="4598414"/>
            <a:ext cx="1809549" cy="495281"/>
            <a:chOff x="352" y="2340"/>
            <a:chExt cx="1487" cy="407"/>
          </a:xfrm>
        </p:grpSpPr>
        <p:sp>
          <p:nvSpPr>
            <p:cNvPr id="283" name="Freeform 282"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283"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284"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1">
                    <a:lumMod val="60000"/>
                    <a:lumOff val="40000"/>
                  </a:schemeClr>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285"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286"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88" name="Eyes1" descr="" title=""/>
          <p:cNvGrpSpPr>
            <a:grpSpLocks noChangeAspect="1"/>
          </p:cNvGrpSpPr>
          <p:nvPr/>
        </p:nvGrpSpPr>
        <p:grpSpPr bwMode="auto">
          <a:xfrm>
            <a:off x="2691187" y="3852664"/>
            <a:ext cx="402969" cy="110295"/>
            <a:chOff x="352" y="2340"/>
            <a:chExt cx="1487" cy="407"/>
          </a:xfrm>
        </p:grpSpPr>
        <p:sp>
          <p:nvSpPr>
            <p:cNvPr id="289" name="Freeform 288"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2"/>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289"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290"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2"/>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291"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292"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294" name="Eyes1" descr="" title=""/>
          <p:cNvGrpSpPr>
            <a:grpSpLocks noChangeAspect="1"/>
          </p:cNvGrpSpPr>
          <p:nvPr/>
        </p:nvGrpSpPr>
        <p:grpSpPr bwMode="auto">
          <a:xfrm rot="20697159">
            <a:off x="7555385" y="4427731"/>
            <a:ext cx="630075" cy="172455"/>
            <a:chOff x="352" y="2340"/>
            <a:chExt cx="1487" cy="407"/>
          </a:xfrm>
        </p:grpSpPr>
        <p:sp>
          <p:nvSpPr>
            <p:cNvPr id="295" name="Freeform 294" descr="" title=""/>
            <p:cNvSpPr>
              <a:spLocks/>
            </p:cNvSpPr>
            <p:nvPr/>
          </p:nvSpPr>
          <p:spPr bwMode="auto">
            <a:xfrm>
              <a:off x="1304" y="2340"/>
              <a:ext cx="535" cy="407"/>
            </a:xfrm>
            <a:custGeom>
              <a:avLst/>
              <a:gdLst>
                <a:gd name="T0" fmla="*/ 307 w 999"/>
                <a:gd name="T1" fmla="*/ 247 h 754"/>
                <a:gd name="T2" fmla="*/ 0 w 999"/>
                <a:gd name="T3" fmla="*/ 316 h 754"/>
                <a:gd name="T4" fmla="*/ 9 w 999"/>
                <a:gd name="T5" fmla="*/ 355 h 754"/>
                <a:gd name="T6" fmla="*/ 600 w 999"/>
                <a:gd name="T7" fmla="*/ 681 h 754"/>
                <a:gd name="T8" fmla="*/ 926 w 999"/>
                <a:gd name="T9" fmla="*/ 90 h 754"/>
                <a:gd name="T10" fmla="*/ 890 w 999"/>
                <a:gd name="T11" fmla="*/ 0 h 754"/>
                <a:gd name="T12" fmla="*/ 307 w 999"/>
                <a:gd name="T13" fmla="*/ 247 h 754"/>
              </a:gdLst>
              <a:ahLst/>
              <a:cxnLst>
                <a:cxn ang="0">
                  <a:pos x="T0" y="T1"/>
                </a:cxn>
                <a:cxn ang="0">
                  <a:pos x="T2" y="T3"/>
                </a:cxn>
                <a:cxn ang="0">
                  <a:pos x="T4" y="T5"/>
                </a:cxn>
                <a:cxn ang="0">
                  <a:pos x="T6" y="T7"/>
                </a:cxn>
                <a:cxn ang="0">
                  <a:pos x="T8" y="T9"/>
                </a:cxn>
                <a:cxn ang="0">
                  <a:pos x="T10" y="T11"/>
                </a:cxn>
                <a:cxn ang="0">
                  <a:pos x="T12" y="T13"/>
                </a:cxn>
              </a:cxnLst>
              <a:rect l="0" t="0" r="r" b="b"/>
              <a:pathLst>
                <a:path w="999" h="754">
                  <a:moveTo>
                    <a:pt x="307" y="247"/>
                  </a:moveTo>
                  <a:cubicBezTo>
                    <a:pt x="205" y="277"/>
                    <a:pt x="102" y="299"/>
                    <a:pt x="0" y="316"/>
                  </a:cubicBezTo>
                  <a:cubicBezTo>
                    <a:pt x="2" y="329"/>
                    <a:pt x="5" y="342"/>
                    <a:pt x="9" y="355"/>
                  </a:cubicBezTo>
                  <a:cubicBezTo>
                    <a:pt x="82" y="608"/>
                    <a:pt x="347" y="754"/>
                    <a:pt x="600" y="681"/>
                  </a:cubicBezTo>
                  <a:cubicBezTo>
                    <a:pt x="853" y="608"/>
                    <a:pt x="999" y="343"/>
                    <a:pt x="926" y="90"/>
                  </a:cubicBezTo>
                  <a:cubicBezTo>
                    <a:pt x="917" y="58"/>
                    <a:pt x="905" y="28"/>
                    <a:pt x="890" y="0"/>
                  </a:cubicBezTo>
                  <a:cubicBezTo>
                    <a:pt x="710" y="103"/>
                    <a:pt x="515" y="187"/>
                    <a:pt x="307" y="247"/>
                  </a:cubicBezTo>
                  <a:close/>
                </a:path>
              </a:pathLst>
            </a:custGeom>
            <a:gradFill flip="none" rotWithShape="1">
              <a:gsLst>
                <a:gs pos="78000">
                  <a:schemeClr val="tx1"/>
                </a:gs>
                <a:gs pos="0">
                  <a:schemeClr val="accent2"/>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295" descr="" title=""/>
            <p:cNvSpPr>
              <a:spLocks/>
            </p:cNvSpPr>
            <p:nvPr/>
          </p:nvSpPr>
          <p:spPr bwMode="auto">
            <a:xfrm>
              <a:off x="1447" y="2406"/>
              <a:ext cx="222" cy="151"/>
            </a:xfrm>
            <a:custGeom>
              <a:avLst/>
              <a:gdLst>
                <a:gd name="T0" fmla="*/ 39 w 414"/>
                <a:gd name="T1" fmla="*/ 126 h 281"/>
                <a:gd name="T2" fmla="*/ 0 w 414"/>
                <a:gd name="T3" fmla="*/ 137 h 281"/>
                <a:gd name="T4" fmla="*/ 244 w 414"/>
                <a:gd name="T5" fmla="*/ 252 h 281"/>
                <a:gd name="T6" fmla="*/ 384 w 414"/>
                <a:gd name="T7" fmla="*/ 0 h 281"/>
                <a:gd name="T8" fmla="*/ 39 w 414"/>
                <a:gd name="T9" fmla="*/ 126 h 281"/>
              </a:gdLst>
              <a:ahLst/>
              <a:cxnLst>
                <a:cxn ang="0">
                  <a:pos x="T0" y="T1"/>
                </a:cxn>
                <a:cxn ang="0">
                  <a:pos x="T2" y="T3"/>
                </a:cxn>
                <a:cxn ang="0">
                  <a:pos x="T4" y="T5"/>
                </a:cxn>
                <a:cxn ang="0">
                  <a:pos x="T6" y="T7"/>
                </a:cxn>
                <a:cxn ang="0">
                  <a:pos x="T8" y="T9"/>
                </a:cxn>
              </a:cxnLst>
              <a:rect l="0" t="0" r="r" b="b"/>
              <a:pathLst>
                <a:path w="414" h="281">
                  <a:moveTo>
                    <a:pt x="39" y="126"/>
                  </a:moveTo>
                  <a:cubicBezTo>
                    <a:pt x="26" y="130"/>
                    <a:pt x="13" y="133"/>
                    <a:pt x="0" y="137"/>
                  </a:cubicBezTo>
                  <a:cubicBezTo>
                    <a:pt x="40" y="230"/>
                    <a:pt x="144" y="281"/>
                    <a:pt x="244" y="252"/>
                  </a:cubicBezTo>
                  <a:cubicBezTo>
                    <a:pt x="352" y="220"/>
                    <a:pt x="414" y="108"/>
                    <a:pt x="384" y="0"/>
                  </a:cubicBezTo>
                  <a:cubicBezTo>
                    <a:pt x="274" y="49"/>
                    <a:pt x="159" y="91"/>
                    <a:pt x="39"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297" descr="" title=""/>
            <p:cNvSpPr>
              <a:spLocks/>
            </p:cNvSpPr>
            <p:nvPr/>
          </p:nvSpPr>
          <p:spPr bwMode="auto">
            <a:xfrm>
              <a:off x="352" y="2342"/>
              <a:ext cx="542" cy="389"/>
            </a:xfrm>
            <a:custGeom>
              <a:avLst/>
              <a:gdLst>
                <a:gd name="T0" fmla="*/ 390 w 1010"/>
                <a:gd name="T1" fmla="*/ 117 h 723"/>
                <a:gd name="T2" fmla="*/ 97 w 1010"/>
                <a:gd name="T3" fmla="*/ 0 h 723"/>
                <a:gd name="T4" fmla="*/ 83 w 1010"/>
                <a:gd name="T5" fmla="*/ 37 h 723"/>
                <a:gd name="T6" fmla="*/ 386 w 1010"/>
                <a:gd name="T7" fmla="*/ 640 h 723"/>
                <a:gd name="T8" fmla="*/ 989 w 1010"/>
                <a:gd name="T9" fmla="*/ 338 h 723"/>
                <a:gd name="T10" fmla="*/ 1010 w 1010"/>
                <a:gd name="T11" fmla="*/ 243 h 723"/>
                <a:gd name="T12" fmla="*/ 390 w 1010"/>
                <a:gd name="T13" fmla="*/ 117 h 723"/>
              </a:gdLst>
              <a:ahLst/>
              <a:cxnLst>
                <a:cxn ang="0">
                  <a:pos x="T0" y="T1"/>
                </a:cxn>
                <a:cxn ang="0">
                  <a:pos x="T2" y="T3"/>
                </a:cxn>
                <a:cxn ang="0">
                  <a:pos x="T4" y="T5"/>
                </a:cxn>
                <a:cxn ang="0">
                  <a:pos x="T6" y="T7"/>
                </a:cxn>
                <a:cxn ang="0">
                  <a:pos x="T8" y="T9"/>
                </a:cxn>
                <a:cxn ang="0">
                  <a:pos x="T10" y="T11"/>
                </a:cxn>
                <a:cxn ang="0">
                  <a:pos x="T12" y="T13"/>
                </a:cxn>
              </a:cxnLst>
              <a:rect l="0" t="0" r="r" b="b"/>
              <a:pathLst>
                <a:path w="1010" h="723">
                  <a:moveTo>
                    <a:pt x="390" y="117"/>
                  </a:moveTo>
                  <a:cubicBezTo>
                    <a:pt x="289" y="84"/>
                    <a:pt x="191" y="44"/>
                    <a:pt x="97" y="0"/>
                  </a:cubicBezTo>
                  <a:cubicBezTo>
                    <a:pt x="92" y="12"/>
                    <a:pt x="87" y="24"/>
                    <a:pt x="83" y="37"/>
                  </a:cubicBezTo>
                  <a:cubicBezTo>
                    <a:pt x="0" y="287"/>
                    <a:pt x="135" y="557"/>
                    <a:pt x="386" y="640"/>
                  </a:cubicBezTo>
                  <a:cubicBezTo>
                    <a:pt x="636" y="723"/>
                    <a:pt x="906" y="588"/>
                    <a:pt x="989" y="338"/>
                  </a:cubicBezTo>
                  <a:cubicBezTo>
                    <a:pt x="999" y="307"/>
                    <a:pt x="1006" y="275"/>
                    <a:pt x="1010" y="243"/>
                  </a:cubicBezTo>
                  <a:cubicBezTo>
                    <a:pt x="803" y="227"/>
                    <a:pt x="596" y="185"/>
                    <a:pt x="390" y="117"/>
                  </a:cubicBezTo>
                  <a:close/>
                </a:path>
              </a:pathLst>
            </a:custGeom>
            <a:gradFill>
              <a:gsLst>
                <a:gs pos="78000">
                  <a:schemeClr val="tx1"/>
                </a:gs>
                <a:gs pos="0">
                  <a:schemeClr val="accent2"/>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312" descr="" title=""/>
            <p:cNvSpPr>
              <a:spLocks/>
            </p:cNvSpPr>
            <p:nvPr/>
          </p:nvSpPr>
          <p:spPr bwMode="auto">
            <a:xfrm>
              <a:off x="530" y="2398"/>
              <a:ext cx="222" cy="144"/>
            </a:xfrm>
            <a:custGeom>
              <a:avLst/>
              <a:gdLst>
                <a:gd name="T0" fmla="*/ 58 w 413"/>
                <a:gd name="T1" fmla="*/ 13 h 268"/>
                <a:gd name="T2" fmla="*/ 19 w 413"/>
                <a:gd name="T3" fmla="*/ 0 h 268"/>
                <a:gd name="T4" fmla="*/ 155 w 413"/>
                <a:gd name="T5" fmla="*/ 233 h 268"/>
                <a:gd name="T6" fmla="*/ 413 w 413"/>
                <a:gd name="T7" fmla="*/ 104 h 268"/>
                <a:gd name="T8" fmla="*/ 58 w 413"/>
                <a:gd name="T9" fmla="*/ 13 h 268"/>
              </a:gdLst>
              <a:ahLst/>
              <a:cxnLst>
                <a:cxn ang="0">
                  <a:pos x="T0" y="T1"/>
                </a:cxn>
                <a:cxn ang="0">
                  <a:pos x="T2" y="T3"/>
                </a:cxn>
                <a:cxn ang="0">
                  <a:pos x="T4" y="T5"/>
                </a:cxn>
                <a:cxn ang="0">
                  <a:pos x="T6" y="T7"/>
                </a:cxn>
                <a:cxn ang="0">
                  <a:pos x="T8" y="T9"/>
                </a:cxn>
              </a:cxnLst>
              <a:rect l="0" t="0" r="r" b="b"/>
              <a:pathLst>
                <a:path w="413" h="268">
                  <a:moveTo>
                    <a:pt x="58" y="13"/>
                  </a:moveTo>
                  <a:cubicBezTo>
                    <a:pt x="45" y="9"/>
                    <a:pt x="32" y="4"/>
                    <a:pt x="19" y="0"/>
                  </a:cubicBezTo>
                  <a:cubicBezTo>
                    <a:pt x="0" y="99"/>
                    <a:pt x="57" y="200"/>
                    <a:pt x="155" y="233"/>
                  </a:cubicBezTo>
                  <a:cubicBezTo>
                    <a:pt x="262" y="268"/>
                    <a:pt x="377" y="211"/>
                    <a:pt x="413" y="104"/>
                  </a:cubicBezTo>
                  <a:cubicBezTo>
                    <a:pt x="295" y="83"/>
                    <a:pt x="176" y="52"/>
                    <a:pt x="58"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313" descr="" title=""/>
            <p:cNvSpPr>
              <a:spLocks noEditPoints="1"/>
            </p:cNvSpPr>
            <p:nvPr/>
          </p:nvSpPr>
          <p:spPr bwMode="auto">
            <a:xfrm>
              <a:off x="663" y="2434"/>
              <a:ext cx="972" cy="61"/>
            </a:xfrm>
            <a:custGeom>
              <a:avLst/>
              <a:gdLst>
                <a:gd name="T0" fmla="*/ 1766 w 1811"/>
                <a:gd name="T1" fmla="*/ 1 h 113"/>
                <a:gd name="T2" fmla="*/ 1760 w 1811"/>
                <a:gd name="T3" fmla="*/ 69 h 113"/>
                <a:gd name="T4" fmla="*/ 1766 w 1811"/>
                <a:gd name="T5" fmla="*/ 1 h 113"/>
                <a:gd name="T6" fmla="*/ 1731 w 1811"/>
                <a:gd name="T7" fmla="*/ 5 h 113"/>
                <a:gd name="T8" fmla="*/ 1712 w 1811"/>
                <a:gd name="T9" fmla="*/ 38 h 113"/>
                <a:gd name="T10" fmla="*/ 1746 w 1811"/>
                <a:gd name="T11" fmla="*/ 57 h 113"/>
                <a:gd name="T12" fmla="*/ 1764 w 1811"/>
                <a:gd name="T13" fmla="*/ 23 h 113"/>
                <a:gd name="T14" fmla="*/ 1731 w 1811"/>
                <a:gd name="T15" fmla="*/ 5 h 113"/>
                <a:gd name="T16" fmla="*/ 27 w 1811"/>
                <a:gd name="T17" fmla="*/ 89 h 113"/>
                <a:gd name="T18" fmla="*/ 69 w 1811"/>
                <a:gd name="T19" fmla="*/ 36 h 113"/>
                <a:gd name="T20" fmla="*/ 27 w 1811"/>
                <a:gd name="T21" fmla="*/ 89 h 113"/>
                <a:gd name="T22" fmla="*/ 39 w 1811"/>
                <a:gd name="T23" fmla="*/ 19 h 113"/>
                <a:gd name="T24" fmla="*/ 4 w 1811"/>
                <a:gd name="T25" fmla="*/ 36 h 113"/>
                <a:gd name="T26" fmla="*/ 22 w 1811"/>
                <a:gd name="T27" fmla="*/ 70 h 113"/>
                <a:gd name="T28" fmla="*/ 56 w 1811"/>
                <a:gd name="T29" fmla="*/ 53 h 113"/>
                <a:gd name="T30" fmla="*/ 39 w 1811"/>
                <a:gd name="T3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1" h="113">
                  <a:moveTo>
                    <a:pt x="1766" y="1"/>
                  </a:moveTo>
                  <a:cubicBezTo>
                    <a:pt x="1807" y="5"/>
                    <a:pt x="1811" y="63"/>
                    <a:pt x="1760" y="69"/>
                  </a:cubicBezTo>
                  <a:cubicBezTo>
                    <a:pt x="1789" y="49"/>
                    <a:pt x="1787" y="19"/>
                    <a:pt x="1766" y="1"/>
                  </a:cubicBezTo>
                  <a:close/>
                  <a:moveTo>
                    <a:pt x="1731" y="5"/>
                  </a:moveTo>
                  <a:cubicBezTo>
                    <a:pt x="1717" y="9"/>
                    <a:pt x="1708" y="24"/>
                    <a:pt x="1712" y="38"/>
                  </a:cubicBezTo>
                  <a:cubicBezTo>
                    <a:pt x="1717" y="52"/>
                    <a:pt x="1732" y="61"/>
                    <a:pt x="1746" y="57"/>
                  </a:cubicBezTo>
                  <a:cubicBezTo>
                    <a:pt x="1760" y="52"/>
                    <a:pt x="1769" y="37"/>
                    <a:pt x="1764" y="23"/>
                  </a:cubicBezTo>
                  <a:cubicBezTo>
                    <a:pt x="1760" y="9"/>
                    <a:pt x="1745" y="0"/>
                    <a:pt x="1731" y="5"/>
                  </a:cubicBezTo>
                  <a:close/>
                  <a:moveTo>
                    <a:pt x="27" y="89"/>
                  </a:moveTo>
                  <a:cubicBezTo>
                    <a:pt x="71" y="113"/>
                    <a:pt x="101" y="62"/>
                    <a:pt x="69" y="36"/>
                  </a:cubicBezTo>
                  <a:cubicBezTo>
                    <a:pt x="77" y="63"/>
                    <a:pt x="61" y="88"/>
                    <a:pt x="27" y="89"/>
                  </a:cubicBezTo>
                  <a:close/>
                  <a:moveTo>
                    <a:pt x="39" y="19"/>
                  </a:moveTo>
                  <a:cubicBezTo>
                    <a:pt x="24" y="14"/>
                    <a:pt x="9" y="22"/>
                    <a:pt x="4" y="36"/>
                  </a:cubicBezTo>
                  <a:cubicBezTo>
                    <a:pt x="0" y="50"/>
                    <a:pt x="7" y="66"/>
                    <a:pt x="22" y="70"/>
                  </a:cubicBezTo>
                  <a:cubicBezTo>
                    <a:pt x="36" y="75"/>
                    <a:pt x="51" y="67"/>
                    <a:pt x="56" y="53"/>
                  </a:cubicBezTo>
                  <a:cubicBezTo>
                    <a:pt x="61" y="39"/>
                    <a:pt x="53" y="24"/>
                    <a:pt x="3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19" name="tree_main" descr="" title=""/>
          <p:cNvSpPr>
            <a:spLocks noEditPoints="1"/>
          </p:cNvSpPr>
          <p:nvPr/>
        </p:nvSpPr>
        <p:spPr bwMode="auto">
          <a:xfrm>
            <a:off x="-1417909" y="63177"/>
            <a:ext cx="4284240" cy="3798160"/>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1" name="bat_upsidedown1" descr="" title=""/>
          <p:cNvSpPr>
            <a:spLocks/>
          </p:cNvSpPr>
          <p:nvPr/>
        </p:nvSpPr>
        <p:spPr bwMode="auto">
          <a:xfrm>
            <a:off x="1739766" y="1966596"/>
            <a:ext cx="245960" cy="481404"/>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2" name="bat_upsidedown1" descr="" title=""/>
          <p:cNvSpPr>
            <a:spLocks/>
          </p:cNvSpPr>
          <p:nvPr/>
        </p:nvSpPr>
        <p:spPr bwMode="auto">
          <a:xfrm>
            <a:off x="112211" y="2274094"/>
            <a:ext cx="247268" cy="483963"/>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3" name="bat_upsidedown1" descr="" title=""/>
          <p:cNvSpPr>
            <a:spLocks/>
          </p:cNvSpPr>
          <p:nvPr/>
        </p:nvSpPr>
        <p:spPr bwMode="auto">
          <a:xfrm>
            <a:off x="769094" y="189178"/>
            <a:ext cx="233836" cy="457672"/>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4" name="bat_upsidedown1" descr="" title=""/>
          <p:cNvSpPr>
            <a:spLocks/>
          </p:cNvSpPr>
          <p:nvPr/>
        </p:nvSpPr>
        <p:spPr bwMode="auto">
          <a:xfrm>
            <a:off x="137298" y="1137398"/>
            <a:ext cx="222181" cy="434861"/>
          </a:xfrm>
          <a:custGeom>
            <a:avLst/>
            <a:gdLst>
              <a:gd name="T0" fmla="*/ 171 w 303"/>
              <a:gd name="T1" fmla="*/ 62 h 598"/>
              <a:gd name="T2" fmla="*/ 176 w 303"/>
              <a:gd name="T3" fmla="*/ 135 h 598"/>
              <a:gd name="T4" fmla="*/ 215 w 303"/>
              <a:gd name="T5" fmla="*/ 598 h 598"/>
              <a:gd name="T6" fmla="*/ 177 w 303"/>
              <a:gd name="T7" fmla="*/ 418 h 598"/>
              <a:gd name="T8" fmla="*/ 176 w 303"/>
              <a:gd name="T9" fmla="*/ 458 h 598"/>
              <a:gd name="T10" fmla="*/ 165 w 303"/>
              <a:gd name="T11" fmla="*/ 530 h 598"/>
              <a:gd name="T12" fmla="*/ 144 w 303"/>
              <a:gd name="T13" fmla="*/ 493 h 598"/>
              <a:gd name="T14" fmla="*/ 125 w 303"/>
              <a:gd name="T15" fmla="*/ 532 h 598"/>
              <a:gd name="T16" fmla="*/ 112 w 303"/>
              <a:gd name="T17" fmla="*/ 459 h 598"/>
              <a:gd name="T18" fmla="*/ 116 w 303"/>
              <a:gd name="T19" fmla="*/ 416 h 598"/>
              <a:gd name="T20" fmla="*/ 67 w 303"/>
              <a:gd name="T21" fmla="*/ 580 h 598"/>
              <a:gd name="T22" fmla="*/ 117 w 303"/>
              <a:gd name="T23" fmla="*/ 133 h 598"/>
              <a:gd name="T24" fmla="*/ 120 w 303"/>
              <a:gd name="T25" fmla="*/ 50 h 598"/>
              <a:gd name="T26" fmla="*/ 113 w 303"/>
              <a:gd name="T27" fmla="*/ 17 h 598"/>
              <a:gd name="T28" fmla="*/ 122 w 303"/>
              <a:gd name="T29" fmla="*/ 2 h 598"/>
              <a:gd name="T30" fmla="*/ 128 w 303"/>
              <a:gd name="T31" fmla="*/ 12 h 598"/>
              <a:gd name="T32" fmla="*/ 135 w 303"/>
              <a:gd name="T33" fmla="*/ 4 h 598"/>
              <a:gd name="T34" fmla="*/ 141 w 303"/>
              <a:gd name="T35" fmla="*/ 13 h 598"/>
              <a:gd name="T36" fmla="*/ 139 w 303"/>
              <a:gd name="T37" fmla="*/ 49 h 598"/>
              <a:gd name="T38" fmla="*/ 145 w 303"/>
              <a:gd name="T39" fmla="*/ 132 h 598"/>
              <a:gd name="T40" fmla="*/ 150 w 303"/>
              <a:gd name="T41" fmla="*/ 132 h 598"/>
              <a:gd name="T42" fmla="*/ 154 w 303"/>
              <a:gd name="T43" fmla="*/ 50 h 598"/>
              <a:gd name="T44" fmla="*/ 152 w 303"/>
              <a:gd name="T45" fmla="*/ 11 h 598"/>
              <a:gd name="T46" fmla="*/ 161 w 303"/>
              <a:gd name="T47" fmla="*/ 2 h 598"/>
              <a:gd name="T48" fmla="*/ 165 w 303"/>
              <a:gd name="T49" fmla="*/ 11 h 598"/>
              <a:gd name="T50" fmla="*/ 174 w 303"/>
              <a:gd name="T51" fmla="*/ 1 h 598"/>
              <a:gd name="T52" fmla="*/ 180 w 303"/>
              <a:gd name="T53" fmla="*/ 13 h 598"/>
              <a:gd name="T54" fmla="*/ 171 w 303"/>
              <a:gd name="T55" fmla="*/ 6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598">
                <a:moveTo>
                  <a:pt x="171" y="62"/>
                </a:moveTo>
                <a:cubicBezTo>
                  <a:pt x="171" y="91"/>
                  <a:pt x="176" y="118"/>
                  <a:pt x="176" y="135"/>
                </a:cubicBezTo>
                <a:cubicBezTo>
                  <a:pt x="248" y="156"/>
                  <a:pt x="303" y="498"/>
                  <a:pt x="215" y="598"/>
                </a:cubicBezTo>
                <a:cubicBezTo>
                  <a:pt x="223" y="465"/>
                  <a:pt x="193" y="440"/>
                  <a:pt x="177" y="418"/>
                </a:cubicBezTo>
                <a:cubicBezTo>
                  <a:pt x="168" y="429"/>
                  <a:pt x="173" y="449"/>
                  <a:pt x="176" y="458"/>
                </a:cubicBezTo>
                <a:cubicBezTo>
                  <a:pt x="179" y="467"/>
                  <a:pt x="198" y="496"/>
                  <a:pt x="165" y="530"/>
                </a:cubicBezTo>
                <a:cubicBezTo>
                  <a:pt x="170" y="493"/>
                  <a:pt x="153" y="493"/>
                  <a:pt x="144" y="493"/>
                </a:cubicBezTo>
                <a:cubicBezTo>
                  <a:pt x="136" y="493"/>
                  <a:pt x="117" y="502"/>
                  <a:pt x="125" y="532"/>
                </a:cubicBezTo>
                <a:cubicBezTo>
                  <a:pt x="97" y="502"/>
                  <a:pt x="102" y="476"/>
                  <a:pt x="112" y="459"/>
                </a:cubicBezTo>
                <a:cubicBezTo>
                  <a:pt x="122" y="442"/>
                  <a:pt x="119" y="427"/>
                  <a:pt x="116" y="416"/>
                </a:cubicBezTo>
                <a:cubicBezTo>
                  <a:pt x="98" y="430"/>
                  <a:pt x="39" y="501"/>
                  <a:pt x="67" y="580"/>
                </a:cubicBezTo>
                <a:cubicBezTo>
                  <a:pt x="0" y="481"/>
                  <a:pt x="13" y="190"/>
                  <a:pt x="117" y="133"/>
                </a:cubicBezTo>
                <a:cubicBezTo>
                  <a:pt x="118" y="80"/>
                  <a:pt x="122" y="69"/>
                  <a:pt x="120" y="50"/>
                </a:cubicBezTo>
                <a:cubicBezTo>
                  <a:pt x="118" y="38"/>
                  <a:pt x="114" y="28"/>
                  <a:pt x="113" y="17"/>
                </a:cubicBezTo>
                <a:cubicBezTo>
                  <a:pt x="113" y="13"/>
                  <a:pt x="118" y="4"/>
                  <a:pt x="122" y="2"/>
                </a:cubicBezTo>
                <a:cubicBezTo>
                  <a:pt x="125" y="0"/>
                  <a:pt x="125" y="13"/>
                  <a:pt x="128" y="12"/>
                </a:cubicBezTo>
                <a:cubicBezTo>
                  <a:pt x="130" y="12"/>
                  <a:pt x="132" y="6"/>
                  <a:pt x="135" y="4"/>
                </a:cubicBezTo>
                <a:cubicBezTo>
                  <a:pt x="138" y="2"/>
                  <a:pt x="140" y="10"/>
                  <a:pt x="141" y="13"/>
                </a:cubicBezTo>
                <a:cubicBezTo>
                  <a:pt x="143" y="20"/>
                  <a:pt x="140" y="38"/>
                  <a:pt x="139" y="49"/>
                </a:cubicBezTo>
                <a:cubicBezTo>
                  <a:pt x="139" y="54"/>
                  <a:pt x="145" y="108"/>
                  <a:pt x="145" y="132"/>
                </a:cubicBezTo>
                <a:cubicBezTo>
                  <a:pt x="149" y="132"/>
                  <a:pt x="145" y="132"/>
                  <a:pt x="150" y="132"/>
                </a:cubicBezTo>
                <a:cubicBezTo>
                  <a:pt x="150" y="116"/>
                  <a:pt x="155" y="61"/>
                  <a:pt x="154" y="50"/>
                </a:cubicBezTo>
                <a:cubicBezTo>
                  <a:pt x="151" y="31"/>
                  <a:pt x="147" y="21"/>
                  <a:pt x="152" y="11"/>
                </a:cubicBezTo>
                <a:cubicBezTo>
                  <a:pt x="153" y="8"/>
                  <a:pt x="158" y="1"/>
                  <a:pt x="161" y="2"/>
                </a:cubicBezTo>
                <a:cubicBezTo>
                  <a:pt x="164" y="3"/>
                  <a:pt x="163" y="11"/>
                  <a:pt x="165" y="11"/>
                </a:cubicBezTo>
                <a:cubicBezTo>
                  <a:pt x="168" y="11"/>
                  <a:pt x="172" y="1"/>
                  <a:pt x="174" y="1"/>
                </a:cubicBezTo>
                <a:cubicBezTo>
                  <a:pt x="176" y="0"/>
                  <a:pt x="179" y="10"/>
                  <a:pt x="180" y="13"/>
                </a:cubicBezTo>
                <a:cubicBezTo>
                  <a:pt x="183" y="24"/>
                  <a:pt x="171" y="62"/>
                  <a:pt x="17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descr="" title="">
            <a:extLst>
              <a:ext uri="{FF2B5EF4-FFF2-40B4-BE49-F238E27FC236}">
                <a16:creationId xmlns:a16="http://schemas.microsoft.com/office/drawing/2014/main" id="{105E996E-46CA-4AA3-BA9D-84E3D21BBF41}"/>
              </a:ext>
            </a:extLst>
          </p:cNvPr>
          <p:cNvSpPr txBox="1"/>
          <p:nvPr/>
        </p:nvSpPr>
        <p:spPr>
          <a:xfrm>
            <a:off x="3091872" y="884217"/>
            <a:ext cx="5836464" cy="3416320"/>
          </a:xfrm>
          <a:prstGeom prst="rect">
            <a:avLst/>
          </a:prstGeom>
          <a:noFill/>
        </p:spPr>
        <p:txBody>
          <a:bodyPr wrap="square" rtlCol="0">
            <a:spAutoFit/>
          </a:bodyPr>
          <a:lstStyle/>
          <a:p>
            <a:r>
              <a:rPr lang="en-US" b="1" dirty="0">
                <a:solidFill>
                  <a:srgbClr val="C00000"/>
                </a:solidFill>
              </a:rPr>
              <a:t>Decisions from the Grievance Board</a:t>
            </a:r>
          </a:p>
          <a:p>
            <a:endParaRPr lang="en-US" dirty="0"/>
          </a:p>
          <a:p>
            <a:r>
              <a:rPr lang="en-US" dirty="0"/>
              <a:t>Decision from the Intermediate Court of Appeal</a:t>
            </a:r>
          </a:p>
          <a:p>
            <a:endParaRPr lang="en-US" b="1" dirty="0">
              <a:solidFill>
                <a:srgbClr val="C00000"/>
              </a:solidFill>
            </a:endParaRPr>
          </a:p>
          <a:p>
            <a:r>
              <a:rPr lang="en-US" b="1" dirty="0">
                <a:solidFill>
                  <a:srgbClr val="C00000"/>
                </a:solidFill>
              </a:rPr>
              <a:t>Decisions from the West Virginia Supreme Court of Appeals</a:t>
            </a:r>
          </a:p>
          <a:p>
            <a:endParaRPr lang="en-US" dirty="0"/>
          </a:p>
          <a:p>
            <a:r>
              <a:rPr lang="en-US" dirty="0"/>
              <a:t>Ethics Commission Advisory Opinions</a:t>
            </a:r>
          </a:p>
          <a:p>
            <a:endParaRPr lang="en-US" dirty="0"/>
          </a:p>
          <a:p>
            <a:r>
              <a:rPr lang="en-US" b="1" dirty="0">
                <a:solidFill>
                  <a:srgbClr val="C00000"/>
                </a:solidFill>
              </a:rPr>
              <a:t>Red Flag Legal Issues</a:t>
            </a:r>
          </a:p>
          <a:p>
            <a:endParaRPr lang="en-US" dirty="0"/>
          </a:p>
          <a:p>
            <a:r>
              <a:rPr lang="en-US" dirty="0"/>
              <a:t>Analysis of Legislative Mandates, Funding and Education Model </a:t>
            </a:r>
          </a:p>
        </p:txBody>
      </p:sp>
    </p:spTree>
    <p:extLst>
      <p:ext uri="{BB962C8B-B14F-4D97-AF65-F5344CB8AC3E}">
        <p14:creationId xmlns:p14="http://schemas.microsoft.com/office/powerpoint/2010/main" val="3374791703"/>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D410198-8009-F190-EB2F-A081D76E6643}"/>
              </a:ext>
            </a:extLst>
          </p:cNvPr>
          <p:cNvSpPr>
            <a:spLocks noGrp="1"/>
          </p:cNvSpPr>
          <p:nvPr>
            <p:ph type="title"/>
          </p:nvPr>
        </p:nvSpPr>
        <p:spPr>
          <a:xfrm>
            <a:off x="808038" y="1593057"/>
            <a:ext cx="7772400" cy="675084"/>
          </a:xfrm>
        </p:spPr>
        <p:txBody>
          <a:bodyPr/>
          <a:lstStyle/>
          <a:p>
            <a:r>
              <a:rPr lang="en-US" dirty="0"/>
              <a:t>CHART</a:t>
            </a:r>
          </a:p>
        </p:txBody>
      </p:sp>
      <p:sp>
        <p:nvSpPr>
          <p:cNvPr id="3" name="Text Placeholder 2" descr="" title="">
            <a:extLst>
              <a:ext uri="{FF2B5EF4-FFF2-40B4-BE49-F238E27FC236}">
                <a16:creationId xmlns:a16="http://schemas.microsoft.com/office/drawing/2014/main" id="{FAE7FE50-BDC5-370D-4461-4BB8A1FB3361}"/>
              </a:ext>
            </a:extLst>
          </p:cNvPr>
          <p:cNvSpPr>
            <a:spLocks noGrp="1"/>
          </p:cNvSpPr>
          <p:nvPr>
            <p:ph type="body" idx="1"/>
          </p:nvPr>
        </p:nvSpPr>
        <p:spPr>
          <a:xfrm>
            <a:off x="808038" y="2708564"/>
            <a:ext cx="7772400" cy="675084"/>
          </a:xfrm>
        </p:spPr>
        <p:txBody>
          <a:bodyPr/>
          <a:lstStyle/>
          <a:p>
            <a:r>
              <a:rPr lang="en-US" dirty="0"/>
              <a:t>Comparing the Education Models</a:t>
            </a:r>
          </a:p>
          <a:p>
            <a:r>
              <a:rPr lang="en-US" dirty="0"/>
              <a:t>(Handout)</a:t>
            </a:r>
          </a:p>
        </p:txBody>
      </p:sp>
    </p:spTree>
    <p:extLst>
      <p:ext uri="{BB962C8B-B14F-4D97-AF65-F5344CB8AC3E}">
        <p14:creationId xmlns:p14="http://schemas.microsoft.com/office/powerpoint/2010/main" val="3592592396"/>
      </p:ext>
    </p:extLst>
  </p:cSld>
  <p:clrMapOvr>
    <a:masterClrMapping/>
  </p:clrMapOvr>
</p:sld>
</file>

<file path=ppt/slides/slide4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2759042910"/>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394D978-D740-BD73-6DA8-3ABC21C2A947}"/>
              </a:ext>
            </a:extLst>
          </p:cNvPr>
          <p:cNvSpPr>
            <a:spLocks noGrp="1"/>
          </p:cNvSpPr>
          <p:nvPr>
            <p:ph type="title"/>
          </p:nvPr>
        </p:nvSpPr>
        <p:spPr>
          <a:xfrm>
            <a:off x="793751" y="694730"/>
            <a:ext cx="7772400" cy="3754040"/>
          </a:xfrm>
        </p:spPr>
        <p:txBody>
          <a:bodyPr/>
          <a:lstStyle/>
          <a:p>
            <a:r>
              <a:rPr lang="en-US" sz="3450" dirty="0"/>
              <a:t>Analysis and study </a:t>
            </a:r>
            <a:br>
              <a:rPr lang="en-US" sz="3450" dirty="0"/>
            </a:br>
            <a:br>
              <a:rPr lang="en-US" sz="3450" cap="none" dirty="0"/>
            </a:br>
            <a:r>
              <a:rPr lang="en-US" sz="3450" cap="none" dirty="0"/>
              <a:t>Mandates, funding and educational models from the Legislature</a:t>
            </a:r>
            <a:br>
              <a:rPr lang="en-US" sz="3450" cap="none" dirty="0"/>
            </a:br>
            <a:br>
              <a:rPr lang="en-US" sz="3450" cap="none" dirty="0"/>
            </a:br>
            <a:r>
              <a:rPr lang="en-US" sz="3000" cap="none" dirty="0"/>
              <a:t>West Virginia public schools, charter schools, micro-schools, learning pods and private schools</a:t>
            </a:r>
            <a:endParaRPr lang="en-US" sz="3450" cap="none" dirty="0"/>
          </a:p>
        </p:txBody>
      </p:sp>
    </p:spTree>
    <p:extLst>
      <p:ext uri="{BB962C8B-B14F-4D97-AF65-F5344CB8AC3E}">
        <p14:creationId xmlns:p14="http://schemas.microsoft.com/office/powerpoint/2010/main" val="255029754"/>
      </p:ext>
    </p:extLst>
  </p:cSld>
  <p:clrMapOvr>
    <a:masterClrMapping/>
  </p:clrMapOvr>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Fundamentals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14538"/>
            <a:ext cx="7772400" cy="860822"/>
          </a:xfrm>
        </p:spPr>
        <p:txBody>
          <a:bodyPr>
            <a:noAutofit/>
          </a:bodyPr>
          <a:lstStyle/>
          <a:p>
            <a:r>
              <a:rPr lang="en-US" dirty="0">
                <a:effectLst>
                  <a:outerShdw blurRad="38100" dist="38100" dir="2700000" algn="tl">
                    <a:srgbClr val="000000">
                      <a:alpha val="43137"/>
                    </a:srgbClr>
                  </a:outerShdw>
                </a:effectLst>
              </a:rPr>
              <a:t>Statutory and Constitutional Requirements</a:t>
            </a:r>
          </a:p>
        </p:txBody>
      </p:sp>
    </p:spTree>
    <p:extLst>
      <p:ext uri="{BB962C8B-B14F-4D97-AF65-F5344CB8AC3E}">
        <p14:creationId xmlns:p14="http://schemas.microsoft.com/office/powerpoint/2010/main" val="2380320129"/>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2E594F1-9968-5145-3320-B1EB9521B6A6}"/>
              </a:ext>
            </a:extLst>
          </p:cNvPr>
          <p:cNvSpPr>
            <a:spLocks noGrp="1"/>
          </p:cNvSpPr>
          <p:nvPr>
            <p:ph type="title"/>
          </p:nvPr>
        </p:nvSpPr>
        <p:spPr/>
        <p:txBody>
          <a:bodyPr>
            <a:normAutofit fontScale="90000"/>
          </a:bodyPr>
          <a:lstStyle/>
          <a:p>
            <a:r>
              <a:rPr lang="en-US" dirty="0"/>
              <a:t>Fundamental Statutory and Constitutional Requirements</a:t>
            </a:r>
          </a:p>
        </p:txBody>
      </p:sp>
      <p:sp>
        <p:nvSpPr>
          <p:cNvPr id="3" name="Content Placeholder 2" descr="" title="">
            <a:extLst>
              <a:ext uri="{FF2B5EF4-FFF2-40B4-BE49-F238E27FC236}">
                <a16:creationId xmlns:a16="http://schemas.microsoft.com/office/drawing/2014/main" id="{DEF486DF-3987-B275-A550-A6F8546F215A}"/>
              </a:ext>
            </a:extLst>
          </p:cNvPr>
          <p:cNvSpPr>
            <a:spLocks noGrp="1"/>
          </p:cNvSpPr>
          <p:nvPr>
            <p:ph idx="1"/>
          </p:nvPr>
        </p:nvSpPr>
        <p:spPr>
          <a:xfrm>
            <a:off x="457200" y="1435894"/>
            <a:ext cx="8229600" cy="3364706"/>
          </a:xfrm>
        </p:spPr>
        <p:txBody>
          <a:bodyPr>
            <a:normAutofit fontScale="92500"/>
          </a:bodyPr>
          <a:lstStyle/>
          <a:p>
            <a:r>
              <a:rPr lang="en-US" dirty="0">
                <a:solidFill>
                  <a:srgbClr val="C00000"/>
                </a:solidFill>
              </a:rPr>
              <a:t>The Constitution of West Virginia provides that the “Legislature shall provide, by general law, for a thorough and efficient system of free schools.”  The Supreme Court of Appeals of West Virginia has held the mandatory requirements of “a “thorough and efficient system of free schools,” found in Article XII, Section 1 of the West Virginia Constitution, make education a fundamental, constitutional right in this State; and, therefore, requires the Legislature to develop a high quality statewide education system.</a:t>
            </a:r>
          </a:p>
        </p:txBody>
      </p:sp>
    </p:spTree>
    <p:extLst>
      <p:ext uri="{BB962C8B-B14F-4D97-AF65-F5344CB8AC3E}">
        <p14:creationId xmlns:p14="http://schemas.microsoft.com/office/powerpoint/2010/main" val="2583801488"/>
      </p:ext>
    </p:extLst>
  </p:cSld>
  <p:clrMapOvr>
    <a:masterClrMapping/>
  </p:clrMapOvr>
</p:sld>
</file>

<file path=ppt/slides/slide4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Fundamentals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444949"/>
            <a:ext cx="7772400" cy="860822"/>
          </a:xfrm>
        </p:spPr>
        <p:txBody>
          <a:bodyPr>
            <a:noAutofit/>
          </a:bodyPr>
          <a:lstStyle/>
          <a:p>
            <a:r>
              <a:rPr lang="en-US" dirty="0">
                <a:effectLst>
                  <a:outerShdw blurRad="38100" dist="38100" dir="2700000" algn="tl">
                    <a:srgbClr val="000000">
                      <a:alpha val="43137"/>
                    </a:srgbClr>
                  </a:outerShdw>
                </a:effectLst>
              </a:rPr>
              <a:t>The Compulsory School Attendance Statute</a:t>
            </a:r>
          </a:p>
        </p:txBody>
      </p:sp>
    </p:spTree>
    <p:extLst>
      <p:ext uri="{BB962C8B-B14F-4D97-AF65-F5344CB8AC3E}">
        <p14:creationId xmlns:p14="http://schemas.microsoft.com/office/powerpoint/2010/main" val="4090648989"/>
      </p:ext>
    </p:extLst>
  </p:cSld>
  <p:clrMapOvr>
    <a:masterClrMapping/>
  </p:clrMapOvr>
</p:sld>
</file>

<file path=ppt/slides/slide4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p:txBody>
          <a:bodyPr>
            <a:noAutofit/>
          </a:bodyPr>
          <a:lstStyle/>
          <a:p>
            <a:r>
              <a:rPr lang="en-US" sz="3000" dirty="0"/>
              <a:t>Compulsory School Attendance Statute</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p:txBody>
          <a:bodyPr>
            <a:normAutofit fontScale="92500" lnSpcReduction="20000"/>
          </a:bodyPr>
          <a:lstStyle/>
          <a:p>
            <a:r>
              <a:rPr lang="en-US" dirty="0">
                <a:solidFill>
                  <a:srgbClr val="C00000"/>
                </a:solidFill>
              </a:rPr>
              <a:t>The Legislature mandates compulsory school attendance for all school-aged children.  The compulsory school attendance statute creates the basis for the Educational Models discussed in this report. </a:t>
            </a:r>
          </a:p>
          <a:p>
            <a:endParaRPr lang="en-US" dirty="0">
              <a:solidFill>
                <a:srgbClr val="C00000"/>
              </a:solidFill>
            </a:endParaRPr>
          </a:p>
          <a:p>
            <a:r>
              <a:rPr lang="en-US" dirty="0"/>
              <a:t>The compulsory school attendance statute provides that a child is exempt from the compulsory school attendance requirement set forth in the code if the requirements relating to instruction in a private, parochial, or other approved school are met.  The statute thereafter establishes the meaning and definitions of private, parochial, and other approved school and the requirements for each.</a:t>
            </a:r>
          </a:p>
        </p:txBody>
      </p:sp>
    </p:spTree>
    <p:extLst>
      <p:ext uri="{BB962C8B-B14F-4D97-AF65-F5344CB8AC3E}">
        <p14:creationId xmlns:p14="http://schemas.microsoft.com/office/powerpoint/2010/main" val="2228413541"/>
      </p:ext>
    </p:extLst>
  </p:cSld>
  <p:clrMapOvr>
    <a:masterClrMapping/>
  </p:clrMapOvr>
</p:sld>
</file>

<file path=ppt/slides/slide4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Fundamentals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14538"/>
            <a:ext cx="7772400" cy="860822"/>
          </a:xfrm>
        </p:spPr>
        <p:txBody>
          <a:bodyPr>
            <a:noAutofit/>
          </a:bodyPr>
          <a:lstStyle/>
          <a:p>
            <a:r>
              <a:rPr lang="en-US" dirty="0"/>
              <a:t>Learning Pods and Micro-Schools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9452866"/>
      </p:ext>
    </p:extLst>
  </p:cSld>
  <p:clrMapOvr>
    <a:masterClrMapping/>
  </p:clrMapOvr>
</p:sld>
</file>

<file path=ppt/slides/slide4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822FC04-FD60-3531-DBDA-CE2A72C10FB0}"/>
              </a:ext>
            </a:extLst>
          </p:cNvPr>
          <p:cNvSpPr>
            <a:spLocks noGrp="1"/>
          </p:cNvSpPr>
          <p:nvPr>
            <p:ph type="title"/>
          </p:nvPr>
        </p:nvSpPr>
        <p:spPr/>
        <p:txBody>
          <a:bodyPr/>
          <a:lstStyle/>
          <a:p>
            <a:r>
              <a:rPr lang="en-US" dirty="0"/>
              <a:t>Learning Pods and </a:t>
            </a:r>
            <a:r>
              <a:rPr lang="en-US" dirty="0" err="1"/>
              <a:t>Microschools</a:t>
            </a:r>
            <a:endParaRPr lang="en-US" dirty="0"/>
          </a:p>
        </p:txBody>
      </p:sp>
      <p:sp>
        <p:nvSpPr>
          <p:cNvPr id="3" name="Content Placeholder 2" descr="" title="">
            <a:extLst>
              <a:ext uri="{FF2B5EF4-FFF2-40B4-BE49-F238E27FC236}">
                <a16:creationId xmlns:a16="http://schemas.microsoft.com/office/drawing/2014/main" id="{D977774A-A09F-956F-A4E8-24DE13E74B27}"/>
              </a:ext>
            </a:extLst>
          </p:cNvPr>
          <p:cNvSpPr>
            <a:spLocks noGrp="1"/>
          </p:cNvSpPr>
          <p:nvPr>
            <p:ph idx="1"/>
          </p:nvPr>
        </p:nvSpPr>
        <p:spPr>
          <a:xfrm>
            <a:off x="457200" y="1063229"/>
            <a:ext cx="8229600" cy="3944540"/>
          </a:xfrm>
        </p:spPr>
        <p:txBody>
          <a:bodyPr>
            <a:normAutofit/>
          </a:bodyPr>
          <a:lstStyle/>
          <a:p>
            <a:pPr>
              <a:spcAft>
                <a:spcPts val="900"/>
              </a:spcAft>
            </a:pPr>
            <a:r>
              <a:rPr lang="en-US" dirty="0">
                <a:solidFill>
                  <a:srgbClr val="C00000"/>
                </a:solidFill>
                <a:effectLst>
                  <a:outerShdw blurRad="38100" dist="38100" dir="2700000" algn="tl">
                    <a:srgbClr val="000000">
                      <a:alpha val="43137"/>
                    </a:srgbClr>
                  </a:outerShdw>
                </a:effectLst>
              </a:rPr>
              <a:t>“Learning pods” </a:t>
            </a:r>
            <a:r>
              <a:rPr lang="en-US" dirty="0">
                <a:solidFill>
                  <a:srgbClr val="C00000"/>
                </a:solidFill>
              </a:rPr>
              <a:t>are a voluntary association of parents choosing to group their children together to participate in their elementary or secondary academic studies as an alternative to enrolling in a public school, private school, homeschool, or </a:t>
            </a:r>
            <a:r>
              <a:rPr lang="en-US" dirty="0" err="1">
                <a:solidFill>
                  <a:srgbClr val="C00000"/>
                </a:solidFill>
              </a:rPr>
              <a:t>microschool</a:t>
            </a:r>
            <a:r>
              <a:rPr lang="en-US" dirty="0">
                <a:solidFill>
                  <a:srgbClr val="C00000"/>
                </a:solidFill>
              </a:rPr>
              <a:t>, including participation in an activity or service provided to the children in exchange for payment; </a:t>
            </a:r>
          </a:p>
          <a:p>
            <a:endParaRPr lang="en-US" dirty="0"/>
          </a:p>
        </p:txBody>
      </p:sp>
    </p:spTree>
    <p:extLst>
      <p:ext uri="{BB962C8B-B14F-4D97-AF65-F5344CB8AC3E}">
        <p14:creationId xmlns:p14="http://schemas.microsoft.com/office/powerpoint/2010/main" val="3011495987"/>
      </p:ext>
    </p:extLst>
  </p:cSld>
  <p:clrMapOvr>
    <a:masterClrMapping/>
  </p:clrMapOvr>
</p:sld>
</file>

<file path=ppt/slides/slide4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822FC04-FD60-3531-DBDA-CE2A72C10FB0}"/>
              </a:ext>
            </a:extLst>
          </p:cNvPr>
          <p:cNvSpPr>
            <a:spLocks noGrp="1"/>
          </p:cNvSpPr>
          <p:nvPr>
            <p:ph type="title"/>
          </p:nvPr>
        </p:nvSpPr>
        <p:spPr/>
        <p:txBody>
          <a:bodyPr/>
          <a:lstStyle/>
          <a:p>
            <a:r>
              <a:rPr lang="en-US" dirty="0"/>
              <a:t>Learning Pods and </a:t>
            </a:r>
            <a:r>
              <a:rPr lang="en-US" dirty="0" err="1"/>
              <a:t>Microschools</a:t>
            </a:r>
            <a:endParaRPr lang="en-US" dirty="0"/>
          </a:p>
        </p:txBody>
      </p:sp>
      <p:sp>
        <p:nvSpPr>
          <p:cNvPr id="3" name="Content Placeholder 2" descr="" title="">
            <a:extLst>
              <a:ext uri="{FF2B5EF4-FFF2-40B4-BE49-F238E27FC236}">
                <a16:creationId xmlns:a16="http://schemas.microsoft.com/office/drawing/2014/main" id="{D977774A-A09F-956F-A4E8-24DE13E74B27}"/>
              </a:ext>
            </a:extLst>
          </p:cNvPr>
          <p:cNvSpPr>
            <a:spLocks noGrp="1"/>
          </p:cNvSpPr>
          <p:nvPr>
            <p:ph idx="1"/>
          </p:nvPr>
        </p:nvSpPr>
        <p:spPr>
          <a:xfrm>
            <a:off x="410592" y="1436092"/>
            <a:ext cx="8229600" cy="3944540"/>
          </a:xfrm>
        </p:spPr>
        <p:txBody>
          <a:bodyPr>
            <a:normAutofit/>
          </a:bodyPr>
          <a:lstStyle/>
          <a:p>
            <a:pPr>
              <a:spcAft>
                <a:spcPts val="900"/>
              </a:spcAft>
            </a:pPr>
            <a:r>
              <a:rPr lang="en-US" dirty="0">
                <a:effectLst>
                  <a:outerShdw blurRad="38100" dist="38100" dir="2700000" algn="tl">
                    <a:srgbClr val="000000">
                      <a:alpha val="43137"/>
                    </a:srgbClr>
                  </a:outerShdw>
                </a:effectLst>
              </a:rPr>
              <a:t>“Microschool” </a:t>
            </a:r>
            <a:r>
              <a:rPr lang="en-US" dirty="0"/>
              <a:t>(aka, micro-school) means a school initiated by one or more teachers or an entity created to operate a school that charges tuition for the students who enroll and is an alternative to enrolling in a public school, private school, homeschool, or learning pod.</a:t>
            </a:r>
          </a:p>
        </p:txBody>
      </p:sp>
    </p:spTree>
    <p:extLst>
      <p:ext uri="{BB962C8B-B14F-4D97-AF65-F5344CB8AC3E}">
        <p14:creationId xmlns:p14="http://schemas.microsoft.com/office/powerpoint/2010/main" val="2238742994"/>
      </p:ext>
    </p:extLst>
  </p:cSld>
  <p:clrMapOvr>
    <a:masterClrMapping/>
  </p:clrMapOvr>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gradFill flip="none" rotWithShape="1">
          <a:gsLst>
            <a:gs pos="84000">
              <a:schemeClr val="accent1">
                <a:lumMod val="75000"/>
              </a:schemeClr>
            </a:gs>
            <a:gs pos="23000">
              <a:schemeClr val="accent1">
                <a:lumMod val="20000"/>
                <a:lumOff val="80000"/>
              </a:schemeClr>
            </a:gs>
          </a:gsLst>
          <a:path path="circle">
            <a:fillToRect l="50000" t="50000" r="50000" b="50000"/>
          </a:path>
          <a:tileRect/>
        </a:gradFill>
        <a:effectLst/>
      </p:bgPr>
    </p:bg>
    <p:spTree>
      <p:nvGrpSpPr>
        <p:cNvPr id="1" name="" descr="" title=""/>
        <p:cNvGrpSpPr/>
        <p:nvPr/>
      </p:nvGrpSpPr>
      <p:grpSpPr>
        <a:xfrm>
          <a:off x="0" y="0"/>
          <a:ext cx="0" cy="0"/>
          <a:chOff x="0" y="0"/>
          <a:chExt cx="0" cy="0"/>
        </a:xfrm>
      </p:grpSpPr>
      <p:sp>
        <p:nvSpPr>
          <p:cNvPr id="670" name="Freeform 5" descr="" title=""/>
          <p:cNvSpPr>
            <a:spLocks/>
          </p:cNvSpPr>
          <p:nvPr/>
        </p:nvSpPr>
        <p:spPr bwMode="auto">
          <a:xfrm>
            <a:off x="2057402" y="62864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5" name="Group 4" descr="" title=""/>
          <p:cNvGrpSpPr>
            <a:grpSpLocks noChangeAspect="1"/>
          </p:cNvGrpSpPr>
          <p:nvPr/>
        </p:nvGrpSpPr>
        <p:grpSpPr bwMode="auto">
          <a:xfrm>
            <a:off x="2390460" y="717952"/>
            <a:ext cx="4557433" cy="3041401"/>
            <a:chOff x="571" y="903"/>
            <a:chExt cx="3418" cy="2281"/>
          </a:xfrm>
        </p:grpSpPr>
        <p:sp>
          <p:nvSpPr>
            <p:cNvPr id="16" name="moon" descr="" title=""/>
            <p:cNvSpPr>
              <a:spLocks noChangeArrowheads="1"/>
            </p:cNvSpPr>
            <p:nvPr/>
          </p:nvSpPr>
          <p:spPr bwMode="auto">
            <a:xfrm>
              <a:off x="1116" y="903"/>
              <a:ext cx="2277" cy="2281"/>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673"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bat1" descr="" title=""/>
          <p:cNvSpPr>
            <a:spLocks/>
          </p:cNvSpPr>
          <p:nvPr/>
        </p:nvSpPr>
        <p:spPr bwMode="auto">
          <a:xfrm>
            <a:off x="1603009" y="2781437"/>
            <a:ext cx="1365767" cy="331568"/>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8" name="bat2" descr="" title=""/>
          <p:cNvSpPr>
            <a:spLocks/>
          </p:cNvSpPr>
          <p:nvPr/>
        </p:nvSpPr>
        <p:spPr bwMode="auto">
          <a:xfrm>
            <a:off x="3023874" y="1916635"/>
            <a:ext cx="429821" cy="213175"/>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1" name="bat3" descr="" title=""/>
          <p:cNvSpPr>
            <a:spLocks/>
          </p:cNvSpPr>
          <p:nvPr/>
        </p:nvSpPr>
        <p:spPr bwMode="auto">
          <a:xfrm>
            <a:off x="5464954" y="2902902"/>
            <a:ext cx="706573" cy="47220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1" name="bat3" descr="" title=""/>
          <p:cNvSpPr>
            <a:spLocks/>
          </p:cNvSpPr>
          <p:nvPr/>
        </p:nvSpPr>
        <p:spPr bwMode="auto">
          <a:xfrm>
            <a:off x="3794622" y="3759353"/>
            <a:ext cx="455551" cy="30444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3" name="bat4" descr="" title=""/>
          <p:cNvSpPr>
            <a:spLocks/>
          </p:cNvSpPr>
          <p:nvPr/>
        </p:nvSpPr>
        <p:spPr bwMode="auto">
          <a:xfrm>
            <a:off x="6240355" y="1564785"/>
            <a:ext cx="800903" cy="366675"/>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9" name="bat1" descr="" title=""/>
          <p:cNvSpPr>
            <a:spLocks/>
          </p:cNvSpPr>
          <p:nvPr/>
        </p:nvSpPr>
        <p:spPr bwMode="auto">
          <a:xfrm rot="20235032">
            <a:off x="1726512" y="298244"/>
            <a:ext cx="1310945" cy="31825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0" name="bat3" descr="" title=""/>
          <p:cNvSpPr>
            <a:spLocks/>
          </p:cNvSpPr>
          <p:nvPr/>
        </p:nvSpPr>
        <p:spPr bwMode="auto">
          <a:xfrm>
            <a:off x="5115660" y="1506820"/>
            <a:ext cx="436592" cy="29177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1" name="bat3" descr="" title=""/>
          <p:cNvSpPr>
            <a:spLocks/>
          </p:cNvSpPr>
          <p:nvPr/>
        </p:nvSpPr>
        <p:spPr bwMode="auto">
          <a:xfrm>
            <a:off x="3131701" y="2612226"/>
            <a:ext cx="436592" cy="29177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2" name="bat1" descr="" title=""/>
          <p:cNvSpPr>
            <a:spLocks/>
          </p:cNvSpPr>
          <p:nvPr/>
        </p:nvSpPr>
        <p:spPr bwMode="auto">
          <a:xfrm rot="1431461">
            <a:off x="6692037" y="3715449"/>
            <a:ext cx="1615724" cy="392251"/>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3" name="bat4" descr="" title=""/>
          <p:cNvSpPr>
            <a:spLocks/>
          </p:cNvSpPr>
          <p:nvPr/>
        </p:nvSpPr>
        <p:spPr bwMode="auto">
          <a:xfrm>
            <a:off x="938393" y="4178954"/>
            <a:ext cx="3271316" cy="1497696"/>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4"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bat1" descr="" title=""/>
          <p:cNvSpPr>
            <a:spLocks/>
          </p:cNvSpPr>
          <p:nvPr/>
        </p:nvSpPr>
        <p:spPr bwMode="auto">
          <a:xfrm rot="20861242">
            <a:off x="1291059" y="174293"/>
            <a:ext cx="754732" cy="183227"/>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7" name="bat2" descr="" title=""/>
          <p:cNvSpPr>
            <a:spLocks/>
          </p:cNvSpPr>
          <p:nvPr/>
        </p:nvSpPr>
        <p:spPr bwMode="auto">
          <a:xfrm>
            <a:off x="853982" y="435885"/>
            <a:ext cx="545129" cy="270363"/>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29" name="bat4" descr="" title=""/>
          <p:cNvSpPr>
            <a:spLocks/>
          </p:cNvSpPr>
          <p:nvPr/>
        </p:nvSpPr>
        <p:spPr bwMode="auto">
          <a:xfrm rot="1174705">
            <a:off x="6468316" y="178982"/>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0" name="tree_main" descr="" title=""/>
          <p:cNvSpPr>
            <a:spLocks noEditPoints="1"/>
          </p:cNvSpPr>
          <p:nvPr/>
        </p:nvSpPr>
        <p:spPr bwMode="auto">
          <a:xfrm>
            <a:off x="6410670" y="1374455"/>
            <a:ext cx="1587541" cy="1645888"/>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2" name="bat1" descr="" title=""/>
          <p:cNvSpPr>
            <a:spLocks/>
          </p:cNvSpPr>
          <p:nvPr/>
        </p:nvSpPr>
        <p:spPr bwMode="auto">
          <a:xfrm>
            <a:off x="7292635" y="175880"/>
            <a:ext cx="855992" cy="207809"/>
          </a:xfrm>
          <a:custGeom>
            <a:avLst/>
            <a:gdLst>
              <a:gd name="T0" fmla="*/ 1095 w 1965"/>
              <a:gd name="T1" fmla="*/ 253 h 475"/>
              <a:gd name="T2" fmla="*/ 1305 w 1965"/>
              <a:gd name="T3" fmla="*/ 94 h 475"/>
              <a:gd name="T4" fmla="*/ 1423 w 1965"/>
              <a:gd name="T5" fmla="*/ 10 h 475"/>
              <a:gd name="T6" fmla="*/ 1965 w 1965"/>
              <a:gd name="T7" fmla="*/ 132 h 475"/>
              <a:gd name="T8" fmla="*/ 1538 w 1965"/>
              <a:gd name="T9" fmla="*/ 142 h 475"/>
              <a:gd name="T10" fmla="*/ 1514 w 1965"/>
              <a:gd name="T11" fmla="*/ 168 h 475"/>
              <a:gd name="T12" fmla="*/ 1309 w 1965"/>
              <a:gd name="T13" fmla="*/ 302 h 475"/>
              <a:gd name="T14" fmla="*/ 1096 w 1965"/>
              <a:gd name="T15" fmla="*/ 403 h 475"/>
              <a:gd name="T16" fmla="*/ 1079 w 1965"/>
              <a:gd name="T17" fmla="*/ 452 h 475"/>
              <a:gd name="T18" fmla="*/ 1026 w 1965"/>
              <a:gd name="T19" fmla="*/ 450 h 475"/>
              <a:gd name="T20" fmla="*/ 977 w 1965"/>
              <a:gd name="T21" fmla="*/ 464 h 475"/>
              <a:gd name="T22" fmla="*/ 942 w 1965"/>
              <a:gd name="T23" fmla="*/ 408 h 475"/>
              <a:gd name="T24" fmla="*/ 684 w 1965"/>
              <a:gd name="T25" fmla="*/ 365 h 475"/>
              <a:gd name="T26" fmla="*/ 369 w 1965"/>
              <a:gd name="T27" fmla="*/ 335 h 475"/>
              <a:gd name="T28" fmla="*/ 0 w 1965"/>
              <a:gd name="T29" fmla="*/ 381 h 475"/>
              <a:gd name="T30" fmla="*/ 513 w 1965"/>
              <a:gd name="T31" fmla="*/ 90 h 475"/>
              <a:gd name="T32" fmla="*/ 850 w 1965"/>
              <a:gd name="T33" fmla="*/ 289 h 475"/>
              <a:gd name="T34" fmla="*/ 946 w 1965"/>
              <a:gd name="T35" fmla="*/ 279 h 475"/>
              <a:gd name="T36" fmla="*/ 941 w 1965"/>
              <a:gd name="T37" fmla="*/ 245 h 475"/>
              <a:gd name="T38" fmla="*/ 863 w 1965"/>
              <a:gd name="T39" fmla="*/ 156 h 475"/>
              <a:gd name="T40" fmla="*/ 998 w 1965"/>
              <a:gd name="T41" fmla="*/ 189 h 475"/>
              <a:gd name="T42" fmla="*/ 1100 w 1965"/>
              <a:gd name="T43" fmla="*/ 119 h 475"/>
              <a:gd name="T44" fmla="*/ 1069 w 1965"/>
              <a:gd name="T45" fmla="*/ 220 h 475"/>
              <a:gd name="T46" fmla="*/ 1095 w 1965"/>
              <a:gd name="T47" fmla="*/ 2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5" h="475">
                <a:moveTo>
                  <a:pt x="1095" y="253"/>
                </a:moveTo>
                <a:cubicBezTo>
                  <a:pt x="1119" y="237"/>
                  <a:pt x="1259" y="170"/>
                  <a:pt x="1305" y="94"/>
                </a:cubicBezTo>
                <a:cubicBezTo>
                  <a:pt x="1350" y="18"/>
                  <a:pt x="1348" y="13"/>
                  <a:pt x="1423" y="10"/>
                </a:cubicBezTo>
                <a:cubicBezTo>
                  <a:pt x="1623" y="0"/>
                  <a:pt x="1899" y="82"/>
                  <a:pt x="1965" y="132"/>
                </a:cubicBezTo>
                <a:cubicBezTo>
                  <a:pt x="1759" y="106"/>
                  <a:pt x="1540" y="110"/>
                  <a:pt x="1538" y="142"/>
                </a:cubicBezTo>
                <a:cubicBezTo>
                  <a:pt x="1536" y="174"/>
                  <a:pt x="1572" y="190"/>
                  <a:pt x="1514" y="168"/>
                </a:cubicBezTo>
                <a:cubicBezTo>
                  <a:pt x="1456" y="146"/>
                  <a:pt x="1307" y="218"/>
                  <a:pt x="1309" y="302"/>
                </a:cubicBezTo>
                <a:cubicBezTo>
                  <a:pt x="1253" y="282"/>
                  <a:pt x="1130" y="291"/>
                  <a:pt x="1096" y="403"/>
                </a:cubicBezTo>
                <a:cubicBezTo>
                  <a:pt x="1090" y="423"/>
                  <a:pt x="1100" y="443"/>
                  <a:pt x="1079" y="452"/>
                </a:cubicBezTo>
                <a:cubicBezTo>
                  <a:pt x="1065" y="458"/>
                  <a:pt x="1043" y="447"/>
                  <a:pt x="1026" y="450"/>
                </a:cubicBezTo>
                <a:cubicBezTo>
                  <a:pt x="1008" y="453"/>
                  <a:pt x="993" y="475"/>
                  <a:pt x="977" y="464"/>
                </a:cubicBezTo>
                <a:cubicBezTo>
                  <a:pt x="958" y="452"/>
                  <a:pt x="967" y="425"/>
                  <a:pt x="942" y="408"/>
                </a:cubicBezTo>
                <a:cubicBezTo>
                  <a:pt x="861" y="355"/>
                  <a:pt x="732" y="349"/>
                  <a:pt x="684" y="365"/>
                </a:cubicBezTo>
                <a:cubicBezTo>
                  <a:pt x="575" y="295"/>
                  <a:pt x="427" y="275"/>
                  <a:pt x="369" y="335"/>
                </a:cubicBezTo>
                <a:cubicBezTo>
                  <a:pt x="268" y="293"/>
                  <a:pt x="50" y="333"/>
                  <a:pt x="0" y="381"/>
                </a:cubicBezTo>
                <a:cubicBezTo>
                  <a:pt x="162" y="230"/>
                  <a:pt x="417" y="44"/>
                  <a:pt x="513" y="90"/>
                </a:cubicBezTo>
                <a:cubicBezTo>
                  <a:pt x="609" y="136"/>
                  <a:pt x="828" y="275"/>
                  <a:pt x="850" y="289"/>
                </a:cubicBezTo>
                <a:cubicBezTo>
                  <a:pt x="900" y="285"/>
                  <a:pt x="941" y="289"/>
                  <a:pt x="946" y="279"/>
                </a:cubicBezTo>
                <a:cubicBezTo>
                  <a:pt x="953" y="265"/>
                  <a:pt x="961" y="238"/>
                  <a:pt x="941" y="245"/>
                </a:cubicBezTo>
                <a:cubicBezTo>
                  <a:pt x="890" y="262"/>
                  <a:pt x="859" y="168"/>
                  <a:pt x="863" y="156"/>
                </a:cubicBezTo>
                <a:cubicBezTo>
                  <a:pt x="910" y="178"/>
                  <a:pt x="944" y="202"/>
                  <a:pt x="998" y="189"/>
                </a:cubicBezTo>
                <a:cubicBezTo>
                  <a:pt x="1055" y="176"/>
                  <a:pt x="1070" y="155"/>
                  <a:pt x="1100" y="119"/>
                </a:cubicBezTo>
                <a:cubicBezTo>
                  <a:pt x="1124" y="147"/>
                  <a:pt x="1112" y="213"/>
                  <a:pt x="1069" y="220"/>
                </a:cubicBezTo>
                <a:cubicBezTo>
                  <a:pt x="1063" y="244"/>
                  <a:pt x="1095" y="253"/>
                  <a:pt x="1095" y="2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3" name="bat3" descr="" title=""/>
          <p:cNvSpPr>
            <a:spLocks/>
          </p:cNvSpPr>
          <p:nvPr/>
        </p:nvSpPr>
        <p:spPr bwMode="auto">
          <a:xfrm>
            <a:off x="5689601" y="657386"/>
            <a:ext cx="309196" cy="206635"/>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4" name="bat3" descr="" title=""/>
          <p:cNvSpPr>
            <a:spLocks/>
          </p:cNvSpPr>
          <p:nvPr/>
        </p:nvSpPr>
        <p:spPr bwMode="auto">
          <a:xfrm rot="20246711">
            <a:off x="4382712" y="41374"/>
            <a:ext cx="257419" cy="172032"/>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5" name="bat3" descr="" title=""/>
          <p:cNvSpPr>
            <a:spLocks/>
          </p:cNvSpPr>
          <p:nvPr/>
        </p:nvSpPr>
        <p:spPr bwMode="auto">
          <a:xfrm rot="521564">
            <a:off x="3786261" y="558655"/>
            <a:ext cx="252868" cy="168991"/>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6" name="bat3" descr="" title=""/>
          <p:cNvSpPr>
            <a:spLocks/>
          </p:cNvSpPr>
          <p:nvPr/>
        </p:nvSpPr>
        <p:spPr bwMode="auto">
          <a:xfrm rot="20246711">
            <a:off x="5759254" y="536838"/>
            <a:ext cx="360759" cy="241093"/>
          </a:xfrm>
          <a:custGeom>
            <a:avLst/>
            <a:gdLst>
              <a:gd name="T0" fmla="*/ 504 w 948"/>
              <a:gd name="T1" fmla="*/ 215 h 633"/>
              <a:gd name="T2" fmla="*/ 585 w 948"/>
              <a:gd name="T3" fmla="*/ 278 h 633"/>
              <a:gd name="T4" fmla="*/ 715 w 948"/>
              <a:gd name="T5" fmla="*/ 441 h 633"/>
              <a:gd name="T6" fmla="*/ 948 w 948"/>
              <a:gd name="T7" fmla="*/ 573 h 633"/>
              <a:gd name="T8" fmla="*/ 727 w 948"/>
              <a:gd name="T9" fmla="*/ 282 h 633"/>
              <a:gd name="T10" fmla="*/ 526 w 948"/>
              <a:gd name="T11" fmla="*/ 114 h 633"/>
              <a:gd name="T12" fmla="*/ 502 w 948"/>
              <a:gd name="T13" fmla="*/ 79 h 633"/>
              <a:gd name="T14" fmla="*/ 533 w 948"/>
              <a:gd name="T15" fmla="*/ 0 h 633"/>
              <a:gd name="T16" fmla="*/ 450 w 948"/>
              <a:gd name="T17" fmla="*/ 57 h 633"/>
              <a:gd name="T18" fmla="*/ 367 w 948"/>
              <a:gd name="T19" fmla="*/ 31 h 633"/>
              <a:gd name="T20" fmla="*/ 419 w 948"/>
              <a:gd name="T21" fmla="*/ 96 h 633"/>
              <a:gd name="T22" fmla="*/ 393 w 948"/>
              <a:gd name="T23" fmla="*/ 118 h 633"/>
              <a:gd name="T24" fmla="*/ 128 w 948"/>
              <a:gd name="T25" fmla="*/ 318 h 633"/>
              <a:gd name="T26" fmla="*/ 0 w 948"/>
              <a:gd name="T27" fmla="*/ 633 h 633"/>
              <a:gd name="T28" fmla="*/ 236 w 948"/>
              <a:gd name="T29" fmla="*/ 405 h 633"/>
              <a:gd name="T30" fmla="*/ 347 w 948"/>
              <a:gd name="T31" fmla="*/ 249 h 633"/>
              <a:gd name="T32" fmla="*/ 422 w 948"/>
              <a:gd name="T33" fmla="*/ 263 h 633"/>
              <a:gd name="T34" fmla="*/ 450 w 948"/>
              <a:gd name="T35" fmla="*/ 234 h 633"/>
              <a:gd name="T36" fmla="*/ 477 w 948"/>
              <a:gd name="T37" fmla="*/ 265 h 633"/>
              <a:gd name="T38" fmla="*/ 504 w 948"/>
              <a:gd name="T39" fmla="*/ 21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633">
                <a:moveTo>
                  <a:pt x="504" y="215"/>
                </a:moveTo>
                <a:cubicBezTo>
                  <a:pt x="514" y="196"/>
                  <a:pt x="548" y="215"/>
                  <a:pt x="585" y="278"/>
                </a:cubicBezTo>
                <a:cubicBezTo>
                  <a:pt x="670" y="325"/>
                  <a:pt x="713" y="378"/>
                  <a:pt x="715" y="441"/>
                </a:cubicBezTo>
                <a:cubicBezTo>
                  <a:pt x="833" y="445"/>
                  <a:pt x="895" y="536"/>
                  <a:pt x="948" y="573"/>
                </a:cubicBezTo>
                <a:cubicBezTo>
                  <a:pt x="864" y="438"/>
                  <a:pt x="780" y="322"/>
                  <a:pt x="727" y="282"/>
                </a:cubicBezTo>
                <a:cubicBezTo>
                  <a:pt x="674" y="241"/>
                  <a:pt x="596" y="143"/>
                  <a:pt x="526" y="114"/>
                </a:cubicBezTo>
                <a:cubicBezTo>
                  <a:pt x="499" y="103"/>
                  <a:pt x="500" y="88"/>
                  <a:pt x="502" y="79"/>
                </a:cubicBezTo>
                <a:cubicBezTo>
                  <a:pt x="505" y="69"/>
                  <a:pt x="550" y="35"/>
                  <a:pt x="533" y="0"/>
                </a:cubicBezTo>
                <a:cubicBezTo>
                  <a:pt x="501" y="35"/>
                  <a:pt x="478" y="56"/>
                  <a:pt x="450" y="57"/>
                </a:cubicBezTo>
                <a:cubicBezTo>
                  <a:pt x="421" y="59"/>
                  <a:pt x="398" y="52"/>
                  <a:pt x="367" y="31"/>
                </a:cubicBezTo>
                <a:cubicBezTo>
                  <a:pt x="382" y="70"/>
                  <a:pt x="398" y="88"/>
                  <a:pt x="419" y="96"/>
                </a:cubicBezTo>
                <a:cubicBezTo>
                  <a:pt x="412" y="110"/>
                  <a:pt x="409" y="113"/>
                  <a:pt x="393" y="118"/>
                </a:cubicBezTo>
                <a:cubicBezTo>
                  <a:pt x="296" y="150"/>
                  <a:pt x="154" y="286"/>
                  <a:pt x="128" y="318"/>
                </a:cubicBezTo>
                <a:cubicBezTo>
                  <a:pt x="113" y="368"/>
                  <a:pt x="21" y="578"/>
                  <a:pt x="0" y="633"/>
                </a:cubicBezTo>
                <a:cubicBezTo>
                  <a:pt x="56" y="576"/>
                  <a:pt x="158" y="431"/>
                  <a:pt x="236" y="405"/>
                </a:cubicBezTo>
                <a:cubicBezTo>
                  <a:pt x="242" y="357"/>
                  <a:pt x="284" y="260"/>
                  <a:pt x="347" y="249"/>
                </a:cubicBezTo>
                <a:cubicBezTo>
                  <a:pt x="412" y="168"/>
                  <a:pt x="417" y="236"/>
                  <a:pt x="422" y="263"/>
                </a:cubicBezTo>
                <a:cubicBezTo>
                  <a:pt x="423" y="273"/>
                  <a:pt x="433" y="235"/>
                  <a:pt x="450" y="234"/>
                </a:cubicBezTo>
                <a:cubicBezTo>
                  <a:pt x="465" y="234"/>
                  <a:pt x="472" y="244"/>
                  <a:pt x="477" y="265"/>
                </a:cubicBezTo>
                <a:cubicBezTo>
                  <a:pt x="490" y="243"/>
                  <a:pt x="495" y="234"/>
                  <a:pt x="504"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7" name="bat2" descr="" title=""/>
          <p:cNvSpPr>
            <a:spLocks/>
          </p:cNvSpPr>
          <p:nvPr/>
        </p:nvSpPr>
        <p:spPr bwMode="auto">
          <a:xfrm>
            <a:off x="3584547" y="21610"/>
            <a:ext cx="328148" cy="162748"/>
          </a:xfrm>
          <a:custGeom>
            <a:avLst/>
            <a:gdLst>
              <a:gd name="T0" fmla="*/ 956 w 1292"/>
              <a:gd name="T1" fmla="*/ 456 h 639"/>
              <a:gd name="T2" fmla="*/ 1124 w 1292"/>
              <a:gd name="T3" fmla="*/ 300 h 639"/>
              <a:gd name="T4" fmla="*/ 1292 w 1292"/>
              <a:gd name="T5" fmla="*/ 0 h 639"/>
              <a:gd name="T6" fmla="*/ 947 w 1292"/>
              <a:gd name="T7" fmla="*/ 226 h 639"/>
              <a:gd name="T8" fmla="*/ 797 w 1292"/>
              <a:gd name="T9" fmla="*/ 400 h 639"/>
              <a:gd name="T10" fmla="*/ 766 w 1292"/>
              <a:gd name="T11" fmla="*/ 382 h 639"/>
              <a:gd name="T12" fmla="*/ 780 w 1292"/>
              <a:gd name="T13" fmla="*/ 288 h 639"/>
              <a:gd name="T14" fmla="*/ 703 w 1292"/>
              <a:gd name="T15" fmla="*/ 373 h 639"/>
              <a:gd name="T16" fmla="*/ 613 w 1292"/>
              <a:gd name="T17" fmla="*/ 370 h 639"/>
              <a:gd name="T18" fmla="*/ 682 w 1292"/>
              <a:gd name="T19" fmla="*/ 421 h 639"/>
              <a:gd name="T20" fmla="*/ 659 w 1292"/>
              <a:gd name="T21" fmla="*/ 466 h 639"/>
              <a:gd name="T22" fmla="*/ 383 w 1292"/>
              <a:gd name="T23" fmla="*/ 299 h 639"/>
              <a:gd name="T24" fmla="*/ 0 w 1292"/>
              <a:gd name="T25" fmla="*/ 293 h 639"/>
              <a:gd name="T26" fmla="*/ 326 w 1292"/>
              <a:gd name="T27" fmla="*/ 520 h 639"/>
              <a:gd name="T28" fmla="*/ 608 w 1292"/>
              <a:gd name="T29" fmla="*/ 555 h 639"/>
              <a:gd name="T30" fmla="*/ 738 w 1292"/>
              <a:gd name="T31" fmla="*/ 628 h 639"/>
              <a:gd name="T32" fmla="*/ 759 w 1292"/>
              <a:gd name="T33" fmla="*/ 587 h 639"/>
              <a:gd name="T34" fmla="*/ 824 w 1292"/>
              <a:gd name="T35" fmla="*/ 619 h 639"/>
              <a:gd name="T36" fmla="*/ 956 w 1292"/>
              <a:gd name="T37" fmla="*/ 45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2" h="639">
                <a:moveTo>
                  <a:pt x="956" y="456"/>
                </a:moveTo>
                <a:cubicBezTo>
                  <a:pt x="994" y="352"/>
                  <a:pt x="1053" y="297"/>
                  <a:pt x="1124" y="300"/>
                </a:cubicBezTo>
                <a:cubicBezTo>
                  <a:pt x="1137" y="168"/>
                  <a:pt x="1247" y="56"/>
                  <a:pt x="1292" y="0"/>
                </a:cubicBezTo>
                <a:cubicBezTo>
                  <a:pt x="1134" y="84"/>
                  <a:pt x="997" y="170"/>
                  <a:pt x="947" y="226"/>
                </a:cubicBezTo>
                <a:cubicBezTo>
                  <a:pt x="898" y="282"/>
                  <a:pt x="812" y="380"/>
                  <a:pt x="797" y="400"/>
                </a:cubicBezTo>
                <a:cubicBezTo>
                  <a:pt x="782" y="391"/>
                  <a:pt x="766" y="393"/>
                  <a:pt x="766" y="382"/>
                </a:cubicBezTo>
                <a:cubicBezTo>
                  <a:pt x="766" y="371"/>
                  <a:pt x="807" y="322"/>
                  <a:pt x="780" y="288"/>
                </a:cubicBezTo>
                <a:cubicBezTo>
                  <a:pt x="754" y="335"/>
                  <a:pt x="734" y="363"/>
                  <a:pt x="703" y="373"/>
                </a:cubicBezTo>
                <a:cubicBezTo>
                  <a:pt x="672" y="382"/>
                  <a:pt x="646" y="386"/>
                  <a:pt x="613" y="370"/>
                </a:cubicBezTo>
                <a:cubicBezTo>
                  <a:pt x="636" y="411"/>
                  <a:pt x="657" y="417"/>
                  <a:pt x="682" y="421"/>
                </a:cubicBezTo>
                <a:cubicBezTo>
                  <a:pt x="679" y="438"/>
                  <a:pt x="667" y="464"/>
                  <a:pt x="659" y="466"/>
                </a:cubicBezTo>
                <a:cubicBezTo>
                  <a:pt x="619" y="456"/>
                  <a:pt x="427" y="314"/>
                  <a:pt x="383" y="299"/>
                </a:cubicBezTo>
                <a:cubicBezTo>
                  <a:pt x="325" y="304"/>
                  <a:pt x="66" y="293"/>
                  <a:pt x="0" y="293"/>
                </a:cubicBezTo>
                <a:cubicBezTo>
                  <a:pt x="83" y="328"/>
                  <a:pt x="266" y="449"/>
                  <a:pt x="326" y="520"/>
                </a:cubicBezTo>
                <a:cubicBezTo>
                  <a:pt x="379" y="506"/>
                  <a:pt x="572" y="493"/>
                  <a:pt x="608" y="555"/>
                </a:cubicBezTo>
                <a:cubicBezTo>
                  <a:pt x="691" y="566"/>
                  <a:pt x="726" y="599"/>
                  <a:pt x="738" y="628"/>
                </a:cubicBezTo>
                <a:cubicBezTo>
                  <a:pt x="742" y="639"/>
                  <a:pt x="740" y="592"/>
                  <a:pt x="759" y="587"/>
                </a:cubicBezTo>
                <a:cubicBezTo>
                  <a:pt x="775" y="583"/>
                  <a:pt x="814" y="598"/>
                  <a:pt x="824" y="619"/>
                </a:cubicBezTo>
                <a:cubicBezTo>
                  <a:pt x="814" y="533"/>
                  <a:pt x="861" y="482"/>
                  <a:pt x="956" y="4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8" name="bat4" descr="" title=""/>
          <p:cNvSpPr>
            <a:spLocks/>
          </p:cNvSpPr>
          <p:nvPr/>
        </p:nvSpPr>
        <p:spPr bwMode="auto">
          <a:xfrm rot="20599112">
            <a:off x="6659575" y="355849"/>
            <a:ext cx="311819" cy="142759"/>
          </a:xfrm>
          <a:custGeom>
            <a:avLst/>
            <a:gdLst>
              <a:gd name="T0" fmla="*/ 564 w 970"/>
              <a:gd name="T1" fmla="*/ 391 h 443"/>
              <a:gd name="T2" fmla="*/ 688 w 970"/>
              <a:gd name="T3" fmla="*/ 294 h 443"/>
              <a:gd name="T4" fmla="*/ 839 w 970"/>
              <a:gd name="T5" fmla="*/ 192 h 443"/>
              <a:gd name="T6" fmla="*/ 970 w 970"/>
              <a:gd name="T7" fmla="*/ 0 h 443"/>
              <a:gd name="T8" fmla="*/ 702 w 970"/>
              <a:gd name="T9" fmla="*/ 171 h 443"/>
              <a:gd name="T10" fmla="*/ 582 w 970"/>
              <a:gd name="T11" fmla="*/ 292 h 443"/>
              <a:gd name="T12" fmla="*/ 562 w 970"/>
              <a:gd name="T13" fmla="*/ 273 h 443"/>
              <a:gd name="T14" fmla="*/ 588 w 970"/>
              <a:gd name="T15" fmla="*/ 204 h 443"/>
              <a:gd name="T16" fmla="*/ 516 w 970"/>
              <a:gd name="T17" fmla="*/ 255 h 443"/>
              <a:gd name="T18" fmla="*/ 436 w 970"/>
              <a:gd name="T19" fmla="*/ 218 h 443"/>
              <a:gd name="T20" fmla="*/ 491 w 970"/>
              <a:gd name="T21" fmla="*/ 290 h 443"/>
              <a:gd name="T22" fmla="*/ 466 w 970"/>
              <a:gd name="T23" fmla="*/ 317 h 443"/>
              <a:gd name="T24" fmla="*/ 288 w 970"/>
              <a:gd name="T25" fmla="*/ 144 h 443"/>
              <a:gd name="T26" fmla="*/ 0 w 970"/>
              <a:gd name="T27" fmla="*/ 72 h 443"/>
              <a:gd name="T28" fmla="*/ 226 w 970"/>
              <a:gd name="T29" fmla="*/ 247 h 443"/>
              <a:gd name="T30" fmla="*/ 399 w 970"/>
              <a:gd name="T31" fmla="*/ 341 h 443"/>
              <a:gd name="T32" fmla="*/ 493 w 970"/>
              <a:gd name="T33" fmla="*/ 434 h 443"/>
              <a:gd name="T34" fmla="*/ 517 w 970"/>
              <a:gd name="T35" fmla="*/ 409 h 443"/>
              <a:gd name="T36" fmla="*/ 541 w 970"/>
              <a:gd name="T37" fmla="*/ 435 h 443"/>
              <a:gd name="T38" fmla="*/ 564 w 970"/>
              <a:gd name="T39" fmla="*/ 3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443">
                <a:moveTo>
                  <a:pt x="564" y="391"/>
                </a:moveTo>
                <a:cubicBezTo>
                  <a:pt x="573" y="375"/>
                  <a:pt x="608" y="280"/>
                  <a:pt x="688" y="294"/>
                </a:cubicBezTo>
                <a:cubicBezTo>
                  <a:pt x="735" y="223"/>
                  <a:pt x="784" y="190"/>
                  <a:pt x="839" y="192"/>
                </a:cubicBezTo>
                <a:cubicBezTo>
                  <a:pt x="850" y="90"/>
                  <a:pt x="935" y="43"/>
                  <a:pt x="970" y="0"/>
                </a:cubicBezTo>
                <a:cubicBezTo>
                  <a:pt x="847" y="63"/>
                  <a:pt x="740" y="128"/>
                  <a:pt x="702" y="171"/>
                </a:cubicBezTo>
                <a:cubicBezTo>
                  <a:pt x="663" y="214"/>
                  <a:pt x="597" y="279"/>
                  <a:pt x="582" y="292"/>
                </a:cubicBezTo>
                <a:cubicBezTo>
                  <a:pt x="572" y="282"/>
                  <a:pt x="560" y="281"/>
                  <a:pt x="562" y="273"/>
                </a:cubicBezTo>
                <a:cubicBezTo>
                  <a:pt x="564" y="265"/>
                  <a:pt x="603" y="235"/>
                  <a:pt x="588" y="204"/>
                </a:cubicBezTo>
                <a:cubicBezTo>
                  <a:pt x="560" y="235"/>
                  <a:pt x="541" y="253"/>
                  <a:pt x="516" y="255"/>
                </a:cubicBezTo>
                <a:cubicBezTo>
                  <a:pt x="491" y="256"/>
                  <a:pt x="459" y="241"/>
                  <a:pt x="436" y="218"/>
                </a:cubicBezTo>
                <a:cubicBezTo>
                  <a:pt x="445" y="257"/>
                  <a:pt x="472" y="283"/>
                  <a:pt x="491" y="290"/>
                </a:cubicBezTo>
                <a:cubicBezTo>
                  <a:pt x="485" y="302"/>
                  <a:pt x="473" y="317"/>
                  <a:pt x="466" y="317"/>
                </a:cubicBezTo>
                <a:cubicBezTo>
                  <a:pt x="438" y="303"/>
                  <a:pt x="318" y="162"/>
                  <a:pt x="288" y="144"/>
                </a:cubicBezTo>
                <a:cubicBezTo>
                  <a:pt x="243" y="137"/>
                  <a:pt x="50" y="83"/>
                  <a:pt x="0" y="72"/>
                </a:cubicBezTo>
                <a:cubicBezTo>
                  <a:pt x="57" y="113"/>
                  <a:pt x="194" y="183"/>
                  <a:pt x="226" y="247"/>
                </a:cubicBezTo>
                <a:cubicBezTo>
                  <a:pt x="268" y="246"/>
                  <a:pt x="383" y="288"/>
                  <a:pt x="399" y="341"/>
                </a:cubicBezTo>
                <a:cubicBezTo>
                  <a:pt x="459" y="364"/>
                  <a:pt x="489" y="410"/>
                  <a:pt x="493" y="434"/>
                </a:cubicBezTo>
                <a:cubicBezTo>
                  <a:pt x="494" y="443"/>
                  <a:pt x="502" y="409"/>
                  <a:pt x="517" y="409"/>
                </a:cubicBezTo>
                <a:cubicBezTo>
                  <a:pt x="530" y="408"/>
                  <a:pt x="537" y="417"/>
                  <a:pt x="541" y="435"/>
                </a:cubicBezTo>
                <a:cubicBezTo>
                  <a:pt x="552" y="416"/>
                  <a:pt x="556" y="408"/>
                  <a:pt x="564" y="3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9" name="tree_main" descr="" title=""/>
          <p:cNvSpPr>
            <a:spLocks noEditPoints="1"/>
          </p:cNvSpPr>
          <p:nvPr/>
        </p:nvSpPr>
        <p:spPr bwMode="auto">
          <a:xfrm flipH="1">
            <a:off x="6887906" y="1013663"/>
            <a:ext cx="1939353" cy="2006680"/>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0" name="tree_main" descr="" title=""/>
          <p:cNvSpPr>
            <a:spLocks noEditPoints="1"/>
          </p:cNvSpPr>
          <p:nvPr/>
        </p:nvSpPr>
        <p:spPr bwMode="auto">
          <a:xfrm flipH="1">
            <a:off x="-97045" y="1343744"/>
            <a:ext cx="1621045" cy="1677321"/>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1" name="tree_main" descr="" title=""/>
          <p:cNvSpPr>
            <a:spLocks noEditPoints="1"/>
          </p:cNvSpPr>
          <p:nvPr/>
        </p:nvSpPr>
        <p:spPr bwMode="auto">
          <a:xfrm flipH="1">
            <a:off x="4972873" y="1090211"/>
            <a:ext cx="1865376" cy="1930135"/>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2" name="tree_main" descr="" title=""/>
          <p:cNvSpPr>
            <a:spLocks noEditPoints="1"/>
          </p:cNvSpPr>
          <p:nvPr/>
        </p:nvSpPr>
        <p:spPr bwMode="auto">
          <a:xfrm>
            <a:off x="1000670" y="539750"/>
            <a:ext cx="2392657" cy="2480595"/>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3" name="Rectangle 42" descr="" title=""/>
          <p:cNvSpPr/>
          <p:nvPr/>
        </p:nvSpPr>
        <p:spPr>
          <a:xfrm>
            <a:off x="0" y="2774950"/>
            <a:ext cx="9144000" cy="322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itle 1" descr="" title=""/>
          <p:cNvSpPr txBox="1">
            <a:spLocks/>
          </p:cNvSpPr>
          <p:nvPr/>
        </p:nvSpPr>
        <p:spPr>
          <a:xfrm>
            <a:off x="762000" y="2851464"/>
            <a:ext cx="7772400" cy="614453"/>
          </a:xfrm>
          <a:prstGeom prst="rect">
            <a:avLst/>
          </a:prstGeom>
          <a:effectLst>
            <a:outerShdw blurRad="50800" dist="50800" dir="1920000" algn="ctr" rotWithShape="0">
              <a:srgbClr val="000000">
                <a:alpha val="43137"/>
              </a:srgbClr>
            </a:outerShdw>
          </a:effectLst>
        </p:spPr>
        <p:txBody>
          <a:bodyPr vert="horz" lIns="121920" tIns="60960" rIns="121920" bIns="6096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3733" dirty="0">
                <a:ln w="19050">
                  <a:solidFill>
                    <a:schemeClr val="tx1"/>
                  </a:solidFill>
                </a:ln>
                <a:gradFill>
                  <a:gsLst>
                    <a:gs pos="37000">
                      <a:schemeClr val="bg1">
                        <a:lumMod val="85000"/>
                      </a:schemeClr>
                    </a:gs>
                    <a:gs pos="100000">
                      <a:schemeClr val="tx1">
                        <a:lumMod val="85000"/>
                        <a:lumOff val="15000"/>
                      </a:schemeClr>
                    </a:gs>
                  </a:gsLst>
                  <a:lin ang="5400000" scaled="0"/>
                </a:gradFill>
                <a:latin typeface="CAC Moose" panose="00000400000000000000" pitchFamily="2" charset="0"/>
                <a:cs typeface="Aharoni" pitchFamily="2" charset="-79"/>
              </a:rPr>
              <a:t>Grievance Board Decisions</a:t>
            </a:r>
            <a:endParaRPr lang="en-US" sz="3733" dirty="0">
              <a:ln w="19050">
                <a:solidFill>
                  <a:schemeClr val="tx1"/>
                </a:solidFill>
              </a:ln>
              <a:gradFill>
                <a:gsLst>
                  <a:gs pos="37000">
                    <a:schemeClr val="bg1">
                      <a:lumMod val="85000"/>
                    </a:schemeClr>
                  </a:gs>
                  <a:gs pos="100000">
                    <a:schemeClr val="tx1">
                      <a:lumMod val="85000"/>
                      <a:lumOff val="15000"/>
                    </a:schemeClr>
                  </a:gs>
                </a:gsLst>
                <a:lin ang="5400000" scaled="0"/>
              </a:gradFill>
              <a:latin typeface="CAC Moose" panose="00000400000000000000" pitchFamily="2" charset="0"/>
            </a:endParaRPr>
          </a:p>
        </p:txBody>
      </p:sp>
      <p:sp>
        <p:nvSpPr>
          <p:cNvPr id="45" name="Title 1" descr="" title=""/>
          <p:cNvSpPr txBox="1">
            <a:spLocks/>
          </p:cNvSpPr>
          <p:nvPr/>
        </p:nvSpPr>
        <p:spPr>
          <a:xfrm>
            <a:off x="0" y="3466638"/>
            <a:ext cx="9144000" cy="2153112"/>
          </a:xfrm>
          <a:prstGeom prst="rect">
            <a:avLst/>
          </a:prstGeom>
          <a:effectLst>
            <a:outerShdw blurRad="50800" dist="50800" dir="1920000" algn="ctr" rotWithShape="0">
              <a:srgbClr val="000000">
                <a:alpha val="43137"/>
              </a:srgbClr>
            </a:outerShdw>
          </a:effectLst>
        </p:spPr>
        <p:txBody>
          <a:bodyPr vert="horz" lIns="121920" tIns="60960" rIns="121920" bIns="60960"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algn="ctr"/>
            <a:endParaRPr lang="en-US" sz="2133" dirty="0">
              <a:ln w="19050">
                <a:solidFill>
                  <a:schemeClr val="tx1"/>
                </a:solidFill>
              </a:ln>
              <a:gradFill>
                <a:gsLst>
                  <a:gs pos="37000">
                    <a:schemeClr val="bg1">
                      <a:lumMod val="85000"/>
                    </a:schemeClr>
                  </a:gs>
                  <a:gs pos="100000">
                    <a:schemeClr val="tx1">
                      <a:lumMod val="85000"/>
                      <a:lumOff val="15000"/>
                    </a:schemeClr>
                  </a:gs>
                </a:gsLst>
                <a:lin ang="5400000" scaled="0"/>
              </a:gradFill>
              <a:latin typeface="CAC Moose" panose="00000400000000000000" pitchFamily="2" charset="0"/>
            </a:endParaRPr>
          </a:p>
        </p:txBody>
      </p:sp>
      <p:grpSp>
        <p:nvGrpSpPr>
          <p:cNvPr id="46" name="Pumpkin2" descr="" title=""/>
          <p:cNvGrpSpPr>
            <a:grpSpLocks noChangeAspect="1"/>
          </p:cNvGrpSpPr>
          <p:nvPr/>
        </p:nvGrpSpPr>
        <p:grpSpPr bwMode="auto">
          <a:xfrm>
            <a:off x="2774026" y="2246170"/>
            <a:ext cx="563575" cy="592189"/>
            <a:chOff x="543" y="0"/>
            <a:chExt cx="3230" cy="3394"/>
          </a:xfrm>
        </p:grpSpPr>
        <p:sp>
          <p:nvSpPr>
            <p:cNvPr id="47"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47"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48"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49"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50"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1143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51"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52"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53"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54"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1143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55"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635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56"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57"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58"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59"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60"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61"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62"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63"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3" name="Pumpkin2" descr="" title=""/>
          <p:cNvGrpSpPr>
            <a:grpSpLocks noChangeAspect="1"/>
          </p:cNvGrpSpPr>
          <p:nvPr/>
        </p:nvGrpSpPr>
        <p:grpSpPr bwMode="auto">
          <a:xfrm>
            <a:off x="4204056" y="2187596"/>
            <a:ext cx="620752" cy="652269"/>
            <a:chOff x="543" y="0"/>
            <a:chExt cx="3230" cy="3394"/>
          </a:xfrm>
        </p:grpSpPr>
        <p:sp>
          <p:nvSpPr>
            <p:cNvPr id="74"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74"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75"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6"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8"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9"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0"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1"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2"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508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83"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84"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85"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86"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87"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88"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89"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90"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00" name="Pumpkin3" descr="" title=""/>
          <p:cNvGrpSpPr/>
          <p:nvPr/>
        </p:nvGrpSpPr>
        <p:grpSpPr>
          <a:xfrm rot="21305796">
            <a:off x="3131131" y="2286789"/>
            <a:ext cx="541307" cy="568455"/>
            <a:chOff x="4095811" y="1177730"/>
            <a:chExt cx="2389289" cy="2509121"/>
          </a:xfrm>
        </p:grpSpPr>
        <p:sp>
          <p:nvSpPr>
            <p:cNvPr id="101" name="Freeform 100" descr="" title=""/>
            <p:cNvSpPr>
              <a:spLocks/>
            </p:cNvSpPr>
            <p:nvPr/>
          </p:nvSpPr>
          <p:spPr bwMode="auto">
            <a:xfrm>
              <a:off x="4955363" y="1537233"/>
              <a:ext cx="614706" cy="309202"/>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101" descr="" title=""/>
            <p:cNvSpPr>
              <a:spLocks/>
            </p:cNvSpPr>
            <p:nvPr/>
          </p:nvSpPr>
          <p:spPr bwMode="auto">
            <a:xfrm>
              <a:off x="4297754" y="1631176"/>
              <a:ext cx="993441" cy="647253"/>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02" descr="" title=""/>
            <p:cNvSpPr>
              <a:spLocks/>
            </p:cNvSpPr>
            <p:nvPr/>
          </p:nvSpPr>
          <p:spPr bwMode="auto">
            <a:xfrm>
              <a:off x="4095811" y="1643012"/>
              <a:ext cx="1089604" cy="1611844"/>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103" descr="" title=""/>
            <p:cNvSpPr>
              <a:spLocks/>
            </p:cNvSpPr>
            <p:nvPr/>
          </p:nvSpPr>
          <p:spPr bwMode="auto">
            <a:xfrm>
              <a:off x="4456054" y="1822764"/>
              <a:ext cx="729362" cy="1722802"/>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3175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104" descr="" title=""/>
            <p:cNvSpPr>
              <a:spLocks/>
            </p:cNvSpPr>
            <p:nvPr/>
          </p:nvSpPr>
          <p:spPr bwMode="auto">
            <a:xfrm>
              <a:off x="5291195" y="1614903"/>
              <a:ext cx="992701" cy="647992"/>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105" descr="" title=""/>
            <p:cNvSpPr>
              <a:spLocks/>
            </p:cNvSpPr>
            <p:nvPr/>
          </p:nvSpPr>
          <p:spPr bwMode="auto">
            <a:xfrm>
              <a:off x="5396975" y="1627478"/>
              <a:ext cx="1088125" cy="1611844"/>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106" descr="" title=""/>
            <p:cNvSpPr>
              <a:spLocks/>
            </p:cNvSpPr>
            <p:nvPr/>
          </p:nvSpPr>
          <p:spPr bwMode="auto">
            <a:xfrm>
              <a:off x="5089992" y="1177730"/>
              <a:ext cx="565884" cy="776703"/>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107" descr="" title=""/>
            <p:cNvSpPr>
              <a:spLocks/>
            </p:cNvSpPr>
            <p:nvPr/>
          </p:nvSpPr>
          <p:spPr bwMode="auto">
            <a:xfrm>
              <a:off x="5396975" y="1807230"/>
              <a:ext cx="729362" cy="1722802"/>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254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8" descr="" title=""/>
            <p:cNvSpPr>
              <a:spLocks/>
            </p:cNvSpPr>
            <p:nvPr/>
          </p:nvSpPr>
          <p:spPr bwMode="auto">
            <a:xfrm>
              <a:off x="4728270" y="1756929"/>
              <a:ext cx="1136946" cy="1929922"/>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508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42" descr="" title=""/>
            <p:cNvSpPr>
              <a:spLocks/>
            </p:cNvSpPr>
            <p:nvPr/>
          </p:nvSpPr>
          <p:spPr bwMode="auto">
            <a:xfrm>
              <a:off x="4749542" y="2134696"/>
              <a:ext cx="503099" cy="454451"/>
            </a:xfrm>
            <a:custGeom>
              <a:avLst/>
              <a:gdLst>
                <a:gd name="T0" fmla="*/ 348 w 406"/>
                <a:gd name="T1" fmla="*/ 164 h 367"/>
                <a:gd name="T2" fmla="*/ 260 w 406"/>
                <a:gd name="T3" fmla="*/ 223 h 367"/>
                <a:gd name="T4" fmla="*/ 165 w 406"/>
                <a:gd name="T5" fmla="*/ 129 h 367"/>
                <a:gd name="T6" fmla="*/ 199 w 406"/>
                <a:gd name="T7" fmla="*/ 56 h 367"/>
                <a:gd name="T8" fmla="*/ 94 w 406"/>
                <a:gd name="T9" fmla="*/ 3 h 367"/>
                <a:gd name="T10" fmla="*/ 36 w 406"/>
                <a:gd name="T11" fmla="*/ 14 h 367"/>
                <a:gd name="T12" fmla="*/ 2 w 406"/>
                <a:gd name="T13" fmla="*/ 182 h 367"/>
                <a:gd name="T14" fmla="*/ 45 w 406"/>
                <a:gd name="T15" fmla="*/ 309 h 367"/>
                <a:gd name="T16" fmla="*/ 366 w 406"/>
                <a:gd name="T17" fmla="*/ 353 h 367"/>
                <a:gd name="T18" fmla="*/ 392 w 406"/>
                <a:gd name="T19" fmla="*/ 232 h 367"/>
                <a:gd name="T20" fmla="*/ 348 w 406"/>
                <a:gd name="T21" fmla="*/ 16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67">
                  <a:moveTo>
                    <a:pt x="348" y="164"/>
                  </a:moveTo>
                  <a:cubicBezTo>
                    <a:pt x="333" y="199"/>
                    <a:pt x="300" y="223"/>
                    <a:pt x="260" y="223"/>
                  </a:cubicBezTo>
                  <a:cubicBezTo>
                    <a:pt x="208" y="223"/>
                    <a:pt x="165" y="181"/>
                    <a:pt x="165" y="129"/>
                  </a:cubicBezTo>
                  <a:cubicBezTo>
                    <a:pt x="165" y="99"/>
                    <a:pt x="179" y="74"/>
                    <a:pt x="199" y="56"/>
                  </a:cubicBezTo>
                  <a:cubicBezTo>
                    <a:pt x="149" y="26"/>
                    <a:pt x="105" y="4"/>
                    <a:pt x="94" y="3"/>
                  </a:cubicBezTo>
                  <a:cubicBezTo>
                    <a:pt x="66" y="2"/>
                    <a:pt x="55" y="0"/>
                    <a:pt x="36" y="14"/>
                  </a:cubicBezTo>
                  <a:cubicBezTo>
                    <a:pt x="2" y="39"/>
                    <a:pt x="0" y="152"/>
                    <a:pt x="2" y="182"/>
                  </a:cubicBezTo>
                  <a:cubicBezTo>
                    <a:pt x="4" y="211"/>
                    <a:pt x="6" y="281"/>
                    <a:pt x="45" y="309"/>
                  </a:cubicBezTo>
                  <a:cubicBezTo>
                    <a:pt x="99" y="347"/>
                    <a:pt x="293" y="367"/>
                    <a:pt x="366" y="353"/>
                  </a:cubicBezTo>
                  <a:cubicBezTo>
                    <a:pt x="406" y="345"/>
                    <a:pt x="393" y="298"/>
                    <a:pt x="392" y="232"/>
                  </a:cubicBezTo>
                  <a:cubicBezTo>
                    <a:pt x="392" y="213"/>
                    <a:pt x="374" y="189"/>
                    <a:pt x="348" y="164"/>
                  </a:cubicBezTo>
                  <a:close/>
                </a:path>
              </a:pathLst>
            </a:custGeom>
            <a:gradFill>
              <a:gsLst>
                <a:gs pos="33000">
                  <a:schemeClr val="accent4"/>
                </a:gs>
                <a:gs pos="100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43" descr="" title=""/>
            <p:cNvSpPr>
              <a:spLocks/>
            </p:cNvSpPr>
            <p:nvPr/>
          </p:nvSpPr>
          <p:spPr bwMode="auto">
            <a:xfrm>
              <a:off x="5330954" y="2146561"/>
              <a:ext cx="479368" cy="441398"/>
            </a:xfrm>
            <a:custGeom>
              <a:avLst/>
              <a:gdLst>
                <a:gd name="T0" fmla="*/ 381 w 387"/>
                <a:gd name="T1" fmla="*/ 84 h 356"/>
                <a:gd name="T2" fmla="*/ 291 w 387"/>
                <a:gd name="T3" fmla="*/ 19 h 356"/>
                <a:gd name="T4" fmla="*/ 207 w 387"/>
                <a:gd name="T5" fmla="*/ 52 h 356"/>
                <a:gd name="T6" fmla="*/ 227 w 387"/>
                <a:gd name="T7" fmla="*/ 109 h 356"/>
                <a:gd name="T8" fmla="*/ 132 w 387"/>
                <a:gd name="T9" fmla="*/ 204 h 356"/>
                <a:gd name="T10" fmla="*/ 48 w 387"/>
                <a:gd name="T11" fmla="*/ 152 h 356"/>
                <a:gd name="T12" fmla="*/ 27 w 387"/>
                <a:gd name="T13" fmla="*/ 171 h 356"/>
                <a:gd name="T14" fmla="*/ 9 w 387"/>
                <a:gd name="T15" fmla="*/ 307 h 356"/>
                <a:gd name="T16" fmla="*/ 70 w 387"/>
                <a:gd name="T17" fmla="*/ 352 h 356"/>
                <a:gd name="T18" fmla="*/ 306 w 387"/>
                <a:gd name="T19" fmla="*/ 319 h 356"/>
                <a:gd name="T20" fmla="*/ 372 w 387"/>
                <a:gd name="T21" fmla="*/ 242 h 356"/>
                <a:gd name="T22" fmla="*/ 381 w 387"/>
                <a:gd name="T23" fmla="*/ 8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356">
                  <a:moveTo>
                    <a:pt x="381" y="84"/>
                  </a:moveTo>
                  <a:cubicBezTo>
                    <a:pt x="375" y="30"/>
                    <a:pt x="362" y="0"/>
                    <a:pt x="291" y="19"/>
                  </a:cubicBezTo>
                  <a:cubicBezTo>
                    <a:pt x="266" y="25"/>
                    <a:pt x="237" y="38"/>
                    <a:pt x="207" y="52"/>
                  </a:cubicBezTo>
                  <a:cubicBezTo>
                    <a:pt x="219" y="68"/>
                    <a:pt x="227" y="88"/>
                    <a:pt x="227" y="109"/>
                  </a:cubicBezTo>
                  <a:cubicBezTo>
                    <a:pt x="227" y="162"/>
                    <a:pt x="184" y="204"/>
                    <a:pt x="132" y="204"/>
                  </a:cubicBezTo>
                  <a:cubicBezTo>
                    <a:pt x="95" y="204"/>
                    <a:pt x="64" y="183"/>
                    <a:pt x="48" y="152"/>
                  </a:cubicBezTo>
                  <a:cubicBezTo>
                    <a:pt x="39" y="160"/>
                    <a:pt x="32" y="166"/>
                    <a:pt x="27" y="171"/>
                  </a:cubicBezTo>
                  <a:cubicBezTo>
                    <a:pt x="0" y="203"/>
                    <a:pt x="11" y="280"/>
                    <a:pt x="9" y="307"/>
                  </a:cubicBezTo>
                  <a:cubicBezTo>
                    <a:pt x="5" y="353"/>
                    <a:pt x="37" y="356"/>
                    <a:pt x="70" y="352"/>
                  </a:cubicBezTo>
                  <a:cubicBezTo>
                    <a:pt x="103" y="347"/>
                    <a:pt x="272" y="328"/>
                    <a:pt x="306" y="319"/>
                  </a:cubicBezTo>
                  <a:cubicBezTo>
                    <a:pt x="340" y="309"/>
                    <a:pt x="369" y="276"/>
                    <a:pt x="372" y="242"/>
                  </a:cubicBezTo>
                  <a:cubicBezTo>
                    <a:pt x="375" y="208"/>
                    <a:pt x="387" y="138"/>
                    <a:pt x="381" y="84"/>
                  </a:cubicBezTo>
                  <a:close/>
                </a:path>
              </a:pathLst>
            </a:custGeom>
            <a:gradFill>
              <a:gsLst>
                <a:gs pos="31000">
                  <a:schemeClr val="accent4"/>
                </a:gs>
                <a:gs pos="100000">
                  <a:schemeClr val="accent6"/>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44" descr="" title=""/>
            <p:cNvSpPr>
              <a:spLocks/>
            </p:cNvSpPr>
            <p:nvPr/>
          </p:nvSpPr>
          <p:spPr bwMode="auto">
            <a:xfrm>
              <a:off x="5390282" y="2211822"/>
              <a:ext cx="221886" cy="187476"/>
            </a:xfrm>
            <a:custGeom>
              <a:avLst/>
              <a:gdLst>
                <a:gd name="T0" fmla="*/ 84 w 179"/>
                <a:gd name="T1" fmla="*/ 152 h 152"/>
                <a:gd name="T2" fmla="*/ 179 w 179"/>
                <a:gd name="T3" fmla="*/ 57 h 152"/>
                <a:gd name="T4" fmla="*/ 159 w 179"/>
                <a:gd name="T5" fmla="*/ 0 h 152"/>
                <a:gd name="T6" fmla="*/ 0 w 179"/>
                <a:gd name="T7" fmla="*/ 100 h 152"/>
                <a:gd name="T8" fmla="*/ 84 w 179"/>
                <a:gd name="T9" fmla="*/ 152 h 152"/>
              </a:gdLst>
              <a:ahLst/>
              <a:cxnLst>
                <a:cxn ang="0">
                  <a:pos x="T0" y="T1"/>
                </a:cxn>
                <a:cxn ang="0">
                  <a:pos x="T2" y="T3"/>
                </a:cxn>
                <a:cxn ang="0">
                  <a:pos x="T4" y="T5"/>
                </a:cxn>
                <a:cxn ang="0">
                  <a:pos x="T6" y="T7"/>
                </a:cxn>
                <a:cxn ang="0">
                  <a:pos x="T8" y="T9"/>
                </a:cxn>
              </a:cxnLst>
              <a:rect l="0" t="0" r="r" b="b"/>
              <a:pathLst>
                <a:path w="179" h="152">
                  <a:moveTo>
                    <a:pt x="84" y="152"/>
                  </a:moveTo>
                  <a:cubicBezTo>
                    <a:pt x="136" y="152"/>
                    <a:pt x="179" y="110"/>
                    <a:pt x="179" y="57"/>
                  </a:cubicBezTo>
                  <a:cubicBezTo>
                    <a:pt x="179" y="36"/>
                    <a:pt x="171" y="16"/>
                    <a:pt x="159" y="0"/>
                  </a:cubicBezTo>
                  <a:cubicBezTo>
                    <a:pt x="97" y="31"/>
                    <a:pt x="34" y="73"/>
                    <a:pt x="0" y="100"/>
                  </a:cubicBezTo>
                  <a:cubicBezTo>
                    <a:pt x="16" y="131"/>
                    <a:pt x="47" y="152"/>
                    <a:pt x="84"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45" descr="" title=""/>
            <p:cNvSpPr>
              <a:spLocks/>
            </p:cNvSpPr>
            <p:nvPr/>
          </p:nvSpPr>
          <p:spPr bwMode="auto">
            <a:xfrm>
              <a:off x="4953629" y="2203516"/>
              <a:ext cx="226632" cy="207648"/>
            </a:xfrm>
            <a:custGeom>
              <a:avLst/>
              <a:gdLst>
                <a:gd name="T0" fmla="*/ 0 w 183"/>
                <a:gd name="T1" fmla="*/ 73 h 167"/>
                <a:gd name="T2" fmla="*/ 95 w 183"/>
                <a:gd name="T3" fmla="*/ 167 h 167"/>
                <a:gd name="T4" fmla="*/ 183 w 183"/>
                <a:gd name="T5" fmla="*/ 108 h 167"/>
                <a:gd name="T6" fmla="*/ 34 w 183"/>
                <a:gd name="T7" fmla="*/ 0 h 167"/>
                <a:gd name="T8" fmla="*/ 0 w 183"/>
                <a:gd name="T9" fmla="*/ 73 h 167"/>
              </a:gdLst>
              <a:ahLst/>
              <a:cxnLst>
                <a:cxn ang="0">
                  <a:pos x="T0" y="T1"/>
                </a:cxn>
                <a:cxn ang="0">
                  <a:pos x="T2" y="T3"/>
                </a:cxn>
                <a:cxn ang="0">
                  <a:pos x="T4" y="T5"/>
                </a:cxn>
                <a:cxn ang="0">
                  <a:pos x="T6" y="T7"/>
                </a:cxn>
                <a:cxn ang="0">
                  <a:pos x="T8" y="T9"/>
                </a:cxn>
              </a:cxnLst>
              <a:rect l="0" t="0" r="r" b="b"/>
              <a:pathLst>
                <a:path w="183" h="167">
                  <a:moveTo>
                    <a:pt x="0" y="73"/>
                  </a:moveTo>
                  <a:cubicBezTo>
                    <a:pt x="0" y="125"/>
                    <a:pt x="43" y="167"/>
                    <a:pt x="95" y="167"/>
                  </a:cubicBezTo>
                  <a:cubicBezTo>
                    <a:pt x="135" y="167"/>
                    <a:pt x="168" y="143"/>
                    <a:pt x="183" y="108"/>
                  </a:cubicBezTo>
                  <a:cubicBezTo>
                    <a:pt x="144" y="71"/>
                    <a:pt x="85" y="31"/>
                    <a:pt x="34" y="0"/>
                  </a:cubicBezTo>
                  <a:cubicBezTo>
                    <a:pt x="14" y="18"/>
                    <a:pt x="0" y="43"/>
                    <a:pt x="0"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46" descr="" title=""/>
            <p:cNvSpPr>
              <a:spLocks/>
            </p:cNvSpPr>
            <p:nvPr/>
          </p:nvSpPr>
          <p:spPr bwMode="auto">
            <a:xfrm>
              <a:off x="4732930" y="2692377"/>
              <a:ext cx="1128414" cy="545815"/>
            </a:xfrm>
            <a:custGeom>
              <a:avLst/>
              <a:gdLst>
                <a:gd name="T0" fmla="*/ 226 w 911"/>
                <a:gd name="T1" fmla="*/ 405 h 441"/>
                <a:gd name="T2" fmla="*/ 300 w 911"/>
                <a:gd name="T3" fmla="*/ 290 h 441"/>
                <a:gd name="T4" fmla="*/ 337 w 911"/>
                <a:gd name="T5" fmla="*/ 430 h 441"/>
                <a:gd name="T6" fmla="*/ 469 w 911"/>
                <a:gd name="T7" fmla="*/ 429 h 441"/>
                <a:gd name="T8" fmla="*/ 532 w 911"/>
                <a:gd name="T9" fmla="*/ 318 h 441"/>
                <a:gd name="T10" fmla="*/ 581 w 911"/>
                <a:gd name="T11" fmla="*/ 424 h 441"/>
                <a:gd name="T12" fmla="*/ 647 w 911"/>
                <a:gd name="T13" fmla="*/ 411 h 441"/>
                <a:gd name="T14" fmla="*/ 863 w 911"/>
                <a:gd name="T15" fmla="*/ 318 h 441"/>
                <a:gd name="T16" fmla="*/ 890 w 911"/>
                <a:gd name="T17" fmla="*/ 35 h 441"/>
                <a:gd name="T18" fmla="*/ 865 w 911"/>
                <a:gd name="T19" fmla="*/ 15 h 441"/>
                <a:gd name="T20" fmla="*/ 643 w 911"/>
                <a:gd name="T21" fmla="*/ 123 h 441"/>
                <a:gd name="T22" fmla="*/ 552 w 911"/>
                <a:gd name="T23" fmla="*/ 270 h 441"/>
                <a:gd name="T24" fmla="*/ 520 w 911"/>
                <a:gd name="T25" fmla="*/ 177 h 441"/>
                <a:gd name="T26" fmla="*/ 312 w 911"/>
                <a:gd name="T27" fmla="*/ 166 h 441"/>
                <a:gd name="T28" fmla="*/ 263 w 911"/>
                <a:gd name="T29" fmla="*/ 258 h 441"/>
                <a:gd name="T30" fmla="*/ 200 w 911"/>
                <a:gd name="T31" fmla="*/ 114 h 441"/>
                <a:gd name="T32" fmla="*/ 13 w 911"/>
                <a:gd name="T33" fmla="*/ 16 h 441"/>
                <a:gd name="T34" fmla="*/ 61 w 911"/>
                <a:gd name="T35" fmla="*/ 335 h 441"/>
                <a:gd name="T36" fmla="*/ 226 w 911"/>
                <a:gd name="T37"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1" h="441">
                  <a:moveTo>
                    <a:pt x="226" y="405"/>
                  </a:moveTo>
                  <a:cubicBezTo>
                    <a:pt x="238" y="384"/>
                    <a:pt x="282" y="318"/>
                    <a:pt x="300" y="290"/>
                  </a:cubicBezTo>
                  <a:cubicBezTo>
                    <a:pt x="308" y="313"/>
                    <a:pt x="321" y="367"/>
                    <a:pt x="337" y="430"/>
                  </a:cubicBezTo>
                  <a:cubicBezTo>
                    <a:pt x="365" y="440"/>
                    <a:pt x="423" y="441"/>
                    <a:pt x="469" y="429"/>
                  </a:cubicBezTo>
                  <a:cubicBezTo>
                    <a:pt x="480" y="404"/>
                    <a:pt x="508" y="354"/>
                    <a:pt x="532" y="318"/>
                  </a:cubicBezTo>
                  <a:cubicBezTo>
                    <a:pt x="539" y="338"/>
                    <a:pt x="543" y="345"/>
                    <a:pt x="581" y="424"/>
                  </a:cubicBezTo>
                  <a:cubicBezTo>
                    <a:pt x="601" y="418"/>
                    <a:pt x="622" y="421"/>
                    <a:pt x="647" y="411"/>
                  </a:cubicBezTo>
                  <a:cubicBezTo>
                    <a:pt x="655" y="408"/>
                    <a:pt x="831" y="373"/>
                    <a:pt x="863" y="318"/>
                  </a:cubicBezTo>
                  <a:cubicBezTo>
                    <a:pt x="911" y="233"/>
                    <a:pt x="892" y="65"/>
                    <a:pt x="890" y="35"/>
                  </a:cubicBezTo>
                  <a:cubicBezTo>
                    <a:pt x="889" y="18"/>
                    <a:pt x="888" y="0"/>
                    <a:pt x="865" y="15"/>
                  </a:cubicBezTo>
                  <a:cubicBezTo>
                    <a:pt x="855" y="23"/>
                    <a:pt x="667" y="117"/>
                    <a:pt x="643" y="123"/>
                  </a:cubicBezTo>
                  <a:cubicBezTo>
                    <a:pt x="631" y="165"/>
                    <a:pt x="598" y="223"/>
                    <a:pt x="552" y="270"/>
                  </a:cubicBezTo>
                  <a:cubicBezTo>
                    <a:pt x="548" y="256"/>
                    <a:pt x="534" y="216"/>
                    <a:pt x="520" y="177"/>
                  </a:cubicBezTo>
                  <a:cubicBezTo>
                    <a:pt x="489" y="168"/>
                    <a:pt x="364" y="158"/>
                    <a:pt x="312" y="166"/>
                  </a:cubicBezTo>
                  <a:cubicBezTo>
                    <a:pt x="304" y="176"/>
                    <a:pt x="278" y="222"/>
                    <a:pt x="263" y="258"/>
                  </a:cubicBezTo>
                  <a:cubicBezTo>
                    <a:pt x="244" y="233"/>
                    <a:pt x="214" y="154"/>
                    <a:pt x="200" y="114"/>
                  </a:cubicBezTo>
                  <a:cubicBezTo>
                    <a:pt x="186" y="110"/>
                    <a:pt x="25" y="22"/>
                    <a:pt x="13" y="16"/>
                  </a:cubicBezTo>
                  <a:cubicBezTo>
                    <a:pt x="0" y="10"/>
                    <a:pt x="14" y="272"/>
                    <a:pt x="61" y="335"/>
                  </a:cubicBezTo>
                  <a:cubicBezTo>
                    <a:pt x="95" y="379"/>
                    <a:pt x="202" y="406"/>
                    <a:pt x="226" y="405"/>
                  </a:cubicBezTo>
                  <a:close/>
                </a:path>
              </a:pathLst>
            </a:custGeom>
            <a:gradFill flip="none" rotWithShape="1">
              <a:gsLst>
                <a:gs pos="0">
                  <a:schemeClr val="accent4"/>
                </a:gs>
                <a:gs pos="100000">
                  <a:schemeClr val="accent6"/>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47" descr="" title=""/>
            <p:cNvSpPr>
              <a:spLocks/>
            </p:cNvSpPr>
            <p:nvPr/>
          </p:nvSpPr>
          <p:spPr bwMode="auto">
            <a:xfrm>
              <a:off x="5058046" y="2895278"/>
              <a:ext cx="87805" cy="134081"/>
            </a:xfrm>
            <a:custGeom>
              <a:avLst/>
              <a:gdLst>
                <a:gd name="T0" fmla="*/ 49 w 71"/>
                <a:gd name="T1" fmla="*/ 2 h 109"/>
                <a:gd name="T2" fmla="*/ 71 w 71"/>
                <a:gd name="T3" fmla="*/ 0 h 109"/>
                <a:gd name="T4" fmla="*/ 13 w 71"/>
                <a:gd name="T5" fmla="*/ 109 h 109"/>
                <a:gd name="T6" fmla="*/ 0 w 71"/>
                <a:gd name="T7" fmla="*/ 94 h 109"/>
                <a:gd name="T8" fmla="*/ 49 w 71"/>
                <a:gd name="T9" fmla="*/ 2 h 109"/>
              </a:gdLst>
              <a:ahLst/>
              <a:cxnLst>
                <a:cxn ang="0">
                  <a:pos x="T0" y="T1"/>
                </a:cxn>
                <a:cxn ang="0">
                  <a:pos x="T2" y="T3"/>
                </a:cxn>
                <a:cxn ang="0">
                  <a:pos x="T4" y="T5"/>
                </a:cxn>
                <a:cxn ang="0">
                  <a:pos x="T6" y="T7"/>
                </a:cxn>
                <a:cxn ang="0">
                  <a:pos x="T8" y="T9"/>
                </a:cxn>
              </a:cxnLst>
              <a:rect l="0" t="0" r="r" b="b"/>
              <a:pathLst>
                <a:path w="71" h="109">
                  <a:moveTo>
                    <a:pt x="49" y="2"/>
                  </a:moveTo>
                  <a:cubicBezTo>
                    <a:pt x="71" y="0"/>
                    <a:pt x="71" y="0"/>
                    <a:pt x="71" y="0"/>
                  </a:cubicBezTo>
                  <a:cubicBezTo>
                    <a:pt x="71" y="0"/>
                    <a:pt x="23" y="86"/>
                    <a:pt x="13" y="109"/>
                  </a:cubicBezTo>
                  <a:cubicBezTo>
                    <a:pt x="9" y="103"/>
                    <a:pt x="3" y="99"/>
                    <a:pt x="0" y="94"/>
                  </a:cubicBezTo>
                  <a:cubicBezTo>
                    <a:pt x="15" y="62"/>
                    <a:pt x="49" y="2"/>
                    <a:pt x="49" y="2"/>
                  </a:cubicBezTo>
                  <a:close/>
                </a:path>
              </a:pathLst>
            </a:custGeom>
            <a:gradFill flip="none" rotWithShape="1">
              <a:gsLst>
                <a:gs pos="0">
                  <a:schemeClr val="accent4"/>
                </a:gs>
                <a:gs pos="77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48" descr="" title=""/>
            <p:cNvSpPr>
              <a:spLocks/>
            </p:cNvSpPr>
            <p:nvPr/>
          </p:nvSpPr>
          <p:spPr bwMode="auto">
            <a:xfrm>
              <a:off x="5416386" y="2833577"/>
              <a:ext cx="143574" cy="192222"/>
            </a:xfrm>
            <a:custGeom>
              <a:avLst/>
              <a:gdLst>
                <a:gd name="T0" fmla="*/ 0 w 116"/>
                <a:gd name="T1" fmla="*/ 156 h 156"/>
                <a:gd name="T2" fmla="*/ 32 w 116"/>
                <a:gd name="T3" fmla="*/ 148 h 156"/>
                <a:gd name="T4" fmla="*/ 116 w 116"/>
                <a:gd name="T5" fmla="*/ 0 h 156"/>
                <a:gd name="T6" fmla="*/ 91 w 116"/>
                <a:gd name="T7" fmla="*/ 9 h 156"/>
                <a:gd name="T8" fmla="*/ 0 w 116"/>
                <a:gd name="T9" fmla="*/ 156 h 156"/>
              </a:gdLst>
              <a:ahLst/>
              <a:cxnLst>
                <a:cxn ang="0">
                  <a:pos x="T0" y="T1"/>
                </a:cxn>
                <a:cxn ang="0">
                  <a:pos x="T2" y="T3"/>
                </a:cxn>
                <a:cxn ang="0">
                  <a:pos x="T4" y="T5"/>
                </a:cxn>
                <a:cxn ang="0">
                  <a:pos x="T6" y="T7"/>
                </a:cxn>
                <a:cxn ang="0">
                  <a:pos x="T8" y="T9"/>
                </a:cxn>
              </a:cxnLst>
              <a:rect l="0" t="0" r="r" b="b"/>
              <a:pathLst>
                <a:path w="116" h="156">
                  <a:moveTo>
                    <a:pt x="0" y="156"/>
                  </a:moveTo>
                  <a:cubicBezTo>
                    <a:pt x="10" y="156"/>
                    <a:pt x="16" y="153"/>
                    <a:pt x="32" y="148"/>
                  </a:cubicBezTo>
                  <a:cubicBezTo>
                    <a:pt x="66" y="117"/>
                    <a:pt x="111" y="30"/>
                    <a:pt x="116" y="0"/>
                  </a:cubicBezTo>
                  <a:cubicBezTo>
                    <a:pt x="108" y="3"/>
                    <a:pt x="98" y="7"/>
                    <a:pt x="91" y="9"/>
                  </a:cubicBezTo>
                  <a:cubicBezTo>
                    <a:pt x="75" y="72"/>
                    <a:pt x="22" y="132"/>
                    <a:pt x="0" y="156"/>
                  </a:cubicBezTo>
                  <a:close/>
                </a:path>
              </a:pathLst>
            </a:custGeom>
            <a:gradFill flip="none" rotWithShape="1">
              <a:gsLst>
                <a:gs pos="0">
                  <a:schemeClr val="accent4"/>
                </a:gs>
                <a:gs pos="83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49" descr="" title=""/>
            <p:cNvSpPr>
              <a:spLocks/>
            </p:cNvSpPr>
            <p:nvPr/>
          </p:nvSpPr>
          <p:spPr bwMode="auto">
            <a:xfrm>
              <a:off x="5391469" y="3085127"/>
              <a:ext cx="359037" cy="131708"/>
            </a:xfrm>
            <a:custGeom>
              <a:avLst/>
              <a:gdLst>
                <a:gd name="T0" fmla="*/ 0 w 125"/>
                <a:gd name="T1" fmla="*/ 0 h 106"/>
                <a:gd name="T2" fmla="*/ 31 w 125"/>
                <a:gd name="T3" fmla="*/ 9 h 106"/>
                <a:gd name="T4" fmla="*/ 60 w 125"/>
                <a:gd name="T5" fmla="*/ 84 h 106"/>
                <a:gd name="T6" fmla="*/ 125 w 125"/>
                <a:gd name="T7" fmla="*/ 74 h 106"/>
                <a:gd name="T8" fmla="*/ 115 w 125"/>
                <a:gd name="T9" fmla="*/ 93 h 106"/>
                <a:gd name="T10" fmla="*/ 49 w 125"/>
                <a:gd name="T11" fmla="*/ 106 h 106"/>
                <a:gd name="T12" fmla="*/ 0 w 125"/>
                <a:gd name="T13" fmla="*/ 0 h 106"/>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9200 w 23276"/>
                <a:gd name="connsiteY4" fmla="*/ 8774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059 w 23276"/>
                <a:gd name="connsiteY4" fmla="*/ 7870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213 w 23276"/>
                <a:gd name="connsiteY4" fmla="*/ 8232 h 10000"/>
                <a:gd name="connsiteX5" fmla="*/ 3920 w 23276"/>
                <a:gd name="connsiteY5" fmla="*/ 10000 h 10000"/>
                <a:gd name="connsiteX6" fmla="*/ 0 w 23276"/>
                <a:gd name="connsiteY6" fmla="*/ 0 h 10000"/>
                <a:gd name="connsiteX0" fmla="*/ 0 w 23276"/>
                <a:gd name="connsiteY0" fmla="*/ 0 h 10032"/>
                <a:gd name="connsiteX1" fmla="*/ 2480 w 23276"/>
                <a:gd name="connsiteY1" fmla="*/ 849 h 10032"/>
                <a:gd name="connsiteX2" fmla="*/ 4800 w 23276"/>
                <a:gd name="connsiteY2" fmla="*/ 7925 h 10032"/>
                <a:gd name="connsiteX3" fmla="*/ 23276 w 23276"/>
                <a:gd name="connsiteY3" fmla="*/ 3365 h 10032"/>
                <a:gd name="connsiteX4" fmla="*/ 3920 w 23276"/>
                <a:gd name="connsiteY4" fmla="*/ 10000 h 10032"/>
                <a:gd name="connsiteX5" fmla="*/ 0 w 23276"/>
                <a:gd name="connsiteY5" fmla="*/ 0 h 10032"/>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3920 w 23276"/>
                <a:gd name="connsiteY4" fmla="*/ 10000 h 10000"/>
                <a:gd name="connsiteX5" fmla="*/ 0 w 2327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6" h="10000">
                  <a:moveTo>
                    <a:pt x="0" y="0"/>
                  </a:moveTo>
                  <a:cubicBezTo>
                    <a:pt x="960" y="283"/>
                    <a:pt x="2160" y="943"/>
                    <a:pt x="2480" y="849"/>
                  </a:cubicBezTo>
                  <a:cubicBezTo>
                    <a:pt x="2960" y="2642"/>
                    <a:pt x="4480" y="6981"/>
                    <a:pt x="4800" y="7925"/>
                  </a:cubicBezTo>
                  <a:cubicBezTo>
                    <a:pt x="6720" y="7642"/>
                    <a:pt x="22716" y="3554"/>
                    <a:pt x="23276" y="3365"/>
                  </a:cubicBezTo>
                  <a:cubicBezTo>
                    <a:pt x="23129" y="3711"/>
                    <a:pt x="11658" y="9295"/>
                    <a:pt x="3920" y="10000"/>
                  </a:cubicBezTo>
                  <a:cubicBezTo>
                    <a:pt x="3360" y="8585"/>
                    <a:pt x="400" y="1792"/>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50" descr="" title=""/>
            <p:cNvSpPr>
              <a:spLocks/>
            </p:cNvSpPr>
            <p:nvPr/>
          </p:nvSpPr>
          <p:spPr bwMode="auto">
            <a:xfrm>
              <a:off x="4732930" y="2140629"/>
              <a:ext cx="454451" cy="442585"/>
            </a:xfrm>
            <a:custGeom>
              <a:avLst/>
              <a:gdLst>
                <a:gd name="T0" fmla="*/ 62 w 367"/>
                <a:gd name="T1" fmla="*/ 0 h 357"/>
                <a:gd name="T2" fmla="*/ 44 w 367"/>
                <a:gd name="T3" fmla="*/ 221 h 357"/>
                <a:gd name="T4" fmla="*/ 102 w 367"/>
                <a:gd name="T5" fmla="*/ 298 h 357"/>
                <a:gd name="T6" fmla="*/ 367 w 367"/>
                <a:gd name="T7" fmla="*/ 350 h 357"/>
                <a:gd name="T8" fmla="*/ 98 w 367"/>
                <a:gd name="T9" fmla="*/ 321 h 357"/>
                <a:gd name="T10" fmla="*/ 32 w 367"/>
                <a:gd name="T11" fmla="*/ 270 h 357"/>
                <a:gd name="T12" fmla="*/ 33 w 367"/>
                <a:gd name="T13" fmla="*/ 30 h 357"/>
                <a:gd name="T14" fmla="*/ 62 w 367"/>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57">
                  <a:moveTo>
                    <a:pt x="62" y="0"/>
                  </a:moveTo>
                  <a:cubicBezTo>
                    <a:pt x="46" y="42"/>
                    <a:pt x="40" y="181"/>
                    <a:pt x="44" y="221"/>
                  </a:cubicBezTo>
                  <a:cubicBezTo>
                    <a:pt x="49" y="267"/>
                    <a:pt x="80" y="289"/>
                    <a:pt x="102" y="298"/>
                  </a:cubicBezTo>
                  <a:cubicBezTo>
                    <a:pt x="170" y="325"/>
                    <a:pt x="271" y="341"/>
                    <a:pt x="367" y="350"/>
                  </a:cubicBezTo>
                  <a:cubicBezTo>
                    <a:pt x="309" y="357"/>
                    <a:pt x="177" y="348"/>
                    <a:pt x="98" y="321"/>
                  </a:cubicBezTo>
                  <a:cubicBezTo>
                    <a:pt x="51" y="305"/>
                    <a:pt x="41" y="292"/>
                    <a:pt x="32" y="270"/>
                  </a:cubicBezTo>
                  <a:cubicBezTo>
                    <a:pt x="0" y="188"/>
                    <a:pt x="23" y="46"/>
                    <a:pt x="33" y="30"/>
                  </a:cubicBezTo>
                  <a:cubicBezTo>
                    <a:pt x="44" y="14"/>
                    <a:pt x="50" y="8"/>
                    <a:pt x="62" y="0"/>
                  </a:cubicBezTo>
                  <a:close/>
                </a:path>
              </a:pathLst>
            </a:custGeom>
            <a:gradFill>
              <a:gsLst>
                <a:gs pos="0">
                  <a:schemeClr val="accent4"/>
                </a:gs>
                <a:gs pos="100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51" descr="" title=""/>
            <p:cNvSpPr>
              <a:spLocks/>
            </p:cNvSpPr>
            <p:nvPr/>
          </p:nvSpPr>
          <p:spPr bwMode="auto">
            <a:xfrm>
              <a:off x="5340446" y="2494222"/>
              <a:ext cx="434279" cy="100858"/>
            </a:xfrm>
            <a:custGeom>
              <a:avLst/>
              <a:gdLst>
                <a:gd name="T0" fmla="*/ 1 w 350"/>
                <a:gd name="T1" fmla="*/ 41 h 82"/>
                <a:gd name="T2" fmla="*/ 188 w 350"/>
                <a:gd name="T3" fmla="*/ 35 h 82"/>
                <a:gd name="T4" fmla="*/ 350 w 350"/>
                <a:gd name="T5" fmla="*/ 0 h 82"/>
                <a:gd name="T6" fmla="*/ 282 w 350"/>
                <a:gd name="T7" fmla="*/ 42 h 82"/>
                <a:gd name="T8" fmla="*/ 26 w 350"/>
                <a:gd name="T9" fmla="*/ 73 h 82"/>
                <a:gd name="T10" fmla="*/ 1 w 350"/>
                <a:gd name="T11" fmla="*/ 41 h 82"/>
              </a:gdLst>
              <a:ahLst/>
              <a:cxnLst>
                <a:cxn ang="0">
                  <a:pos x="T0" y="T1"/>
                </a:cxn>
                <a:cxn ang="0">
                  <a:pos x="T2" y="T3"/>
                </a:cxn>
                <a:cxn ang="0">
                  <a:pos x="T4" y="T5"/>
                </a:cxn>
                <a:cxn ang="0">
                  <a:pos x="T6" y="T7"/>
                </a:cxn>
                <a:cxn ang="0">
                  <a:pos x="T8" y="T9"/>
                </a:cxn>
                <a:cxn ang="0">
                  <a:pos x="T10" y="T11"/>
                </a:cxn>
              </a:cxnLst>
              <a:rect l="0" t="0" r="r" b="b"/>
              <a:pathLst>
                <a:path w="350" h="82">
                  <a:moveTo>
                    <a:pt x="1" y="41"/>
                  </a:moveTo>
                  <a:cubicBezTo>
                    <a:pt x="49" y="55"/>
                    <a:pt x="117" y="46"/>
                    <a:pt x="188" y="35"/>
                  </a:cubicBezTo>
                  <a:cubicBezTo>
                    <a:pt x="259" y="24"/>
                    <a:pt x="334" y="11"/>
                    <a:pt x="350" y="0"/>
                  </a:cubicBezTo>
                  <a:cubicBezTo>
                    <a:pt x="332" y="31"/>
                    <a:pt x="303" y="38"/>
                    <a:pt x="282" y="42"/>
                  </a:cubicBezTo>
                  <a:cubicBezTo>
                    <a:pt x="255" y="46"/>
                    <a:pt x="55" y="82"/>
                    <a:pt x="26" y="73"/>
                  </a:cubicBezTo>
                  <a:cubicBezTo>
                    <a:pt x="5" y="66"/>
                    <a:pt x="0" y="54"/>
                    <a:pt x="1" y="41"/>
                  </a:cubicBezTo>
                  <a:close/>
                </a:path>
              </a:pathLst>
            </a:custGeom>
            <a:gradFill>
              <a:gsLst>
                <a:gs pos="100000">
                  <a:schemeClr val="accent4"/>
                </a:gs>
                <a:gs pos="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52" descr="" title=""/>
            <p:cNvSpPr>
              <a:spLocks/>
            </p:cNvSpPr>
            <p:nvPr/>
          </p:nvSpPr>
          <p:spPr bwMode="auto">
            <a:xfrm>
              <a:off x="5104322" y="3050716"/>
              <a:ext cx="217140" cy="189849"/>
            </a:xfrm>
            <a:custGeom>
              <a:avLst/>
              <a:gdLst>
                <a:gd name="T0" fmla="*/ 0 w 176"/>
                <a:gd name="T1" fmla="*/ 0 h 153"/>
                <a:gd name="T2" fmla="*/ 27 w 176"/>
                <a:gd name="T3" fmla="*/ 18 h 153"/>
                <a:gd name="T4" fmla="*/ 55 w 176"/>
                <a:gd name="T5" fmla="*/ 122 h 153"/>
                <a:gd name="T6" fmla="*/ 176 w 176"/>
                <a:gd name="T7" fmla="*/ 123 h 153"/>
                <a:gd name="T8" fmla="*/ 168 w 176"/>
                <a:gd name="T9" fmla="*/ 139 h 153"/>
                <a:gd name="T10" fmla="*/ 37 w 176"/>
                <a:gd name="T11" fmla="*/ 140 h 153"/>
                <a:gd name="T12" fmla="*/ 0 w 176"/>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6" h="153">
                  <a:moveTo>
                    <a:pt x="0" y="0"/>
                  </a:moveTo>
                  <a:cubicBezTo>
                    <a:pt x="0" y="0"/>
                    <a:pt x="20" y="13"/>
                    <a:pt x="27" y="18"/>
                  </a:cubicBezTo>
                  <a:cubicBezTo>
                    <a:pt x="35" y="50"/>
                    <a:pt x="52" y="112"/>
                    <a:pt x="55" y="122"/>
                  </a:cubicBezTo>
                  <a:cubicBezTo>
                    <a:pt x="72" y="126"/>
                    <a:pt x="142" y="130"/>
                    <a:pt x="176" y="123"/>
                  </a:cubicBezTo>
                  <a:cubicBezTo>
                    <a:pt x="173" y="129"/>
                    <a:pt x="171" y="134"/>
                    <a:pt x="168" y="139"/>
                  </a:cubicBezTo>
                  <a:cubicBezTo>
                    <a:pt x="125" y="153"/>
                    <a:pt x="56" y="148"/>
                    <a:pt x="37" y="140"/>
                  </a:cubicBezTo>
                  <a:cubicBezTo>
                    <a:pt x="30" y="114"/>
                    <a:pt x="0" y="0"/>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1" name="Rectangle 701" descr="" title=""/>
            <p:cNvSpPr/>
            <p:nvPr/>
          </p:nvSpPr>
          <p:spPr>
            <a:xfrm>
              <a:off x="4806765" y="3101498"/>
              <a:ext cx="224095" cy="91928"/>
            </a:xfrm>
            <a:custGeom>
              <a:avLst/>
              <a:gdLst>
                <a:gd name="connsiteX0" fmla="*/ 0 w 224095"/>
                <a:gd name="connsiteY0" fmla="*/ 0 h 108597"/>
                <a:gd name="connsiteX1" fmla="*/ 224095 w 224095"/>
                <a:gd name="connsiteY1" fmla="*/ 0 h 108597"/>
                <a:gd name="connsiteX2" fmla="*/ 224095 w 224095"/>
                <a:gd name="connsiteY2" fmla="*/ 108597 h 108597"/>
                <a:gd name="connsiteX3" fmla="*/ 0 w 224095"/>
                <a:gd name="connsiteY3" fmla="*/ 108597 h 108597"/>
                <a:gd name="connsiteX4" fmla="*/ 0 w 224095"/>
                <a:gd name="connsiteY4" fmla="*/ 0 h 108597"/>
                <a:gd name="connsiteX0" fmla="*/ 0 w 231239"/>
                <a:gd name="connsiteY0" fmla="*/ 0 h 108597"/>
                <a:gd name="connsiteX1" fmla="*/ 231239 w 231239"/>
                <a:gd name="connsiteY1" fmla="*/ 73819 h 108597"/>
                <a:gd name="connsiteX2" fmla="*/ 224095 w 231239"/>
                <a:gd name="connsiteY2" fmla="*/ 108597 h 108597"/>
                <a:gd name="connsiteX3" fmla="*/ 0 w 231239"/>
                <a:gd name="connsiteY3" fmla="*/ 108597 h 108597"/>
                <a:gd name="connsiteX4" fmla="*/ 0 w 231239"/>
                <a:gd name="connsiteY4" fmla="*/ 0 h 108597"/>
                <a:gd name="connsiteX0" fmla="*/ 0 w 231239"/>
                <a:gd name="connsiteY0" fmla="*/ 0 h 118122"/>
                <a:gd name="connsiteX1" fmla="*/ 231239 w 231239"/>
                <a:gd name="connsiteY1" fmla="*/ 73819 h 118122"/>
                <a:gd name="connsiteX2" fmla="*/ 197901 w 231239"/>
                <a:gd name="connsiteY2" fmla="*/ 118122 h 118122"/>
                <a:gd name="connsiteX3" fmla="*/ 0 w 231239"/>
                <a:gd name="connsiteY3" fmla="*/ 108597 h 118122"/>
                <a:gd name="connsiteX4" fmla="*/ 0 w 231239"/>
                <a:gd name="connsiteY4" fmla="*/ 0 h 118122"/>
                <a:gd name="connsiteX0" fmla="*/ 0 w 216952"/>
                <a:gd name="connsiteY0" fmla="*/ 0 h 118122"/>
                <a:gd name="connsiteX1" fmla="*/ 216952 w 216952"/>
                <a:gd name="connsiteY1" fmla="*/ 90487 h 118122"/>
                <a:gd name="connsiteX2" fmla="*/ 197901 w 216952"/>
                <a:gd name="connsiteY2" fmla="*/ 118122 h 118122"/>
                <a:gd name="connsiteX3" fmla="*/ 0 w 216952"/>
                <a:gd name="connsiteY3" fmla="*/ 108597 h 118122"/>
                <a:gd name="connsiteX4" fmla="*/ 0 w 216952"/>
                <a:gd name="connsiteY4" fmla="*/ 0 h 118122"/>
                <a:gd name="connsiteX0" fmla="*/ 0 w 231239"/>
                <a:gd name="connsiteY0" fmla="*/ 0 h 89547"/>
                <a:gd name="connsiteX1" fmla="*/ 231239 w 231239"/>
                <a:gd name="connsiteY1" fmla="*/ 61912 h 89547"/>
                <a:gd name="connsiteX2" fmla="*/ 212188 w 231239"/>
                <a:gd name="connsiteY2" fmla="*/ 89547 h 89547"/>
                <a:gd name="connsiteX3" fmla="*/ 14287 w 231239"/>
                <a:gd name="connsiteY3" fmla="*/ 80022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42862 w 231239"/>
                <a:gd name="connsiteY3" fmla="*/ 68116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0 w 231239"/>
                <a:gd name="connsiteY3" fmla="*/ 0 h 89547"/>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Lst>
              <a:ahLst/>
              <a:cxnLst>
                <a:cxn ang="0">
                  <a:pos x="connsiteX0" y="connsiteY0"/>
                </a:cxn>
                <a:cxn ang="0">
                  <a:pos x="connsiteX1" y="connsiteY1"/>
                </a:cxn>
                <a:cxn ang="0">
                  <a:pos x="connsiteX2" y="connsiteY2"/>
                </a:cxn>
                <a:cxn ang="0">
                  <a:pos x="connsiteX3" y="connsiteY3"/>
                </a:cxn>
              </a:cxnLst>
              <a:rect l="l" t="t" r="r" b="b"/>
              <a:pathLst>
                <a:path w="224095" h="91928">
                  <a:moveTo>
                    <a:pt x="0" y="0"/>
                  </a:moveTo>
                  <a:cubicBezTo>
                    <a:pt x="67554" y="30956"/>
                    <a:pt x="132728" y="57149"/>
                    <a:pt x="224095" y="64293"/>
                  </a:cubicBezTo>
                  <a:lnTo>
                    <a:pt x="205044" y="91928"/>
                  </a:lnTo>
                  <a:cubicBezTo>
                    <a:pt x="172415" y="89860"/>
                    <a:pt x="49298" y="75887"/>
                    <a:pt x="0" y="0"/>
                  </a:cubicBezTo>
                  <a:close/>
                </a:path>
              </a:pathLst>
            </a:custGeom>
            <a:gradFill>
              <a:gsLst>
                <a:gs pos="0">
                  <a:schemeClr val="accent6"/>
                </a:gs>
                <a:gs pos="91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2" name="Pumpkin3" descr="" title=""/>
          <p:cNvGrpSpPr/>
          <p:nvPr/>
        </p:nvGrpSpPr>
        <p:grpSpPr>
          <a:xfrm rot="498500">
            <a:off x="5104676" y="2385227"/>
            <a:ext cx="475759" cy="499619"/>
            <a:chOff x="4095811" y="1177730"/>
            <a:chExt cx="2389289" cy="2509121"/>
          </a:xfrm>
        </p:grpSpPr>
        <p:sp>
          <p:nvSpPr>
            <p:cNvPr id="123" name="Freeform 122" descr="" title=""/>
            <p:cNvSpPr>
              <a:spLocks/>
            </p:cNvSpPr>
            <p:nvPr/>
          </p:nvSpPr>
          <p:spPr bwMode="auto">
            <a:xfrm>
              <a:off x="4955363" y="1537233"/>
              <a:ext cx="614706" cy="309202"/>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123" descr="" title=""/>
            <p:cNvSpPr>
              <a:spLocks/>
            </p:cNvSpPr>
            <p:nvPr/>
          </p:nvSpPr>
          <p:spPr bwMode="auto">
            <a:xfrm>
              <a:off x="4297754" y="1631176"/>
              <a:ext cx="993441" cy="647253"/>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24" descr="" title=""/>
            <p:cNvSpPr>
              <a:spLocks/>
            </p:cNvSpPr>
            <p:nvPr/>
          </p:nvSpPr>
          <p:spPr bwMode="auto">
            <a:xfrm>
              <a:off x="4095811" y="1643012"/>
              <a:ext cx="1089604" cy="1611844"/>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25" descr="" title=""/>
            <p:cNvSpPr>
              <a:spLocks/>
            </p:cNvSpPr>
            <p:nvPr/>
          </p:nvSpPr>
          <p:spPr bwMode="auto">
            <a:xfrm>
              <a:off x="4456054" y="1822764"/>
              <a:ext cx="729362" cy="1722802"/>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1143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26" descr="" title=""/>
            <p:cNvSpPr>
              <a:spLocks/>
            </p:cNvSpPr>
            <p:nvPr/>
          </p:nvSpPr>
          <p:spPr bwMode="auto">
            <a:xfrm>
              <a:off x="5291195" y="1614903"/>
              <a:ext cx="992701" cy="647992"/>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27" descr="" title=""/>
            <p:cNvSpPr>
              <a:spLocks/>
            </p:cNvSpPr>
            <p:nvPr/>
          </p:nvSpPr>
          <p:spPr bwMode="auto">
            <a:xfrm>
              <a:off x="5396975" y="1627478"/>
              <a:ext cx="1088125" cy="1611844"/>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28" descr="" title=""/>
            <p:cNvSpPr>
              <a:spLocks/>
            </p:cNvSpPr>
            <p:nvPr/>
          </p:nvSpPr>
          <p:spPr bwMode="auto">
            <a:xfrm>
              <a:off x="5089992" y="1177730"/>
              <a:ext cx="565884" cy="776703"/>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29" descr="" title=""/>
            <p:cNvSpPr>
              <a:spLocks/>
            </p:cNvSpPr>
            <p:nvPr/>
          </p:nvSpPr>
          <p:spPr bwMode="auto">
            <a:xfrm>
              <a:off x="5396975" y="1807230"/>
              <a:ext cx="729362" cy="1722802"/>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1143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30" descr="" title=""/>
            <p:cNvSpPr>
              <a:spLocks/>
            </p:cNvSpPr>
            <p:nvPr/>
          </p:nvSpPr>
          <p:spPr bwMode="auto">
            <a:xfrm>
              <a:off x="4728270" y="1756929"/>
              <a:ext cx="1136946" cy="1929922"/>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508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2" descr="" title=""/>
            <p:cNvSpPr>
              <a:spLocks/>
            </p:cNvSpPr>
            <p:nvPr/>
          </p:nvSpPr>
          <p:spPr bwMode="auto">
            <a:xfrm>
              <a:off x="4749542" y="2134696"/>
              <a:ext cx="503099" cy="454451"/>
            </a:xfrm>
            <a:custGeom>
              <a:avLst/>
              <a:gdLst>
                <a:gd name="T0" fmla="*/ 348 w 406"/>
                <a:gd name="T1" fmla="*/ 164 h 367"/>
                <a:gd name="T2" fmla="*/ 260 w 406"/>
                <a:gd name="T3" fmla="*/ 223 h 367"/>
                <a:gd name="T4" fmla="*/ 165 w 406"/>
                <a:gd name="T5" fmla="*/ 129 h 367"/>
                <a:gd name="T6" fmla="*/ 199 w 406"/>
                <a:gd name="T7" fmla="*/ 56 h 367"/>
                <a:gd name="T8" fmla="*/ 94 w 406"/>
                <a:gd name="T9" fmla="*/ 3 h 367"/>
                <a:gd name="T10" fmla="*/ 36 w 406"/>
                <a:gd name="T11" fmla="*/ 14 h 367"/>
                <a:gd name="T12" fmla="*/ 2 w 406"/>
                <a:gd name="T13" fmla="*/ 182 h 367"/>
                <a:gd name="T14" fmla="*/ 45 w 406"/>
                <a:gd name="T15" fmla="*/ 309 h 367"/>
                <a:gd name="T16" fmla="*/ 366 w 406"/>
                <a:gd name="T17" fmla="*/ 353 h 367"/>
                <a:gd name="T18" fmla="*/ 392 w 406"/>
                <a:gd name="T19" fmla="*/ 232 h 367"/>
                <a:gd name="T20" fmla="*/ 348 w 406"/>
                <a:gd name="T21" fmla="*/ 16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67">
                  <a:moveTo>
                    <a:pt x="348" y="164"/>
                  </a:moveTo>
                  <a:cubicBezTo>
                    <a:pt x="333" y="199"/>
                    <a:pt x="300" y="223"/>
                    <a:pt x="260" y="223"/>
                  </a:cubicBezTo>
                  <a:cubicBezTo>
                    <a:pt x="208" y="223"/>
                    <a:pt x="165" y="181"/>
                    <a:pt x="165" y="129"/>
                  </a:cubicBezTo>
                  <a:cubicBezTo>
                    <a:pt x="165" y="99"/>
                    <a:pt x="179" y="74"/>
                    <a:pt x="199" y="56"/>
                  </a:cubicBezTo>
                  <a:cubicBezTo>
                    <a:pt x="149" y="26"/>
                    <a:pt x="105" y="4"/>
                    <a:pt x="94" y="3"/>
                  </a:cubicBezTo>
                  <a:cubicBezTo>
                    <a:pt x="66" y="2"/>
                    <a:pt x="55" y="0"/>
                    <a:pt x="36" y="14"/>
                  </a:cubicBezTo>
                  <a:cubicBezTo>
                    <a:pt x="2" y="39"/>
                    <a:pt x="0" y="152"/>
                    <a:pt x="2" y="182"/>
                  </a:cubicBezTo>
                  <a:cubicBezTo>
                    <a:pt x="4" y="211"/>
                    <a:pt x="6" y="281"/>
                    <a:pt x="45" y="309"/>
                  </a:cubicBezTo>
                  <a:cubicBezTo>
                    <a:pt x="99" y="347"/>
                    <a:pt x="293" y="367"/>
                    <a:pt x="366" y="353"/>
                  </a:cubicBezTo>
                  <a:cubicBezTo>
                    <a:pt x="406" y="345"/>
                    <a:pt x="393" y="298"/>
                    <a:pt x="392" y="232"/>
                  </a:cubicBezTo>
                  <a:cubicBezTo>
                    <a:pt x="392" y="213"/>
                    <a:pt x="374" y="189"/>
                    <a:pt x="348" y="164"/>
                  </a:cubicBezTo>
                  <a:close/>
                </a:path>
              </a:pathLst>
            </a:custGeom>
            <a:gradFill>
              <a:gsLst>
                <a:gs pos="33000">
                  <a:schemeClr val="accent4"/>
                </a:gs>
                <a:gs pos="100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3" descr="" title=""/>
            <p:cNvSpPr>
              <a:spLocks/>
            </p:cNvSpPr>
            <p:nvPr/>
          </p:nvSpPr>
          <p:spPr bwMode="auto">
            <a:xfrm>
              <a:off x="5330954" y="2146561"/>
              <a:ext cx="479368" cy="441398"/>
            </a:xfrm>
            <a:custGeom>
              <a:avLst/>
              <a:gdLst>
                <a:gd name="T0" fmla="*/ 381 w 387"/>
                <a:gd name="T1" fmla="*/ 84 h 356"/>
                <a:gd name="T2" fmla="*/ 291 w 387"/>
                <a:gd name="T3" fmla="*/ 19 h 356"/>
                <a:gd name="T4" fmla="*/ 207 w 387"/>
                <a:gd name="T5" fmla="*/ 52 h 356"/>
                <a:gd name="T6" fmla="*/ 227 w 387"/>
                <a:gd name="T7" fmla="*/ 109 h 356"/>
                <a:gd name="T8" fmla="*/ 132 w 387"/>
                <a:gd name="T9" fmla="*/ 204 h 356"/>
                <a:gd name="T10" fmla="*/ 48 w 387"/>
                <a:gd name="T11" fmla="*/ 152 h 356"/>
                <a:gd name="T12" fmla="*/ 27 w 387"/>
                <a:gd name="T13" fmla="*/ 171 h 356"/>
                <a:gd name="T14" fmla="*/ 9 w 387"/>
                <a:gd name="T15" fmla="*/ 307 h 356"/>
                <a:gd name="T16" fmla="*/ 70 w 387"/>
                <a:gd name="T17" fmla="*/ 352 h 356"/>
                <a:gd name="T18" fmla="*/ 306 w 387"/>
                <a:gd name="T19" fmla="*/ 319 h 356"/>
                <a:gd name="T20" fmla="*/ 372 w 387"/>
                <a:gd name="T21" fmla="*/ 242 h 356"/>
                <a:gd name="T22" fmla="*/ 381 w 387"/>
                <a:gd name="T23" fmla="*/ 8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356">
                  <a:moveTo>
                    <a:pt x="381" y="84"/>
                  </a:moveTo>
                  <a:cubicBezTo>
                    <a:pt x="375" y="30"/>
                    <a:pt x="362" y="0"/>
                    <a:pt x="291" y="19"/>
                  </a:cubicBezTo>
                  <a:cubicBezTo>
                    <a:pt x="266" y="25"/>
                    <a:pt x="237" y="38"/>
                    <a:pt x="207" y="52"/>
                  </a:cubicBezTo>
                  <a:cubicBezTo>
                    <a:pt x="219" y="68"/>
                    <a:pt x="227" y="88"/>
                    <a:pt x="227" y="109"/>
                  </a:cubicBezTo>
                  <a:cubicBezTo>
                    <a:pt x="227" y="162"/>
                    <a:pt x="184" y="204"/>
                    <a:pt x="132" y="204"/>
                  </a:cubicBezTo>
                  <a:cubicBezTo>
                    <a:pt x="95" y="204"/>
                    <a:pt x="64" y="183"/>
                    <a:pt x="48" y="152"/>
                  </a:cubicBezTo>
                  <a:cubicBezTo>
                    <a:pt x="39" y="160"/>
                    <a:pt x="32" y="166"/>
                    <a:pt x="27" y="171"/>
                  </a:cubicBezTo>
                  <a:cubicBezTo>
                    <a:pt x="0" y="203"/>
                    <a:pt x="11" y="280"/>
                    <a:pt x="9" y="307"/>
                  </a:cubicBezTo>
                  <a:cubicBezTo>
                    <a:pt x="5" y="353"/>
                    <a:pt x="37" y="356"/>
                    <a:pt x="70" y="352"/>
                  </a:cubicBezTo>
                  <a:cubicBezTo>
                    <a:pt x="103" y="347"/>
                    <a:pt x="272" y="328"/>
                    <a:pt x="306" y="319"/>
                  </a:cubicBezTo>
                  <a:cubicBezTo>
                    <a:pt x="340" y="309"/>
                    <a:pt x="369" y="276"/>
                    <a:pt x="372" y="242"/>
                  </a:cubicBezTo>
                  <a:cubicBezTo>
                    <a:pt x="375" y="208"/>
                    <a:pt x="387" y="138"/>
                    <a:pt x="381" y="84"/>
                  </a:cubicBezTo>
                  <a:close/>
                </a:path>
              </a:pathLst>
            </a:custGeom>
            <a:gradFill>
              <a:gsLst>
                <a:gs pos="31000">
                  <a:schemeClr val="accent4"/>
                </a:gs>
                <a:gs pos="100000">
                  <a:schemeClr val="accent6"/>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4" descr="" title=""/>
            <p:cNvSpPr>
              <a:spLocks/>
            </p:cNvSpPr>
            <p:nvPr/>
          </p:nvSpPr>
          <p:spPr bwMode="auto">
            <a:xfrm>
              <a:off x="5390282" y="2211822"/>
              <a:ext cx="221886" cy="187476"/>
            </a:xfrm>
            <a:custGeom>
              <a:avLst/>
              <a:gdLst>
                <a:gd name="T0" fmla="*/ 84 w 179"/>
                <a:gd name="T1" fmla="*/ 152 h 152"/>
                <a:gd name="T2" fmla="*/ 179 w 179"/>
                <a:gd name="T3" fmla="*/ 57 h 152"/>
                <a:gd name="T4" fmla="*/ 159 w 179"/>
                <a:gd name="T5" fmla="*/ 0 h 152"/>
                <a:gd name="T6" fmla="*/ 0 w 179"/>
                <a:gd name="T7" fmla="*/ 100 h 152"/>
                <a:gd name="T8" fmla="*/ 84 w 179"/>
                <a:gd name="T9" fmla="*/ 152 h 152"/>
              </a:gdLst>
              <a:ahLst/>
              <a:cxnLst>
                <a:cxn ang="0">
                  <a:pos x="T0" y="T1"/>
                </a:cxn>
                <a:cxn ang="0">
                  <a:pos x="T2" y="T3"/>
                </a:cxn>
                <a:cxn ang="0">
                  <a:pos x="T4" y="T5"/>
                </a:cxn>
                <a:cxn ang="0">
                  <a:pos x="T6" y="T7"/>
                </a:cxn>
                <a:cxn ang="0">
                  <a:pos x="T8" y="T9"/>
                </a:cxn>
              </a:cxnLst>
              <a:rect l="0" t="0" r="r" b="b"/>
              <a:pathLst>
                <a:path w="179" h="152">
                  <a:moveTo>
                    <a:pt x="84" y="152"/>
                  </a:moveTo>
                  <a:cubicBezTo>
                    <a:pt x="136" y="152"/>
                    <a:pt x="179" y="110"/>
                    <a:pt x="179" y="57"/>
                  </a:cubicBezTo>
                  <a:cubicBezTo>
                    <a:pt x="179" y="36"/>
                    <a:pt x="171" y="16"/>
                    <a:pt x="159" y="0"/>
                  </a:cubicBezTo>
                  <a:cubicBezTo>
                    <a:pt x="97" y="31"/>
                    <a:pt x="34" y="73"/>
                    <a:pt x="0" y="100"/>
                  </a:cubicBezTo>
                  <a:cubicBezTo>
                    <a:pt x="16" y="131"/>
                    <a:pt x="47" y="152"/>
                    <a:pt x="84"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5" descr="" title=""/>
            <p:cNvSpPr>
              <a:spLocks/>
            </p:cNvSpPr>
            <p:nvPr/>
          </p:nvSpPr>
          <p:spPr bwMode="auto">
            <a:xfrm>
              <a:off x="4953629" y="2203516"/>
              <a:ext cx="226632" cy="207648"/>
            </a:xfrm>
            <a:custGeom>
              <a:avLst/>
              <a:gdLst>
                <a:gd name="T0" fmla="*/ 0 w 183"/>
                <a:gd name="T1" fmla="*/ 73 h 167"/>
                <a:gd name="T2" fmla="*/ 95 w 183"/>
                <a:gd name="T3" fmla="*/ 167 h 167"/>
                <a:gd name="T4" fmla="*/ 183 w 183"/>
                <a:gd name="T5" fmla="*/ 108 h 167"/>
                <a:gd name="T6" fmla="*/ 34 w 183"/>
                <a:gd name="T7" fmla="*/ 0 h 167"/>
                <a:gd name="T8" fmla="*/ 0 w 183"/>
                <a:gd name="T9" fmla="*/ 73 h 167"/>
              </a:gdLst>
              <a:ahLst/>
              <a:cxnLst>
                <a:cxn ang="0">
                  <a:pos x="T0" y="T1"/>
                </a:cxn>
                <a:cxn ang="0">
                  <a:pos x="T2" y="T3"/>
                </a:cxn>
                <a:cxn ang="0">
                  <a:pos x="T4" y="T5"/>
                </a:cxn>
                <a:cxn ang="0">
                  <a:pos x="T6" y="T7"/>
                </a:cxn>
                <a:cxn ang="0">
                  <a:pos x="T8" y="T9"/>
                </a:cxn>
              </a:cxnLst>
              <a:rect l="0" t="0" r="r" b="b"/>
              <a:pathLst>
                <a:path w="183" h="167">
                  <a:moveTo>
                    <a:pt x="0" y="73"/>
                  </a:moveTo>
                  <a:cubicBezTo>
                    <a:pt x="0" y="125"/>
                    <a:pt x="43" y="167"/>
                    <a:pt x="95" y="167"/>
                  </a:cubicBezTo>
                  <a:cubicBezTo>
                    <a:pt x="135" y="167"/>
                    <a:pt x="168" y="143"/>
                    <a:pt x="183" y="108"/>
                  </a:cubicBezTo>
                  <a:cubicBezTo>
                    <a:pt x="144" y="71"/>
                    <a:pt x="85" y="31"/>
                    <a:pt x="34" y="0"/>
                  </a:cubicBezTo>
                  <a:cubicBezTo>
                    <a:pt x="14" y="18"/>
                    <a:pt x="0" y="43"/>
                    <a:pt x="0"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6" descr="" title=""/>
            <p:cNvSpPr>
              <a:spLocks/>
            </p:cNvSpPr>
            <p:nvPr/>
          </p:nvSpPr>
          <p:spPr bwMode="auto">
            <a:xfrm>
              <a:off x="4732930" y="2692377"/>
              <a:ext cx="1128414" cy="545815"/>
            </a:xfrm>
            <a:custGeom>
              <a:avLst/>
              <a:gdLst>
                <a:gd name="T0" fmla="*/ 226 w 911"/>
                <a:gd name="T1" fmla="*/ 405 h 441"/>
                <a:gd name="T2" fmla="*/ 300 w 911"/>
                <a:gd name="T3" fmla="*/ 290 h 441"/>
                <a:gd name="T4" fmla="*/ 337 w 911"/>
                <a:gd name="T5" fmla="*/ 430 h 441"/>
                <a:gd name="T6" fmla="*/ 469 w 911"/>
                <a:gd name="T7" fmla="*/ 429 h 441"/>
                <a:gd name="T8" fmla="*/ 532 w 911"/>
                <a:gd name="T9" fmla="*/ 318 h 441"/>
                <a:gd name="T10" fmla="*/ 581 w 911"/>
                <a:gd name="T11" fmla="*/ 424 h 441"/>
                <a:gd name="T12" fmla="*/ 647 w 911"/>
                <a:gd name="T13" fmla="*/ 411 h 441"/>
                <a:gd name="T14" fmla="*/ 863 w 911"/>
                <a:gd name="T15" fmla="*/ 318 h 441"/>
                <a:gd name="T16" fmla="*/ 890 w 911"/>
                <a:gd name="T17" fmla="*/ 35 h 441"/>
                <a:gd name="T18" fmla="*/ 865 w 911"/>
                <a:gd name="T19" fmla="*/ 15 h 441"/>
                <a:gd name="T20" fmla="*/ 643 w 911"/>
                <a:gd name="T21" fmla="*/ 123 h 441"/>
                <a:gd name="T22" fmla="*/ 552 w 911"/>
                <a:gd name="T23" fmla="*/ 270 h 441"/>
                <a:gd name="T24" fmla="*/ 520 w 911"/>
                <a:gd name="T25" fmla="*/ 177 h 441"/>
                <a:gd name="T26" fmla="*/ 312 w 911"/>
                <a:gd name="T27" fmla="*/ 166 h 441"/>
                <a:gd name="T28" fmla="*/ 263 w 911"/>
                <a:gd name="T29" fmla="*/ 258 h 441"/>
                <a:gd name="T30" fmla="*/ 200 w 911"/>
                <a:gd name="T31" fmla="*/ 114 h 441"/>
                <a:gd name="T32" fmla="*/ 13 w 911"/>
                <a:gd name="T33" fmla="*/ 16 h 441"/>
                <a:gd name="T34" fmla="*/ 61 w 911"/>
                <a:gd name="T35" fmla="*/ 335 h 441"/>
                <a:gd name="T36" fmla="*/ 226 w 911"/>
                <a:gd name="T37"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1" h="441">
                  <a:moveTo>
                    <a:pt x="226" y="405"/>
                  </a:moveTo>
                  <a:cubicBezTo>
                    <a:pt x="238" y="384"/>
                    <a:pt x="282" y="318"/>
                    <a:pt x="300" y="290"/>
                  </a:cubicBezTo>
                  <a:cubicBezTo>
                    <a:pt x="308" y="313"/>
                    <a:pt x="321" y="367"/>
                    <a:pt x="337" y="430"/>
                  </a:cubicBezTo>
                  <a:cubicBezTo>
                    <a:pt x="365" y="440"/>
                    <a:pt x="423" y="441"/>
                    <a:pt x="469" y="429"/>
                  </a:cubicBezTo>
                  <a:cubicBezTo>
                    <a:pt x="480" y="404"/>
                    <a:pt x="508" y="354"/>
                    <a:pt x="532" y="318"/>
                  </a:cubicBezTo>
                  <a:cubicBezTo>
                    <a:pt x="539" y="338"/>
                    <a:pt x="543" y="345"/>
                    <a:pt x="581" y="424"/>
                  </a:cubicBezTo>
                  <a:cubicBezTo>
                    <a:pt x="601" y="418"/>
                    <a:pt x="622" y="421"/>
                    <a:pt x="647" y="411"/>
                  </a:cubicBezTo>
                  <a:cubicBezTo>
                    <a:pt x="655" y="408"/>
                    <a:pt x="831" y="373"/>
                    <a:pt x="863" y="318"/>
                  </a:cubicBezTo>
                  <a:cubicBezTo>
                    <a:pt x="911" y="233"/>
                    <a:pt x="892" y="65"/>
                    <a:pt x="890" y="35"/>
                  </a:cubicBezTo>
                  <a:cubicBezTo>
                    <a:pt x="889" y="18"/>
                    <a:pt x="888" y="0"/>
                    <a:pt x="865" y="15"/>
                  </a:cubicBezTo>
                  <a:cubicBezTo>
                    <a:pt x="855" y="23"/>
                    <a:pt x="667" y="117"/>
                    <a:pt x="643" y="123"/>
                  </a:cubicBezTo>
                  <a:cubicBezTo>
                    <a:pt x="631" y="165"/>
                    <a:pt x="598" y="223"/>
                    <a:pt x="552" y="270"/>
                  </a:cubicBezTo>
                  <a:cubicBezTo>
                    <a:pt x="548" y="256"/>
                    <a:pt x="534" y="216"/>
                    <a:pt x="520" y="177"/>
                  </a:cubicBezTo>
                  <a:cubicBezTo>
                    <a:pt x="489" y="168"/>
                    <a:pt x="364" y="158"/>
                    <a:pt x="312" y="166"/>
                  </a:cubicBezTo>
                  <a:cubicBezTo>
                    <a:pt x="304" y="176"/>
                    <a:pt x="278" y="222"/>
                    <a:pt x="263" y="258"/>
                  </a:cubicBezTo>
                  <a:cubicBezTo>
                    <a:pt x="244" y="233"/>
                    <a:pt x="214" y="154"/>
                    <a:pt x="200" y="114"/>
                  </a:cubicBezTo>
                  <a:cubicBezTo>
                    <a:pt x="186" y="110"/>
                    <a:pt x="25" y="22"/>
                    <a:pt x="13" y="16"/>
                  </a:cubicBezTo>
                  <a:cubicBezTo>
                    <a:pt x="0" y="10"/>
                    <a:pt x="14" y="272"/>
                    <a:pt x="61" y="335"/>
                  </a:cubicBezTo>
                  <a:cubicBezTo>
                    <a:pt x="95" y="379"/>
                    <a:pt x="202" y="406"/>
                    <a:pt x="226" y="405"/>
                  </a:cubicBezTo>
                  <a:close/>
                </a:path>
              </a:pathLst>
            </a:custGeom>
            <a:gradFill flip="none" rotWithShape="1">
              <a:gsLst>
                <a:gs pos="0">
                  <a:schemeClr val="accent4"/>
                </a:gs>
                <a:gs pos="100000">
                  <a:schemeClr val="accent6"/>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47" descr="" title=""/>
            <p:cNvSpPr>
              <a:spLocks/>
            </p:cNvSpPr>
            <p:nvPr/>
          </p:nvSpPr>
          <p:spPr bwMode="auto">
            <a:xfrm>
              <a:off x="5058046" y="2895278"/>
              <a:ext cx="87805" cy="134081"/>
            </a:xfrm>
            <a:custGeom>
              <a:avLst/>
              <a:gdLst>
                <a:gd name="T0" fmla="*/ 49 w 71"/>
                <a:gd name="T1" fmla="*/ 2 h 109"/>
                <a:gd name="T2" fmla="*/ 71 w 71"/>
                <a:gd name="T3" fmla="*/ 0 h 109"/>
                <a:gd name="T4" fmla="*/ 13 w 71"/>
                <a:gd name="T5" fmla="*/ 109 h 109"/>
                <a:gd name="T6" fmla="*/ 0 w 71"/>
                <a:gd name="T7" fmla="*/ 94 h 109"/>
                <a:gd name="T8" fmla="*/ 49 w 71"/>
                <a:gd name="T9" fmla="*/ 2 h 109"/>
              </a:gdLst>
              <a:ahLst/>
              <a:cxnLst>
                <a:cxn ang="0">
                  <a:pos x="T0" y="T1"/>
                </a:cxn>
                <a:cxn ang="0">
                  <a:pos x="T2" y="T3"/>
                </a:cxn>
                <a:cxn ang="0">
                  <a:pos x="T4" y="T5"/>
                </a:cxn>
                <a:cxn ang="0">
                  <a:pos x="T6" y="T7"/>
                </a:cxn>
                <a:cxn ang="0">
                  <a:pos x="T8" y="T9"/>
                </a:cxn>
              </a:cxnLst>
              <a:rect l="0" t="0" r="r" b="b"/>
              <a:pathLst>
                <a:path w="71" h="109">
                  <a:moveTo>
                    <a:pt x="49" y="2"/>
                  </a:moveTo>
                  <a:cubicBezTo>
                    <a:pt x="71" y="0"/>
                    <a:pt x="71" y="0"/>
                    <a:pt x="71" y="0"/>
                  </a:cubicBezTo>
                  <a:cubicBezTo>
                    <a:pt x="71" y="0"/>
                    <a:pt x="23" y="86"/>
                    <a:pt x="13" y="109"/>
                  </a:cubicBezTo>
                  <a:cubicBezTo>
                    <a:pt x="9" y="103"/>
                    <a:pt x="3" y="99"/>
                    <a:pt x="0" y="94"/>
                  </a:cubicBezTo>
                  <a:cubicBezTo>
                    <a:pt x="15" y="62"/>
                    <a:pt x="49" y="2"/>
                    <a:pt x="49" y="2"/>
                  </a:cubicBezTo>
                  <a:close/>
                </a:path>
              </a:pathLst>
            </a:custGeom>
            <a:gradFill flip="none" rotWithShape="1">
              <a:gsLst>
                <a:gs pos="0">
                  <a:schemeClr val="accent4"/>
                </a:gs>
                <a:gs pos="77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48" descr="" title=""/>
            <p:cNvSpPr>
              <a:spLocks/>
            </p:cNvSpPr>
            <p:nvPr/>
          </p:nvSpPr>
          <p:spPr bwMode="auto">
            <a:xfrm>
              <a:off x="5416386" y="2833577"/>
              <a:ext cx="143574" cy="192222"/>
            </a:xfrm>
            <a:custGeom>
              <a:avLst/>
              <a:gdLst>
                <a:gd name="T0" fmla="*/ 0 w 116"/>
                <a:gd name="T1" fmla="*/ 156 h 156"/>
                <a:gd name="T2" fmla="*/ 32 w 116"/>
                <a:gd name="T3" fmla="*/ 148 h 156"/>
                <a:gd name="T4" fmla="*/ 116 w 116"/>
                <a:gd name="T5" fmla="*/ 0 h 156"/>
                <a:gd name="T6" fmla="*/ 91 w 116"/>
                <a:gd name="T7" fmla="*/ 9 h 156"/>
                <a:gd name="T8" fmla="*/ 0 w 116"/>
                <a:gd name="T9" fmla="*/ 156 h 156"/>
              </a:gdLst>
              <a:ahLst/>
              <a:cxnLst>
                <a:cxn ang="0">
                  <a:pos x="T0" y="T1"/>
                </a:cxn>
                <a:cxn ang="0">
                  <a:pos x="T2" y="T3"/>
                </a:cxn>
                <a:cxn ang="0">
                  <a:pos x="T4" y="T5"/>
                </a:cxn>
                <a:cxn ang="0">
                  <a:pos x="T6" y="T7"/>
                </a:cxn>
                <a:cxn ang="0">
                  <a:pos x="T8" y="T9"/>
                </a:cxn>
              </a:cxnLst>
              <a:rect l="0" t="0" r="r" b="b"/>
              <a:pathLst>
                <a:path w="116" h="156">
                  <a:moveTo>
                    <a:pt x="0" y="156"/>
                  </a:moveTo>
                  <a:cubicBezTo>
                    <a:pt x="10" y="156"/>
                    <a:pt x="16" y="153"/>
                    <a:pt x="32" y="148"/>
                  </a:cubicBezTo>
                  <a:cubicBezTo>
                    <a:pt x="66" y="117"/>
                    <a:pt x="111" y="30"/>
                    <a:pt x="116" y="0"/>
                  </a:cubicBezTo>
                  <a:cubicBezTo>
                    <a:pt x="108" y="3"/>
                    <a:pt x="98" y="7"/>
                    <a:pt x="91" y="9"/>
                  </a:cubicBezTo>
                  <a:cubicBezTo>
                    <a:pt x="75" y="72"/>
                    <a:pt x="22" y="132"/>
                    <a:pt x="0" y="156"/>
                  </a:cubicBezTo>
                  <a:close/>
                </a:path>
              </a:pathLst>
            </a:custGeom>
            <a:gradFill flip="none" rotWithShape="1">
              <a:gsLst>
                <a:gs pos="0">
                  <a:schemeClr val="accent4"/>
                </a:gs>
                <a:gs pos="83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9" descr="" title=""/>
            <p:cNvSpPr>
              <a:spLocks/>
            </p:cNvSpPr>
            <p:nvPr/>
          </p:nvSpPr>
          <p:spPr bwMode="auto">
            <a:xfrm>
              <a:off x="5391469" y="3085127"/>
              <a:ext cx="359037" cy="131708"/>
            </a:xfrm>
            <a:custGeom>
              <a:avLst/>
              <a:gdLst>
                <a:gd name="T0" fmla="*/ 0 w 125"/>
                <a:gd name="T1" fmla="*/ 0 h 106"/>
                <a:gd name="T2" fmla="*/ 31 w 125"/>
                <a:gd name="T3" fmla="*/ 9 h 106"/>
                <a:gd name="T4" fmla="*/ 60 w 125"/>
                <a:gd name="T5" fmla="*/ 84 h 106"/>
                <a:gd name="T6" fmla="*/ 125 w 125"/>
                <a:gd name="T7" fmla="*/ 74 h 106"/>
                <a:gd name="T8" fmla="*/ 115 w 125"/>
                <a:gd name="T9" fmla="*/ 93 h 106"/>
                <a:gd name="T10" fmla="*/ 49 w 125"/>
                <a:gd name="T11" fmla="*/ 106 h 106"/>
                <a:gd name="T12" fmla="*/ 0 w 125"/>
                <a:gd name="T13" fmla="*/ 0 h 106"/>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9200 w 23276"/>
                <a:gd name="connsiteY4" fmla="*/ 8774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059 w 23276"/>
                <a:gd name="connsiteY4" fmla="*/ 7870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213 w 23276"/>
                <a:gd name="connsiteY4" fmla="*/ 8232 h 10000"/>
                <a:gd name="connsiteX5" fmla="*/ 3920 w 23276"/>
                <a:gd name="connsiteY5" fmla="*/ 10000 h 10000"/>
                <a:gd name="connsiteX6" fmla="*/ 0 w 23276"/>
                <a:gd name="connsiteY6" fmla="*/ 0 h 10000"/>
                <a:gd name="connsiteX0" fmla="*/ 0 w 23276"/>
                <a:gd name="connsiteY0" fmla="*/ 0 h 10032"/>
                <a:gd name="connsiteX1" fmla="*/ 2480 w 23276"/>
                <a:gd name="connsiteY1" fmla="*/ 849 h 10032"/>
                <a:gd name="connsiteX2" fmla="*/ 4800 w 23276"/>
                <a:gd name="connsiteY2" fmla="*/ 7925 h 10032"/>
                <a:gd name="connsiteX3" fmla="*/ 23276 w 23276"/>
                <a:gd name="connsiteY3" fmla="*/ 3365 h 10032"/>
                <a:gd name="connsiteX4" fmla="*/ 3920 w 23276"/>
                <a:gd name="connsiteY4" fmla="*/ 10000 h 10032"/>
                <a:gd name="connsiteX5" fmla="*/ 0 w 23276"/>
                <a:gd name="connsiteY5" fmla="*/ 0 h 10032"/>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3920 w 23276"/>
                <a:gd name="connsiteY4" fmla="*/ 10000 h 10000"/>
                <a:gd name="connsiteX5" fmla="*/ 0 w 2327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6" h="10000">
                  <a:moveTo>
                    <a:pt x="0" y="0"/>
                  </a:moveTo>
                  <a:cubicBezTo>
                    <a:pt x="960" y="283"/>
                    <a:pt x="2160" y="943"/>
                    <a:pt x="2480" y="849"/>
                  </a:cubicBezTo>
                  <a:cubicBezTo>
                    <a:pt x="2960" y="2642"/>
                    <a:pt x="4480" y="6981"/>
                    <a:pt x="4800" y="7925"/>
                  </a:cubicBezTo>
                  <a:cubicBezTo>
                    <a:pt x="6720" y="7642"/>
                    <a:pt x="22716" y="3554"/>
                    <a:pt x="23276" y="3365"/>
                  </a:cubicBezTo>
                  <a:cubicBezTo>
                    <a:pt x="23129" y="3711"/>
                    <a:pt x="11658" y="9295"/>
                    <a:pt x="3920" y="10000"/>
                  </a:cubicBezTo>
                  <a:cubicBezTo>
                    <a:pt x="3360" y="8585"/>
                    <a:pt x="400" y="1792"/>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0" descr="" title=""/>
            <p:cNvSpPr>
              <a:spLocks/>
            </p:cNvSpPr>
            <p:nvPr/>
          </p:nvSpPr>
          <p:spPr bwMode="auto">
            <a:xfrm>
              <a:off x="4732930" y="2140629"/>
              <a:ext cx="454451" cy="442585"/>
            </a:xfrm>
            <a:custGeom>
              <a:avLst/>
              <a:gdLst>
                <a:gd name="T0" fmla="*/ 62 w 367"/>
                <a:gd name="T1" fmla="*/ 0 h 357"/>
                <a:gd name="T2" fmla="*/ 44 w 367"/>
                <a:gd name="T3" fmla="*/ 221 h 357"/>
                <a:gd name="T4" fmla="*/ 102 w 367"/>
                <a:gd name="T5" fmla="*/ 298 h 357"/>
                <a:gd name="T6" fmla="*/ 367 w 367"/>
                <a:gd name="T7" fmla="*/ 350 h 357"/>
                <a:gd name="T8" fmla="*/ 98 w 367"/>
                <a:gd name="T9" fmla="*/ 321 h 357"/>
                <a:gd name="T10" fmla="*/ 32 w 367"/>
                <a:gd name="T11" fmla="*/ 270 h 357"/>
                <a:gd name="T12" fmla="*/ 33 w 367"/>
                <a:gd name="T13" fmla="*/ 30 h 357"/>
                <a:gd name="T14" fmla="*/ 62 w 367"/>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57">
                  <a:moveTo>
                    <a:pt x="62" y="0"/>
                  </a:moveTo>
                  <a:cubicBezTo>
                    <a:pt x="46" y="42"/>
                    <a:pt x="40" y="181"/>
                    <a:pt x="44" y="221"/>
                  </a:cubicBezTo>
                  <a:cubicBezTo>
                    <a:pt x="49" y="267"/>
                    <a:pt x="80" y="289"/>
                    <a:pt x="102" y="298"/>
                  </a:cubicBezTo>
                  <a:cubicBezTo>
                    <a:pt x="170" y="325"/>
                    <a:pt x="271" y="341"/>
                    <a:pt x="367" y="350"/>
                  </a:cubicBezTo>
                  <a:cubicBezTo>
                    <a:pt x="309" y="357"/>
                    <a:pt x="177" y="348"/>
                    <a:pt x="98" y="321"/>
                  </a:cubicBezTo>
                  <a:cubicBezTo>
                    <a:pt x="51" y="305"/>
                    <a:pt x="41" y="292"/>
                    <a:pt x="32" y="270"/>
                  </a:cubicBezTo>
                  <a:cubicBezTo>
                    <a:pt x="0" y="188"/>
                    <a:pt x="23" y="46"/>
                    <a:pt x="33" y="30"/>
                  </a:cubicBezTo>
                  <a:cubicBezTo>
                    <a:pt x="44" y="14"/>
                    <a:pt x="50" y="8"/>
                    <a:pt x="62" y="0"/>
                  </a:cubicBezTo>
                  <a:close/>
                </a:path>
              </a:pathLst>
            </a:custGeom>
            <a:gradFill>
              <a:gsLst>
                <a:gs pos="0">
                  <a:schemeClr val="accent4"/>
                </a:gs>
                <a:gs pos="100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1" descr="" title=""/>
            <p:cNvSpPr>
              <a:spLocks/>
            </p:cNvSpPr>
            <p:nvPr/>
          </p:nvSpPr>
          <p:spPr bwMode="auto">
            <a:xfrm>
              <a:off x="5340446" y="2494222"/>
              <a:ext cx="434279" cy="100858"/>
            </a:xfrm>
            <a:custGeom>
              <a:avLst/>
              <a:gdLst>
                <a:gd name="T0" fmla="*/ 1 w 350"/>
                <a:gd name="T1" fmla="*/ 41 h 82"/>
                <a:gd name="T2" fmla="*/ 188 w 350"/>
                <a:gd name="T3" fmla="*/ 35 h 82"/>
                <a:gd name="T4" fmla="*/ 350 w 350"/>
                <a:gd name="T5" fmla="*/ 0 h 82"/>
                <a:gd name="T6" fmla="*/ 282 w 350"/>
                <a:gd name="T7" fmla="*/ 42 h 82"/>
                <a:gd name="T8" fmla="*/ 26 w 350"/>
                <a:gd name="T9" fmla="*/ 73 h 82"/>
                <a:gd name="T10" fmla="*/ 1 w 350"/>
                <a:gd name="T11" fmla="*/ 41 h 82"/>
              </a:gdLst>
              <a:ahLst/>
              <a:cxnLst>
                <a:cxn ang="0">
                  <a:pos x="T0" y="T1"/>
                </a:cxn>
                <a:cxn ang="0">
                  <a:pos x="T2" y="T3"/>
                </a:cxn>
                <a:cxn ang="0">
                  <a:pos x="T4" y="T5"/>
                </a:cxn>
                <a:cxn ang="0">
                  <a:pos x="T6" y="T7"/>
                </a:cxn>
                <a:cxn ang="0">
                  <a:pos x="T8" y="T9"/>
                </a:cxn>
                <a:cxn ang="0">
                  <a:pos x="T10" y="T11"/>
                </a:cxn>
              </a:cxnLst>
              <a:rect l="0" t="0" r="r" b="b"/>
              <a:pathLst>
                <a:path w="350" h="82">
                  <a:moveTo>
                    <a:pt x="1" y="41"/>
                  </a:moveTo>
                  <a:cubicBezTo>
                    <a:pt x="49" y="55"/>
                    <a:pt x="117" y="46"/>
                    <a:pt x="188" y="35"/>
                  </a:cubicBezTo>
                  <a:cubicBezTo>
                    <a:pt x="259" y="24"/>
                    <a:pt x="334" y="11"/>
                    <a:pt x="350" y="0"/>
                  </a:cubicBezTo>
                  <a:cubicBezTo>
                    <a:pt x="332" y="31"/>
                    <a:pt x="303" y="38"/>
                    <a:pt x="282" y="42"/>
                  </a:cubicBezTo>
                  <a:cubicBezTo>
                    <a:pt x="255" y="46"/>
                    <a:pt x="55" y="82"/>
                    <a:pt x="26" y="73"/>
                  </a:cubicBezTo>
                  <a:cubicBezTo>
                    <a:pt x="5" y="66"/>
                    <a:pt x="0" y="54"/>
                    <a:pt x="1" y="41"/>
                  </a:cubicBezTo>
                  <a:close/>
                </a:path>
              </a:pathLst>
            </a:custGeom>
            <a:gradFill>
              <a:gsLst>
                <a:gs pos="100000">
                  <a:schemeClr val="accent4"/>
                </a:gs>
                <a:gs pos="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2" descr="" title=""/>
            <p:cNvSpPr>
              <a:spLocks/>
            </p:cNvSpPr>
            <p:nvPr/>
          </p:nvSpPr>
          <p:spPr bwMode="auto">
            <a:xfrm>
              <a:off x="5104322" y="3050716"/>
              <a:ext cx="217140" cy="189849"/>
            </a:xfrm>
            <a:custGeom>
              <a:avLst/>
              <a:gdLst>
                <a:gd name="T0" fmla="*/ 0 w 176"/>
                <a:gd name="T1" fmla="*/ 0 h 153"/>
                <a:gd name="T2" fmla="*/ 27 w 176"/>
                <a:gd name="T3" fmla="*/ 18 h 153"/>
                <a:gd name="T4" fmla="*/ 55 w 176"/>
                <a:gd name="T5" fmla="*/ 122 h 153"/>
                <a:gd name="T6" fmla="*/ 176 w 176"/>
                <a:gd name="T7" fmla="*/ 123 h 153"/>
                <a:gd name="T8" fmla="*/ 168 w 176"/>
                <a:gd name="T9" fmla="*/ 139 h 153"/>
                <a:gd name="T10" fmla="*/ 37 w 176"/>
                <a:gd name="T11" fmla="*/ 140 h 153"/>
                <a:gd name="T12" fmla="*/ 0 w 176"/>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6" h="153">
                  <a:moveTo>
                    <a:pt x="0" y="0"/>
                  </a:moveTo>
                  <a:cubicBezTo>
                    <a:pt x="0" y="0"/>
                    <a:pt x="20" y="13"/>
                    <a:pt x="27" y="18"/>
                  </a:cubicBezTo>
                  <a:cubicBezTo>
                    <a:pt x="35" y="50"/>
                    <a:pt x="52" y="112"/>
                    <a:pt x="55" y="122"/>
                  </a:cubicBezTo>
                  <a:cubicBezTo>
                    <a:pt x="72" y="126"/>
                    <a:pt x="142" y="130"/>
                    <a:pt x="176" y="123"/>
                  </a:cubicBezTo>
                  <a:cubicBezTo>
                    <a:pt x="173" y="129"/>
                    <a:pt x="171" y="134"/>
                    <a:pt x="168" y="139"/>
                  </a:cubicBezTo>
                  <a:cubicBezTo>
                    <a:pt x="125" y="153"/>
                    <a:pt x="56" y="148"/>
                    <a:pt x="37" y="140"/>
                  </a:cubicBezTo>
                  <a:cubicBezTo>
                    <a:pt x="30" y="114"/>
                    <a:pt x="0" y="0"/>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3" name="Rectangle 701" descr="" title=""/>
            <p:cNvSpPr/>
            <p:nvPr/>
          </p:nvSpPr>
          <p:spPr>
            <a:xfrm>
              <a:off x="4806765" y="3101498"/>
              <a:ext cx="224095" cy="91928"/>
            </a:xfrm>
            <a:custGeom>
              <a:avLst/>
              <a:gdLst>
                <a:gd name="connsiteX0" fmla="*/ 0 w 224095"/>
                <a:gd name="connsiteY0" fmla="*/ 0 h 108597"/>
                <a:gd name="connsiteX1" fmla="*/ 224095 w 224095"/>
                <a:gd name="connsiteY1" fmla="*/ 0 h 108597"/>
                <a:gd name="connsiteX2" fmla="*/ 224095 w 224095"/>
                <a:gd name="connsiteY2" fmla="*/ 108597 h 108597"/>
                <a:gd name="connsiteX3" fmla="*/ 0 w 224095"/>
                <a:gd name="connsiteY3" fmla="*/ 108597 h 108597"/>
                <a:gd name="connsiteX4" fmla="*/ 0 w 224095"/>
                <a:gd name="connsiteY4" fmla="*/ 0 h 108597"/>
                <a:gd name="connsiteX0" fmla="*/ 0 w 231239"/>
                <a:gd name="connsiteY0" fmla="*/ 0 h 108597"/>
                <a:gd name="connsiteX1" fmla="*/ 231239 w 231239"/>
                <a:gd name="connsiteY1" fmla="*/ 73819 h 108597"/>
                <a:gd name="connsiteX2" fmla="*/ 224095 w 231239"/>
                <a:gd name="connsiteY2" fmla="*/ 108597 h 108597"/>
                <a:gd name="connsiteX3" fmla="*/ 0 w 231239"/>
                <a:gd name="connsiteY3" fmla="*/ 108597 h 108597"/>
                <a:gd name="connsiteX4" fmla="*/ 0 w 231239"/>
                <a:gd name="connsiteY4" fmla="*/ 0 h 108597"/>
                <a:gd name="connsiteX0" fmla="*/ 0 w 231239"/>
                <a:gd name="connsiteY0" fmla="*/ 0 h 118122"/>
                <a:gd name="connsiteX1" fmla="*/ 231239 w 231239"/>
                <a:gd name="connsiteY1" fmla="*/ 73819 h 118122"/>
                <a:gd name="connsiteX2" fmla="*/ 197901 w 231239"/>
                <a:gd name="connsiteY2" fmla="*/ 118122 h 118122"/>
                <a:gd name="connsiteX3" fmla="*/ 0 w 231239"/>
                <a:gd name="connsiteY3" fmla="*/ 108597 h 118122"/>
                <a:gd name="connsiteX4" fmla="*/ 0 w 231239"/>
                <a:gd name="connsiteY4" fmla="*/ 0 h 118122"/>
                <a:gd name="connsiteX0" fmla="*/ 0 w 216952"/>
                <a:gd name="connsiteY0" fmla="*/ 0 h 118122"/>
                <a:gd name="connsiteX1" fmla="*/ 216952 w 216952"/>
                <a:gd name="connsiteY1" fmla="*/ 90487 h 118122"/>
                <a:gd name="connsiteX2" fmla="*/ 197901 w 216952"/>
                <a:gd name="connsiteY2" fmla="*/ 118122 h 118122"/>
                <a:gd name="connsiteX3" fmla="*/ 0 w 216952"/>
                <a:gd name="connsiteY3" fmla="*/ 108597 h 118122"/>
                <a:gd name="connsiteX4" fmla="*/ 0 w 216952"/>
                <a:gd name="connsiteY4" fmla="*/ 0 h 118122"/>
                <a:gd name="connsiteX0" fmla="*/ 0 w 231239"/>
                <a:gd name="connsiteY0" fmla="*/ 0 h 89547"/>
                <a:gd name="connsiteX1" fmla="*/ 231239 w 231239"/>
                <a:gd name="connsiteY1" fmla="*/ 61912 h 89547"/>
                <a:gd name="connsiteX2" fmla="*/ 212188 w 231239"/>
                <a:gd name="connsiteY2" fmla="*/ 89547 h 89547"/>
                <a:gd name="connsiteX3" fmla="*/ 14287 w 231239"/>
                <a:gd name="connsiteY3" fmla="*/ 80022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42862 w 231239"/>
                <a:gd name="connsiteY3" fmla="*/ 68116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0 w 231239"/>
                <a:gd name="connsiteY3" fmla="*/ 0 h 89547"/>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Lst>
              <a:ahLst/>
              <a:cxnLst>
                <a:cxn ang="0">
                  <a:pos x="connsiteX0" y="connsiteY0"/>
                </a:cxn>
                <a:cxn ang="0">
                  <a:pos x="connsiteX1" y="connsiteY1"/>
                </a:cxn>
                <a:cxn ang="0">
                  <a:pos x="connsiteX2" y="connsiteY2"/>
                </a:cxn>
                <a:cxn ang="0">
                  <a:pos x="connsiteX3" y="connsiteY3"/>
                </a:cxn>
              </a:cxnLst>
              <a:rect l="l" t="t" r="r" b="b"/>
              <a:pathLst>
                <a:path w="224095" h="91928">
                  <a:moveTo>
                    <a:pt x="0" y="0"/>
                  </a:moveTo>
                  <a:cubicBezTo>
                    <a:pt x="67554" y="30956"/>
                    <a:pt x="132728" y="57149"/>
                    <a:pt x="224095" y="64293"/>
                  </a:cubicBezTo>
                  <a:lnTo>
                    <a:pt x="205044" y="91928"/>
                  </a:lnTo>
                  <a:cubicBezTo>
                    <a:pt x="172415" y="89860"/>
                    <a:pt x="49298" y="75887"/>
                    <a:pt x="0" y="0"/>
                  </a:cubicBezTo>
                  <a:close/>
                </a:path>
              </a:pathLst>
            </a:custGeom>
            <a:gradFill>
              <a:gsLst>
                <a:gs pos="0">
                  <a:schemeClr val="accent6"/>
                </a:gs>
                <a:gs pos="91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4" name="Pumpkin3" descr="" title=""/>
          <p:cNvGrpSpPr/>
          <p:nvPr/>
        </p:nvGrpSpPr>
        <p:grpSpPr>
          <a:xfrm rot="21375665">
            <a:off x="5967958" y="2337363"/>
            <a:ext cx="494077" cy="518857"/>
            <a:chOff x="4095811" y="1177730"/>
            <a:chExt cx="2389289" cy="2509121"/>
          </a:xfrm>
        </p:grpSpPr>
        <p:sp>
          <p:nvSpPr>
            <p:cNvPr id="145" name="Freeform 144" descr="" title=""/>
            <p:cNvSpPr>
              <a:spLocks/>
            </p:cNvSpPr>
            <p:nvPr/>
          </p:nvSpPr>
          <p:spPr bwMode="auto">
            <a:xfrm>
              <a:off x="4955363" y="1537233"/>
              <a:ext cx="614706" cy="309202"/>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145" descr="" title=""/>
            <p:cNvSpPr>
              <a:spLocks/>
            </p:cNvSpPr>
            <p:nvPr/>
          </p:nvSpPr>
          <p:spPr bwMode="auto">
            <a:xfrm>
              <a:off x="4297754" y="1631176"/>
              <a:ext cx="993441" cy="647253"/>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146" descr="" title=""/>
            <p:cNvSpPr>
              <a:spLocks/>
            </p:cNvSpPr>
            <p:nvPr/>
          </p:nvSpPr>
          <p:spPr bwMode="auto">
            <a:xfrm>
              <a:off x="4095811" y="1643012"/>
              <a:ext cx="1089604" cy="1611844"/>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147" descr="" title=""/>
            <p:cNvSpPr>
              <a:spLocks/>
            </p:cNvSpPr>
            <p:nvPr/>
          </p:nvSpPr>
          <p:spPr bwMode="auto">
            <a:xfrm>
              <a:off x="4456054" y="1822764"/>
              <a:ext cx="729362" cy="1722802"/>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1143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148" descr="" title=""/>
            <p:cNvSpPr>
              <a:spLocks/>
            </p:cNvSpPr>
            <p:nvPr/>
          </p:nvSpPr>
          <p:spPr bwMode="auto">
            <a:xfrm>
              <a:off x="5291195" y="1614903"/>
              <a:ext cx="992701" cy="647992"/>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149" descr="" title=""/>
            <p:cNvSpPr>
              <a:spLocks/>
            </p:cNvSpPr>
            <p:nvPr/>
          </p:nvSpPr>
          <p:spPr bwMode="auto">
            <a:xfrm>
              <a:off x="5396975" y="1627478"/>
              <a:ext cx="1088125" cy="1611844"/>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150" descr="" title=""/>
            <p:cNvSpPr>
              <a:spLocks/>
            </p:cNvSpPr>
            <p:nvPr/>
          </p:nvSpPr>
          <p:spPr bwMode="auto">
            <a:xfrm>
              <a:off x="5089992" y="1177730"/>
              <a:ext cx="565884" cy="776703"/>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51" descr="" title=""/>
            <p:cNvSpPr>
              <a:spLocks/>
            </p:cNvSpPr>
            <p:nvPr/>
          </p:nvSpPr>
          <p:spPr bwMode="auto">
            <a:xfrm>
              <a:off x="5396975" y="1807230"/>
              <a:ext cx="729362" cy="1722802"/>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1143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152" descr="" title=""/>
            <p:cNvSpPr>
              <a:spLocks/>
            </p:cNvSpPr>
            <p:nvPr/>
          </p:nvSpPr>
          <p:spPr bwMode="auto">
            <a:xfrm>
              <a:off x="4728270" y="1756929"/>
              <a:ext cx="1136946" cy="1929922"/>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508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42" descr="" title=""/>
            <p:cNvSpPr>
              <a:spLocks/>
            </p:cNvSpPr>
            <p:nvPr/>
          </p:nvSpPr>
          <p:spPr bwMode="auto">
            <a:xfrm>
              <a:off x="4749542" y="2134696"/>
              <a:ext cx="503099" cy="454451"/>
            </a:xfrm>
            <a:custGeom>
              <a:avLst/>
              <a:gdLst>
                <a:gd name="T0" fmla="*/ 348 w 406"/>
                <a:gd name="T1" fmla="*/ 164 h 367"/>
                <a:gd name="T2" fmla="*/ 260 w 406"/>
                <a:gd name="T3" fmla="*/ 223 h 367"/>
                <a:gd name="T4" fmla="*/ 165 w 406"/>
                <a:gd name="T5" fmla="*/ 129 h 367"/>
                <a:gd name="T6" fmla="*/ 199 w 406"/>
                <a:gd name="T7" fmla="*/ 56 h 367"/>
                <a:gd name="T8" fmla="*/ 94 w 406"/>
                <a:gd name="T9" fmla="*/ 3 h 367"/>
                <a:gd name="T10" fmla="*/ 36 w 406"/>
                <a:gd name="T11" fmla="*/ 14 h 367"/>
                <a:gd name="T12" fmla="*/ 2 w 406"/>
                <a:gd name="T13" fmla="*/ 182 h 367"/>
                <a:gd name="T14" fmla="*/ 45 w 406"/>
                <a:gd name="T15" fmla="*/ 309 h 367"/>
                <a:gd name="T16" fmla="*/ 366 w 406"/>
                <a:gd name="T17" fmla="*/ 353 h 367"/>
                <a:gd name="T18" fmla="*/ 392 w 406"/>
                <a:gd name="T19" fmla="*/ 232 h 367"/>
                <a:gd name="T20" fmla="*/ 348 w 406"/>
                <a:gd name="T21" fmla="*/ 16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67">
                  <a:moveTo>
                    <a:pt x="348" y="164"/>
                  </a:moveTo>
                  <a:cubicBezTo>
                    <a:pt x="333" y="199"/>
                    <a:pt x="300" y="223"/>
                    <a:pt x="260" y="223"/>
                  </a:cubicBezTo>
                  <a:cubicBezTo>
                    <a:pt x="208" y="223"/>
                    <a:pt x="165" y="181"/>
                    <a:pt x="165" y="129"/>
                  </a:cubicBezTo>
                  <a:cubicBezTo>
                    <a:pt x="165" y="99"/>
                    <a:pt x="179" y="74"/>
                    <a:pt x="199" y="56"/>
                  </a:cubicBezTo>
                  <a:cubicBezTo>
                    <a:pt x="149" y="26"/>
                    <a:pt x="105" y="4"/>
                    <a:pt x="94" y="3"/>
                  </a:cubicBezTo>
                  <a:cubicBezTo>
                    <a:pt x="66" y="2"/>
                    <a:pt x="55" y="0"/>
                    <a:pt x="36" y="14"/>
                  </a:cubicBezTo>
                  <a:cubicBezTo>
                    <a:pt x="2" y="39"/>
                    <a:pt x="0" y="152"/>
                    <a:pt x="2" y="182"/>
                  </a:cubicBezTo>
                  <a:cubicBezTo>
                    <a:pt x="4" y="211"/>
                    <a:pt x="6" y="281"/>
                    <a:pt x="45" y="309"/>
                  </a:cubicBezTo>
                  <a:cubicBezTo>
                    <a:pt x="99" y="347"/>
                    <a:pt x="293" y="367"/>
                    <a:pt x="366" y="353"/>
                  </a:cubicBezTo>
                  <a:cubicBezTo>
                    <a:pt x="406" y="345"/>
                    <a:pt x="393" y="298"/>
                    <a:pt x="392" y="232"/>
                  </a:cubicBezTo>
                  <a:cubicBezTo>
                    <a:pt x="392" y="213"/>
                    <a:pt x="374" y="189"/>
                    <a:pt x="348" y="164"/>
                  </a:cubicBezTo>
                  <a:close/>
                </a:path>
              </a:pathLst>
            </a:custGeom>
            <a:gradFill>
              <a:gsLst>
                <a:gs pos="33000">
                  <a:schemeClr val="accent4"/>
                </a:gs>
                <a:gs pos="100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43" descr="" title=""/>
            <p:cNvSpPr>
              <a:spLocks/>
            </p:cNvSpPr>
            <p:nvPr/>
          </p:nvSpPr>
          <p:spPr bwMode="auto">
            <a:xfrm>
              <a:off x="5330954" y="2146561"/>
              <a:ext cx="479368" cy="441398"/>
            </a:xfrm>
            <a:custGeom>
              <a:avLst/>
              <a:gdLst>
                <a:gd name="T0" fmla="*/ 381 w 387"/>
                <a:gd name="T1" fmla="*/ 84 h 356"/>
                <a:gd name="T2" fmla="*/ 291 w 387"/>
                <a:gd name="T3" fmla="*/ 19 h 356"/>
                <a:gd name="T4" fmla="*/ 207 w 387"/>
                <a:gd name="T5" fmla="*/ 52 h 356"/>
                <a:gd name="T6" fmla="*/ 227 w 387"/>
                <a:gd name="T7" fmla="*/ 109 h 356"/>
                <a:gd name="T8" fmla="*/ 132 w 387"/>
                <a:gd name="T9" fmla="*/ 204 h 356"/>
                <a:gd name="T10" fmla="*/ 48 w 387"/>
                <a:gd name="T11" fmla="*/ 152 h 356"/>
                <a:gd name="T12" fmla="*/ 27 w 387"/>
                <a:gd name="T13" fmla="*/ 171 h 356"/>
                <a:gd name="T14" fmla="*/ 9 w 387"/>
                <a:gd name="T15" fmla="*/ 307 h 356"/>
                <a:gd name="T16" fmla="*/ 70 w 387"/>
                <a:gd name="T17" fmla="*/ 352 h 356"/>
                <a:gd name="T18" fmla="*/ 306 w 387"/>
                <a:gd name="T19" fmla="*/ 319 h 356"/>
                <a:gd name="T20" fmla="*/ 372 w 387"/>
                <a:gd name="T21" fmla="*/ 242 h 356"/>
                <a:gd name="T22" fmla="*/ 381 w 387"/>
                <a:gd name="T23" fmla="*/ 8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356">
                  <a:moveTo>
                    <a:pt x="381" y="84"/>
                  </a:moveTo>
                  <a:cubicBezTo>
                    <a:pt x="375" y="30"/>
                    <a:pt x="362" y="0"/>
                    <a:pt x="291" y="19"/>
                  </a:cubicBezTo>
                  <a:cubicBezTo>
                    <a:pt x="266" y="25"/>
                    <a:pt x="237" y="38"/>
                    <a:pt x="207" y="52"/>
                  </a:cubicBezTo>
                  <a:cubicBezTo>
                    <a:pt x="219" y="68"/>
                    <a:pt x="227" y="88"/>
                    <a:pt x="227" y="109"/>
                  </a:cubicBezTo>
                  <a:cubicBezTo>
                    <a:pt x="227" y="162"/>
                    <a:pt x="184" y="204"/>
                    <a:pt x="132" y="204"/>
                  </a:cubicBezTo>
                  <a:cubicBezTo>
                    <a:pt x="95" y="204"/>
                    <a:pt x="64" y="183"/>
                    <a:pt x="48" y="152"/>
                  </a:cubicBezTo>
                  <a:cubicBezTo>
                    <a:pt x="39" y="160"/>
                    <a:pt x="32" y="166"/>
                    <a:pt x="27" y="171"/>
                  </a:cubicBezTo>
                  <a:cubicBezTo>
                    <a:pt x="0" y="203"/>
                    <a:pt x="11" y="280"/>
                    <a:pt x="9" y="307"/>
                  </a:cubicBezTo>
                  <a:cubicBezTo>
                    <a:pt x="5" y="353"/>
                    <a:pt x="37" y="356"/>
                    <a:pt x="70" y="352"/>
                  </a:cubicBezTo>
                  <a:cubicBezTo>
                    <a:pt x="103" y="347"/>
                    <a:pt x="272" y="328"/>
                    <a:pt x="306" y="319"/>
                  </a:cubicBezTo>
                  <a:cubicBezTo>
                    <a:pt x="340" y="309"/>
                    <a:pt x="369" y="276"/>
                    <a:pt x="372" y="242"/>
                  </a:cubicBezTo>
                  <a:cubicBezTo>
                    <a:pt x="375" y="208"/>
                    <a:pt x="387" y="138"/>
                    <a:pt x="381" y="84"/>
                  </a:cubicBezTo>
                  <a:close/>
                </a:path>
              </a:pathLst>
            </a:custGeom>
            <a:gradFill>
              <a:gsLst>
                <a:gs pos="31000">
                  <a:schemeClr val="accent4"/>
                </a:gs>
                <a:gs pos="100000">
                  <a:schemeClr val="accent6"/>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44" descr="" title=""/>
            <p:cNvSpPr>
              <a:spLocks/>
            </p:cNvSpPr>
            <p:nvPr/>
          </p:nvSpPr>
          <p:spPr bwMode="auto">
            <a:xfrm>
              <a:off x="5390282" y="2211822"/>
              <a:ext cx="221886" cy="187476"/>
            </a:xfrm>
            <a:custGeom>
              <a:avLst/>
              <a:gdLst>
                <a:gd name="T0" fmla="*/ 84 w 179"/>
                <a:gd name="T1" fmla="*/ 152 h 152"/>
                <a:gd name="T2" fmla="*/ 179 w 179"/>
                <a:gd name="T3" fmla="*/ 57 h 152"/>
                <a:gd name="T4" fmla="*/ 159 w 179"/>
                <a:gd name="T5" fmla="*/ 0 h 152"/>
                <a:gd name="T6" fmla="*/ 0 w 179"/>
                <a:gd name="T7" fmla="*/ 100 h 152"/>
                <a:gd name="T8" fmla="*/ 84 w 179"/>
                <a:gd name="T9" fmla="*/ 152 h 152"/>
              </a:gdLst>
              <a:ahLst/>
              <a:cxnLst>
                <a:cxn ang="0">
                  <a:pos x="T0" y="T1"/>
                </a:cxn>
                <a:cxn ang="0">
                  <a:pos x="T2" y="T3"/>
                </a:cxn>
                <a:cxn ang="0">
                  <a:pos x="T4" y="T5"/>
                </a:cxn>
                <a:cxn ang="0">
                  <a:pos x="T6" y="T7"/>
                </a:cxn>
                <a:cxn ang="0">
                  <a:pos x="T8" y="T9"/>
                </a:cxn>
              </a:cxnLst>
              <a:rect l="0" t="0" r="r" b="b"/>
              <a:pathLst>
                <a:path w="179" h="152">
                  <a:moveTo>
                    <a:pt x="84" y="152"/>
                  </a:moveTo>
                  <a:cubicBezTo>
                    <a:pt x="136" y="152"/>
                    <a:pt x="179" y="110"/>
                    <a:pt x="179" y="57"/>
                  </a:cubicBezTo>
                  <a:cubicBezTo>
                    <a:pt x="179" y="36"/>
                    <a:pt x="171" y="16"/>
                    <a:pt x="159" y="0"/>
                  </a:cubicBezTo>
                  <a:cubicBezTo>
                    <a:pt x="97" y="31"/>
                    <a:pt x="34" y="73"/>
                    <a:pt x="0" y="100"/>
                  </a:cubicBezTo>
                  <a:cubicBezTo>
                    <a:pt x="16" y="131"/>
                    <a:pt x="47" y="152"/>
                    <a:pt x="84" y="15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45" descr="" title=""/>
            <p:cNvSpPr>
              <a:spLocks/>
            </p:cNvSpPr>
            <p:nvPr/>
          </p:nvSpPr>
          <p:spPr bwMode="auto">
            <a:xfrm>
              <a:off x="4953629" y="2203516"/>
              <a:ext cx="226632" cy="207648"/>
            </a:xfrm>
            <a:custGeom>
              <a:avLst/>
              <a:gdLst>
                <a:gd name="T0" fmla="*/ 0 w 183"/>
                <a:gd name="T1" fmla="*/ 73 h 167"/>
                <a:gd name="T2" fmla="*/ 95 w 183"/>
                <a:gd name="T3" fmla="*/ 167 h 167"/>
                <a:gd name="T4" fmla="*/ 183 w 183"/>
                <a:gd name="T5" fmla="*/ 108 h 167"/>
                <a:gd name="T6" fmla="*/ 34 w 183"/>
                <a:gd name="T7" fmla="*/ 0 h 167"/>
                <a:gd name="T8" fmla="*/ 0 w 183"/>
                <a:gd name="T9" fmla="*/ 73 h 167"/>
              </a:gdLst>
              <a:ahLst/>
              <a:cxnLst>
                <a:cxn ang="0">
                  <a:pos x="T0" y="T1"/>
                </a:cxn>
                <a:cxn ang="0">
                  <a:pos x="T2" y="T3"/>
                </a:cxn>
                <a:cxn ang="0">
                  <a:pos x="T4" y="T5"/>
                </a:cxn>
                <a:cxn ang="0">
                  <a:pos x="T6" y="T7"/>
                </a:cxn>
                <a:cxn ang="0">
                  <a:pos x="T8" y="T9"/>
                </a:cxn>
              </a:cxnLst>
              <a:rect l="0" t="0" r="r" b="b"/>
              <a:pathLst>
                <a:path w="183" h="167">
                  <a:moveTo>
                    <a:pt x="0" y="73"/>
                  </a:moveTo>
                  <a:cubicBezTo>
                    <a:pt x="0" y="125"/>
                    <a:pt x="43" y="167"/>
                    <a:pt x="95" y="167"/>
                  </a:cubicBezTo>
                  <a:cubicBezTo>
                    <a:pt x="135" y="167"/>
                    <a:pt x="168" y="143"/>
                    <a:pt x="183" y="108"/>
                  </a:cubicBezTo>
                  <a:cubicBezTo>
                    <a:pt x="144" y="71"/>
                    <a:pt x="85" y="31"/>
                    <a:pt x="34" y="0"/>
                  </a:cubicBezTo>
                  <a:cubicBezTo>
                    <a:pt x="14" y="18"/>
                    <a:pt x="0" y="43"/>
                    <a:pt x="0"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46" descr="" title=""/>
            <p:cNvSpPr>
              <a:spLocks/>
            </p:cNvSpPr>
            <p:nvPr/>
          </p:nvSpPr>
          <p:spPr bwMode="auto">
            <a:xfrm>
              <a:off x="4732930" y="2692377"/>
              <a:ext cx="1128414" cy="545815"/>
            </a:xfrm>
            <a:custGeom>
              <a:avLst/>
              <a:gdLst>
                <a:gd name="T0" fmla="*/ 226 w 911"/>
                <a:gd name="T1" fmla="*/ 405 h 441"/>
                <a:gd name="T2" fmla="*/ 300 w 911"/>
                <a:gd name="T3" fmla="*/ 290 h 441"/>
                <a:gd name="T4" fmla="*/ 337 w 911"/>
                <a:gd name="T5" fmla="*/ 430 h 441"/>
                <a:gd name="T6" fmla="*/ 469 w 911"/>
                <a:gd name="T7" fmla="*/ 429 h 441"/>
                <a:gd name="T8" fmla="*/ 532 w 911"/>
                <a:gd name="T9" fmla="*/ 318 h 441"/>
                <a:gd name="T10" fmla="*/ 581 w 911"/>
                <a:gd name="T11" fmla="*/ 424 h 441"/>
                <a:gd name="T12" fmla="*/ 647 w 911"/>
                <a:gd name="T13" fmla="*/ 411 h 441"/>
                <a:gd name="T14" fmla="*/ 863 w 911"/>
                <a:gd name="T15" fmla="*/ 318 h 441"/>
                <a:gd name="T16" fmla="*/ 890 w 911"/>
                <a:gd name="T17" fmla="*/ 35 h 441"/>
                <a:gd name="T18" fmla="*/ 865 w 911"/>
                <a:gd name="T19" fmla="*/ 15 h 441"/>
                <a:gd name="T20" fmla="*/ 643 w 911"/>
                <a:gd name="T21" fmla="*/ 123 h 441"/>
                <a:gd name="T22" fmla="*/ 552 w 911"/>
                <a:gd name="T23" fmla="*/ 270 h 441"/>
                <a:gd name="T24" fmla="*/ 520 w 911"/>
                <a:gd name="T25" fmla="*/ 177 h 441"/>
                <a:gd name="T26" fmla="*/ 312 w 911"/>
                <a:gd name="T27" fmla="*/ 166 h 441"/>
                <a:gd name="T28" fmla="*/ 263 w 911"/>
                <a:gd name="T29" fmla="*/ 258 h 441"/>
                <a:gd name="T30" fmla="*/ 200 w 911"/>
                <a:gd name="T31" fmla="*/ 114 h 441"/>
                <a:gd name="T32" fmla="*/ 13 w 911"/>
                <a:gd name="T33" fmla="*/ 16 h 441"/>
                <a:gd name="T34" fmla="*/ 61 w 911"/>
                <a:gd name="T35" fmla="*/ 335 h 441"/>
                <a:gd name="T36" fmla="*/ 226 w 911"/>
                <a:gd name="T37"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1" h="441">
                  <a:moveTo>
                    <a:pt x="226" y="405"/>
                  </a:moveTo>
                  <a:cubicBezTo>
                    <a:pt x="238" y="384"/>
                    <a:pt x="282" y="318"/>
                    <a:pt x="300" y="290"/>
                  </a:cubicBezTo>
                  <a:cubicBezTo>
                    <a:pt x="308" y="313"/>
                    <a:pt x="321" y="367"/>
                    <a:pt x="337" y="430"/>
                  </a:cubicBezTo>
                  <a:cubicBezTo>
                    <a:pt x="365" y="440"/>
                    <a:pt x="423" y="441"/>
                    <a:pt x="469" y="429"/>
                  </a:cubicBezTo>
                  <a:cubicBezTo>
                    <a:pt x="480" y="404"/>
                    <a:pt x="508" y="354"/>
                    <a:pt x="532" y="318"/>
                  </a:cubicBezTo>
                  <a:cubicBezTo>
                    <a:pt x="539" y="338"/>
                    <a:pt x="543" y="345"/>
                    <a:pt x="581" y="424"/>
                  </a:cubicBezTo>
                  <a:cubicBezTo>
                    <a:pt x="601" y="418"/>
                    <a:pt x="622" y="421"/>
                    <a:pt x="647" y="411"/>
                  </a:cubicBezTo>
                  <a:cubicBezTo>
                    <a:pt x="655" y="408"/>
                    <a:pt x="831" y="373"/>
                    <a:pt x="863" y="318"/>
                  </a:cubicBezTo>
                  <a:cubicBezTo>
                    <a:pt x="911" y="233"/>
                    <a:pt x="892" y="65"/>
                    <a:pt x="890" y="35"/>
                  </a:cubicBezTo>
                  <a:cubicBezTo>
                    <a:pt x="889" y="18"/>
                    <a:pt x="888" y="0"/>
                    <a:pt x="865" y="15"/>
                  </a:cubicBezTo>
                  <a:cubicBezTo>
                    <a:pt x="855" y="23"/>
                    <a:pt x="667" y="117"/>
                    <a:pt x="643" y="123"/>
                  </a:cubicBezTo>
                  <a:cubicBezTo>
                    <a:pt x="631" y="165"/>
                    <a:pt x="598" y="223"/>
                    <a:pt x="552" y="270"/>
                  </a:cubicBezTo>
                  <a:cubicBezTo>
                    <a:pt x="548" y="256"/>
                    <a:pt x="534" y="216"/>
                    <a:pt x="520" y="177"/>
                  </a:cubicBezTo>
                  <a:cubicBezTo>
                    <a:pt x="489" y="168"/>
                    <a:pt x="364" y="158"/>
                    <a:pt x="312" y="166"/>
                  </a:cubicBezTo>
                  <a:cubicBezTo>
                    <a:pt x="304" y="176"/>
                    <a:pt x="278" y="222"/>
                    <a:pt x="263" y="258"/>
                  </a:cubicBezTo>
                  <a:cubicBezTo>
                    <a:pt x="244" y="233"/>
                    <a:pt x="214" y="154"/>
                    <a:pt x="200" y="114"/>
                  </a:cubicBezTo>
                  <a:cubicBezTo>
                    <a:pt x="186" y="110"/>
                    <a:pt x="25" y="22"/>
                    <a:pt x="13" y="16"/>
                  </a:cubicBezTo>
                  <a:cubicBezTo>
                    <a:pt x="0" y="10"/>
                    <a:pt x="14" y="272"/>
                    <a:pt x="61" y="335"/>
                  </a:cubicBezTo>
                  <a:cubicBezTo>
                    <a:pt x="95" y="379"/>
                    <a:pt x="202" y="406"/>
                    <a:pt x="226" y="405"/>
                  </a:cubicBezTo>
                  <a:close/>
                </a:path>
              </a:pathLst>
            </a:custGeom>
            <a:gradFill flip="none" rotWithShape="1">
              <a:gsLst>
                <a:gs pos="0">
                  <a:schemeClr val="accent4"/>
                </a:gs>
                <a:gs pos="100000">
                  <a:schemeClr val="accent6"/>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47" descr="" title=""/>
            <p:cNvSpPr>
              <a:spLocks/>
            </p:cNvSpPr>
            <p:nvPr/>
          </p:nvSpPr>
          <p:spPr bwMode="auto">
            <a:xfrm>
              <a:off x="5058046" y="2895278"/>
              <a:ext cx="87805" cy="134081"/>
            </a:xfrm>
            <a:custGeom>
              <a:avLst/>
              <a:gdLst>
                <a:gd name="T0" fmla="*/ 49 w 71"/>
                <a:gd name="T1" fmla="*/ 2 h 109"/>
                <a:gd name="T2" fmla="*/ 71 w 71"/>
                <a:gd name="T3" fmla="*/ 0 h 109"/>
                <a:gd name="T4" fmla="*/ 13 w 71"/>
                <a:gd name="T5" fmla="*/ 109 h 109"/>
                <a:gd name="T6" fmla="*/ 0 w 71"/>
                <a:gd name="T7" fmla="*/ 94 h 109"/>
                <a:gd name="T8" fmla="*/ 49 w 71"/>
                <a:gd name="T9" fmla="*/ 2 h 109"/>
              </a:gdLst>
              <a:ahLst/>
              <a:cxnLst>
                <a:cxn ang="0">
                  <a:pos x="T0" y="T1"/>
                </a:cxn>
                <a:cxn ang="0">
                  <a:pos x="T2" y="T3"/>
                </a:cxn>
                <a:cxn ang="0">
                  <a:pos x="T4" y="T5"/>
                </a:cxn>
                <a:cxn ang="0">
                  <a:pos x="T6" y="T7"/>
                </a:cxn>
                <a:cxn ang="0">
                  <a:pos x="T8" y="T9"/>
                </a:cxn>
              </a:cxnLst>
              <a:rect l="0" t="0" r="r" b="b"/>
              <a:pathLst>
                <a:path w="71" h="109">
                  <a:moveTo>
                    <a:pt x="49" y="2"/>
                  </a:moveTo>
                  <a:cubicBezTo>
                    <a:pt x="71" y="0"/>
                    <a:pt x="71" y="0"/>
                    <a:pt x="71" y="0"/>
                  </a:cubicBezTo>
                  <a:cubicBezTo>
                    <a:pt x="71" y="0"/>
                    <a:pt x="23" y="86"/>
                    <a:pt x="13" y="109"/>
                  </a:cubicBezTo>
                  <a:cubicBezTo>
                    <a:pt x="9" y="103"/>
                    <a:pt x="3" y="99"/>
                    <a:pt x="0" y="94"/>
                  </a:cubicBezTo>
                  <a:cubicBezTo>
                    <a:pt x="15" y="62"/>
                    <a:pt x="49" y="2"/>
                    <a:pt x="49" y="2"/>
                  </a:cubicBezTo>
                  <a:close/>
                </a:path>
              </a:pathLst>
            </a:custGeom>
            <a:gradFill flip="none" rotWithShape="1">
              <a:gsLst>
                <a:gs pos="0">
                  <a:schemeClr val="accent4"/>
                </a:gs>
                <a:gs pos="77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48" descr="" title=""/>
            <p:cNvSpPr>
              <a:spLocks/>
            </p:cNvSpPr>
            <p:nvPr/>
          </p:nvSpPr>
          <p:spPr bwMode="auto">
            <a:xfrm>
              <a:off x="5416386" y="2833577"/>
              <a:ext cx="143574" cy="192222"/>
            </a:xfrm>
            <a:custGeom>
              <a:avLst/>
              <a:gdLst>
                <a:gd name="T0" fmla="*/ 0 w 116"/>
                <a:gd name="T1" fmla="*/ 156 h 156"/>
                <a:gd name="T2" fmla="*/ 32 w 116"/>
                <a:gd name="T3" fmla="*/ 148 h 156"/>
                <a:gd name="T4" fmla="*/ 116 w 116"/>
                <a:gd name="T5" fmla="*/ 0 h 156"/>
                <a:gd name="T6" fmla="*/ 91 w 116"/>
                <a:gd name="T7" fmla="*/ 9 h 156"/>
                <a:gd name="T8" fmla="*/ 0 w 116"/>
                <a:gd name="T9" fmla="*/ 156 h 156"/>
              </a:gdLst>
              <a:ahLst/>
              <a:cxnLst>
                <a:cxn ang="0">
                  <a:pos x="T0" y="T1"/>
                </a:cxn>
                <a:cxn ang="0">
                  <a:pos x="T2" y="T3"/>
                </a:cxn>
                <a:cxn ang="0">
                  <a:pos x="T4" y="T5"/>
                </a:cxn>
                <a:cxn ang="0">
                  <a:pos x="T6" y="T7"/>
                </a:cxn>
                <a:cxn ang="0">
                  <a:pos x="T8" y="T9"/>
                </a:cxn>
              </a:cxnLst>
              <a:rect l="0" t="0" r="r" b="b"/>
              <a:pathLst>
                <a:path w="116" h="156">
                  <a:moveTo>
                    <a:pt x="0" y="156"/>
                  </a:moveTo>
                  <a:cubicBezTo>
                    <a:pt x="10" y="156"/>
                    <a:pt x="16" y="153"/>
                    <a:pt x="32" y="148"/>
                  </a:cubicBezTo>
                  <a:cubicBezTo>
                    <a:pt x="66" y="117"/>
                    <a:pt x="111" y="30"/>
                    <a:pt x="116" y="0"/>
                  </a:cubicBezTo>
                  <a:cubicBezTo>
                    <a:pt x="108" y="3"/>
                    <a:pt x="98" y="7"/>
                    <a:pt x="91" y="9"/>
                  </a:cubicBezTo>
                  <a:cubicBezTo>
                    <a:pt x="75" y="72"/>
                    <a:pt x="22" y="132"/>
                    <a:pt x="0" y="156"/>
                  </a:cubicBezTo>
                  <a:close/>
                </a:path>
              </a:pathLst>
            </a:custGeom>
            <a:gradFill flip="none" rotWithShape="1">
              <a:gsLst>
                <a:gs pos="0">
                  <a:schemeClr val="accent4"/>
                </a:gs>
                <a:gs pos="83000">
                  <a:schemeClr val="accent6"/>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49" descr="" title=""/>
            <p:cNvSpPr>
              <a:spLocks/>
            </p:cNvSpPr>
            <p:nvPr/>
          </p:nvSpPr>
          <p:spPr bwMode="auto">
            <a:xfrm>
              <a:off x="5391469" y="3085127"/>
              <a:ext cx="359037" cy="131708"/>
            </a:xfrm>
            <a:custGeom>
              <a:avLst/>
              <a:gdLst>
                <a:gd name="T0" fmla="*/ 0 w 125"/>
                <a:gd name="T1" fmla="*/ 0 h 106"/>
                <a:gd name="T2" fmla="*/ 31 w 125"/>
                <a:gd name="T3" fmla="*/ 9 h 106"/>
                <a:gd name="T4" fmla="*/ 60 w 125"/>
                <a:gd name="T5" fmla="*/ 84 h 106"/>
                <a:gd name="T6" fmla="*/ 125 w 125"/>
                <a:gd name="T7" fmla="*/ 74 h 106"/>
                <a:gd name="T8" fmla="*/ 115 w 125"/>
                <a:gd name="T9" fmla="*/ 93 h 106"/>
                <a:gd name="T10" fmla="*/ 49 w 125"/>
                <a:gd name="T11" fmla="*/ 106 h 106"/>
                <a:gd name="T12" fmla="*/ 0 w 125"/>
                <a:gd name="T13" fmla="*/ 0 h 106"/>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9200 w 23276"/>
                <a:gd name="connsiteY4" fmla="*/ 8774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059 w 23276"/>
                <a:gd name="connsiteY4" fmla="*/ 7870 h 10000"/>
                <a:gd name="connsiteX5" fmla="*/ 3920 w 23276"/>
                <a:gd name="connsiteY5" fmla="*/ 10000 h 10000"/>
                <a:gd name="connsiteX6" fmla="*/ 0 w 23276"/>
                <a:gd name="connsiteY6" fmla="*/ 0 h 10000"/>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13213 w 23276"/>
                <a:gd name="connsiteY4" fmla="*/ 8232 h 10000"/>
                <a:gd name="connsiteX5" fmla="*/ 3920 w 23276"/>
                <a:gd name="connsiteY5" fmla="*/ 10000 h 10000"/>
                <a:gd name="connsiteX6" fmla="*/ 0 w 23276"/>
                <a:gd name="connsiteY6" fmla="*/ 0 h 10000"/>
                <a:gd name="connsiteX0" fmla="*/ 0 w 23276"/>
                <a:gd name="connsiteY0" fmla="*/ 0 h 10032"/>
                <a:gd name="connsiteX1" fmla="*/ 2480 w 23276"/>
                <a:gd name="connsiteY1" fmla="*/ 849 h 10032"/>
                <a:gd name="connsiteX2" fmla="*/ 4800 w 23276"/>
                <a:gd name="connsiteY2" fmla="*/ 7925 h 10032"/>
                <a:gd name="connsiteX3" fmla="*/ 23276 w 23276"/>
                <a:gd name="connsiteY3" fmla="*/ 3365 h 10032"/>
                <a:gd name="connsiteX4" fmla="*/ 3920 w 23276"/>
                <a:gd name="connsiteY4" fmla="*/ 10000 h 10032"/>
                <a:gd name="connsiteX5" fmla="*/ 0 w 23276"/>
                <a:gd name="connsiteY5" fmla="*/ 0 h 10032"/>
                <a:gd name="connsiteX0" fmla="*/ 0 w 23276"/>
                <a:gd name="connsiteY0" fmla="*/ 0 h 10000"/>
                <a:gd name="connsiteX1" fmla="*/ 2480 w 23276"/>
                <a:gd name="connsiteY1" fmla="*/ 849 h 10000"/>
                <a:gd name="connsiteX2" fmla="*/ 4800 w 23276"/>
                <a:gd name="connsiteY2" fmla="*/ 7925 h 10000"/>
                <a:gd name="connsiteX3" fmla="*/ 23276 w 23276"/>
                <a:gd name="connsiteY3" fmla="*/ 3365 h 10000"/>
                <a:gd name="connsiteX4" fmla="*/ 3920 w 23276"/>
                <a:gd name="connsiteY4" fmla="*/ 10000 h 10000"/>
                <a:gd name="connsiteX5" fmla="*/ 0 w 2327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76" h="10000">
                  <a:moveTo>
                    <a:pt x="0" y="0"/>
                  </a:moveTo>
                  <a:cubicBezTo>
                    <a:pt x="960" y="283"/>
                    <a:pt x="2160" y="943"/>
                    <a:pt x="2480" y="849"/>
                  </a:cubicBezTo>
                  <a:cubicBezTo>
                    <a:pt x="2960" y="2642"/>
                    <a:pt x="4480" y="6981"/>
                    <a:pt x="4800" y="7925"/>
                  </a:cubicBezTo>
                  <a:cubicBezTo>
                    <a:pt x="6720" y="7642"/>
                    <a:pt x="22716" y="3554"/>
                    <a:pt x="23276" y="3365"/>
                  </a:cubicBezTo>
                  <a:cubicBezTo>
                    <a:pt x="23129" y="3711"/>
                    <a:pt x="11658" y="9295"/>
                    <a:pt x="3920" y="10000"/>
                  </a:cubicBezTo>
                  <a:cubicBezTo>
                    <a:pt x="3360" y="8585"/>
                    <a:pt x="400" y="1792"/>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50" descr="" title=""/>
            <p:cNvSpPr>
              <a:spLocks/>
            </p:cNvSpPr>
            <p:nvPr/>
          </p:nvSpPr>
          <p:spPr bwMode="auto">
            <a:xfrm>
              <a:off x="4732930" y="2140629"/>
              <a:ext cx="454451" cy="442585"/>
            </a:xfrm>
            <a:custGeom>
              <a:avLst/>
              <a:gdLst>
                <a:gd name="T0" fmla="*/ 62 w 367"/>
                <a:gd name="T1" fmla="*/ 0 h 357"/>
                <a:gd name="T2" fmla="*/ 44 w 367"/>
                <a:gd name="T3" fmla="*/ 221 h 357"/>
                <a:gd name="T4" fmla="*/ 102 w 367"/>
                <a:gd name="T5" fmla="*/ 298 h 357"/>
                <a:gd name="T6" fmla="*/ 367 w 367"/>
                <a:gd name="T7" fmla="*/ 350 h 357"/>
                <a:gd name="T8" fmla="*/ 98 w 367"/>
                <a:gd name="T9" fmla="*/ 321 h 357"/>
                <a:gd name="T10" fmla="*/ 32 w 367"/>
                <a:gd name="T11" fmla="*/ 270 h 357"/>
                <a:gd name="T12" fmla="*/ 33 w 367"/>
                <a:gd name="T13" fmla="*/ 30 h 357"/>
                <a:gd name="T14" fmla="*/ 62 w 367"/>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57">
                  <a:moveTo>
                    <a:pt x="62" y="0"/>
                  </a:moveTo>
                  <a:cubicBezTo>
                    <a:pt x="46" y="42"/>
                    <a:pt x="40" y="181"/>
                    <a:pt x="44" y="221"/>
                  </a:cubicBezTo>
                  <a:cubicBezTo>
                    <a:pt x="49" y="267"/>
                    <a:pt x="80" y="289"/>
                    <a:pt x="102" y="298"/>
                  </a:cubicBezTo>
                  <a:cubicBezTo>
                    <a:pt x="170" y="325"/>
                    <a:pt x="271" y="341"/>
                    <a:pt x="367" y="350"/>
                  </a:cubicBezTo>
                  <a:cubicBezTo>
                    <a:pt x="309" y="357"/>
                    <a:pt x="177" y="348"/>
                    <a:pt x="98" y="321"/>
                  </a:cubicBezTo>
                  <a:cubicBezTo>
                    <a:pt x="51" y="305"/>
                    <a:pt x="41" y="292"/>
                    <a:pt x="32" y="270"/>
                  </a:cubicBezTo>
                  <a:cubicBezTo>
                    <a:pt x="0" y="188"/>
                    <a:pt x="23" y="46"/>
                    <a:pt x="33" y="30"/>
                  </a:cubicBezTo>
                  <a:cubicBezTo>
                    <a:pt x="44" y="14"/>
                    <a:pt x="50" y="8"/>
                    <a:pt x="62" y="0"/>
                  </a:cubicBezTo>
                  <a:close/>
                </a:path>
              </a:pathLst>
            </a:custGeom>
            <a:gradFill>
              <a:gsLst>
                <a:gs pos="0">
                  <a:schemeClr val="accent4"/>
                </a:gs>
                <a:gs pos="100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51" descr="" title=""/>
            <p:cNvSpPr>
              <a:spLocks/>
            </p:cNvSpPr>
            <p:nvPr/>
          </p:nvSpPr>
          <p:spPr bwMode="auto">
            <a:xfrm>
              <a:off x="5340446" y="2494222"/>
              <a:ext cx="434279" cy="100858"/>
            </a:xfrm>
            <a:custGeom>
              <a:avLst/>
              <a:gdLst>
                <a:gd name="T0" fmla="*/ 1 w 350"/>
                <a:gd name="T1" fmla="*/ 41 h 82"/>
                <a:gd name="T2" fmla="*/ 188 w 350"/>
                <a:gd name="T3" fmla="*/ 35 h 82"/>
                <a:gd name="T4" fmla="*/ 350 w 350"/>
                <a:gd name="T5" fmla="*/ 0 h 82"/>
                <a:gd name="T6" fmla="*/ 282 w 350"/>
                <a:gd name="T7" fmla="*/ 42 h 82"/>
                <a:gd name="T8" fmla="*/ 26 w 350"/>
                <a:gd name="T9" fmla="*/ 73 h 82"/>
                <a:gd name="T10" fmla="*/ 1 w 350"/>
                <a:gd name="T11" fmla="*/ 41 h 82"/>
              </a:gdLst>
              <a:ahLst/>
              <a:cxnLst>
                <a:cxn ang="0">
                  <a:pos x="T0" y="T1"/>
                </a:cxn>
                <a:cxn ang="0">
                  <a:pos x="T2" y="T3"/>
                </a:cxn>
                <a:cxn ang="0">
                  <a:pos x="T4" y="T5"/>
                </a:cxn>
                <a:cxn ang="0">
                  <a:pos x="T6" y="T7"/>
                </a:cxn>
                <a:cxn ang="0">
                  <a:pos x="T8" y="T9"/>
                </a:cxn>
                <a:cxn ang="0">
                  <a:pos x="T10" y="T11"/>
                </a:cxn>
              </a:cxnLst>
              <a:rect l="0" t="0" r="r" b="b"/>
              <a:pathLst>
                <a:path w="350" h="82">
                  <a:moveTo>
                    <a:pt x="1" y="41"/>
                  </a:moveTo>
                  <a:cubicBezTo>
                    <a:pt x="49" y="55"/>
                    <a:pt x="117" y="46"/>
                    <a:pt x="188" y="35"/>
                  </a:cubicBezTo>
                  <a:cubicBezTo>
                    <a:pt x="259" y="24"/>
                    <a:pt x="334" y="11"/>
                    <a:pt x="350" y="0"/>
                  </a:cubicBezTo>
                  <a:cubicBezTo>
                    <a:pt x="332" y="31"/>
                    <a:pt x="303" y="38"/>
                    <a:pt x="282" y="42"/>
                  </a:cubicBezTo>
                  <a:cubicBezTo>
                    <a:pt x="255" y="46"/>
                    <a:pt x="55" y="82"/>
                    <a:pt x="26" y="73"/>
                  </a:cubicBezTo>
                  <a:cubicBezTo>
                    <a:pt x="5" y="66"/>
                    <a:pt x="0" y="54"/>
                    <a:pt x="1" y="41"/>
                  </a:cubicBezTo>
                  <a:close/>
                </a:path>
              </a:pathLst>
            </a:custGeom>
            <a:gradFill>
              <a:gsLst>
                <a:gs pos="100000">
                  <a:schemeClr val="accent4"/>
                </a:gs>
                <a:gs pos="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52" descr="" title=""/>
            <p:cNvSpPr>
              <a:spLocks/>
            </p:cNvSpPr>
            <p:nvPr/>
          </p:nvSpPr>
          <p:spPr bwMode="auto">
            <a:xfrm>
              <a:off x="5104322" y="3050716"/>
              <a:ext cx="217140" cy="189849"/>
            </a:xfrm>
            <a:custGeom>
              <a:avLst/>
              <a:gdLst>
                <a:gd name="T0" fmla="*/ 0 w 176"/>
                <a:gd name="T1" fmla="*/ 0 h 153"/>
                <a:gd name="T2" fmla="*/ 27 w 176"/>
                <a:gd name="T3" fmla="*/ 18 h 153"/>
                <a:gd name="T4" fmla="*/ 55 w 176"/>
                <a:gd name="T5" fmla="*/ 122 h 153"/>
                <a:gd name="T6" fmla="*/ 176 w 176"/>
                <a:gd name="T7" fmla="*/ 123 h 153"/>
                <a:gd name="T8" fmla="*/ 168 w 176"/>
                <a:gd name="T9" fmla="*/ 139 h 153"/>
                <a:gd name="T10" fmla="*/ 37 w 176"/>
                <a:gd name="T11" fmla="*/ 140 h 153"/>
                <a:gd name="T12" fmla="*/ 0 w 176"/>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6" h="153">
                  <a:moveTo>
                    <a:pt x="0" y="0"/>
                  </a:moveTo>
                  <a:cubicBezTo>
                    <a:pt x="0" y="0"/>
                    <a:pt x="20" y="13"/>
                    <a:pt x="27" y="18"/>
                  </a:cubicBezTo>
                  <a:cubicBezTo>
                    <a:pt x="35" y="50"/>
                    <a:pt x="52" y="112"/>
                    <a:pt x="55" y="122"/>
                  </a:cubicBezTo>
                  <a:cubicBezTo>
                    <a:pt x="72" y="126"/>
                    <a:pt x="142" y="130"/>
                    <a:pt x="176" y="123"/>
                  </a:cubicBezTo>
                  <a:cubicBezTo>
                    <a:pt x="173" y="129"/>
                    <a:pt x="171" y="134"/>
                    <a:pt x="168" y="139"/>
                  </a:cubicBezTo>
                  <a:cubicBezTo>
                    <a:pt x="125" y="153"/>
                    <a:pt x="56" y="148"/>
                    <a:pt x="37" y="140"/>
                  </a:cubicBezTo>
                  <a:cubicBezTo>
                    <a:pt x="30" y="114"/>
                    <a:pt x="0" y="0"/>
                    <a:pt x="0" y="0"/>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5" name="Rectangle 701" descr="" title=""/>
            <p:cNvSpPr/>
            <p:nvPr/>
          </p:nvSpPr>
          <p:spPr>
            <a:xfrm>
              <a:off x="4806765" y="3101498"/>
              <a:ext cx="224095" cy="91928"/>
            </a:xfrm>
            <a:custGeom>
              <a:avLst/>
              <a:gdLst>
                <a:gd name="connsiteX0" fmla="*/ 0 w 224095"/>
                <a:gd name="connsiteY0" fmla="*/ 0 h 108597"/>
                <a:gd name="connsiteX1" fmla="*/ 224095 w 224095"/>
                <a:gd name="connsiteY1" fmla="*/ 0 h 108597"/>
                <a:gd name="connsiteX2" fmla="*/ 224095 w 224095"/>
                <a:gd name="connsiteY2" fmla="*/ 108597 h 108597"/>
                <a:gd name="connsiteX3" fmla="*/ 0 w 224095"/>
                <a:gd name="connsiteY3" fmla="*/ 108597 h 108597"/>
                <a:gd name="connsiteX4" fmla="*/ 0 w 224095"/>
                <a:gd name="connsiteY4" fmla="*/ 0 h 108597"/>
                <a:gd name="connsiteX0" fmla="*/ 0 w 231239"/>
                <a:gd name="connsiteY0" fmla="*/ 0 h 108597"/>
                <a:gd name="connsiteX1" fmla="*/ 231239 w 231239"/>
                <a:gd name="connsiteY1" fmla="*/ 73819 h 108597"/>
                <a:gd name="connsiteX2" fmla="*/ 224095 w 231239"/>
                <a:gd name="connsiteY2" fmla="*/ 108597 h 108597"/>
                <a:gd name="connsiteX3" fmla="*/ 0 w 231239"/>
                <a:gd name="connsiteY3" fmla="*/ 108597 h 108597"/>
                <a:gd name="connsiteX4" fmla="*/ 0 w 231239"/>
                <a:gd name="connsiteY4" fmla="*/ 0 h 108597"/>
                <a:gd name="connsiteX0" fmla="*/ 0 w 231239"/>
                <a:gd name="connsiteY0" fmla="*/ 0 h 118122"/>
                <a:gd name="connsiteX1" fmla="*/ 231239 w 231239"/>
                <a:gd name="connsiteY1" fmla="*/ 73819 h 118122"/>
                <a:gd name="connsiteX2" fmla="*/ 197901 w 231239"/>
                <a:gd name="connsiteY2" fmla="*/ 118122 h 118122"/>
                <a:gd name="connsiteX3" fmla="*/ 0 w 231239"/>
                <a:gd name="connsiteY3" fmla="*/ 108597 h 118122"/>
                <a:gd name="connsiteX4" fmla="*/ 0 w 231239"/>
                <a:gd name="connsiteY4" fmla="*/ 0 h 118122"/>
                <a:gd name="connsiteX0" fmla="*/ 0 w 216952"/>
                <a:gd name="connsiteY0" fmla="*/ 0 h 118122"/>
                <a:gd name="connsiteX1" fmla="*/ 216952 w 216952"/>
                <a:gd name="connsiteY1" fmla="*/ 90487 h 118122"/>
                <a:gd name="connsiteX2" fmla="*/ 197901 w 216952"/>
                <a:gd name="connsiteY2" fmla="*/ 118122 h 118122"/>
                <a:gd name="connsiteX3" fmla="*/ 0 w 216952"/>
                <a:gd name="connsiteY3" fmla="*/ 108597 h 118122"/>
                <a:gd name="connsiteX4" fmla="*/ 0 w 216952"/>
                <a:gd name="connsiteY4" fmla="*/ 0 h 118122"/>
                <a:gd name="connsiteX0" fmla="*/ 0 w 231239"/>
                <a:gd name="connsiteY0" fmla="*/ 0 h 89547"/>
                <a:gd name="connsiteX1" fmla="*/ 231239 w 231239"/>
                <a:gd name="connsiteY1" fmla="*/ 61912 h 89547"/>
                <a:gd name="connsiteX2" fmla="*/ 212188 w 231239"/>
                <a:gd name="connsiteY2" fmla="*/ 89547 h 89547"/>
                <a:gd name="connsiteX3" fmla="*/ 14287 w 231239"/>
                <a:gd name="connsiteY3" fmla="*/ 80022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42862 w 231239"/>
                <a:gd name="connsiteY3" fmla="*/ 68116 h 89547"/>
                <a:gd name="connsiteX4" fmla="*/ 0 w 231239"/>
                <a:gd name="connsiteY4" fmla="*/ 0 h 89547"/>
                <a:gd name="connsiteX0" fmla="*/ 0 w 231239"/>
                <a:gd name="connsiteY0" fmla="*/ 0 h 89547"/>
                <a:gd name="connsiteX1" fmla="*/ 231239 w 231239"/>
                <a:gd name="connsiteY1" fmla="*/ 61912 h 89547"/>
                <a:gd name="connsiteX2" fmla="*/ 212188 w 231239"/>
                <a:gd name="connsiteY2" fmla="*/ 89547 h 89547"/>
                <a:gd name="connsiteX3" fmla="*/ 0 w 231239"/>
                <a:gd name="connsiteY3" fmla="*/ 0 h 89547"/>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 name="connsiteX0" fmla="*/ 0 w 224095"/>
                <a:gd name="connsiteY0" fmla="*/ 0 h 91928"/>
                <a:gd name="connsiteX1" fmla="*/ 224095 w 224095"/>
                <a:gd name="connsiteY1" fmla="*/ 64293 h 91928"/>
                <a:gd name="connsiteX2" fmla="*/ 205044 w 224095"/>
                <a:gd name="connsiteY2" fmla="*/ 91928 h 91928"/>
                <a:gd name="connsiteX3" fmla="*/ 0 w 224095"/>
                <a:gd name="connsiteY3" fmla="*/ 0 h 91928"/>
              </a:gdLst>
              <a:ahLst/>
              <a:cxnLst>
                <a:cxn ang="0">
                  <a:pos x="connsiteX0" y="connsiteY0"/>
                </a:cxn>
                <a:cxn ang="0">
                  <a:pos x="connsiteX1" y="connsiteY1"/>
                </a:cxn>
                <a:cxn ang="0">
                  <a:pos x="connsiteX2" y="connsiteY2"/>
                </a:cxn>
                <a:cxn ang="0">
                  <a:pos x="connsiteX3" y="connsiteY3"/>
                </a:cxn>
              </a:cxnLst>
              <a:rect l="l" t="t" r="r" b="b"/>
              <a:pathLst>
                <a:path w="224095" h="91928">
                  <a:moveTo>
                    <a:pt x="0" y="0"/>
                  </a:moveTo>
                  <a:cubicBezTo>
                    <a:pt x="67554" y="30956"/>
                    <a:pt x="132728" y="57149"/>
                    <a:pt x="224095" y="64293"/>
                  </a:cubicBezTo>
                  <a:lnTo>
                    <a:pt x="205044" y="91928"/>
                  </a:lnTo>
                  <a:cubicBezTo>
                    <a:pt x="172415" y="89860"/>
                    <a:pt x="49298" y="75887"/>
                    <a:pt x="0" y="0"/>
                  </a:cubicBezTo>
                  <a:close/>
                </a:path>
              </a:pathLst>
            </a:custGeom>
            <a:gradFill>
              <a:gsLst>
                <a:gs pos="0">
                  <a:schemeClr val="accent6"/>
                </a:gs>
                <a:gs pos="91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6" name="Pumpkin2" descr="" title=""/>
          <p:cNvGrpSpPr>
            <a:grpSpLocks noChangeAspect="1"/>
          </p:cNvGrpSpPr>
          <p:nvPr/>
        </p:nvGrpSpPr>
        <p:grpSpPr bwMode="auto">
          <a:xfrm rot="21351149">
            <a:off x="2415688" y="2352892"/>
            <a:ext cx="505868" cy="531552"/>
            <a:chOff x="543" y="0"/>
            <a:chExt cx="3230" cy="3394"/>
          </a:xfrm>
        </p:grpSpPr>
        <p:sp>
          <p:nvSpPr>
            <p:cNvPr id="167" name="AutoShape 3" descr="" title=""/>
            <p:cNvSpPr>
              <a:spLocks noChangeAspect="1" noChangeArrowheads="1" noTextEdit="1"/>
            </p:cNvSpPr>
            <p:nvPr/>
          </p:nvSpPr>
          <p:spPr bwMode="auto">
            <a:xfrm>
              <a:off x="751" y="0"/>
              <a:ext cx="281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67" descr="" title=""/>
            <p:cNvSpPr>
              <a:spLocks/>
            </p:cNvSpPr>
            <p:nvPr/>
          </p:nvSpPr>
          <p:spPr bwMode="auto">
            <a:xfrm>
              <a:off x="1705" y="488"/>
              <a:ext cx="831" cy="418"/>
            </a:xfrm>
            <a:custGeom>
              <a:avLst/>
              <a:gdLst>
                <a:gd name="T0" fmla="*/ 512 w 512"/>
                <a:gd name="T1" fmla="*/ 129 h 258"/>
                <a:gd name="T2" fmla="*/ 0 w 512"/>
                <a:gd name="T3" fmla="*/ 145 h 258"/>
                <a:gd name="T4" fmla="*/ 227 w 512"/>
                <a:gd name="T5" fmla="*/ 254 h 258"/>
                <a:gd name="T6" fmla="*/ 425 w 512"/>
                <a:gd name="T7" fmla="*/ 192 h 258"/>
                <a:gd name="T8" fmla="*/ 512 w 512"/>
                <a:gd name="T9" fmla="*/ 129 h 258"/>
              </a:gdLst>
              <a:ahLst/>
              <a:cxnLst>
                <a:cxn ang="0">
                  <a:pos x="T0" y="T1"/>
                </a:cxn>
                <a:cxn ang="0">
                  <a:pos x="T2" y="T3"/>
                </a:cxn>
                <a:cxn ang="0">
                  <a:pos x="T4" y="T5"/>
                </a:cxn>
                <a:cxn ang="0">
                  <a:pos x="T6" y="T7"/>
                </a:cxn>
                <a:cxn ang="0">
                  <a:pos x="T8" y="T9"/>
                </a:cxn>
              </a:cxnLst>
              <a:rect l="0" t="0" r="r" b="b"/>
              <a:pathLst>
                <a:path w="512" h="258">
                  <a:moveTo>
                    <a:pt x="512" y="129"/>
                  </a:moveTo>
                  <a:cubicBezTo>
                    <a:pt x="396" y="0"/>
                    <a:pt x="111" y="13"/>
                    <a:pt x="0" y="145"/>
                  </a:cubicBezTo>
                  <a:cubicBezTo>
                    <a:pt x="175" y="237"/>
                    <a:pt x="184" y="258"/>
                    <a:pt x="227" y="254"/>
                  </a:cubicBezTo>
                  <a:cubicBezTo>
                    <a:pt x="270" y="250"/>
                    <a:pt x="367" y="221"/>
                    <a:pt x="425" y="192"/>
                  </a:cubicBezTo>
                  <a:cubicBezTo>
                    <a:pt x="482" y="163"/>
                    <a:pt x="512" y="129"/>
                    <a:pt x="512" y="129"/>
                  </a:cubicBezTo>
                  <a:close/>
                </a:path>
              </a:pathLst>
            </a:custGeom>
            <a:gradFill>
              <a:gsLst>
                <a:gs pos="0">
                  <a:schemeClr val="accent1"/>
                </a:gs>
                <a:gs pos="100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68" descr="" title=""/>
            <p:cNvSpPr>
              <a:spLocks/>
            </p:cNvSpPr>
            <p:nvPr/>
          </p:nvSpPr>
          <p:spPr bwMode="auto">
            <a:xfrm>
              <a:off x="816" y="615"/>
              <a:ext cx="1343" cy="875"/>
            </a:xfrm>
            <a:custGeom>
              <a:avLst/>
              <a:gdLst>
                <a:gd name="T0" fmla="*/ 725 w 828"/>
                <a:gd name="T1" fmla="*/ 216 h 540"/>
                <a:gd name="T2" fmla="*/ 797 w 828"/>
                <a:gd name="T3" fmla="*/ 173 h 540"/>
                <a:gd name="T4" fmla="*/ 332 w 828"/>
                <a:gd name="T5" fmla="*/ 76 h 540"/>
                <a:gd name="T6" fmla="*/ 0 w 828"/>
                <a:gd name="T7" fmla="*/ 540 h 540"/>
                <a:gd name="T8" fmla="*/ 391 w 828"/>
                <a:gd name="T9" fmla="*/ 177 h 540"/>
                <a:gd name="T10" fmla="*/ 725 w 828"/>
                <a:gd name="T11" fmla="*/ 216 h 540"/>
              </a:gdLst>
              <a:ahLst/>
              <a:cxnLst>
                <a:cxn ang="0">
                  <a:pos x="T0" y="T1"/>
                </a:cxn>
                <a:cxn ang="0">
                  <a:pos x="T2" y="T3"/>
                </a:cxn>
                <a:cxn ang="0">
                  <a:pos x="T4" y="T5"/>
                </a:cxn>
                <a:cxn ang="0">
                  <a:pos x="T6" y="T7"/>
                </a:cxn>
                <a:cxn ang="0">
                  <a:pos x="T8" y="T9"/>
                </a:cxn>
                <a:cxn ang="0">
                  <a:pos x="T10" y="T11"/>
                </a:cxn>
              </a:cxnLst>
              <a:rect l="0" t="0" r="r" b="b"/>
              <a:pathLst>
                <a:path w="828" h="540">
                  <a:moveTo>
                    <a:pt x="725" y="216"/>
                  </a:moveTo>
                  <a:cubicBezTo>
                    <a:pt x="751" y="199"/>
                    <a:pt x="828" y="209"/>
                    <a:pt x="797" y="173"/>
                  </a:cubicBezTo>
                  <a:cubicBezTo>
                    <a:pt x="740" y="107"/>
                    <a:pt x="539" y="0"/>
                    <a:pt x="332" y="76"/>
                  </a:cubicBezTo>
                  <a:cubicBezTo>
                    <a:pt x="125" y="152"/>
                    <a:pt x="13" y="378"/>
                    <a:pt x="0" y="540"/>
                  </a:cubicBezTo>
                  <a:cubicBezTo>
                    <a:pt x="93" y="409"/>
                    <a:pt x="248" y="192"/>
                    <a:pt x="391" y="177"/>
                  </a:cubicBezTo>
                  <a:cubicBezTo>
                    <a:pt x="535" y="162"/>
                    <a:pt x="725" y="216"/>
                    <a:pt x="725"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69" descr="" title=""/>
            <p:cNvSpPr>
              <a:spLocks/>
            </p:cNvSpPr>
            <p:nvPr/>
          </p:nvSpPr>
          <p:spPr bwMode="auto">
            <a:xfrm>
              <a:off x="543" y="631"/>
              <a:ext cx="1473" cy="2179"/>
            </a:xfrm>
            <a:custGeom>
              <a:avLst/>
              <a:gdLst>
                <a:gd name="T0" fmla="*/ 908 w 908"/>
                <a:gd name="T1" fmla="*/ 216 h 1344"/>
                <a:gd name="T2" fmla="*/ 194 w 908"/>
                <a:gd name="T3" fmla="*/ 461 h 1344"/>
                <a:gd name="T4" fmla="*/ 415 w 908"/>
                <a:gd name="T5" fmla="*/ 1344 h 1344"/>
                <a:gd name="T6" fmla="*/ 474 w 908"/>
                <a:gd name="T7" fmla="*/ 445 h 1344"/>
                <a:gd name="T8" fmla="*/ 908 w 908"/>
                <a:gd name="T9" fmla="*/ 242 h 1344"/>
                <a:gd name="T10" fmla="*/ 908 w 908"/>
                <a:gd name="T11" fmla="*/ 216 h 1344"/>
              </a:gdLst>
              <a:ahLst/>
              <a:cxnLst>
                <a:cxn ang="0">
                  <a:pos x="T0" y="T1"/>
                </a:cxn>
                <a:cxn ang="0">
                  <a:pos x="T2" y="T3"/>
                </a:cxn>
                <a:cxn ang="0">
                  <a:pos x="T4" y="T5"/>
                </a:cxn>
                <a:cxn ang="0">
                  <a:pos x="T6" y="T7"/>
                </a:cxn>
                <a:cxn ang="0">
                  <a:pos x="T8" y="T9"/>
                </a:cxn>
                <a:cxn ang="0">
                  <a:pos x="T10" y="T11"/>
                </a:cxn>
              </a:cxnLst>
              <a:rect l="0" t="0" r="r" b="b"/>
              <a:pathLst>
                <a:path w="908" h="1344">
                  <a:moveTo>
                    <a:pt x="908" y="216"/>
                  </a:moveTo>
                  <a:cubicBezTo>
                    <a:pt x="776" y="124"/>
                    <a:pt x="388" y="0"/>
                    <a:pt x="194" y="461"/>
                  </a:cubicBezTo>
                  <a:cubicBezTo>
                    <a:pt x="0" y="922"/>
                    <a:pt x="274" y="1283"/>
                    <a:pt x="415" y="1344"/>
                  </a:cubicBezTo>
                  <a:cubicBezTo>
                    <a:pt x="374" y="1205"/>
                    <a:pt x="319" y="747"/>
                    <a:pt x="474" y="445"/>
                  </a:cubicBezTo>
                  <a:cubicBezTo>
                    <a:pt x="581" y="237"/>
                    <a:pt x="818" y="242"/>
                    <a:pt x="908" y="242"/>
                  </a:cubicBezTo>
                  <a:cubicBezTo>
                    <a:pt x="908" y="216"/>
                    <a:pt x="908" y="216"/>
                    <a:pt x="908"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70" descr="" title=""/>
            <p:cNvSpPr>
              <a:spLocks/>
            </p:cNvSpPr>
            <p:nvPr/>
          </p:nvSpPr>
          <p:spPr bwMode="auto">
            <a:xfrm>
              <a:off x="1030" y="874"/>
              <a:ext cx="986" cy="2329"/>
            </a:xfrm>
            <a:custGeom>
              <a:avLst/>
              <a:gdLst>
                <a:gd name="T0" fmla="*/ 608 w 608"/>
                <a:gd name="T1" fmla="*/ 87 h 1436"/>
                <a:gd name="T2" fmla="*/ 22 w 608"/>
                <a:gd name="T3" fmla="*/ 696 h 1436"/>
                <a:gd name="T4" fmla="*/ 251 w 608"/>
                <a:gd name="T5" fmla="*/ 1340 h 1436"/>
                <a:gd name="T6" fmla="*/ 583 w 608"/>
                <a:gd name="T7" fmla="*/ 1411 h 1436"/>
                <a:gd name="T8" fmla="*/ 316 w 608"/>
                <a:gd name="T9" fmla="*/ 648 h 1436"/>
                <a:gd name="T10" fmla="*/ 608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608" y="87"/>
                  </a:moveTo>
                  <a:cubicBezTo>
                    <a:pt x="503" y="43"/>
                    <a:pt x="66" y="0"/>
                    <a:pt x="22" y="696"/>
                  </a:cubicBezTo>
                  <a:cubicBezTo>
                    <a:pt x="0" y="1056"/>
                    <a:pt x="108" y="1238"/>
                    <a:pt x="251" y="1340"/>
                  </a:cubicBezTo>
                  <a:cubicBezTo>
                    <a:pt x="386" y="1436"/>
                    <a:pt x="557" y="1433"/>
                    <a:pt x="583" y="1411"/>
                  </a:cubicBezTo>
                  <a:cubicBezTo>
                    <a:pt x="471" y="1337"/>
                    <a:pt x="207" y="1061"/>
                    <a:pt x="316" y="648"/>
                  </a:cubicBezTo>
                  <a:cubicBezTo>
                    <a:pt x="425" y="235"/>
                    <a:pt x="608" y="87"/>
                    <a:pt x="608" y="87"/>
                  </a:cubicBezTo>
                  <a:close/>
                </a:path>
              </a:pathLst>
            </a:custGeom>
            <a:gradFill>
              <a:gsLst>
                <a:gs pos="0">
                  <a:schemeClr val="accent1"/>
                </a:gs>
                <a:gs pos="64000">
                  <a:schemeClr val="tx1"/>
                </a:gs>
              </a:gsLst>
              <a:lin ang="5400000" scaled="0"/>
            </a:gradFill>
            <a:ln>
              <a:noFill/>
            </a:ln>
            <a:effectLst>
              <a:outerShdw blurRad="127000" dist="38100" dir="10800000" algn="r" rotWithShape="0">
                <a:prstClr val="black">
                  <a:alpha val="6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71" descr="" title=""/>
            <p:cNvSpPr>
              <a:spLocks/>
            </p:cNvSpPr>
            <p:nvPr/>
          </p:nvSpPr>
          <p:spPr bwMode="auto">
            <a:xfrm>
              <a:off x="2159" y="593"/>
              <a:ext cx="1342" cy="876"/>
            </a:xfrm>
            <a:custGeom>
              <a:avLst/>
              <a:gdLst>
                <a:gd name="T0" fmla="*/ 103 w 827"/>
                <a:gd name="T1" fmla="*/ 216 h 540"/>
                <a:gd name="T2" fmla="*/ 31 w 827"/>
                <a:gd name="T3" fmla="*/ 173 h 540"/>
                <a:gd name="T4" fmla="*/ 496 w 827"/>
                <a:gd name="T5" fmla="*/ 76 h 540"/>
                <a:gd name="T6" fmla="*/ 827 w 827"/>
                <a:gd name="T7" fmla="*/ 540 h 540"/>
                <a:gd name="T8" fmla="*/ 436 w 827"/>
                <a:gd name="T9" fmla="*/ 177 h 540"/>
                <a:gd name="T10" fmla="*/ 103 w 827"/>
                <a:gd name="T11" fmla="*/ 216 h 540"/>
              </a:gdLst>
              <a:ahLst/>
              <a:cxnLst>
                <a:cxn ang="0">
                  <a:pos x="T0" y="T1"/>
                </a:cxn>
                <a:cxn ang="0">
                  <a:pos x="T2" y="T3"/>
                </a:cxn>
                <a:cxn ang="0">
                  <a:pos x="T4" y="T5"/>
                </a:cxn>
                <a:cxn ang="0">
                  <a:pos x="T6" y="T7"/>
                </a:cxn>
                <a:cxn ang="0">
                  <a:pos x="T8" y="T9"/>
                </a:cxn>
                <a:cxn ang="0">
                  <a:pos x="T10" y="T11"/>
                </a:cxn>
              </a:cxnLst>
              <a:rect l="0" t="0" r="r" b="b"/>
              <a:pathLst>
                <a:path w="827" h="540">
                  <a:moveTo>
                    <a:pt x="103" y="216"/>
                  </a:moveTo>
                  <a:cubicBezTo>
                    <a:pt x="77" y="199"/>
                    <a:pt x="0" y="209"/>
                    <a:pt x="31" y="173"/>
                  </a:cubicBezTo>
                  <a:cubicBezTo>
                    <a:pt x="88" y="106"/>
                    <a:pt x="289" y="0"/>
                    <a:pt x="496" y="76"/>
                  </a:cubicBezTo>
                  <a:cubicBezTo>
                    <a:pt x="703" y="152"/>
                    <a:pt x="815" y="378"/>
                    <a:pt x="827" y="540"/>
                  </a:cubicBezTo>
                  <a:cubicBezTo>
                    <a:pt x="735" y="408"/>
                    <a:pt x="580" y="192"/>
                    <a:pt x="436" y="177"/>
                  </a:cubicBezTo>
                  <a:cubicBezTo>
                    <a:pt x="293" y="162"/>
                    <a:pt x="103" y="216"/>
                    <a:pt x="103" y="216"/>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72" descr="" title=""/>
            <p:cNvSpPr>
              <a:spLocks/>
            </p:cNvSpPr>
            <p:nvPr/>
          </p:nvSpPr>
          <p:spPr bwMode="auto">
            <a:xfrm>
              <a:off x="2302" y="610"/>
              <a:ext cx="1471" cy="2179"/>
            </a:xfrm>
            <a:custGeom>
              <a:avLst/>
              <a:gdLst>
                <a:gd name="T0" fmla="*/ 0 w 907"/>
                <a:gd name="T1" fmla="*/ 215 h 1344"/>
                <a:gd name="T2" fmla="*/ 714 w 907"/>
                <a:gd name="T3" fmla="*/ 461 h 1344"/>
                <a:gd name="T4" fmla="*/ 493 w 907"/>
                <a:gd name="T5" fmla="*/ 1344 h 1344"/>
                <a:gd name="T6" fmla="*/ 434 w 907"/>
                <a:gd name="T7" fmla="*/ 445 h 1344"/>
                <a:gd name="T8" fmla="*/ 0 w 907"/>
                <a:gd name="T9" fmla="*/ 242 h 1344"/>
                <a:gd name="T10" fmla="*/ 0 w 907"/>
                <a:gd name="T11" fmla="*/ 215 h 1344"/>
              </a:gdLst>
              <a:ahLst/>
              <a:cxnLst>
                <a:cxn ang="0">
                  <a:pos x="T0" y="T1"/>
                </a:cxn>
                <a:cxn ang="0">
                  <a:pos x="T2" y="T3"/>
                </a:cxn>
                <a:cxn ang="0">
                  <a:pos x="T4" y="T5"/>
                </a:cxn>
                <a:cxn ang="0">
                  <a:pos x="T6" y="T7"/>
                </a:cxn>
                <a:cxn ang="0">
                  <a:pos x="T8" y="T9"/>
                </a:cxn>
                <a:cxn ang="0">
                  <a:pos x="T10" y="T11"/>
                </a:cxn>
              </a:cxnLst>
              <a:rect l="0" t="0" r="r" b="b"/>
              <a:pathLst>
                <a:path w="907" h="1344">
                  <a:moveTo>
                    <a:pt x="0" y="215"/>
                  </a:moveTo>
                  <a:cubicBezTo>
                    <a:pt x="132" y="124"/>
                    <a:pt x="520" y="0"/>
                    <a:pt x="714" y="461"/>
                  </a:cubicBezTo>
                  <a:cubicBezTo>
                    <a:pt x="907" y="922"/>
                    <a:pt x="634" y="1283"/>
                    <a:pt x="493" y="1344"/>
                  </a:cubicBezTo>
                  <a:cubicBezTo>
                    <a:pt x="534" y="1204"/>
                    <a:pt x="588" y="747"/>
                    <a:pt x="434" y="445"/>
                  </a:cubicBezTo>
                  <a:cubicBezTo>
                    <a:pt x="327" y="237"/>
                    <a:pt x="90" y="241"/>
                    <a:pt x="0" y="242"/>
                  </a:cubicBezTo>
                  <a:cubicBezTo>
                    <a:pt x="0" y="215"/>
                    <a:pt x="0" y="215"/>
                    <a:pt x="0" y="215"/>
                  </a:cubicBezTo>
                  <a:close/>
                </a:path>
              </a:pathLst>
            </a:custGeom>
            <a:gradFill>
              <a:gsLst>
                <a:gs pos="0">
                  <a:schemeClr val="accent1"/>
                </a:gs>
                <a:gs pos="64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73" descr="" title=""/>
            <p:cNvSpPr>
              <a:spLocks/>
            </p:cNvSpPr>
            <p:nvPr/>
          </p:nvSpPr>
          <p:spPr bwMode="auto">
            <a:xfrm>
              <a:off x="1887" y="2"/>
              <a:ext cx="765" cy="1050"/>
            </a:xfrm>
            <a:custGeom>
              <a:avLst/>
              <a:gdLst>
                <a:gd name="T0" fmla="*/ 0 w 472"/>
                <a:gd name="T1" fmla="*/ 561 h 648"/>
                <a:gd name="T2" fmla="*/ 113 w 472"/>
                <a:gd name="T3" fmla="*/ 509 h 648"/>
                <a:gd name="T4" fmla="*/ 190 w 472"/>
                <a:gd name="T5" fmla="*/ 190 h 648"/>
                <a:gd name="T6" fmla="*/ 375 w 472"/>
                <a:gd name="T7" fmla="*/ 0 h 648"/>
                <a:gd name="T8" fmla="*/ 472 w 472"/>
                <a:gd name="T9" fmla="*/ 166 h 648"/>
                <a:gd name="T10" fmla="*/ 213 w 472"/>
                <a:gd name="T11" fmla="*/ 522 h 648"/>
                <a:gd name="T12" fmla="*/ 285 w 472"/>
                <a:gd name="T13" fmla="*/ 563 h 648"/>
                <a:gd name="T14" fmla="*/ 325 w 472"/>
                <a:gd name="T15" fmla="*/ 606 h 648"/>
                <a:gd name="T16" fmla="*/ 315 w 472"/>
                <a:gd name="T17" fmla="*/ 647 h 648"/>
                <a:gd name="T18" fmla="*/ 160 w 472"/>
                <a:gd name="T19" fmla="*/ 615 h 648"/>
                <a:gd name="T20" fmla="*/ 80 w 472"/>
                <a:gd name="T21" fmla="*/ 617 h 648"/>
                <a:gd name="T22" fmla="*/ 0 w 472"/>
                <a:gd name="T23" fmla="*/ 56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48">
                  <a:moveTo>
                    <a:pt x="0" y="561"/>
                  </a:moveTo>
                  <a:cubicBezTo>
                    <a:pt x="32" y="551"/>
                    <a:pt x="109" y="531"/>
                    <a:pt x="113" y="509"/>
                  </a:cubicBezTo>
                  <a:cubicBezTo>
                    <a:pt x="118" y="487"/>
                    <a:pt x="117" y="303"/>
                    <a:pt x="190" y="190"/>
                  </a:cubicBezTo>
                  <a:cubicBezTo>
                    <a:pt x="260" y="82"/>
                    <a:pt x="338" y="15"/>
                    <a:pt x="375" y="0"/>
                  </a:cubicBezTo>
                  <a:cubicBezTo>
                    <a:pt x="372" y="41"/>
                    <a:pt x="393" y="147"/>
                    <a:pt x="472" y="166"/>
                  </a:cubicBezTo>
                  <a:cubicBezTo>
                    <a:pt x="354" y="231"/>
                    <a:pt x="169" y="410"/>
                    <a:pt x="213" y="522"/>
                  </a:cubicBezTo>
                  <a:cubicBezTo>
                    <a:pt x="245" y="552"/>
                    <a:pt x="265" y="551"/>
                    <a:pt x="285" y="563"/>
                  </a:cubicBezTo>
                  <a:cubicBezTo>
                    <a:pt x="306" y="575"/>
                    <a:pt x="351" y="592"/>
                    <a:pt x="325" y="606"/>
                  </a:cubicBezTo>
                  <a:cubicBezTo>
                    <a:pt x="299" y="620"/>
                    <a:pt x="338" y="648"/>
                    <a:pt x="315" y="647"/>
                  </a:cubicBezTo>
                  <a:cubicBezTo>
                    <a:pt x="292" y="647"/>
                    <a:pt x="224" y="608"/>
                    <a:pt x="160" y="615"/>
                  </a:cubicBezTo>
                  <a:cubicBezTo>
                    <a:pt x="95" y="622"/>
                    <a:pt x="104" y="610"/>
                    <a:pt x="80" y="617"/>
                  </a:cubicBezTo>
                  <a:cubicBezTo>
                    <a:pt x="53" y="587"/>
                    <a:pt x="0" y="561"/>
                    <a:pt x="0" y="561"/>
                  </a:cubicBezTo>
                  <a:close/>
                </a:path>
              </a:pathLst>
            </a:custGeom>
            <a:gradFill>
              <a:gsLst>
                <a:gs pos="0">
                  <a:schemeClr val="bg2">
                    <a:lumMod val="25000"/>
                  </a:schemeClr>
                </a:gs>
                <a:gs pos="81000">
                  <a:schemeClr val="tx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74" descr="" title=""/>
            <p:cNvSpPr>
              <a:spLocks/>
            </p:cNvSpPr>
            <p:nvPr/>
          </p:nvSpPr>
          <p:spPr bwMode="auto">
            <a:xfrm>
              <a:off x="2302" y="853"/>
              <a:ext cx="986" cy="2329"/>
            </a:xfrm>
            <a:custGeom>
              <a:avLst/>
              <a:gdLst>
                <a:gd name="T0" fmla="*/ 0 w 608"/>
                <a:gd name="T1" fmla="*/ 87 h 1436"/>
                <a:gd name="T2" fmla="*/ 586 w 608"/>
                <a:gd name="T3" fmla="*/ 696 h 1436"/>
                <a:gd name="T4" fmla="*/ 356 w 608"/>
                <a:gd name="T5" fmla="*/ 1340 h 1436"/>
                <a:gd name="T6" fmla="*/ 24 w 608"/>
                <a:gd name="T7" fmla="*/ 1411 h 1436"/>
                <a:gd name="T8" fmla="*/ 292 w 608"/>
                <a:gd name="T9" fmla="*/ 648 h 1436"/>
                <a:gd name="T10" fmla="*/ 0 w 608"/>
                <a:gd name="T11" fmla="*/ 87 h 1436"/>
              </a:gdLst>
              <a:ahLst/>
              <a:cxnLst>
                <a:cxn ang="0">
                  <a:pos x="T0" y="T1"/>
                </a:cxn>
                <a:cxn ang="0">
                  <a:pos x="T2" y="T3"/>
                </a:cxn>
                <a:cxn ang="0">
                  <a:pos x="T4" y="T5"/>
                </a:cxn>
                <a:cxn ang="0">
                  <a:pos x="T6" y="T7"/>
                </a:cxn>
                <a:cxn ang="0">
                  <a:pos x="T8" y="T9"/>
                </a:cxn>
                <a:cxn ang="0">
                  <a:pos x="T10" y="T11"/>
                </a:cxn>
              </a:cxnLst>
              <a:rect l="0" t="0" r="r" b="b"/>
              <a:pathLst>
                <a:path w="608" h="1436">
                  <a:moveTo>
                    <a:pt x="0" y="87"/>
                  </a:moveTo>
                  <a:cubicBezTo>
                    <a:pt x="105" y="42"/>
                    <a:pt x="542" y="0"/>
                    <a:pt x="586" y="696"/>
                  </a:cubicBezTo>
                  <a:cubicBezTo>
                    <a:pt x="608" y="1056"/>
                    <a:pt x="499" y="1238"/>
                    <a:pt x="356" y="1340"/>
                  </a:cubicBezTo>
                  <a:cubicBezTo>
                    <a:pt x="221" y="1436"/>
                    <a:pt x="50" y="1433"/>
                    <a:pt x="24" y="1411"/>
                  </a:cubicBezTo>
                  <a:cubicBezTo>
                    <a:pt x="137" y="1337"/>
                    <a:pt x="401" y="1061"/>
                    <a:pt x="292" y="648"/>
                  </a:cubicBezTo>
                  <a:cubicBezTo>
                    <a:pt x="183" y="235"/>
                    <a:pt x="0" y="87"/>
                    <a:pt x="0" y="87"/>
                  </a:cubicBezTo>
                  <a:close/>
                </a:path>
              </a:pathLst>
            </a:custGeom>
            <a:gradFill>
              <a:gsLst>
                <a:gs pos="0">
                  <a:schemeClr val="accent1"/>
                </a:gs>
                <a:gs pos="64000">
                  <a:schemeClr val="tx1"/>
                </a:gs>
              </a:gsLst>
              <a:lin ang="5400000" scaled="0"/>
            </a:gradFill>
            <a:ln>
              <a:noFill/>
            </a:ln>
            <a:effectLst>
              <a:outerShdw blurRad="127000" algn="l"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75" descr="" title=""/>
            <p:cNvSpPr>
              <a:spLocks/>
            </p:cNvSpPr>
            <p:nvPr/>
          </p:nvSpPr>
          <p:spPr bwMode="auto">
            <a:xfrm>
              <a:off x="1398" y="785"/>
              <a:ext cx="1537" cy="2609"/>
            </a:xfrm>
            <a:custGeom>
              <a:avLst/>
              <a:gdLst>
                <a:gd name="T0" fmla="*/ 116 w 947"/>
                <a:gd name="T1" fmla="*/ 404 h 1609"/>
                <a:gd name="T2" fmla="*/ 838 w 947"/>
                <a:gd name="T3" fmla="*/ 432 h 1609"/>
                <a:gd name="T4" fmla="*/ 800 w 947"/>
                <a:gd name="T5" fmla="*/ 1233 h 1609"/>
                <a:gd name="T6" fmla="*/ 135 w 947"/>
                <a:gd name="T7" fmla="*/ 1221 h 1609"/>
                <a:gd name="T8" fmla="*/ 116 w 947"/>
                <a:gd name="T9" fmla="*/ 404 h 1609"/>
              </a:gdLst>
              <a:ahLst/>
              <a:cxnLst>
                <a:cxn ang="0">
                  <a:pos x="T0" y="T1"/>
                </a:cxn>
                <a:cxn ang="0">
                  <a:pos x="T2" y="T3"/>
                </a:cxn>
                <a:cxn ang="0">
                  <a:pos x="T4" y="T5"/>
                </a:cxn>
                <a:cxn ang="0">
                  <a:pos x="T6" y="T7"/>
                </a:cxn>
                <a:cxn ang="0">
                  <a:pos x="T8" y="T9"/>
                </a:cxn>
              </a:cxnLst>
              <a:rect l="0" t="0" r="r" b="b"/>
              <a:pathLst>
                <a:path w="947" h="1609">
                  <a:moveTo>
                    <a:pt x="116" y="404"/>
                  </a:moveTo>
                  <a:cubicBezTo>
                    <a:pt x="279" y="35"/>
                    <a:pt x="673" y="0"/>
                    <a:pt x="838" y="432"/>
                  </a:cubicBezTo>
                  <a:cubicBezTo>
                    <a:pt x="947" y="716"/>
                    <a:pt x="907" y="991"/>
                    <a:pt x="800" y="1233"/>
                  </a:cubicBezTo>
                  <a:cubicBezTo>
                    <a:pt x="636" y="1609"/>
                    <a:pt x="289" y="1609"/>
                    <a:pt x="135" y="1221"/>
                  </a:cubicBezTo>
                  <a:cubicBezTo>
                    <a:pt x="0" y="879"/>
                    <a:pt x="54" y="545"/>
                    <a:pt x="116" y="404"/>
                  </a:cubicBezTo>
                  <a:close/>
                </a:path>
              </a:pathLst>
            </a:custGeom>
            <a:gradFill>
              <a:gsLst>
                <a:gs pos="0">
                  <a:schemeClr val="accent1"/>
                </a:gs>
                <a:gs pos="64000">
                  <a:schemeClr val="tx1"/>
                </a:gs>
              </a:gsLst>
              <a:lin ang="5400000" scaled="0"/>
            </a:gradFill>
            <a:ln>
              <a:noFill/>
            </a:ln>
            <a:effectLst>
              <a:outerShdw blurRad="63500" algn="ctr" rotWithShape="0">
                <a:prstClr val="black">
                  <a:alpha val="8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76" descr="" title=""/>
            <p:cNvSpPr>
              <a:spLocks/>
            </p:cNvSpPr>
            <p:nvPr/>
          </p:nvSpPr>
          <p:spPr bwMode="auto">
            <a:xfrm>
              <a:off x="1445" y="1317"/>
              <a:ext cx="690" cy="624"/>
            </a:xfrm>
            <a:custGeom>
              <a:avLst/>
              <a:gdLst>
                <a:gd name="T0" fmla="*/ 398 w 425"/>
                <a:gd name="T1" fmla="*/ 296 h 385"/>
                <a:gd name="T2" fmla="*/ 348 w 425"/>
                <a:gd name="T3" fmla="*/ 222 h 385"/>
                <a:gd name="T4" fmla="*/ 283 w 425"/>
                <a:gd name="T5" fmla="*/ 271 h 385"/>
                <a:gd name="T6" fmla="*/ 177 w 425"/>
                <a:gd name="T7" fmla="*/ 197 h 385"/>
                <a:gd name="T8" fmla="*/ 236 w 425"/>
                <a:gd name="T9" fmla="*/ 94 h 385"/>
                <a:gd name="T10" fmla="*/ 98 w 425"/>
                <a:gd name="T11" fmla="*/ 5 h 385"/>
                <a:gd name="T12" fmla="*/ 37 w 425"/>
                <a:gd name="T13" fmla="*/ 16 h 385"/>
                <a:gd name="T14" fmla="*/ 2 w 425"/>
                <a:gd name="T15" fmla="*/ 191 h 385"/>
                <a:gd name="T16" fmla="*/ 46 w 425"/>
                <a:gd name="T17" fmla="*/ 324 h 385"/>
                <a:gd name="T18" fmla="*/ 382 w 425"/>
                <a:gd name="T19" fmla="*/ 370 h 385"/>
                <a:gd name="T20" fmla="*/ 398 w 425"/>
                <a:gd name="T21"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5" h="385">
                  <a:moveTo>
                    <a:pt x="398" y="296"/>
                  </a:moveTo>
                  <a:cubicBezTo>
                    <a:pt x="386" y="275"/>
                    <a:pt x="368" y="249"/>
                    <a:pt x="348" y="222"/>
                  </a:cubicBezTo>
                  <a:cubicBezTo>
                    <a:pt x="336" y="247"/>
                    <a:pt x="313" y="265"/>
                    <a:pt x="283" y="271"/>
                  </a:cubicBezTo>
                  <a:cubicBezTo>
                    <a:pt x="234" y="280"/>
                    <a:pt x="186" y="246"/>
                    <a:pt x="177" y="197"/>
                  </a:cubicBezTo>
                  <a:cubicBezTo>
                    <a:pt x="169" y="152"/>
                    <a:pt x="194" y="109"/>
                    <a:pt x="236" y="94"/>
                  </a:cubicBezTo>
                  <a:cubicBezTo>
                    <a:pt x="188" y="50"/>
                    <a:pt x="120" y="9"/>
                    <a:pt x="98" y="5"/>
                  </a:cubicBezTo>
                  <a:cubicBezTo>
                    <a:pt x="76" y="0"/>
                    <a:pt x="57" y="1"/>
                    <a:pt x="37" y="16"/>
                  </a:cubicBezTo>
                  <a:cubicBezTo>
                    <a:pt x="2" y="42"/>
                    <a:pt x="0" y="160"/>
                    <a:pt x="2" y="191"/>
                  </a:cubicBezTo>
                  <a:cubicBezTo>
                    <a:pt x="4" y="222"/>
                    <a:pt x="6" y="295"/>
                    <a:pt x="46" y="324"/>
                  </a:cubicBezTo>
                  <a:cubicBezTo>
                    <a:pt x="102" y="364"/>
                    <a:pt x="306" y="385"/>
                    <a:pt x="382" y="370"/>
                  </a:cubicBezTo>
                  <a:cubicBezTo>
                    <a:pt x="424" y="362"/>
                    <a:pt x="425" y="345"/>
                    <a:pt x="398" y="296"/>
                  </a:cubicBezTo>
                  <a:close/>
                </a:path>
              </a:pathLst>
            </a:custGeom>
            <a:gradFill>
              <a:gsLst>
                <a:gs pos="100000">
                  <a:schemeClr val="accent6"/>
                </a:gs>
                <a:gs pos="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77" descr="" title=""/>
            <p:cNvSpPr>
              <a:spLocks/>
            </p:cNvSpPr>
            <p:nvPr/>
          </p:nvSpPr>
          <p:spPr bwMode="auto">
            <a:xfrm>
              <a:off x="1720" y="1469"/>
              <a:ext cx="290" cy="302"/>
            </a:xfrm>
            <a:custGeom>
              <a:avLst/>
              <a:gdLst>
                <a:gd name="T0" fmla="*/ 8 w 179"/>
                <a:gd name="T1" fmla="*/ 103 h 186"/>
                <a:gd name="T2" fmla="*/ 114 w 179"/>
                <a:gd name="T3" fmla="*/ 177 h 186"/>
                <a:gd name="T4" fmla="*/ 179 w 179"/>
                <a:gd name="T5" fmla="*/ 128 h 186"/>
                <a:gd name="T6" fmla="*/ 67 w 179"/>
                <a:gd name="T7" fmla="*/ 0 h 186"/>
                <a:gd name="T8" fmla="*/ 8 w 179"/>
                <a:gd name="T9" fmla="*/ 103 h 186"/>
              </a:gdLst>
              <a:ahLst/>
              <a:cxnLst>
                <a:cxn ang="0">
                  <a:pos x="T0" y="T1"/>
                </a:cxn>
                <a:cxn ang="0">
                  <a:pos x="T2" y="T3"/>
                </a:cxn>
                <a:cxn ang="0">
                  <a:pos x="T4" y="T5"/>
                </a:cxn>
                <a:cxn ang="0">
                  <a:pos x="T6" y="T7"/>
                </a:cxn>
                <a:cxn ang="0">
                  <a:pos x="T8" y="T9"/>
                </a:cxn>
              </a:cxnLst>
              <a:rect l="0" t="0" r="r" b="b"/>
              <a:pathLst>
                <a:path w="179" h="186">
                  <a:moveTo>
                    <a:pt x="8" y="103"/>
                  </a:moveTo>
                  <a:cubicBezTo>
                    <a:pt x="17" y="152"/>
                    <a:pt x="65" y="186"/>
                    <a:pt x="114" y="177"/>
                  </a:cubicBezTo>
                  <a:cubicBezTo>
                    <a:pt x="144" y="171"/>
                    <a:pt x="167" y="153"/>
                    <a:pt x="179" y="128"/>
                  </a:cubicBezTo>
                  <a:cubicBezTo>
                    <a:pt x="148" y="85"/>
                    <a:pt x="108" y="39"/>
                    <a:pt x="67" y="0"/>
                  </a:cubicBezTo>
                  <a:cubicBezTo>
                    <a:pt x="25" y="15"/>
                    <a:pt x="0" y="58"/>
                    <a:pt x="8" y="10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78" descr="" title=""/>
            <p:cNvSpPr>
              <a:spLocks/>
            </p:cNvSpPr>
            <p:nvPr/>
          </p:nvSpPr>
          <p:spPr bwMode="auto">
            <a:xfrm>
              <a:off x="2232" y="1335"/>
              <a:ext cx="664" cy="604"/>
            </a:xfrm>
            <a:custGeom>
              <a:avLst/>
              <a:gdLst>
                <a:gd name="T0" fmla="*/ 309 w 409"/>
                <a:gd name="T1" fmla="*/ 20 h 373"/>
                <a:gd name="T2" fmla="*/ 199 w 409"/>
                <a:gd name="T3" fmla="*/ 93 h 373"/>
                <a:gd name="T4" fmla="*/ 242 w 409"/>
                <a:gd name="T5" fmla="*/ 155 h 373"/>
                <a:gd name="T6" fmla="*/ 168 w 409"/>
                <a:gd name="T7" fmla="*/ 262 h 373"/>
                <a:gd name="T8" fmla="*/ 80 w 409"/>
                <a:gd name="T9" fmla="*/ 229 h 373"/>
                <a:gd name="T10" fmla="*/ 19 w 409"/>
                <a:gd name="T11" fmla="*/ 321 h 373"/>
                <a:gd name="T12" fmla="*/ 78 w 409"/>
                <a:gd name="T13" fmla="*/ 368 h 373"/>
                <a:gd name="T14" fmla="*/ 324 w 409"/>
                <a:gd name="T15" fmla="*/ 334 h 373"/>
                <a:gd name="T16" fmla="*/ 393 w 409"/>
                <a:gd name="T17" fmla="*/ 254 h 373"/>
                <a:gd name="T18" fmla="*/ 403 w 409"/>
                <a:gd name="T19" fmla="*/ 89 h 373"/>
                <a:gd name="T20" fmla="*/ 309 w 409"/>
                <a:gd name="T2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373">
                  <a:moveTo>
                    <a:pt x="309" y="20"/>
                  </a:moveTo>
                  <a:cubicBezTo>
                    <a:pt x="275" y="30"/>
                    <a:pt x="236" y="58"/>
                    <a:pt x="199" y="93"/>
                  </a:cubicBezTo>
                  <a:cubicBezTo>
                    <a:pt x="221" y="106"/>
                    <a:pt x="237" y="128"/>
                    <a:pt x="242" y="155"/>
                  </a:cubicBezTo>
                  <a:cubicBezTo>
                    <a:pt x="251" y="205"/>
                    <a:pt x="218" y="253"/>
                    <a:pt x="168" y="262"/>
                  </a:cubicBezTo>
                  <a:cubicBezTo>
                    <a:pt x="134" y="268"/>
                    <a:pt x="101" y="254"/>
                    <a:pt x="80" y="229"/>
                  </a:cubicBezTo>
                  <a:cubicBezTo>
                    <a:pt x="48" y="271"/>
                    <a:pt x="25" y="308"/>
                    <a:pt x="19" y="321"/>
                  </a:cubicBezTo>
                  <a:cubicBezTo>
                    <a:pt x="0" y="366"/>
                    <a:pt x="44" y="373"/>
                    <a:pt x="78" y="368"/>
                  </a:cubicBezTo>
                  <a:cubicBezTo>
                    <a:pt x="113" y="364"/>
                    <a:pt x="289" y="344"/>
                    <a:pt x="324" y="334"/>
                  </a:cubicBezTo>
                  <a:cubicBezTo>
                    <a:pt x="360" y="324"/>
                    <a:pt x="391" y="290"/>
                    <a:pt x="393" y="254"/>
                  </a:cubicBezTo>
                  <a:cubicBezTo>
                    <a:pt x="396" y="218"/>
                    <a:pt x="409" y="145"/>
                    <a:pt x="403" y="89"/>
                  </a:cubicBezTo>
                  <a:cubicBezTo>
                    <a:pt x="396" y="32"/>
                    <a:pt x="383" y="0"/>
                    <a:pt x="309" y="20"/>
                  </a:cubicBezTo>
                  <a:close/>
                </a:path>
              </a:pathLst>
            </a:custGeom>
            <a:gradFill flip="none" rotWithShape="1">
              <a:gsLst>
                <a:gs pos="100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79" descr="" title=""/>
            <p:cNvSpPr>
              <a:spLocks/>
            </p:cNvSpPr>
            <p:nvPr/>
          </p:nvSpPr>
          <p:spPr bwMode="auto">
            <a:xfrm>
              <a:off x="2362" y="1485"/>
              <a:ext cx="277" cy="284"/>
            </a:xfrm>
            <a:custGeom>
              <a:avLst/>
              <a:gdLst>
                <a:gd name="T0" fmla="*/ 88 w 171"/>
                <a:gd name="T1" fmla="*/ 169 h 175"/>
                <a:gd name="T2" fmla="*/ 162 w 171"/>
                <a:gd name="T3" fmla="*/ 62 h 175"/>
                <a:gd name="T4" fmla="*/ 119 w 171"/>
                <a:gd name="T5" fmla="*/ 0 h 175"/>
                <a:gd name="T6" fmla="*/ 0 w 171"/>
                <a:gd name="T7" fmla="*/ 136 h 175"/>
                <a:gd name="T8" fmla="*/ 88 w 171"/>
                <a:gd name="T9" fmla="*/ 169 h 175"/>
              </a:gdLst>
              <a:ahLst/>
              <a:cxnLst>
                <a:cxn ang="0">
                  <a:pos x="T0" y="T1"/>
                </a:cxn>
                <a:cxn ang="0">
                  <a:pos x="T2" y="T3"/>
                </a:cxn>
                <a:cxn ang="0">
                  <a:pos x="T4" y="T5"/>
                </a:cxn>
                <a:cxn ang="0">
                  <a:pos x="T6" y="T7"/>
                </a:cxn>
                <a:cxn ang="0">
                  <a:pos x="T8" y="T9"/>
                </a:cxn>
              </a:cxnLst>
              <a:rect l="0" t="0" r="r" b="b"/>
              <a:pathLst>
                <a:path w="171" h="175">
                  <a:moveTo>
                    <a:pt x="88" y="169"/>
                  </a:moveTo>
                  <a:cubicBezTo>
                    <a:pt x="138" y="160"/>
                    <a:pt x="171" y="112"/>
                    <a:pt x="162" y="62"/>
                  </a:cubicBezTo>
                  <a:cubicBezTo>
                    <a:pt x="157" y="35"/>
                    <a:pt x="141" y="13"/>
                    <a:pt x="119" y="0"/>
                  </a:cubicBezTo>
                  <a:cubicBezTo>
                    <a:pt x="75" y="41"/>
                    <a:pt x="33" y="92"/>
                    <a:pt x="0" y="136"/>
                  </a:cubicBezTo>
                  <a:cubicBezTo>
                    <a:pt x="21" y="161"/>
                    <a:pt x="54" y="175"/>
                    <a:pt x="88" y="169"/>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80" descr="" title=""/>
            <p:cNvSpPr>
              <a:spLocks/>
            </p:cNvSpPr>
            <p:nvPr/>
          </p:nvSpPr>
          <p:spPr bwMode="auto">
            <a:xfrm>
              <a:off x="1363" y="2064"/>
              <a:ext cx="305" cy="633"/>
            </a:xfrm>
            <a:custGeom>
              <a:avLst/>
              <a:gdLst>
                <a:gd name="T0" fmla="*/ 32 w 188"/>
                <a:gd name="T1" fmla="*/ 15 h 390"/>
                <a:gd name="T2" fmla="*/ 20 w 188"/>
                <a:gd name="T3" fmla="*/ 72 h 390"/>
                <a:gd name="T4" fmla="*/ 163 w 188"/>
                <a:gd name="T5" fmla="*/ 390 h 390"/>
                <a:gd name="T6" fmla="*/ 188 w 188"/>
                <a:gd name="T7" fmla="*/ 372 h 390"/>
                <a:gd name="T8" fmla="*/ 51 w 188"/>
                <a:gd name="T9" fmla="*/ 29 h 390"/>
                <a:gd name="T10" fmla="*/ 32 w 188"/>
                <a:gd name="T11" fmla="*/ 15 h 390"/>
              </a:gdLst>
              <a:ahLst/>
              <a:cxnLst>
                <a:cxn ang="0">
                  <a:pos x="T0" y="T1"/>
                </a:cxn>
                <a:cxn ang="0">
                  <a:pos x="T2" y="T3"/>
                </a:cxn>
                <a:cxn ang="0">
                  <a:pos x="T4" y="T5"/>
                </a:cxn>
                <a:cxn ang="0">
                  <a:pos x="T6" y="T7"/>
                </a:cxn>
                <a:cxn ang="0">
                  <a:pos x="T8" y="T9"/>
                </a:cxn>
                <a:cxn ang="0">
                  <a:pos x="T10" y="T11"/>
                </a:cxn>
              </a:cxnLst>
              <a:rect l="0" t="0" r="r" b="b"/>
              <a:pathLst>
                <a:path w="188" h="390">
                  <a:moveTo>
                    <a:pt x="32" y="15"/>
                  </a:moveTo>
                  <a:cubicBezTo>
                    <a:pt x="32" y="15"/>
                    <a:pt x="0" y="0"/>
                    <a:pt x="20" y="72"/>
                  </a:cubicBezTo>
                  <a:cubicBezTo>
                    <a:pt x="35" y="125"/>
                    <a:pt x="72" y="305"/>
                    <a:pt x="163" y="390"/>
                  </a:cubicBezTo>
                  <a:cubicBezTo>
                    <a:pt x="173" y="382"/>
                    <a:pt x="179" y="379"/>
                    <a:pt x="188" y="372"/>
                  </a:cubicBezTo>
                  <a:cubicBezTo>
                    <a:pt x="96" y="266"/>
                    <a:pt x="72" y="147"/>
                    <a:pt x="51" y="29"/>
                  </a:cubicBezTo>
                  <a:cubicBezTo>
                    <a:pt x="42" y="22"/>
                    <a:pt x="36" y="17"/>
                    <a:pt x="32" y="15"/>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81" descr="" title=""/>
            <p:cNvSpPr>
              <a:spLocks/>
            </p:cNvSpPr>
            <p:nvPr/>
          </p:nvSpPr>
          <p:spPr bwMode="auto">
            <a:xfrm>
              <a:off x="1442" y="2068"/>
              <a:ext cx="1493" cy="762"/>
            </a:xfrm>
            <a:custGeom>
              <a:avLst/>
              <a:gdLst>
                <a:gd name="T0" fmla="*/ 153 w 920"/>
                <a:gd name="T1" fmla="*/ 358 h 470"/>
                <a:gd name="T2" fmla="*/ 137 w 920"/>
                <a:gd name="T3" fmla="*/ 372 h 470"/>
                <a:gd name="T4" fmla="*/ 0 w 920"/>
                <a:gd name="T5" fmla="*/ 25 h 470"/>
                <a:gd name="T6" fmla="*/ 80 w 920"/>
                <a:gd name="T7" fmla="*/ 79 h 470"/>
                <a:gd name="T8" fmla="*/ 93 w 920"/>
                <a:gd name="T9" fmla="*/ 155 h 470"/>
                <a:gd name="T10" fmla="*/ 126 w 920"/>
                <a:gd name="T11" fmla="*/ 106 h 470"/>
                <a:gd name="T12" fmla="*/ 196 w 920"/>
                <a:gd name="T13" fmla="*/ 128 h 470"/>
                <a:gd name="T14" fmla="*/ 262 w 920"/>
                <a:gd name="T15" fmla="*/ 279 h 470"/>
                <a:gd name="T16" fmla="*/ 313 w 920"/>
                <a:gd name="T17" fmla="*/ 182 h 470"/>
                <a:gd name="T18" fmla="*/ 531 w 920"/>
                <a:gd name="T19" fmla="*/ 194 h 470"/>
                <a:gd name="T20" fmla="*/ 564 w 920"/>
                <a:gd name="T21" fmla="*/ 291 h 470"/>
                <a:gd name="T22" fmla="*/ 658 w 920"/>
                <a:gd name="T23" fmla="*/ 138 h 470"/>
                <a:gd name="T24" fmla="*/ 750 w 920"/>
                <a:gd name="T25" fmla="*/ 103 h 470"/>
                <a:gd name="T26" fmla="*/ 780 w 920"/>
                <a:gd name="T27" fmla="*/ 162 h 470"/>
                <a:gd name="T28" fmla="*/ 804 w 920"/>
                <a:gd name="T29" fmla="*/ 77 h 470"/>
                <a:gd name="T30" fmla="*/ 898 w 920"/>
                <a:gd name="T31" fmla="*/ 21 h 470"/>
                <a:gd name="T32" fmla="*/ 917 w 920"/>
                <a:gd name="T33" fmla="*/ 45 h 470"/>
                <a:gd name="T34" fmla="*/ 710 w 920"/>
                <a:gd name="T35" fmla="*/ 410 h 470"/>
                <a:gd name="T36" fmla="*/ 687 w 920"/>
                <a:gd name="T37" fmla="*/ 364 h 470"/>
                <a:gd name="T38" fmla="*/ 663 w 920"/>
                <a:gd name="T39" fmla="*/ 439 h 470"/>
                <a:gd name="T40" fmla="*/ 594 w 920"/>
                <a:gd name="T41" fmla="*/ 452 h 470"/>
                <a:gd name="T42" fmla="*/ 543 w 920"/>
                <a:gd name="T43" fmla="*/ 341 h 470"/>
                <a:gd name="T44" fmla="*/ 476 w 920"/>
                <a:gd name="T45" fmla="*/ 457 h 470"/>
                <a:gd name="T46" fmla="*/ 339 w 920"/>
                <a:gd name="T47" fmla="*/ 459 h 470"/>
                <a:gd name="T48" fmla="*/ 301 w 920"/>
                <a:gd name="T49" fmla="*/ 312 h 470"/>
                <a:gd name="T50" fmla="*/ 223 w 920"/>
                <a:gd name="T51" fmla="*/ 432 h 470"/>
                <a:gd name="T52" fmla="*/ 155 w 920"/>
                <a:gd name="T53" fmla="*/ 417 h 470"/>
                <a:gd name="T54" fmla="*/ 153 w 920"/>
                <a:gd name="T55" fmla="*/ 3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0" h="470">
                  <a:moveTo>
                    <a:pt x="153" y="358"/>
                  </a:moveTo>
                  <a:cubicBezTo>
                    <a:pt x="147" y="363"/>
                    <a:pt x="141" y="369"/>
                    <a:pt x="137" y="372"/>
                  </a:cubicBezTo>
                  <a:cubicBezTo>
                    <a:pt x="46" y="266"/>
                    <a:pt x="21" y="144"/>
                    <a:pt x="0" y="25"/>
                  </a:cubicBezTo>
                  <a:cubicBezTo>
                    <a:pt x="25" y="44"/>
                    <a:pt x="68" y="74"/>
                    <a:pt x="80" y="79"/>
                  </a:cubicBezTo>
                  <a:cubicBezTo>
                    <a:pt x="86" y="114"/>
                    <a:pt x="92" y="138"/>
                    <a:pt x="93" y="155"/>
                  </a:cubicBezTo>
                  <a:cubicBezTo>
                    <a:pt x="107" y="138"/>
                    <a:pt x="118" y="113"/>
                    <a:pt x="126" y="106"/>
                  </a:cubicBezTo>
                  <a:cubicBezTo>
                    <a:pt x="159" y="117"/>
                    <a:pt x="181" y="124"/>
                    <a:pt x="196" y="128"/>
                  </a:cubicBezTo>
                  <a:cubicBezTo>
                    <a:pt x="210" y="170"/>
                    <a:pt x="242" y="252"/>
                    <a:pt x="262" y="279"/>
                  </a:cubicBezTo>
                  <a:cubicBezTo>
                    <a:pt x="277" y="241"/>
                    <a:pt x="305" y="193"/>
                    <a:pt x="313" y="182"/>
                  </a:cubicBezTo>
                  <a:cubicBezTo>
                    <a:pt x="367" y="174"/>
                    <a:pt x="498" y="185"/>
                    <a:pt x="531" y="194"/>
                  </a:cubicBezTo>
                  <a:cubicBezTo>
                    <a:pt x="545" y="235"/>
                    <a:pt x="560" y="277"/>
                    <a:pt x="564" y="291"/>
                  </a:cubicBezTo>
                  <a:cubicBezTo>
                    <a:pt x="612" y="242"/>
                    <a:pt x="647" y="182"/>
                    <a:pt x="658" y="138"/>
                  </a:cubicBezTo>
                  <a:cubicBezTo>
                    <a:pt x="684" y="131"/>
                    <a:pt x="717" y="118"/>
                    <a:pt x="750" y="103"/>
                  </a:cubicBezTo>
                  <a:cubicBezTo>
                    <a:pt x="758" y="99"/>
                    <a:pt x="766" y="137"/>
                    <a:pt x="780" y="162"/>
                  </a:cubicBezTo>
                  <a:cubicBezTo>
                    <a:pt x="790" y="128"/>
                    <a:pt x="792" y="107"/>
                    <a:pt x="804" y="77"/>
                  </a:cubicBezTo>
                  <a:cubicBezTo>
                    <a:pt x="850" y="54"/>
                    <a:pt x="888" y="31"/>
                    <a:pt x="898" y="21"/>
                  </a:cubicBezTo>
                  <a:cubicBezTo>
                    <a:pt x="918" y="0"/>
                    <a:pt x="920" y="29"/>
                    <a:pt x="917" y="45"/>
                  </a:cubicBezTo>
                  <a:cubicBezTo>
                    <a:pt x="908" y="97"/>
                    <a:pt x="824" y="316"/>
                    <a:pt x="710" y="410"/>
                  </a:cubicBezTo>
                  <a:cubicBezTo>
                    <a:pt x="706" y="395"/>
                    <a:pt x="698" y="387"/>
                    <a:pt x="687" y="364"/>
                  </a:cubicBezTo>
                  <a:cubicBezTo>
                    <a:pt x="678" y="406"/>
                    <a:pt x="672" y="436"/>
                    <a:pt x="663" y="439"/>
                  </a:cubicBezTo>
                  <a:cubicBezTo>
                    <a:pt x="637" y="448"/>
                    <a:pt x="615" y="446"/>
                    <a:pt x="594" y="452"/>
                  </a:cubicBezTo>
                  <a:cubicBezTo>
                    <a:pt x="554" y="370"/>
                    <a:pt x="550" y="362"/>
                    <a:pt x="543" y="341"/>
                  </a:cubicBezTo>
                  <a:cubicBezTo>
                    <a:pt x="518" y="379"/>
                    <a:pt x="489" y="432"/>
                    <a:pt x="476" y="457"/>
                  </a:cubicBezTo>
                  <a:cubicBezTo>
                    <a:pt x="429" y="470"/>
                    <a:pt x="369" y="469"/>
                    <a:pt x="339" y="459"/>
                  </a:cubicBezTo>
                  <a:cubicBezTo>
                    <a:pt x="323" y="392"/>
                    <a:pt x="308" y="336"/>
                    <a:pt x="301" y="312"/>
                  </a:cubicBezTo>
                  <a:cubicBezTo>
                    <a:pt x="281" y="341"/>
                    <a:pt x="236" y="410"/>
                    <a:pt x="223" y="432"/>
                  </a:cubicBezTo>
                  <a:cubicBezTo>
                    <a:pt x="198" y="433"/>
                    <a:pt x="175" y="427"/>
                    <a:pt x="155" y="417"/>
                  </a:cubicBezTo>
                  <a:cubicBezTo>
                    <a:pt x="150" y="414"/>
                    <a:pt x="153" y="367"/>
                    <a:pt x="153" y="358"/>
                  </a:cubicBezTo>
                  <a:close/>
                </a:path>
              </a:pathLst>
            </a:custGeom>
            <a:gradFill flip="none" rotWithShape="1">
              <a:gsLst>
                <a:gs pos="100000">
                  <a:schemeClr val="accent6"/>
                </a:gs>
                <a:gs pos="10000">
                  <a:schemeClr val="accent4"/>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82" descr="" title=""/>
            <p:cNvSpPr>
              <a:spLocks/>
            </p:cNvSpPr>
            <p:nvPr/>
          </p:nvSpPr>
          <p:spPr bwMode="auto">
            <a:xfrm>
              <a:off x="1685" y="2648"/>
              <a:ext cx="140" cy="120"/>
            </a:xfrm>
            <a:custGeom>
              <a:avLst/>
              <a:gdLst>
                <a:gd name="T0" fmla="*/ 4 w 86"/>
                <a:gd name="T1" fmla="*/ 0 h 74"/>
                <a:gd name="T2" fmla="*/ 21 w 86"/>
                <a:gd name="T3" fmla="*/ 11 h 74"/>
                <a:gd name="T4" fmla="*/ 23 w 86"/>
                <a:gd name="T5" fmla="*/ 45 h 74"/>
                <a:gd name="T6" fmla="*/ 86 w 86"/>
                <a:gd name="T7" fmla="*/ 56 h 74"/>
                <a:gd name="T8" fmla="*/ 73 w 86"/>
                <a:gd name="T9" fmla="*/ 74 h 74"/>
                <a:gd name="T10" fmla="*/ 2 w 86"/>
                <a:gd name="T11" fmla="*/ 57 h 74"/>
                <a:gd name="T12" fmla="*/ 4 w 86"/>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6" h="74">
                  <a:moveTo>
                    <a:pt x="4" y="0"/>
                  </a:moveTo>
                  <a:cubicBezTo>
                    <a:pt x="21" y="11"/>
                    <a:pt x="21" y="11"/>
                    <a:pt x="21" y="11"/>
                  </a:cubicBezTo>
                  <a:cubicBezTo>
                    <a:pt x="23" y="45"/>
                    <a:pt x="23" y="45"/>
                    <a:pt x="23" y="45"/>
                  </a:cubicBezTo>
                  <a:cubicBezTo>
                    <a:pt x="86" y="56"/>
                    <a:pt x="86" y="56"/>
                    <a:pt x="86" y="56"/>
                  </a:cubicBezTo>
                  <a:cubicBezTo>
                    <a:pt x="73" y="74"/>
                    <a:pt x="73" y="74"/>
                    <a:pt x="73" y="74"/>
                  </a:cubicBezTo>
                  <a:cubicBezTo>
                    <a:pt x="73" y="74"/>
                    <a:pt x="22" y="74"/>
                    <a:pt x="2" y="57"/>
                  </a:cubicBezTo>
                  <a:cubicBezTo>
                    <a:pt x="0" y="29"/>
                    <a:pt x="4" y="0"/>
                    <a:pt x="4"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83" descr="" title=""/>
            <p:cNvSpPr>
              <a:spLocks/>
            </p:cNvSpPr>
            <p:nvPr/>
          </p:nvSpPr>
          <p:spPr bwMode="auto">
            <a:xfrm>
              <a:off x="1593" y="2239"/>
              <a:ext cx="86" cy="99"/>
            </a:xfrm>
            <a:custGeom>
              <a:avLst/>
              <a:gdLst>
                <a:gd name="T0" fmla="*/ 0 w 86"/>
                <a:gd name="T1" fmla="*/ 80 h 99"/>
                <a:gd name="T2" fmla="*/ 23 w 86"/>
                <a:gd name="T3" fmla="*/ 99 h 99"/>
                <a:gd name="T4" fmla="*/ 86 w 86"/>
                <a:gd name="T5" fmla="*/ 10 h 99"/>
                <a:gd name="T6" fmla="*/ 54 w 86"/>
                <a:gd name="T7" fmla="*/ 0 h 99"/>
                <a:gd name="T8" fmla="*/ 0 w 86"/>
                <a:gd name="T9" fmla="*/ 80 h 99"/>
              </a:gdLst>
              <a:ahLst/>
              <a:cxnLst>
                <a:cxn ang="0">
                  <a:pos x="T0" y="T1"/>
                </a:cxn>
                <a:cxn ang="0">
                  <a:pos x="T2" y="T3"/>
                </a:cxn>
                <a:cxn ang="0">
                  <a:pos x="T4" y="T5"/>
                </a:cxn>
                <a:cxn ang="0">
                  <a:pos x="T6" y="T7"/>
                </a:cxn>
                <a:cxn ang="0">
                  <a:pos x="T8" y="T9"/>
                </a:cxn>
              </a:cxnLst>
              <a:rect l="0" t="0" r="r" b="b"/>
              <a:pathLst>
                <a:path w="86" h="99">
                  <a:moveTo>
                    <a:pt x="0" y="80"/>
                  </a:moveTo>
                  <a:lnTo>
                    <a:pt x="23" y="99"/>
                  </a:lnTo>
                  <a:lnTo>
                    <a:pt x="86" y="10"/>
                  </a:lnTo>
                  <a:lnTo>
                    <a:pt x="54" y="0"/>
                  </a:lnTo>
                  <a:lnTo>
                    <a:pt x="0" y="80"/>
                  </a:ln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22" descr="" title=""/>
            <p:cNvSpPr>
              <a:spLocks/>
            </p:cNvSpPr>
            <p:nvPr/>
          </p:nvSpPr>
          <p:spPr bwMode="auto">
            <a:xfrm>
              <a:off x="1867" y="2359"/>
              <a:ext cx="120" cy="185"/>
            </a:xfrm>
            <a:custGeom>
              <a:avLst/>
              <a:gdLst>
                <a:gd name="T0" fmla="*/ 51 w 74"/>
                <a:gd name="T1" fmla="*/ 2 h 114"/>
                <a:gd name="T2" fmla="*/ 74 w 74"/>
                <a:gd name="T3" fmla="*/ 0 h 114"/>
                <a:gd name="T4" fmla="*/ 13 w 74"/>
                <a:gd name="T5" fmla="*/ 114 h 114"/>
                <a:gd name="T6" fmla="*/ 0 w 74"/>
                <a:gd name="T7" fmla="*/ 99 h 114"/>
                <a:gd name="T8" fmla="*/ 51 w 74"/>
                <a:gd name="T9" fmla="*/ 2 h 114"/>
              </a:gdLst>
              <a:ahLst/>
              <a:cxnLst>
                <a:cxn ang="0">
                  <a:pos x="T0" y="T1"/>
                </a:cxn>
                <a:cxn ang="0">
                  <a:pos x="T2" y="T3"/>
                </a:cxn>
                <a:cxn ang="0">
                  <a:pos x="T4" y="T5"/>
                </a:cxn>
                <a:cxn ang="0">
                  <a:pos x="T6" y="T7"/>
                </a:cxn>
                <a:cxn ang="0">
                  <a:pos x="T8" y="T9"/>
                </a:cxn>
              </a:cxnLst>
              <a:rect l="0" t="0" r="r" b="b"/>
              <a:pathLst>
                <a:path w="74" h="114">
                  <a:moveTo>
                    <a:pt x="51" y="2"/>
                  </a:moveTo>
                  <a:cubicBezTo>
                    <a:pt x="74" y="0"/>
                    <a:pt x="74" y="0"/>
                    <a:pt x="74" y="0"/>
                  </a:cubicBezTo>
                  <a:cubicBezTo>
                    <a:pt x="74" y="0"/>
                    <a:pt x="23" y="90"/>
                    <a:pt x="13" y="114"/>
                  </a:cubicBezTo>
                  <a:cubicBezTo>
                    <a:pt x="9" y="108"/>
                    <a:pt x="3" y="103"/>
                    <a:pt x="0" y="99"/>
                  </a:cubicBezTo>
                  <a:cubicBezTo>
                    <a:pt x="15" y="65"/>
                    <a:pt x="51" y="2"/>
                    <a:pt x="51" y="2"/>
                  </a:cubicBezTo>
                  <a:close/>
                </a:path>
              </a:pathLst>
            </a:custGeom>
            <a:gradFill flip="none" rotWithShape="1">
              <a:gsLst>
                <a:gs pos="68000">
                  <a:schemeClr val="accent6"/>
                </a:gs>
                <a:gs pos="0">
                  <a:schemeClr val="accent4"/>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23" descr="" title=""/>
            <p:cNvSpPr>
              <a:spLocks/>
            </p:cNvSpPr>
            <p:nvPr/>
          </p:nvSpPr>
          <p:spPr bwMode="auto">
            <a:xfrm>
              <a:off x="1930" y="2574"/>
              <a:ext cx="297" cy="261"/>
            </a:xfrm>
            <a:custGeom>
              <a:avLst/>
              <a:gdLst>
                <a:gd name="T0" fmla="*/ 0 w 183"/>
                <a:gd name="T1" fmla="*/ 0 h 161"/>
                <a:gd name="T2" fmla="*/ 28 w 183"/>
                <a:gd name="T3" fmla="*/ 19 h 161"/>
                <a:gd name="T4" fmla="*/ 57 w 183"/>
                <a:gd name="T5" fmla="*/ 129 h 161"/>
                <a:gd name="T6" fmla="*/ 183 w 183"/>
                <a:gd name="T7" fmla="*/ 130 h 161"/>
                <a:gd name="T8" fmla="*/ 175 w 183"/>
                <a:gd name="T9" fmla="*/ 145 h 161"/>
                <a:gd name="T10" fmla="*/ 38 w 183"/>
                <a:gd name="T11" fmla="*/ 147 h 161"/>
                <a:gd name="T12" fmla="*/ 0 w 1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3" h="161">
                  <a:moveTo>
                    <a:pt x="0" y="0"/>
                  </a:moveTo>
                  <a:cubicBezTo>
                    <a:pt x="0" y="0"/>
                    <a:pt x="20" y="14"/>
                    <a:pt x="28" y="19"/>
                  </a:cubicBezTo>
                  <a:cubicBezTo>
                    <a:pt x="36" y="53"/>
                    <a:pt x="54" y="117"/>
                    <a:pt x="57" y="129"/>
                  </a:cubicBezTo>
                  <a:cubicBezTo>
                    <a:pt x="75" y="132"/>
                    <a:pt x="147" y="136"/>
                    <a:pt x="183" y="130"/>
                  </a:cubicBezTo>
                  <a:cubicBezTo>
                    <a:pt x="181" y="135"/>
                    <a:pt x="178" y="140"/>
                    <a:pt x="175" y="145"/>
                  </a:cubicBezTo>
                  <a:cubicBezTo>
                    <a:pt x="130" y="161"/>
                    <a:pt x="58" y="155"/>
                    <a:pt x="38" y="147"/>
                  </a:cubicBezTo>
                  <a:cubicBezTo>
                    <a:pt x="31" y="119"/>
                    <a:pt x="0" y="0"/>
                    <a:pt x="0" y="0"/>
                  </a:cubicBezTo>
                  <a:close/>
                </a:path>
              </a:pathLst>
            </a:custGeom>
            <a:gradFill>
              <a:gsLst>
                <a:gs pos="100000">
                  <a:srgbClr val="FEC007"/>
                </a:gs>
                <a:gs pos="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24" descr="" title=""/>
            <p:cNvSpPr>
              <a:spLocks/>
            </p:cNvSpPr>
            <p:nvPr/>
          </p:nvSpPr>
          <p:spPr bwMode="auto">
            <a:xfrm>
              <a:off x="2357" y="2275"/>
              <a:ext cx="196" cy="264"/>
            </a:xfrm>
            <a:custGeom>
              <a:avLst/>
              <a:gdLst>
                <a:gd name="T0" fmla="*/ 0 w 121"/>
                <a:gd name="T1" fmla="*/ 163 h 163"/>
                <a:gd name="T2" fmla="*/ 33 w 121"/>
                <a:gd name="T3" fmla="*/ 155 h 163"/>
                <a:gd name="T4" fmla="*/ 121 w 121"/>
                <a:gd name="T5" fmla="*/ 0 h 163"/>
                <a:gd name="T6" fmla="*/ 94 w 121"/>
                <a:gd name="T7" fmla="*/ 10 h 163"/>
                <a:gd name="T8" fmla="*/ 0 w 121"/>
                <a:gd name="T9" fmla="*/ 163 h 163"/>
              </a:gdLst>
              <a:ahLst/>
              <a:cxnLst>
                <a:cxn ang="0">
                  <a:pos x="T0" y="T1"/>
                </a:cxn>
                <a:cxn ang="0">
                  <a:pos x="T2" y="T3"/>
                </a:cxn>
                <a:cxn ang="0">
                  <a:pos x="T4" y="T5"/>
                </a:cxn>
                <a:cxn ang="0">
                  <a:pos x="T6" y="T7"/>
                </a:cxn>
                <a:cxn ang="0">
                  <a:pos x="T8" y="T9"/>
                </a:cxn>
              </a:cxnLst>
              <a:rect l="0" t="0" r="r" b="b"/>
              <a:pathLst>
                <a:path w="121" h="163">
                  <a:moveTo>
                    <a:pt x="0" y="163"/>
                  </a:moveTo>
                  <a:cubicBezTo>
                    <a:pt x="10" y="163"/>
                    <a:pt x="17" y="160"/>
                    <a:pt x="33" y="155"/>
                  </a:cubicBezTo>
                  <a:cubicBezTo>
                    <a:pt x="68" y="122"/>
                    <a:pt x="116" y="31"/>
                    <a:pt x="121" y="0"/>
                  </a:cubicBezTo>
                  <a:cubicBezTo>
                    <a:pt x="113" y="3"/>
                    <a:pt x="102" y="8"/>
                    <a:pt x="94" y="10"/>
                  </a:cubicBezTo>
                  <a:cubicBezTo>
                    <a:pt x="78" y="75"/>
                    <a:pt x="22" y="138"/>
                    <a:pt x="0" y="163"/>
                  </a:cubicBezTo>
                  <a:close/>
                </a:path>
              </a:pathLst>
            </a:custGeom>
            <a:gradFill>
              <a:gsLst>
                <a:gs pos="29000">
                  <a:srgbClr val="FEC007"/>
                </a:gs>
                <a:gs pos="89000">
                  <a:schemeClr val="accent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25" descr="" title=""/>
            <p:cNvSpPr>
              <a:spLocks/>
            </p:cNvSpPr>
            <p:nvPr/>
          </p:nvSpPr>
          <p:spPr bwMode="auto">
            <a:xfrm>
              <a:off x="2323" y="2621"/>
              <a:ext cx="213" cy="180"/>
            </a:xfrm>
            <a:custGeom>
              <a:avLst/>
              <a:gdLst>
                <a:gd name="T0" fmla="*/ 0 w 131"/>
                <a:gd name="T1" fmla="*/ 0 h 111"/>
                <a:gd name="T2" fmla="*/ 32 w 131"/>
                <a:gd name="T3" fmla="*/ 10 h 111"/>
                <a:gd name="T4" fmla="*/ 62 w 131"/>
                <a:gd name="T5" fmla="*/ 88 h 111"/>
                <a:gd name="T6" fmla="*/ 131 w 131"/>
                <a:gd name="T7" fmla="*/ 78 h 111"/>
                <a:gd name="T8" fmla="*/ 120 w 131"/>
                <a:gd name="T9" fmla="*/ 98 h 111"/>
                <a:gd name="T10" fmla="*/ 51 w 131"/>
                <a:gd name="T11" fmla="*/ 111 h 111"/>
                <a:gd name="T12" fmla="*/ 0 w 131"/>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31" h="111">
                  <a:moveTo>
                    <a:pt x="0" y="0"/>
                  </a:moveTo>
                  <a:cubicBezTo>
                    <a:pt x="12" y="4"/>
                    <a:pt x="28" y="10"/>
                    <a:pt x="32" y="10"/>
                  </a:cubicBezTo>
                  <a:cubicBezTo>
                    <a:pt x="38" y="29"/>
                    <a:pt x="59" y="77"/>
                    <a:pt x="62" y="88"/>
                  </a:cubicBezTo>
                  <a:cubicBezTo>
                    <a:pt x="88" y="85"/>
                    <a:pt x="123" y="80"/>
                    <a:pt x="131" y="78"/>
                  </a:cubicBezTo>
                  <a:cubicBezTo>
                    <a:pt x="128" y="86"/>
                    <a:pt x="125" y="93"/>
                    <a:pt x="120" y="98"/>
                  </a:cubicBezTo>
                  <a:cubicBezTo>
                    <a:pt x="116" y="102"/>
                    <a:pt x="63" y="108"/>
                    <a:pt x="51" y="111"/>
                  </a:cubicBezTo>
                  <a:cubicBezTo>
                    <a:pt x="43" y="95"/>
                    <a:pt x="5" y="20"/>
                    <a:pt x="0" y="0"/>
                  </a:cubicBezTo>
                  <a:close/>
                </a:path>
              </a:pathLst>
            </a:custGeom>
            <a:gradFill>
              <a:gsLst>
                <a:gs pos="0">
                  <a:srgbClr val="FEC007"/>
                </a:gs>
                <a:gs pos="89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26" descr="" title=""/>
            <p:cNvSpPr>
              <a:spLocks/>
            </p:cNvSpPr>
            <p:nvPr/>
          </p:nvSpPr>
          <p:spPr bwMode="auto">
            <a:xfrm>
              <a:off x="2557" y="2650"/>
              <a:ext cx="118" cy="82"/>
            </a:xfrm>
            <a:custGeom>
              <a:avLst/>
              <a:gdLst>
                <a:gd name="T0" fmla="*/ 0 w 73"/>
                <a:gd name="T1" fmla="*/ 5 h 51"/>
                <a:gd name="T2" fmla="*/ 21 w 73"/>
                <a:gd name="T3" fmla="*/ 5 h 51"/>
                <a:gd name="T4" fmla="*/ 33 w 73"/>
                <a:gd name="T5" fmla="*/ 26 h 51"/>
                <a:gd name="T6" fmla="*/ 73 w 73"/>
                <a:gd name="T7" fmla="*/ 0 h 51"/>
                <a:gd name="T8" fmla="*/ 23 w 73"/>
                <a:gd name="T9" fmla="*/ 51 h 51"/>
                <a:gd name="T10" fmla="*/ 0 w 73"/>
                <a:gd name="T11" fmla="*/ 5 h 51"/>
              </a:gdLst>
              <a:ahLst/>
              <a:cxnLst>
                <a:cxn ang="0">
                  <a:pos x="T0" y="T1"/>
                </a:cxn>
                <a:cxn ang="0">
                  <a:pos x="T2" y="T3"/>
                </a:cxn>
                <a:cxn ang="0">
                  <a:pos x="T4" y="T5"/>
                </a:cxn>
                <a:cxn ang="0">
                  <a:pos x="T6" y="T7"/>
                </a:cxn>
                <a:cxn ang="0">
                  <a:pos x="T8" y="T9"/>
                </a:cxn>
                <a:cxn ang="0">
                  <a:pos x="T10" y="T11"/>
                </a:cxn>
              </a:cxnLst>
              <a:rect l="0" t="0" r="r" b="b"/>
              <a:pathLst>
                <a:path w="73" h="51">
                  <a:moveTo>
                    <a:pt x="0" y="5"/>
                  </a:moveTo>
                  <a:cubicBezTo>
                    <a:pt x="9" y="6"/>
                    <a:pt x="14" y="6"/>
                    <a:pt x="21" y="5"/>
                  </a:cubicBezTo>
                  <a:cubicBezTo>
                    <a:pt x="24" y="13"/>
                    <a:pt x="26" y="25"/>
                    <a:pt x="33" y="26"/>
                  </a:cubicBezTo>
                  <a:cubicBezTo>
                    <a:pt x="57" y="27"/>
                    <a:pt x="67" y="7"/>
                    <a:pt x="73" y="0"/>
                  </a:cubicBezTo>
                  <a:cubicBezTo>
                    <a:pt x="52" y="24"/>
                    <a:pt x="30" y="46"/>
                    <a:pt x="23" y="51"/>
                  </a:cubicBezTo>
                  <a:cubicBezTo>
                    <a:pt x="17" y="36"/>
                    <a:pt x="0" y="5"/>
                    <a:pt x="0" y="5"/>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27" descr="" title=""/>
            <p:cNvSpPr>
              <a:spLocks/>
            </p:cNvSpPr>
            <p:nvPr/>
          </p:nvSpPr>
          <p:spPr bwMode="auto">
            <a:xfrm>
              <a:off x="2708" y="2108"/>
              <a:ext cx="184" cy="222"/>
            </a:xfrm>
            <a:custGeom>
              <a:avLst/>
              <a:gdLst>
                <a:gd name="T0" fmla="*/ 0 w 114"/>
                <a:gd name="T1" fmla="*/ 137 h 137"/>
                <a:gd name="T2" fmla="*/ 24 w 114"/>
                <a:gd name="T3" fmla="*/ 123 h 137"/>
                <a:gd name="T4" fmla="*/ 38 w 114"/>
                <a:gd name="T5" fmla="*/ 60 h 137"/>
                <a:gd name="T6" fmla="*/ 88 w 114"/>
                <a:gd name="T7" fmla="*/ 23 h 137"/>
                <a:gd name="T8" fmla="*/ 106 w 114"/>
                <a:gd name="T9" fmla="*/ 5 h 137"/>
                <a:gd name="T10" fmla="*/ 24 w 114"/>
                <a:gd name="T11" fmla="*/ 52 h 137"/>
                <a:gd name="T12" fmla="*/ 0 w 114"/>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14" h="137">
                  <a:moveTo>
                    <a:pt x="0" y="137"/>
                  </a:moveTo>
                  <a:cubicBezTo>
                    <a:pt x="14" y="130"/>
                    <a:pt x="18" y="128"/>
                    <a:pt x="24" y="123"/>
                  </a:cubicBezTo>
                  <a:cubicBezTo>
                    <a:pt x="28" y="101"/>
                    <a:pt x="33" y="67"/>
                    <a:pt x="38" y="60"/>
                  </a:cubicBezTo>
                  <a:cubicBezTo>
                    <a:pt x="43" y="52"/>
                    <a:pt x="75" y="31"/>
                    <a:pt x="88" y="23"/>
                  </a:cubicBezTo>
                  <a:cubicBezTo>
                    <a:pt x="101" y="14"/>
                    <a:pt x="114" y="0"/>
                    <a:pt x="106" y="5"/>
                  </a:cubicBezTo>
                  <a:cubicBezTo>
                    <a:pt x="98" y="10"/>
                    <a:pt x="33" y="48"/>
                    <a:pt x="24" y="52"/>
                  </a:cubicBezTo>
                  <a:cubicBezTo>
                    <a:pt x="18" y="69"/>
                    <a:pt x="0" y="137"/>
                    <a:pt x="0" y="137"/>
                  </a:cubicBezTo>
                  <a:close/>
                </a:path>
              </a:pathLst>
            </a:custGeom>
            <a:gradFill>
              <a:gsLst>
                <a:gs pos="100000">
                  <a:srgbClr val="FEC007"/>
                </a:gs>
                <a:gs pos="32000">
                  <a:schemeClr val="accent6"/>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28" descr="" title=""/>
            <p:cNvSpPr>
              <a:spLocks/>
            </p:cNvSpPr>
            <p:nvPr/>
          </p:nvSpPr>
          <p:spPr bwMode="auto">
            <a:xfrm>
              <a:off x="1421" y="1328"/>
              <a:ext cx="623" cy="605"/>
            </a:xfrm>
            <a:custGeom>
              <a:avLst/>
              <a:gdLst>
                <a:gd name="T0" fmla="*/ 64 w 384"/>
                <a:gd name="T1" fmla="*/ 0 h 373"/>
                <a:gd name="T2" fmla="*/ 46 w 384"/>
                <a:gd name="T3" fmla="*/ 231 h 373"/>
                <a:gd name="T4" fmla="*/ 106 w 384"/>
                <a:gd name="T5" fmla="*/ 311 h 373"/>
                <a:gd name="T6" fmla="*/ 384 w 384"/>
                <a:gd name="T7" fmla="*/ 365 h 373"/>
                <a:gd name="T8" fmla="*/ 102 w 384"/>
                <a:gd name="T9" fmla="*/ 335 h 373"/>
                <a:gd name="T10" fmla="*/ 33 w 384"/>
                <a:gd name="T11" fmla="*/ 282 h 373"/>
                <a:gd name="T12" fmla="*/ 35 w 384"/>
                <a:gd name="T13" fmla="*/ 31 h 373"/>
                <a:gd name="T14" fmla="*/ 64 w 384"/>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73">
                  <a:moveTo>
                    <a:pt x="64" y="0"/>
                  </a:moveTo>
                  <a:cubicBezTo>
                    <a:pt x="48" y="44"/>
                    <a:pt x="42" y="188"/>
                    <a:pt x="46" y="231"/>
                  </a:cubicBezTo>
                  <a:cubicBezTo>
                    <a:pt x="51" y="279"/>
                    <a:pt x="83" y="302"/>
                    <a:pt x="106" y="311"/>
                  </a:cubicBezTo>
                  <a:cubicBezTo>
                    <a:pt x="178" y="340"/>
                    <a:pt x="283" y="356"/>
                    <a:pt x="384" y="365"/>
                  </a:cubicBezTo>
                  <a:cubicBezTo>
                    <a:pt x="323" y="373"/>
                    <a:pt x="185" y="363"/>
                    <a:pt x="102" y="335"/>
                  </a:cubicBezTo>
                  <a:cubicBezTo>
                    <a:pt x="53" y="319"/>
                    <a:pt x="42" y="305"/>
                    <a:pt x="33" y="282"/>
                  </a:cubicBezTo>
                  <a:cubicBezTo>
                    <a:pt x="0" y="196"/>
                    <a:pt x="24" y="48"/>
                    <a:pt x="35" y="31"/>
                  </a:cubicBezTo>
                  <a:cubicBezTo>
                    <a:pt x="45" y="14"/>
                    <a:pt x="52" y="7"/>
                    <a:pt x="64" y="0"/>
                  </a:cubicBezTo>
                  <a:close/>
                </a:path>
              </a:pathLst>
            </a:custGeom>
            <a:gradFill>
              <a:gsLst>
                <a:gs pos="100000">
                  <a:schemeClr val="accent6"/>
                </a:gs>
                <a:gs pos="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29" descr="" title=""/>
            <p:cNvSpPr>
              <a:spLocks/>
            </p:cNvSpPr>
            <p:nvPr/>
          </p:nvSpPr>
          <p:spPr bwMode="auto">
            <a:xfrm>
              <a:off x="2253" y="1811"/>
              <a:ext cx="594" cy="138"/>
            </a:xfrm>
            <a:custGeom>
              <a:avLst/>
              <a:gdLst>
                <a:gd name="T0" fmla="*/ 1 w 366"/>
                <a:gd name="T1" fmla="*/ 42 h 85"/>
                <a:gd name="T2" fmla="*/ 197 w 366"/>
                <a:gd name="T3" fmla="*/ 36 h 85"/>
                <a:gd name="T4" fmla="*/ 366 w 366"/>
                <a:gd name="T5" fmla="*/ 0 h 85"/>
                <a:gd name="T6" fmla="*/ 295 w 366"/>
                <a:gd name="T7" fmla="*/ 43 h 85"/>
                <a:gd name="T8" fmla="*/ 28 w 366"/>
                <a:gd name="T9" fmla="*/ 76 h 85"/>
                <a:gd name="T10" fmla="*/ 1 w 366"/>
                <a:gd name="T11" fmla="*/ 42 h 85"/>
              </a:gdLst>
              <a:ahLst/>
              <a:cxnLst>
                <a:cxn ang="0">
                  <a:pos x="T0" y="T1"/>
                </a:cxn>
                <a:cxn ang="0">
                  <a:pos x="T2" y="T3"/>
                </a:cxn>
                <a:cxn ang="0">
                  <a:pos x="T4" y="T5"/>
                </a:cxn>
                <a:cxn ang="0">
                  <a:pos x="T6" y="T7"/>
                </a:cxn>
                <a:cxn ang="0">
                  <a:pos x="T8" y="T9"/>
                </a:cxn>
                <a:cxn ang="0">
                  <a:pos x="T10" y="T11"/>
                </a:cxn>
              </a:cxnLst>
              <a:rect l="0" t="0" r="r" b="b"/>
              <a:pathLst>
                <a:path w="366" h="85">
                  <a:moveTo>
                    <a:pt x="1" y="42"/>
                  </a:moveTo>
                  <a:cubicBezTo>
                    <a:pt x="51" y="57"/>
                    <a:pt x="122" y="48"/>
                    <a:pt x="197" y="36"/>
                  </a:cubicBezTo>
                  <a:cubicBezTo>
                    <a:pt x="271" y="24"/>
                    <a:pt x="349" y="11"/>
                    <a:pt x="366" y="0"/>
                  </a:cubicBezTo>
                  <a:cubicBezTo>
                    <a:pt x="347" y="32"/>
                    <a:pt x="317" y="40"/>
                    <a:pt x="295" y="43"/>
                  </a:cubicBezTo>
                  <a:cubicBezTo>
                    <a:pt x="267" y="48"/>
                    <a:pt x="58" y="85"/>
                    <a:pt x="28" y="76"/>
                  </a:cubicBezTo>
                  <a:cubicBezTo>
                    <a:pt x="6" y="69"/>
                    <a:pt x="0" y="56"/>
                    <a:pt x="1" y="42"/>
                  </a:cubicBezTo>
                  <a:close/>
                </a:path>
              </a:pathLst>
            </a:custGeom>
            <a:gradFill>
              <a:gsLst>
                <a:gs pos="11000">
                  <a:schemeClr val="accent6"/>
                </a:gs>
                <a:gs pos="100000">
                  <a:schemeClr val="accent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833023333"/>
      </p:ext>
    </p:extLst>
  </p:cSld>
  <p:clrMapOvr>
    <a:masterClrMapping/>
  </p:clrMapOvr>
</p:sld>
</file>

<file path=ppt/slides/slide5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Fundamentals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1889522"/>
            <a:ext cx="7772400" cy="860822"/>
          </a:xfrm>
        </p:spPr>
        <p:txBody>
          <a:bodyPr>
            <a:noAutofit/>
          </a:bodyPr>
          <a:lstStyle/>
          <a:p>
            <a:r>
              <a:rPr lang="en-US" dirty="0"/>
              <a:t>Private or Parochial Schools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3736594"/>
      </p:ext>
    </p:extLst>
  </p:cSld>
  <p:clrMapOvr>
    <a:masterClrMapping/>
  </p:clrMapOvr>
</p:sld>
</file>

<file path=ppt/slides/slide5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6B4A08A-F396-D0EF-3FE9-B61956F509F4}"/>
              </a:ext>
            </a:extLst>
          </p:cNvPr>
          <p:cNvSpPr>
            <a:spLocks noGrp="1"/>
          </p:cNvSpPr>
          <p:nvPr>
            <p:ph type="title"/>
          </p:nvPr>
        </p:nvSpPr>
        <p:spPr/>
        <p:txBody>
          <a:bodyPr/>
          <a:lstStyle/>
          <a:p>
            <a:r>
              <a:rPr lang="en-US" dirty="0"/>
              <a:t>Private or Parochial Schools</a:t>
            </a:r>
          </a:p>
        </p:txBody>
      </p:sp>
      <p:sp>
        <p:nvSpPr>
          <p:cNvPr id="3" name="Content Placeholder 2" descr="" title="">
            <a:extLst>
              <a:ext uri="{FF2B5EF4-FFF2-40B4-BE49-F238E27FC236}">
                <a16:creationId xmlns:a16="http://schemas.microsoft.com/office/drawing/2014/main" id="{A0A2FD93-CA8D-521E-C9FF-D45035D26BB5}"/>
              </a:ext>
            </a:extLst>
          </p:cNvPr>
          <p:cNvSpPr>
            <a:spLocks noGrp="1"/>
          </p:cNvSpPr>
          <p:nvPr>
            <p:ph idx="1"/>
          </p:nvPr>
        </p:nvSpPr>
        <p:spPr/>
        <p:txBody>
          <a:bodyPr>
            <a:normAutofit lnSpcReduction="10000"/>
          </a:bodyPr>
          <a:lstStyle/>
          <a:p>
            <a:r>
              <a:rPr lang="en-US" dirty="0">
                <a:solidFill>
                  <a:srgbClr val="C00000"/>
                </a:solidFill>
              </a:rPr>
              <a:t>In West Virginia, nonpublic (private) schools are classified as either exemption (b) or exemption (k), based on West Virginia Code §18-8-1(b) and §18-8-1(k). </a:t>
            </a:r>
          </a:p>
          <a:p>
            <a:endParaRPr lang="en-US" dirty="0">
              <a:solidFill>
                <a:srgbClr val="C00000"/>
              </a:solidFill>
            </a:endParaRPr>
          </a:p>
          <a:p>
            <a:r>
              <a:rPr lang="en-US" dirty="0">
                <a:solidFill>
                  <a:srgbClr val="C00000"/>
                </a:solidFill>
              </a:rPr>
              <a:t>Exemption (b) schools operate based on an agreement with the county in which they are located. </a:t>
            </a:r>
          </a:p>
          <a:p>
            <a:endParaRPr lang="en-US" dirty="0">
              <a:solidFill>
                <a:srgbClr val="C00000"/>
              </a:solidFill>
            </a:endParaRPr>
          </a:p>
          <a:p>
            <a:r>
              <a:rPr lang="en-US" dirty="0">
                <a:solidFill>
                  <a:srgbClr val="C00000"/>
                </a:solidFill>
              </a:rPr>
              <a:t>Exemption (k) schools operate based on compliance with West Virginia Code §18-28-1.</a:t>
            </a:r>
          </a:p>
        </p:txBody>
      </p:sp>
    </p:spTree>
    <p:extLst>
      <p:ext uri="{BB962C8B-B14F-4D97-AF65-F5344CB8AC3E}">
        <p14:creationId xmlns:p14="http://schemas.microsoft.com/office/powerpoint/2010/main" val="2516454740"/>
      </p:ext>
    </p:extLst>
  </p:cSld>
  <p:clrMapOvr>
    <a:masterClrMapping/>
  </p:clrMapOvr>
</p:sld>
</file>

<file path=ppt/slides/slide5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Fundamentals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14538"/>
            <a:ext cx="7772400" cy="860822"/>
          </a:xfrm>
        </p:spPr>
        <p:txBody>
          <a:bodyPr>
            <a:noAutofit/>
          </a:bodyPr>
          <a:lstStyle/>
          <a:p>
            <a:r>
              <a:rPr lang="en-US" dirty="0"/>
              <a:t>Charter Schools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852662"/>
      </p:ext>
    </p:extLst>
  </p:cSld>
  <p:clrMapOvr>
    <a:masterClrMapping/>
  </p:clrMapOvr>
</p:sld>
</file>

<file path=ppt/slides/slide5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22F91C-24E3-26EF-1FF7-CDAB573D7F49}"/>
              </a:ext>
            </a:extLst>
          </p:cNvPr>
          <p:cNvSpPr>
            <a:spLocks noGrp="1"/>
          </p:cNvSpPr>
          <p:nvPr>
            <p:ph type="title"/>
          </p:nvPr>
        </p:nvSpPr>
        <p:spPr/>
        <p:txBody>
          <a:bodyPr/>
          <a:lstStyle/>
          <a:p>
            <a:r>
              <a:rPr lang="en-US" dirty="0"/>
              <a:t>Charter Schools</a:t>
            </a:r>
          </a:p>
        </p:txBody>
      </p:sp>
      <p:sp>
        <p:nvSpPr>
          <p:cNvPr id="3" name="Content Placeholder 2" descr="" title="">
            <a:extLst>
              <a:ext uri="{FF2B5EF4-FFF2-40B4-BE49-F238E27FC236}">
                <a16:creationId xmlns:a16="http://schemas.microsoft.com/office/drawing/2014/main" id="{9E5052B8-1C4B-88D5-C230-D3A906652783}"/>
              </a:ext>
            </a:extLst>
          </p:cNvPr>
          <p:cNvSpPr>
            <a:spLocks noGrp="1"/>
          </p:cNvSpPr>
          <p:nvPr>
            <p:ph idx="1"/>
          </p:nvPr>
        </p:nvSpPr>
        <p:spPr/>
        <p:txBody>
          <a:bodyPr>
            <a:normAutofit fontScale="92500"/>
          </a:bodyPr>
          <a:lstStyle/>
          <a:p>
            <a:pPr>
              <a:spcAft>
                <a:spcPts val="900"/>
              </a:spcAft>
            </a:pPr>
            <a:r>
              <a:rPr lang="en-US" dirty="0">
                <a:solidFill>
                  <a:srgbClr val="C00000"/>
                </a:solidFill>
              </a:rPr>
              <a:t>Charter schools are defined as “public” schools by statute. </a:t>
            </a:r>
          </a:p>
          <a:p>
            <a:pPr>
              <a:spcAft>
                <a:spcPts val="900"/>
              </a:spcAft>
            </a:pPr>
            <a:r>
              <a:rPr lang="en-US" dirty="0">
                <a:solidFill>
                  <a:srgbClr val="C00000"/>
                </a:solidFill>
              </a:rPr>
              <a:t>The charter schools statute states that a “public charter school” means a public school or program within a public school that is authorized in accordance with the provisions of the charter schools statute and meets the general criteria, governance structure and statutory compliance requirements described in the charter schools statute.</a:t>
            </a:r>
          </a:p>
          <a:p>
            <a:r>
              <a:rPr lang="en-US" dirty="0"/>
              <a:t>Public charter schools are subject to the same compulsory school attendance requirements as </a:t>
            </a:r>
            <a:r>
              <a:rPr lang="en-US" dirty="0" err="1"/>
              <a:t>noncharter</a:t>
            </a:r>
            <a:r>
              <a:rPr lang="en-US" dirty="0"/>
              <a:t> public schools.</a:t>
            </a:r>
          </a:p>
        </p:txBody>
      </p:sp>
    </p:spTree>
    <p:extLst>
      <p:ext uri="{BB962C8B-B14F-4D97-AF65-F5344CB8AC3E}">
        <p14:creationId xmlns:p14="http://schemas.microsoft.com/office/powerpoint/2010/main" val="2664308967"/>
      </p:ext>
    </p:extLst>
  </p:cSld>
  <p:clrMapOvr>
    <a:masterClrMapping/>
  </p:clrMapOvr>
</p:sld>
</file>

<file path=ppt/slides/slide5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Fundamentals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32398"/>
            <a:ext cx="7772400" cy="860822"/>
          </a:xfrm>
        </p:spPr>
        <p:txBody>
          <a:bodyPr>
            <a:noAutofit/>
          </a:bodyPr>
          <a:lstStyle/>
          <a:p>
            <a:r>
              <a:rPr lang="en-US" dirty="0">
                <a:effectLst>
                  <a:outerShdw blurRad="38100" dist="38100" dir="2700000" algn="tl">
                    <a:srgbClr val="000000">
                      <a:alpha val="43137"/>
                    </a:srgbClr>
                  </a:outerShdw>
                </a:effectLst>
              </a:rPr>
              <a:t>Hope Scholarship</a:t>
            </a:r>
          </a:p>
        </p:txBody>
      </p:sp>
    </p:spTree>
    <p:extLst>
      <p:ext uri="{BB962C8B-B14F-4D97-AF65-F5344CB8AC3E}">
        <p14:creationId xmlns:p14="http://schemas.microsoft.com/office/powerpoint/2010/main" val="821760941"/>
      </p:ext>
    </p:extLst>
  </p:cSld>
  <p:clrMapOvr>
    <a:masterClrMapping/>
  </p:clrMapOvr>
</p:sld>
</file>

<file path=ppt/slides/slide5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Hope Scholarship: Fundamentals</a:t>
            </a:r>
            <a:endParaRPr lang="en-US" dirty="0"/>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321594"/>
            <a:ext cx="8229600" cy="3479006"/>
          </a:xfrm>
        </p:spPr>
        <p:txBody>
          <a:bodyPr/>
          <a:lstStyle/>
          <a:p>
            <a:pPr>
              <a:spcAft>
                <a:spcPts val="900"/>
              </a:spcAft>
            </a:pPr>
            <a:r>
              <a:rPr lang="en-US" dirty="0">
                <a:solidFill>
                  <a:srgbClr val="C00000"/>
                </a:solidFill>
              </a:rPr>
              <a:t>The Hope Scholarship </a:t>
            </a:r>
            <a:r>
              <a:rPr lang="en-US" u="sng" dirty="0">
                <a:solidFill>
                  <a:srgbClr val="C00000"/>
                </a:solidFill>
                <a:effectLst>
                  <a:outerShdw blurRad="38100" dist="38100" dir="2700000" algn="tl">
                    <a:srgbClr val="000000">
                      <a:alpha val="43137"/>
                    </a:srgbClr>
                  </a:outerShdw>
                </a:effectLst>
              </a:rPr>
              <a:t>is not </a:t>
            </a:r>
            <a:r>
              <a:rPr lang="en-US" dirty="0">
                <a:solidFill>
                  <a:srgbClr val="C00000"/>
                </a:solidFill>
              </a:rPr>
              <a:t>an educational model such as public schools, charter schools, private schools, learning pods or </a:t>
            </a:r>
            <a:r>
              <a:rPr lang="en-US" dirty="0" err="1">
                <a:solidFill>
                  <a:srgbClr val="C00000"/>
                </a:solidFill>
              </a:rPr>
              <a:t>microschools</a:t>
            </a:r>
            <a:r>
              <a:rPr lang="en-US" dirty="0">
                <a:solidFill>
                  <a:srgbClr val="C00000"/>
                </a:solidFill>
              </a:rPr>
              <a:t>.</a:t>
            </a:r>
          </a:p>
          <a:p>
            <a:r>
              <a:rPr lang="en-US" dirty="0"/>
              <a:t>The Hope Scholarship </a:t>
            </a:r>
            <a:r>
              <a:rPr lang="en-US" u="sng" dirty="0">
                <a:effectLst>
                  <a:outerShdw blurRad="38100" dist="38100" dir="2700000" algn="tl">
                    <a:srgbClr val="000000">
                      <a:alpha val="43137"/>
                    </a:srgbClr>
                  </a:outerShdw>
                </a:effectLst>
              </a:rPr>
              <a:t>is</a:t>
            </a:r>
            <a:r>
              <a:rPr lang="en-US" dirty="0"/>
              <a:t> a means by which students may access an education outside of traditional public schools. </a:t>
            </a:r>
          </a:p>
        </p:txBody>
      </p:sp>
    </p:spTree>
    <p:extLst>
      <p:ext uri="{BB962C8B-B14F-4D97-AF65-F5344CB8AC3E}">
        <p14:creationId xmlns:p14="http://schemas.microsoft.com/office/powerpoint/2010/main" val="2040977073"/>
      </p:ext>
    </p:extLst>
  </p:cSld>
  <p:clrMapOvr>
    <a:masterClrMapping/>
  </p:clrMapOvr>
</p:sld>
</file>

<file path=ppt/slides/slide5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a:xfrm>
            <a:off x="808038" y="931999"/>
            <a:ext cx="7772400" cy="1021556"/>
          </a:xfrm>
        </p:spPr>
        <p:txBody>
          <a:bodyPr/>
          <a:lstStyle/>
          <a:p>
            <a:r>
              <a:rPr lang="en-US" dirty="0"/>
              <a:t>Hope scholarship fundamentals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32398"/>
            <a:ext cx="7772400" cy="860822"/>
          </a:xfrm>
        </p:spPr>
        <p:txBody>
          <a:bodyPr>
            <a:noAutofit/>
          </a:bodyPr>
          <a:lstStyle/>
          <a:p>
            <a:r>
              <a:rPr lang="en-US" dirty="0">
                <a:effectLst>
                  <a:outerShdw blurRad="38100" dist="38100" dir="2700000" algn="tl">
                    <a:srgbClr val="000000">
                      <a:alpha val="43137"/>
                    </a:srgbClr>
                  </a:outerShdw>
                </a:effectLst>
              </a:rPr>
              <a:t>Funding for the Hope Scholarship</a:t>
            </a:r>
          </a:p>
        </p:txBody>
      </p:sp>
    </p:spTree>
    <p:extLst>
      <p:ext uri="{BB962C8B-B14F-4D97-AF65-F5344CB8AC3E}">
        <p14:creationId xmlns:p14="http://schemas.microsoft.com/office/powerpoint/2010/main" val="1960981494"/>
      </p:ext>
    </p:extLst>
  </p:cSld>
  <p:clrMapOvr>
    <a:masterClrMapping/>
  </p:clrMapOvr>
</p:sld>
</file>

<file path=ppt/slides/slide5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Funding for the Hope Scholarship</a:t>
            </a:r>
            <a:endParaRPr lang="en-US" dirty="0"/>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63229"/>
            <a:ext cx="8229600" cy="3951684"/>
          </a:xfrm>
        </p:spPr>
        <p:txBody>
          <a:bodyPr>
            <a:normAutofit fontScale="92500"/>
          </a:bodyPr>
          <a:lstStyle/>
          <a:p>
            <a:pPr>
              <a:spcAft>
                <a:spcPts val="450"/>
              </a:spcAft>
            </a:pPr>
            <a:r>
              <a:rPr lang="en-US" dirty="0">
                <a:solidFill>
                  <a:srgbClr val="C00000"/>
                </a:solidFill>
              </a:rPr>
              <a:t>The Hope Scholarship statute created a special revenue fund designated as the West Virginia Hope Scholarship Program Fund. The fund is administered by the Treasurer and consists of funds transferred by the Department of Education.</a:t>
            </a:r>
          </a:p>
          <a:p>
            <a:pPr>
              <a:spcAft>
                <a:spcPts val="450"/>
              </a:spcAft>
            </a:pPr>
            <a:r>
              <a:rPr lang="en-US" dirty="0"/>
              <a:t>The amount of Hope Scholarship funds made available to an eligible recipient on a yearly basis is equal to 100 percent of the prior year’s statewide average net state aid share allotted per pupil, based on net enrollment and adjusted for state aid purposes.</a:t>
            </a:r>
          </a:p>
          <a:p>
            <a:r>
              <a:rPr lang="en-US" dirty="0">
                <a:solidFill>
                  <a:srgbClr val="C00000"/>
                </a:solidFill>
              </a:rPr>
              <a:t>The scholarship amount for the 2023-24 year is $4,488.82.</a:t>
            </a:r>
          </a:p>
        </p:txBody>
      </p:sp>
    </p:spTree>
    <p:extLst>
      <p:ext uri="{BB962C8B-B14F-4D97-AF65-F5344CB8AC3E}">
        <p14:creationId xmlns:p14="http://schemas.microsoft.com/office/powerpoint/2010/main" val="2011933017"/>
      </p:ext>
    </p:extLst>
  </p:cSld>
  <p:clrMapOvr>
    <a:masterClrMapping/>
  </p:clrMapOvr>
</p:sld>
</file>

<file path=ppt/slides/slide5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Hope scholarship</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141339"/>
            <a:ext cx="7772400" cy="860822"/>
          </a:xfrm>
        </p:spPr>
        <p:txBody>
          <a:bodyPr>
            <a:noAutofit/>
          </a:bodyPr>
          <a:lstStyle/>
          <a:p>
            <a:r>
              <a:rPr lang="en-US" dirty="0"/>
              <a:t>General Eligibility for the Hope Scholarship</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896108"/>
      </p:ext>
    </p:extLst>
  </p:cSld>
  <p:clrMapOvr>
    <a:masterClrMapping/>
  </p:clrMapOvr>
</p:sld>
</file>

<file path=ppt/slides/slide5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Hope scholarship</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141339"/>
            <a:ext cx="7772400" cy="860822"/>
          </a:xfrm>
        </p:spPr>
        <p:txBody>
          <a:bodyPr>
            <a:noAutofit/>
          </a:bodyPr>
          <a:lstStyle/>
          <a:p>
            <a:r>
              <a:rPr lang="en-US" dirty="0"/>
              <a:t>Child Currently Enrolled in Public School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7807824"/>
      </p:ext>
    </p:extLst>
  </p:cSld>
  <p:clrMapOvr>
    <a:masterClrMapping/>
  </p:clrMapOvr>
</p:sld>
</file>

<file path=ppt/slides/slide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151632" y="30753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dirty="0">
                <a:ln w="12700">
                  <a:solidFill>
                    <a:schemeClr val="tx1"/>
                  </a:solidFill>
                </a:ln>
                <a:latin typeface="CAC Moose" panose="00000400000000000000" pitchFamily="2" charset="0"/>
                <a:ea typeface="Adobe Ming Std L" panose="02020300000000000000" pitchFamily="18" charset="-128"/>
              </a:rPr>
              <a:t>Grievance </a:t>
            </a:r>
            <a:r>
              <a:rPr lang="en-US" sz="4400" dirty="0">
                <a:ln w="12700">
                  <a:solidFill>
                    <a:schemeClr val="tx1"/>
                  </a:solidFill>
                </a:ln>
                <a:solidFill>
                  <a:schemeClr val="accent2"/>
                </a:solidFill>
                <a:latin typeface="CAC Moose" panose="00000400000000000000" pitchFamily="2" charset="0"/>
                <a:ea typeface="Adobe Ming Std L" panose="02020300000000000000" pitchFamily="18" charset="-128"/>
              </a:rPr>
              <a:t>Board</a:t>
            </a:r>
            <a:r>
              <a:rPr lang="en-US" sz="4400" dirty="0">
                <a:ln w="12700">
                  <a:solidFill>
                    <a:schemeClr val="tx1"/>
                  </a:solidFill>
                </a:ln>
                <a:solidFill>
                  <a:srgbClr val="FF0000"/>
                </a:solidFill>
                <a:latin typeface="CAC Moose" panose="00000400000000000000" pitchFamily="2" charset="0"/>
                <a:ea typeface="Adobe Ming Std L" panose="02020300000000000000" pitchFamily="18" charset="-128"/>
              </a:rPr>
              <a:t> </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653779" y="716335"/>
            <a:ext cx="7789604" cy="3281924"/>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Miker</a:t>
            </a:r>
            <a:r>
              <a:rPr kumimoji="0" lang="en-US"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 Monongalia County Board of Education</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Docket No. 2022-0581-</a:t>
            </a:r>
            <a:r>
              <a:rPr kumimoji="0" lang="en-US"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MonED</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(November 1, 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Grievant was employed as a heating, ventilation, and air conditioning teacher.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Grievant’s starting salary was based on 28 years of experience for private sector work in the field.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 audit conducted in 2013 concluded that Grievant was improperly paid for these years of experience.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 action was taken by Grievant at that time.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 December of 2021, Grievant obtained a Bachelor’s degree and was awarded a pay increase consistent with the salary schedule. </a:t>
            </a:r>
          </a:p>
          <a:p>
            <a:endParaRPr lang="en-US" dirty="0"/>
          </a:p>
        </p:txBody>
      </p:sp>
    </p:spTree>
    <p:extLst>
      <p:ext uri="{BB962C8B-B14F-4D97-AF65-F5344CB8AC3E}">
        <p14:creationId xmlns:p14="http://schemas.microsoft.com/office/powerpoint/2010/main" val="464820589"/>
      </p:ext>
    </p:extLst>
  </p:cSld>
  <p:clrMapOvr>
    <a:masterClrMapping/>
  </p:clrMapOvr>
</p:sld>
</file>

<file path=ppt/slides/slide6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p:txBody>
          <a:bodyPr>
            <a:normAutofit fontScale="90000"/>
          </a:bodyPr>
          <a:lstStyle/>
          <a:p>
            <a:r>
              <a:rPr lang="en-US" dirty="0"/>
              <a:t>.  Child Currently Enrolled in Public School</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200150"/>
            <a:ext cx="8229600" cy="3836194"/>
          </a:xfrm>
        </p:spPr>
        <p:txBody>
          <a:bodyPr>
            <a:normAutofit/>
          </a:bodyPr>
          <a:lstStyle/>
          <a:p>
            <a:pPr>
              <a:spcAft>
                <a:spcPts val="450"/>
              </a:spcAft>
            </a:pPr>
            <a:r>
              <a:rPr lang="en-US" dirty="0">
                <a:solidFill>
                  <a:srgbClr val="C00000"/>
                </a:solidFill>
              </a:rPr>
              <a:t>A child cannot remain enrolled full-time in a public elementary or secondary school program </a:t>
            </a:r>
            <a:r>
              <a:rPr lang="en-US" u="sng" dirty="0">
                <a:solidFill>
                  <a:srgbClr val="C00000"/>
                </a:solidFill>
              </a:rPr>
              <a:t>and</a:t>
            </a:r>
            <a:r>
              <a:rPr lang="en-US" dirty="0">
                <a:solidFill>
                  <a:srgbClr val="C00000"/>
                </a:solidFill>
              </a:rPr>
              <a:t> receive the Hope Scholarship at the same time. </a:t>
            </a:r>
          </a:p>
          <a:p>
            <a:pPr>
              <a:spcAft>
                <a:spcPts val="450"/>
              </a:spcAft>
            </a:pPr>
            <a:r>
              <a:rPr lang="en-US" dirty="0"/>
              <a:t>If a child is accepted into the Hope Scholarship Program, they can no longer be enrolled full-time in a West Virginia public school.  </a:t>
            </a:r>
          </a:p>
          <a:p>
            <a:r>
              <a:rPr lang="en-US" dirty="0">
                <a:solidFill>
                  <a:srgbClr val="C00000"/>
                </a:solidFill>
              </a:rPr>
              <a:t>A child can, however, utilize their scholarship funds to purchase part-time services from a West Virginia public school.</a:t>
            </a:r>
          </a:p>
        </p:txBody>
      </p:sp>
    </p:spTree>
    <p:extLst>
      <p:ext uri="{BB962C8B-B14F-4D97-AF65-F5344CB8AC3E}">
        <p14:creationId xmlns:p14="http://schemas.microsoft.com/office/powerpoint/2010/main" val="3489128423"/>
      </p:ext>
    </p:extLst>
  </p:cSld>
  <p:clrMapOvr>
    <a:masterClrMapping/>
  </p:clrMapOvr>
</p:sld>
</file>

<file path=ppt/slides/slide6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Hope scholarship</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141339"/>
            <a:ext cx="7772400" cy="860822"/>
          </a:xfrm>
        </p:spPr>
        <p:txBody>
          <a:bodyPr>
            <a:noAutofit/>
          </a:bodyPr>
          <a:lstStyle/>
          <a:p>
            <a:r>
              <a:rPr lang="en-US" dirty="0"/>
              <a:t>Child Currently Enrolled in Private School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9625845"/>
      </p:ext>
    </p:extLst>
  </p:cSld>
  <p:clrMapOvr>
    <a:masterClrMapping/>
  </p:clrMapOvr>
</p:sld>
</file>

<file path=ppt/slides/slide6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p:txBody>
          <a:bodyPr>
            <a:normAutofit fontScale="90000"/>
          </a:bodyPr>
          <a:lstStyle/>
          <a:p>
            <a:r>
              <a:rPr lang="en-US" dirty="0"/>
              <a:t>. Child Currently Enrolled in Private School</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337072"/>
            <a:ext cx="8229600" cy="3600450"/>
          </a:xfrm>
        </p:spPr>
        <p:txBody>
          <a:bodyPr>
            <a:normAutofit/>
          </a:bodyPr>
          <a:lstStyle/>
          <a:p>
            <a:pPr>
              <a:spcAft>
                <a:spcPts val="900"/>
              </a:spcAft>
            </a:pPr>
            <a:r>
              <a:rPr lang="en-US" dirty="0">
                <a:solidFill>
                  <a:srgbClr val="C00000"/>
                </a:solidFill>
              </a:rPr>
              <a:t>If a student is currently enrolled in a private school or was enrolled full time in a private school the previous academic year, the student is </a:t>
            </a:r>
            <a:r>
              <a:rPr lang="en-US" u="sng" dirty="0">
                <a:solidFill>
                  <a:srgbClr val="C00000"/>
                </a:solidFill>
              </a:rPr>
              <a:t>not</a:t>
            </a:r>
            <a:r>
              <a:rPr lang="en-US" dirty="0">
                <a:solidFill>
                  <a:srgbClr val="C00000"/>
                </a:solidFill>
              </a:rPr>
              <a:t> eligible to apply as a new applicant for the Hope Scholarship Program.  </a:t>
            </a:r>
          </a:p>
          <a:p>
            <a:r>
              <a:rPr lang="en-US" dirty="0"/>
              <a:t>However, the student could become eligible by enrolling full-time and attending a public elementary or secondary school program in this state for at least </a:t>
            </a:r>
            <a:r>
              <a:rPr lang="en-US" u="sng" dirty="0">
                <a:effectLst>
                  <a:outerShdw blurRad="38100" dist="38100" dir="2700000" algn="tl">
                    <a:srgbClr val="000000">
                      <a:alpha val="43137"/>
                    </a:srgbClr>
                  </a:outerShdw>
                </a:effectLst>
              </a:rPr>
              <a:t>45 calendar days </a:t>
            </a:r>
            <a:r>
              <a:rPr lang="en-US" dirty="0"/>
              <a:t>at the time of application. </a:t>
            </a:r>
          </a:p>
        </p:txBody>
      </p:sp>
    </p:spTree>
    <p:extLst>
      <p:ext uri="{BB962C8B-B14F-4D97-AF65-F5344CB8AC3E}">
        <p14:creationId xmlns:p14="http://schemas.microsoft.com/office/powerpoint/2010/main" val="1922247442"/>
      </p:ext>
    </p:extLst>
  </p:cSld>
  <p:clrMapOvr>
    <a:masterClrMapping/>
  </p:clrMapOvr>
</p:sld>
</file>

<file path=ppt/slides/slide6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Hope scholarship</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141339"/>
            <a:ext cx="7772400" cy="860822"/>
          </a:xfrm>
        </p:spPr>
        <p:txBody>
          <a:bodyPr>
            <a:noAutofit/>
          </a:bodyPr>
          <a:lstStyle/>
          <a:p>
            <a:r>
              <a:rPr lang="en-US" dirty="0"/>
              <a:t>Child Currently in Home Schooling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6588026"/>
      </p:ext>
    </p:extLst>
  </p:cSld>
  <p:clrMapOvr>
    <a:masterClrMapping/>
  </p:clrMapOvr>
</p:sld>
</file>

<file path=ppt/slides/slide6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p:txBody>
          <a:bodyPr>
            <a:normAutofit fontScale="90000"/>
          </a:bodyPr>
          <a:lstStyle/>
          <a:p>
            <a:r>
              <a:rPr lang="en-US" dirty="0"/>
              <a:t>. Child Currently in Home Schooling</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337072"/>
            <a:ext cx="8229600" cy="3600450"/>
          </a:xfrm>
        </p:spPr>
        <p:txBody>
          <a:bodyPr>
            <a:normAutofit/>
          </a:bodyPr>
          <a:lstStyle/>
          <a:p>
            <a:pPr>
              <a:spcAft>
                <a:spcPts val="900"/>
              </a:spcAft>
            </a:pPr>
            <a:r>
              <a:rPr lang="en-US" dirty="0">
                <a:solidFill>
                  <a:srgbClr val="C00000"/>
                </a:solidFill>
              </a:rPr>
              <a:t>If a student is currently being home schooled, the student is </a:t>
            </a:r>
            <a:r>
              <a:rPr lang="en-US" u="sng" dirty="0">
                <a:solidFill>
                  <a:srgbClr val="C00000"/>
                </a:solidFill>
              </a:rPr>
              <a:t>not</a:t>
            </a:r>
            <a:r>
              <a:rPr lang="en-US" dirty="0">
                <a:solidFill>
                  <a:srgbClr val="C00000"/>
                </a:solidFill>
              </a:rPr>
              <a:t> eligible to apply as a new applicant for the Hope Scholarship Program. </a:t>
            </a:r>
          </a:p>
          <a:p>
            <a:r>
              <a:rPr lang="en-US" dirty="0"/>
              <a:t>However, the student could become eligible by enrolling full-time and attending a public elementary or secondary school program in this state for at least 45 calendar days at the time of application. </a:t>
            </a:r>
          </a:p>
        </p:txBody>
      </p:sp>
    </p:spTree>
    <p:extLst>
      <p:ext uri="{BB962C8B-B14F-4D97-AF65-F5344CB8AC3E}">
        <p14:creationId xmlns:p14="http://schemas.microsoft.com/office/powerpoint/2010/main" val="2571429385"/>
      </p:ext>
    </p:extLst>
  </p:cSld>
  <p:clrMapOvr>
    <a:masterClrMapping/>
  </p:clrMapOvr>
</p:sld>
</file>

<file path=ppt/slides/slide6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Hope scholarship</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67962" y="3167005"/>
            <a:ext cx="7772400" cy="860822"/>
          </a:xfrm>
        </p:spPr>
        <p:txBody>
          <a:bodyPr>
            <a:noAutofit/>
          </a:bodyPr>
          <a:lstStyle/>
          <a:p>
            <a:r>
              <a:rPr lang="en-US" dirty="0"/>
              <a:t>The 45-day Public School Rule is Subject to Change (and is probably going to change)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763375"/>
      </p:ext>
    </p:extLst>
  </p:cSld>
  <p:clrMapOvr>
    <a:masterClrMapping/>
  </p:clrMapOvr>
</p:sld>
</file>

<file path=ppt/slides/slide6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p:txBody>
          <a:bodyPr>
            <a:normAutofit fontScale="90000"/>
          </a:bodyPr>
          <a:lstStyle/>
          <a:p>
            <a:r>
              <a:rPr lang="en-US" dirty="0"/>
              <a:t>. The 45-day Public School Rule is Subject to Change</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428750"/>
            <a:ext cx="8229600" cy="3508772"/>
          </a:xfrm>
        </p:spPr>
        <p:txBody>
          <a:bodyPr>
            <a:normAutofit/>
          </a:bodyPr>
          <a:lstStyle/>
          <a:p>
            <a:r>
              <a:rPr lang="en-US" sz="2100" dirty="0"/>
              <a:t>If the participation rate of the combined number of students in the Hope Scholarship Program and students eligible who have applied to participate in the Hope Scholarship program as of July 1, 2024, is </a:t>
            </a:r>
            <a:r>
              <a:rPr lang="en-US" sz="2100" b="1" u="sng" dirty="0">
                <a:solidFill>
                  <a:srgbClr val="C00000"/>
                </a:solidFill>
                <a:effectLst>
                  <a:outerShdw blurRad="38100" dist="38100" dir="2700000" algn="tl">
                    <a:srgbClr val="000000">
                      <a:alpha val="43137"/>
                    </a:srgbClr>
                  </a:outerShdw>
                </a:effectLst>
              </a:rPr>
              <a:t>less than five percent of net public school enrollment</a:t>
            </a:r>
            <a:r>
              <a:rPr lang="en-US" sz="2100" dirty="0">
                <a:solidFill>
                  <a:srgbClr val="C00000"/>
                </a:solidFill>
                <a:effectLst>
                  <a:outerShdw blurRad="38100" dist="38100" dir="2700000" algn="tl">
                    <a:srgbClr val="000000">
                      <a:alpha val="43137"/>
                    </a:srgbClr>
                  </a:outerShdw>
                </a:effectLst>
              </a:rPr>
              <a:t> </a:t>
            </a:r>
            <a:r>
              <a:rPr lang="en-US" sz="2100" dirty="0"/>
              <a:t>adjusted for state aid purposes for the previous school year, then, effective </a:t>
            </a:r>
            <a:r>
              <a:rPr lang="en-US" sz="2100" b="1" u="sng" dirty="0">
                <a:solidFill>
                  <a:srgbClr val="C00000"/>
                </a:solidFill>
                <a:effectLst>
                  <a:outerShdw blurRad="38100" dist="38100" dir="2700000" algn="tl">
                    <a:srgbClr val="000000">
                      <a:alpha val="43137"/>
                    </a:srgbClr>
                  </a:outerShdw>
                </a:effectLst>
              </a:rPr>
              <a:t>July 1, 2026</a:t>
            </a:r>
            <a:r>
              <a:rPr lang="en-US" sz="2100" dirty="0">
                <a:solidFill>
                  <a:srgbClr val="C00000"/>
                </a:solidFill>
                <a:effectLst>
                  <a:outerShdw blurRad="38100" dist="38100" dir="2700000" algn="tl">
                    <a:srgbClr val="000000">
                      <a:alpha val="43137"/>
                    </a:srgbClr>
                  </a:outerShdw>
                </a:effectLst>
              </a:rPr>
              <a:t>, </a:t>
            </a:r>
            <a:r>
              <a:rPr lang="en-US" sz="2100" b="1" u="sng" dirty="0">
                <a:solidFill>
                  <a:srgbClr val="C00000"/>
                </a:solidFill>
                <a:effectLst>
                  <a:outerShdw blurRad="38100" dist="38100" dir="2700000" algn="tl">
                    <a:srgbClr val="000000">
                      <a:alpha val="43137"/>
                    </a:srgbClr>
                  </a:outerShdw>
                </a:effectLst>
              </a:rPr>
              <a:t>all West Virginia students </a:t>
            </a:r>
            <a:r>
              <a:rPr lang="en-US" sz="2100" dirty="0"/>
              <a:t>will be eligible to participate in the Hope Scholarship Program.</a:t>
            </a:r>
          </a:p>
        </p:txBody>
      </p:sp>
    </p:spTree>
    <p:extLst>
      <p:ext uri="{BB962C8B-B14F-4D97-AF65-F5344CB8AC3E}">
        <p14:creationId xmlns:p14="http://schemas.microsoft.com/office/powerpoint/2010/main" val="2395039859"/>
      </p:ext>
    </p:extLst>
  </p:cSld>
  <p:clrMapOvr>
    <a:masterClrMapping/>
  </p:clrMapOvr>
</p:sld>
</file>

<file path=ppt/slides/slide6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3268266"/>
            <a:ext cx="7772400" cy="860822"/>
          </a:xfrm>
        </p:spPr>
        <p:txBody>
          <a:bodyPr>
            <a:noAutofit/>
          </a:bodyPr>
          <a:lstStyle/>
          <a:p>
            <a:r>
              <a:rPr lang="en-US" dirty="0">
                <a:effectLst>
                  <a:outerShdw blurRad="38100" dist="38100" dir="2700000" algn="tl">
                    <a:srgbClr val="000000">
                      <a:alpha val="43137"/>
                    </a:srgbClr>
                  </a:outerShdw>
                </a:effectLst>
              </a:rPr>
              <a:t>Comparative Analysis of Educational Models: Athletics, Applicability of School Personnel Laws, School Accountability Measurements, and Funding</a:t>
            </a:r>
          </a:p>
        </p:txBody>
      </p:sp>
    </p:spTree>
    <p:extLst>
      <p:ext uri="{BB962C8B-B14F-4D97-AF65-F5344CB8AC3E}">
        <p14:creationId xmlns:p14="http://schemas.microsoft.com/office/powerpoint/2010/main" val="3327835071"/>
      </p:ext>
    </p:extLst>
  </p:cSld>
  <p:clrMapOvr>
    <a:masterClrMapping/>
  </p:clrMapOvr>
</p:sld>
</file>

<file path=ppt/slides/slide6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339578"/>
            <a:ext cx="7772400" cy="860822"/>
          </a:xfrm>
        </p:spPr>
        <p:txBody>
          <a:bodyPr>
            <a:noAutofit/>
          </a:bodyPr>
          <a:lstStyle/>
          <a:p>
            <a:r>
              <a:rPr lang="en-US" dirty="0">
                <a:effectLst>
                  <a:outerShdw blurRad="38100" dist="38100" dir="2700000" algn="tl">
                    <a:srgbClr val="000000">
                      <a:alpha val="43137"/>
                    </a:srgbClr>
                  </a:outerShdw>
                </a:effectLst>
              </a:rPr>
              <a:t>Participation in Public School Athletic Events</a:t>
            </a:r>
          </a:p>
        </p:txBody>
      </p:sp>
    </p:spTree>
    <p:extLst>
      <p:ext uri="{BB962C8B-B14F-4D97-AF65-F5344CB8AC3E}">
        <p14:creationId xmlns:p14="http://schemas.microsoft.com/office/powerpoint/2010/main" val="1378205143"/>
      </p:ext>
    </p:extLst>
  </p:cSld>
  <p:clrMapOvr>
    <a:masterClrMapping/>
  </p:clrMapOvr>
</p:sld>
</file>

<file path=ppt/slides/slide6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a:xfrm>
            <a:off x="808038" y="1042048"/>
            <a:ext cx="7772400" cy="1021556"/>
          </a:xfrm>
        </p:spPr>
        <p:txBody>
          <a:bodyPr/>
          <a:lstStyle/>
          <a:p>
            <a:r>
              <a:rPr lang="en-US" dirty="0"/>
              <a:t>Participation in Public School Athletic Events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743744" y="3346847"/>
            <a:ext cx="7772400" cy="860822"/>
          </a:xfrm>
        </p:spPr>
        <p:txBody>
          <a:bodyPr>
            <a:noAutofit/>
          </a:bodyPr>
          <a:lstStyle/>
          <a:p>
            <a:r>
              <a:rPr lang="en-US" dirty="0">
                <a:effectLst>
                  <a:outerShdw blurRad="38100" dist="38100" dir="2700000" algn="tl">
                    <a:srgbClr val="000000">
                      <a:alpha val="43137"/>
                    </a:srgbClr>
                  </a:outerShdw>
                </a:effectLst>
              </a:rPr>
              <a:t>Home-School, Hope Scholarship Participants, </a:t>
            </a:r>
            <a:r>
              <a:rPr lang="en-US" dirty="0" err="1">
                <a:effectLst>
                  <a:outerShdw blurRad="38100" dist="38100" dir="2700000" algn="tl">
                    <a:srgbClr val="000000">
                      <a:alpha val="43137"/>
                    </a:srgbClr>
                  </a:outerShdw>
                </a:effectLst>
              </a:rPr>
              <a:t>Microschools</a:t>
            </a:r>
            <a:r>
              <a:rPr lang="en-US" dirty="0">
                <a:effectLst>
                  <a:outerShdw blurRad="38100" dist="38100" dir="2700000" algn="tl">
                    <a:srgbClr val="000000">
                      <a:alpha val="43137"/>
                    </a:srgbClr>
                  </a:outerShdw>
                </a:effectLst>
              </a:rPr>
              <a:t> and Learning Pods</a:t>
            </a:r>
          </a:p>
        </p:txBody>
      </p:sp>
    </p:spTree>
    <p:extLst>
      <p:ext uri="{BB962C8B-B14F-4D97-AF65-F5344CB8AC3E}">
        <p14:creationId xmlns:p14="http://schemas.microsoft.com/office/powerpoint/2010/main" val="1630718732"/>
      </p:ext>
    </p:extLst>
  </p:cSld>
  <p:clrMapOvr>
    <a:masterClrMapping/>
  </p:clrMapOvr>
</p:sld>
</file>

<file path=ppt/slides/slide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151632" y="30753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dirty="0">
                <a:ln w="12700">
                  <a:solidFill>
                    <a:schemeClr val="tx1"/>
                  </a:solidFill>
                </a:ln>
                <a:latin typeface="CAC Moose" panose="00000400000000000000" pitchFamily="2" charset="0"/>
                <a:ea typeface="Adobe Ming Std L" panose="02020300000000000000" pitchFamily="18" charset="-128"/>
              </a:rPr>
              <a:t>Grievance </a:t>
            </a:r>
            <a:r>
              <a:rPr lang="en-US" sz="4400" dirty="0">
                <a:ln w="12700">
                  <a:solidFill>
                    <a:schemeClr val="tx1"/>
                  </a:solidFill>
                </a:ln>
                <a:solidFill>
                  <a:schemeClr val="accent2"/>
                </a:solidFill>
                <a:latin typeface="CAC Moose" panose="00000400000000000000" pitchFamily="2" charset="0"/>
                <a:ea typeface="Adobe Ming Std L" panose="02020300000000000000" pitchFamily="18" charset="-128"/>
              </a:rPr>
              <a:t>Board</a:t>
            </a:r>
            <a:r>
              <a:rPr lang="en-US" sz="4400" dirty="0">
                <a:ln w="12700">
                  <a:solidFill>
                    <a:schemeClr val="tx1"/>
                  </a:solidFill>
                </a:ln>
                <a:solidFill>
                  <a:srgbClr val="FF0000"/>
                </a:solidFill>
                <a:latin typeface="CAC Moose" panose="00000400000000000000" pitchFamily="2" charset="0"/>
                <a:ea typeface="Adobe Ming Std L" panose="02020300000000000000" pitchFamily="18" charset="-128"/>
              </a:rPr>
              <a:t> </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488028" y="1089596"/>
            <a:ext cx="8517067" cy="259968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Miker</a:t>
            </a:r>
            <a:r>
              <a:rPr kumimoji="0" lang="en-US"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 Monongalia County Board of Education</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Docket No. 2022-0581-</a:t>
            </a:r>
            <a:r>
              <a:rPr kumimoji="0" lang="en-US"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MonED</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(November 1, 2022)</a:t>
            </a:r>
          </a:p>
          <a:p>
            <a:pPr marL="228600" indent="-228600">
              <a:lnSpc>
                <a:spcPct val="90000"/>
              </a:lnSpc>
              <a:spcBef>
                <a:spcPts val="1000"/>
              </a:spcBef>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Grievant then sought 28 years of work experience. The record established that the initial years of experience had been awarded in error. </a:t>
            </a:r>
          </a:p>
          <a:p>
            <a:pPr marL="228600" indent="-228600">
              <a:lnSpc>
                <a:spcPct val="90000"/>
              </a:lnSpc>
              <a:spcBef>
                <a:spcPts val="1000"/>
              </a:spcBef>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Grievant’s private sector experience did not comply with the statutory definition for years of experience for salary computation. </a:t>
            </a:r>
          </a:p>
          <a:p>
            <a:pPr marL="228600" indent="-228600">
              <a:lnSpc>
                <a:spcPct val="90000"/>
              </a:lnSpc>
              <a:spcBef>
                <a:spcPts val="1000"/>
              </a:spcBef>
              <a:buFont typeface="Arial" panose="020B0604020202020204" pitchFamily="34" charset="0"/>
              <a:buChar char="•"/>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4077097094"/>
      </p:ext>
    </p:extLst>
  </p:cSld>
  <p:clrMapOvr>
    <a:masterClrMapping/>
  </p:clrMapOvr>
</p:sld>
</file>

<file path=ppt/slides/slide7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63103"/>
            <a:ext cx="8229600" cy="994172"/>
          </a:xfrm>
        </p:spPr>
        <p:txBody>
          <a:bodyPr>
            <a:normAutofit fontScale="90000"/>
          </a:bodyPr>
          <a:lstStyle/>
          <a:p>
            <a:r>
              <a:rPr lang="en-US" sz="3000" dirty="0"/>
              <a:t>Home-School, Hope Scholarship Participants, </a:t>
            </a:r>
            <a:r>
              <a:rPr lang="en-US" sz="3000" dirty="0" err="1"/>
              <a:t>Microschools</a:t>
            </a:r>
            <a:r>
              <a:rPr lang="en-US" sz="3000" dirty="0"/>
              <a:t> and Learning Pods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57275"/>
            <a:ext cx="8229600" cy="3893343"/>
          </a:xfrm>
        </p:spPr>
        <p:txBody>
          <a:bodyPr>
            <a:normAutofit fontScale="92500" lnSpcReduction="10000"/>
          </a:bodyPr>
          <a:lstStyle/>
          <a:p>
            <a:pPr>
              <a:spcAft>
                <a:spcPts val="75"/>
              </a:spcAft>
            </a:pPr>
            <a:r>
              <a:rPr lang="en-US" sz="1500" dirty="0">
                <a:solidFill>
                  <a:srgbClr val="C00000"/>
                </a:solidFill>
              </a:rPr>
              <a:t>The </a:t>
            </a:r>
            <a:r>
              <a:rPr lang="en-US" sz="1500" dirty="0" err="1">
                <a:solidFill>
                  <a:srgbClr val="C00000"/>
                </a:solidFill>
              </a:rPr>
              <a:t>WVSSAC</a:t>
            </a:r>
            <a:r>
              <a:rPr lang="en-US" sz="1500" dirty="0">
                <a:solidFill>
                  <a:srgbClr val="C00000"/>
                </a:solidFill>
              </a:rPr>
              <a:t> must consider eligible for participation in interscholastic athletic events and other extracurricular activities of secondary schools </a:t>
            </a:r>
            <a:r>
              <a:rPr lang="en-US" sz="1500" b="1" u="sng" dirty="0">
                <a:solidFill>
                  <a:srgbClr val="C00000"/>
                </a:solidFill>
              </a:rPr>
              <a:t>a student who is receiving home instruction, is a participant in the Hope Scholarship Program, or participates in a </a:t>
            </a:r>
            <a:r>
              <a:rPr lang="en-US" sz="1500" b="1" u="sng" dirty="0" err="1">
                <a:solidFill>
                  <a:srgbClr val="C00000"/>
                </a:solidFill>
              </a:rPr>
              <a:t>microschool</a:t>
            </a:r>
            <a:r>
              <a:rPr lang="en-US" sz="1500" b="1" u="sng" dirty="0">
                <a:solidFill>
                  <a:srgbClr val="C00000"/>
                </a:solidFill>
              </a:rPr>
              <a:t> or learning pod </a:t>
            </a:r>
            <a:r>
              <a:rPr lang="en-US" sz="1500" dirty="0">
                <a:solidFill>
                  <a:srgbClr val="C00000"/>
                </a:solidFill>
              </a:rPr>
              <a:t>and who:</a:t>
            </a:r>
          </a:p>
          <a:p>
            <a:pPr marL="728663" lvl="1" indent="-385763">
              <a:spcAft>
                <a:spcPts val="75"/>
              </a:spcAft>
              <a:buClr>
                <a:srgbClr val="C00000"/>
              </a:buClr>
              <a:buFont typeface="+mj-lt"/>
              <a:buAutoNum type="arabicPeriod"/>
            </a:pPr>
            <a:r>
              <a:rPr lang="en-US" sz="1350" dirty="0"/>
              <a:t>Has demonstrated satisfactory evidence of academic progress for each year in compliance with the provisions of that subsection: Provided, That the student’s average test results are within or above the fourth stanine in all subject areas;</a:t>
            </a:r>
          </a:p>
          <a:p>
            <a:pPr marL="728663" lvl="1" indent="-385763">
              <a:spcAft>
                <a:spcPts val="75"/>
              </a:spcAft>
              <a:buClr>
                <a:srgbClr val="C00000"/>
              </a:buClr>
              <a:buFont typeface="+mj-lt"/>
              <a:buAutoNum type="arabicPeriod"/>
            </a:pPr>
            <a:r>
              <a:rPr lang="en-US" sz="1350" dirty="0">
                <a:solidFill>
                  <a:srgbClr val="C00000"/>
                </a:solidFill>
              </a:rPr>
              <a:t>Has not reached the age of 19 by August 1 of the current school year;</a:t>
            </a:r>
          </a:p>
          <a:p>
            <a:pPr marL="728663" lvl="1" indent="-385763">
              <a:spcAft>
                <a:spcPts val="75"/>
              </a:spcAft>
              <a:buClr>
                <a:srgbClr val="C00000"/>
              </a:buClr>
              <a:buFont typeface="+mj-lt"/>
              <a:buAutoNum type="arabicPeriod"/>
            </a:pPr>
            <a:r>
              <a:rPr lang="en-US" sz="1350" dirty="0"/>
              <a:t>Is an amateur who receives no compensation but participates solely for the educational, physical, mental and social benefits of the activity;</a:t>
            </a:r>
          </a:p>
          <a:p>
            <a:pPr marL="728663" lvl="1" indent="-385763">
              <a:spcAft>
                <a:spcPts val="75"/>
              </a:spcAft>
              <a:buClr>
                <a:srgbClr val="C00000"/>
              </a:buClr>
              <a:buFont typeface="+mj-lt"/>
              <a:buAutoNum type="arabicPeriod"/>
            </a:pPr>
            <a:r>
              <a:rPr lang="en-US" sz="1350" dirty="0">
                <a:solidFill>
                  <a:srgbClr val="C00000"/>
                </a:solidFill>
              </a:rPr>
              <a:t>Agrees to comply with all disciplinary rules of the </a:t>
            </a:r>
            <a:r>
              <a:rPr lang="en-US" sz="1350" dirty="0" err="1">
                <a:solidFill>
                  <a:srgbClr val="C00000"/>
                </a:solidFill>
              </a:rPr>
              <a:t>WVSSAC</a:t>
            </a:r>
            <a:r>
              <a:rPr lang="en-US" sz="1350" dirty="0">
                <a:solidFill>
                  <a:srgbClr val="C00000"/>
                </a:solidFill>
              </a:rPr>
              <a:t> and the county board in which the student lives; and</a:t>
            </a:r>
          </a:p>
          <a:p>
            <a:pPr marL="728663" lvl="1" indent="-385763">
              <a:spcAft>
                <a:spcPts val="75"/>
              </a:spcAft>
              <a:buClr>
                <a:srgbClr val="C00000"/>
              </a:buClr>
              <a:buFont typeface="+mj-lt"/>
              <a:buAutoNum type="arabicPeriod"/>
            </a:pPr>
            <a:r>
              <a:rPr lang="en-US" sz="1350" dirty="0"/>
              <a:t>Agrees to obey all rules of the WVSSAC governing awards, all-star games, parental consents, physical examinations, and vaccinations applicable to all high school athletes.</a:t>
            </a:r>
          </a:p>
          <a:p>
            <a:pPr marL="728663" lvl="1" indent="-385763">
              <a:spcAft>
                <a:spcPts val="75"/>
              </a:spcAft>
              <a:buClr>
                <a:srgbClr val="C00000"/>
              </a:buClr>
              <a:buFont typeface="+mj-lt"/>
              <a:buAutoNum type="arabicPeriod"/>
            </a:pPr>
            <a:endParaRPr lang="en-US" sz="1350" dirty="0"/>
          </a:p>
          <a:p>
            <a:r>
              <a:rPr lang="en-US" sz="1500" dirty="0">
                <a:solidFill>
                  <a:srgbClr val="C00000"/>
                </a:solidFill>
              </a:rPr>
              <a:t>Eligibility is limited to participation in interscholastic athletic events and other extracurricular activities at the </a:t>
            </a:r>
            <a:r>
              <a:rPr lang="en-US" sz="1500" b="1" u="sng" dirty="0">
                <a:solidFill>
                  <a:srgbClr val="C00000"/>
                </a:solidFill>
              </a:rPr>
              <a:t>public secondary school serving the attendance zone </a:t>
            </a:r>
            <a:r>
              <a:rPr lang="en-US" sz="1500" dirty="0">
                <a:solidFill>
                  <a:srgbClr val="C00000"/>
                </a:solidFill>
              </a:rPr>
              <a:t>in which the student lives.</a:t>
            </a:r>
          </a:p>
          <a:p>
            <a:endParaRPr lang="en-US" sz="1500" dirty="0"/>
          </a:p>
        </p:txBody>
      </p:sp>
    </p:spTree>
    <p:extLst>
      <p:ext uri="{BB962C8B-B14F-4D97-AF65-F5344CB8AC3E}">
        <p14:creationId xmlns:p14="http://schemas.microsoft.com/office/powerpoint/2010/main" val="3871648113"/>
      </p:ext>
    </p:extLst>
  </p:cSld>
  <p:clrMapOvr>
    <a:masterClrMapping/>
  </p:clrMapOvr>
</p:sld>
</file>

<file path=ppt/slides/slide7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Participation in Public School Athletic Events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444949"/>
            <a:ext cx="7772400" cy="860822"/>
          </a:xfrm>
        </p:spPr>
        <p:txBody>
          <a:bodyPr>
            <a:noAutofit/>
          </a:bodyPr>
          <a:lstStyle/>
          <a:p>
            <a:r>
              <a:rPr lang="en-US" dirty="0"/>
              <a:t>Private Schools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1756793"/>
      </p:ext>
    </p:extLst>
  </p:cSld>
  <p:clrMapOvr>
    <a:masterClrMapping/>
  </p:clrMapOvr>
</p:sld>
</file>

<file path=ppt/slides/slide7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375" dirty="0"/>
              <a:t>Private Schools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200150"/>
            <a:ext cx="8229600" cy="3737372"/>
          </a:xfrm>
        </p:spPr>
        <p:txBody>
          <a:bodyPr>
            <a:normAutofit fontScale="92500"/>
          </a:bodyPr>
          <a:lstStyle/>
          <a:p>
            <a:pPr>
              <a:spcAft>
                <a:spcPts val="900"/>
              </a:spcAft>
            </a:pPr>
            <a:r>
              <a:rPr lang="en-US" dirty="0">
                <a:solidFill>
                  <a:srgbClr val="C00000"/>
                </a:solidFill>
              </a:rPr>
              <a:t>Students enrolled in a private school are eligible to participate in extracurricular activities at the public secondary school serving the attendance zone in which the student lives if the extracurricular activity is not offered at the student’s private school. </a:t>
            </a:r>
          </a:p>
          <a:p>
            <a:r>
              <a:rPr lang="en-US" dirty="0"/>
              <a:t>However, the student must  comply with all disciplinary rules of the </a:t>
            </a:r>
            <a:r>
              <a:rPr lang="en-US" dirty="0" err="1"/>
              <a:t>WVSSAC</a:t>
            </a:r>
            <a:r>
              <a:rPr lang="en-US" dirty="0"/>
              <a:t> and the county board in which the student lives; and obey all rules of the </a:t>
            </a:r>
            <a:r>
              <a:rPr lang="en-US" dirty="0" err="1"/>
              <a:t>WVSSAC</a:t>
            </a:r>
            <a:r>
              <a:rPr lang="en-US" dirty="0"/>
              <a:t> governing awards, all-star games, parental consents, physical examinations, and vaccinations applicable to all high school athletes.</a:t>
            </a:r>
          </a:p>
        </p:txBody>
      </p:sp>
    </p:spTree>
    <p:extLst>
      <p:ext uri="{BB962C8B-B14F-4D97-AF65-F5344CB8AC3E}">
        <p14:creationId xmlns:p14="http://schemas.microsoft.com/office/powerpoint/2010/main" val="1332503374"/>
      </p:ext>
    </p:extLst>
  </p:cSld>
  <p:clrMapOvr>
    <a:masterClrMapping/>
  </p:clrMapOvr>
</p:sld>
</file>

<file path=ppt/slides/slide7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Participation in Public School Athletic Events</a:t>
            </a:r>
            <a:br>
              <a:rPr lang="en-US" dirty="0"/>
            </a:br>
            <a:endParaRPr lang="en-US" dirty="0"/>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719213"/>
            <a:ext cx="7772400" cy="860822"/>
          </a:xfrm>
        </p:spPr>
        <p:txBody>
          <a:bodyPr>
            <a:noAutofit/>
          </a:bodyPr>
          <a:lstStyle/>
          <a:p>
            <a:r>
              <a:rPr lang="en-US" dirty="0"/>
              <a:t>Charter Schools and </a:t>
            </a:r>
          </a:p>
          <a:p>
            <a:r>
              <a:rPr lang="en-US" dirty="0"/>
              <a:t>Charter School Students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7409402"/>
      </p:ext>
    </p:extLst>
  </p:cSld>
  <p:clrMapOvr>
    <a:masterClrMapping/>
  </p:clrMapOvr>
</p:sld>
</file>

<file path=ppt/slides/slide7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879872"/>
          </a:xfrm>
        </p:spPr>
        <p:txBody>
          <a:bodyPr>
            <a:normAutofit/>
          </a:bodyPr>
          <a:lstStyle/>
          <a:p>
            <a:r>
              <a:rPr lang="en-US" sz="3375" dirty="0"/>
              <a:t>Charter Schools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85851"/>
            <a:ext cx="8229600" cy="3793331"/>
          </a:xfrm>
        </p:spPr>
        <p:txBody>
          <a:bodyPr>
            <a:normAutofit fontScale="92500" lnSpcReduction="20000"/>
          </a:bodyPr>
          <a:lstStyle/>
          <a:p>
            <a:pPr>
              <a:spcAft>
                <a:spcPts val="900"/>
              </a:spcAft>
            </a:pPr>
            <a:r>
              <a:rPr lang="en-US" dirty="0">
                <a:solidFill>
                  <a:srgbClr val="C00000"/>
                </a:solidFill>
              </a:rPr>
              <a:t>Charter schools are eligible to participate in state-sponsored or district-sponsored athletic  and academic interscholastic leagues, competitions, awards, scholarships, and recognition programs for students, educators, administrators, and schools to the same extent as </a:t>
            </a:r>
            <a:r>
              <a:rPr lang="en-US" dirty="0" err="1">
                <a:solidFill>
                  <a:srgbClr val="C00000"/>
                </a:solidFill>
              </a:rPr>
              <a:t>noncharter</a:t>
            </a:r>
            <a:r>
              <a:rPr lang="en-US" dirty="0">
                <a:solidFill>
                  <a:srgbClr val="C00000"/>
                </a:solidFill>
              </a:rPr>
              <a:t> public schools. </a:t>
            </a:r>
          </a:p>
          <a:p>
            <a:r>
              <a:rPr lang="en-US" dirty="0"/>
              <a:t>If a public charter school does not sponsor an extracurricular athletic and/or academic interscholastic activity for the students enrolled in the public charter school, the public charter school students </a:t>
            </a:r>
            <a:r>
              <a:rPr lang="en-US" b="1" u="sng" dirty="0"/>
              <a:t>may participate on the same basis as other public school students in those activities that are sponsored by the </a:t>
            </a:r>
            <a:r>
              <a:rPr lang="en-US" b="1" u="sng" dirty="0" err="1"/>
              <a:t>noncharter</a:t>
            </a:r>
            <a:r>
              <a:rPr lang="en-US" b="1" u="sng" dirty="0"/>
              <a:t> public school serving the attendance area</a:t>
            </a:r>
            <a:r>
              <a:rPr lang="en-US" dirty="0"/>
              <a:t> in which the student resides.</a:t>
            </a:r>
          </a:p>
        </p:txBody>
      </p:sp>
    </p:spTree>
    <p:extLst>
      <p:ext uri="{BB962C8B-B14F-4D97-AF65-F5344CB8AC3E}">
        <p14:creationId xmlns:p14="http://schemas.microsoft.com/office/powerpoint/2010/main" val="1321304537"/>
      </p:ext>
    </p:extLst>
  </p:cSld>
  <p:clrMapOvr>
    <a:masterClrMapping/>
  </p:clrMapOvr>
</p:sld>
</file>

<file path=ppt/slides/slide7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79476" y="2141339"/>
            <a:ext cx="7772400" cy="860822"/>
          </a:xfrm>
        </p:spPr>
        <p:txBody>
          <a:bodyPr>
            <a:noAutofit/>
          </a:bodyPr>
          <a:lstStyle/>
          <a:p>
            <a:r>
              <a:rPr lang="en-US" dirty="0">
                <a:effectLst>
                  <a:outerShdw blurRad="38100" dist="38100" dir="2700000" algn="tl">
                    <a:srgbClr val="000000">
                      <a:alpha val="43137"/>
                    </a:srgbClr>
                  </a:outerShdw>
                </a:effectLst>
              </a:rPr>
              <a:t>Applicability of School Personnel Laws</a:t>
            </a:r>
          </a:p>
        </p:txBody>
      </p:sp>
    </p:spTree>
    <p:extLst>
      <p:ext uri="{BB962C8B-B14F-4D97-AF65-F5344CB8AC3E}">
        <p14:creationId xmlns:p14="http://schemas.microsoft.com/office/powerpoint/2010/main" val="3518972645"/>
      </p:ext>
    </p:extLst>
  </p:cSld>
  <p:clrMapOvr>
    <a:masterClrMapping/>
  </p:clrMapOvr>
</p:sld>
</file>

<file path=ppt/slides/slide7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Applicability of School Personnel Laws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85850"/>
            <a:ext cx="8229600" cy="3737372"/>
          </a:xfrm>
        </p:spPr>
        <p:txBody>
          <a:bodyPr>
            <a:normAutofit fontScale="92500" lnSpcReduction="10000"/>
          </a:bodyPr>
          <a:lstStyle/>
          <a:p>
            <a:pPr>
              <a:spcAft>
                <a:spcPts val="900"/>
              </a:spcAft>
            </a:pPr>
            <a:r>
              <a:rPr lang="en-US" dirty="0">
                <a:solidFill>
                  <a:srgbClr val="C00000"/>
                </a:solidFill>
              </a:rPr>
              <a:t>Generally, the school personnel laws found in Chapters 18 and </a:t>
            </a:r>
            <a:r>
              <a:rPr lang="en-US" dirty="0" err="1">
                <a:solidFill>
                  <a:srgbClr val="C00000"/>
                </a:solidFill>
              </a:rPr>
              <a:t>18A</a:t>
            </a:r>
            <a:r>
              <a:rPr lang="en-US" dirty="0">
                <a:solidFill>
                  <a:srgbClr val="C00000"/>
                </a:solidFill>
              </a:rPr>
              <a:t> of the West Virginia Code apply only to the traditional public schools. </a:t>
            </a:r>
          </a:p>
          <a:p>
            <a:pPr>
              <a:spcAft>
                <a:spcPts val="900"/>
              </a:spcAft>
            </a:pPr>
            <a:r>
              <a:rPr lang="en-US" dirty="0"/>
              <a:t>None of the personnel laws (such as seniority, qualifications, and other due process-type limitations) apply to schools other than traditional public schools. </a:t>
            </a:r>
          </a:p>
          <a:p>
            <a:r>
              <a:rPr lang="en-US" dirty="0">
                <a:solidFill>
                  <a:srgbClr val="C00000"/>
                </a:solidFill>
              </a:rPr>
              <a:t>Regarding charter schools, the statute provides that charter schools are exempt from all statutes, state board policies and rules applicable to a </a:t>
            </a:r>
            <a:r>
              <a:rPr lang="en-US" dirty="0" err="1">
                <a:solidFill>
                  <a:srgbClr val="C00000"/>
                </a:solidFill>
              </a:rPr>
              <a:t>noncharter</a:t>
            </a:r>
            <a:r>
              <a:rPr lang="en-US" dirty="0">
                <a:solidFill>
                  <a:srgbClr val="C00000"/>
                </a:solidFill>
              </a:rPr>
              <a:t> public school or board of education except those specifically set forth in the statute.</a:t>
            </a:r>
          </a:p>
        </p:txBody>
      </p:sp>
    </p:spTree>
    <p:extLst>
      <p:ext uri="{BB962C8B-B14F-4D97-AF65-F5344CB8AC3E}">
        <p14:creationId xmlns:p14="http://schemas.microsoft.com/office/powerpoint/2010/main" val="3836325819"/>
      </p:ext>
    </p:extLst>
  </p:cSld>
  <p:clrMapOvr>
    <a:masterClrMapping/>
  </p:clrMapOvr>
</p:sld>
</file>

<file path=ppt/slides/slide7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3252193"/>
            <a:ext cx="7772400" cy="860822"/>
          </a:xfrm>
        </p:spPr>
        <p:txBody>
          <a:bodyPr>
            <a:noAutofit/>
          </a:bodyPr>
          <a:lstStyle/>
          <a:p>
            <a:r>
              <a:rPr lang="en-US" dirty="0">
                <a:effectLst>
                  <a:outerShdw blurRad="38100" dist="38100" dir="2700000" algn="tl">
                    <a:srgbClr val="000000">
                      <a:alpha val="43137"/>
                    </a:srgbClr>
                  </a:outerShdw>
                </a:effectLst>
              </a:rPr>
              <a:t>School Accountability Measures: Transportation, Instruction/Curriculum, Nutrition, Accreditation/Approval, and Teacher Certification</a:t>
            </a:r>
          </a:p>
        </p:txBody>
      </p:sp>
    </p:spTree>
    <p:extLst>
      <p:ext uri="{BB962C8B-B14F-4D97-AF65-F5344CB8AC3E}">
        <p14:creationId xmlns:p14="http://schemas.microsoft.com/office/powerpoint/2010/main" val="3574532857"/>
      </p:ext>
    </p:extLst>
  </p:cSld>
  <p:clrMapOvr>
    <a:masterClrMapping/>
  </p:clrMapOvr>
</p:sld>
</file>

<file path=ppt/slides/slide7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14538"/>
            <a:ext cx="7772400" cy="860822"/>
          </a:xfrm>
        </p:spPr>
        <p:txBody>
          <a:bodyPr>
            <a:noAutofit/>
          </a:bodyPr>
          <a:lstStyle/>
          <a:p>
            <a:r>
              <a:rPr lang="en-US" dirty="0">
                <a:effectLst>
                  <a:outerShdw blurRad="38100" dist="38100" dir="2700000" algn="tl">
                    <a:srgbClr val="000000">
                      <a:alpha val="43137"/>
                    </a:srgbClr>
                  </a:outerShdw>
                </a:effectLst>
              </a:rPr>
              <a:t>Transportation</a:t>
            </a:r>
          </a:p>
        </p:txBody>
      </p:sp>
    </p:spTree>
    <p:extLst>
      <p:ext uri="{BB962C8B-B14F-4D97-AF65-F5344CB8AC3E}">
        <p14:creationId xmlns:p14="http://schemas.microsoft.com/office/powerpoint/2010/main" val="4152765762"/>
      </p:ext>
    </p:extLst>
  </p:cSld>
  <p:clrMapOvr>
    <a:masterClrMapping/>
  </p:clrMapOvr>
</p:sld>
</file>

<file path=ppt/slides/slide7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Transportation</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p:txBody>
          <a:bodyPr>
            <a:normAutofit/>
          </a:bodyPr>
          <a:lstStyle/>
          <a:p>
            <a:pPr>
              <a:spcAft>
                <a:spcPts val="900"/>
              </a:spcAft>
            </a:pPr>
            <a:r>
              <a:rPr lang="en-US" dirty="0" err="1">
                <a:solidFill>
                  <a:srgbClr val="C00000"/>
                </a:solidFill>
              </a:rPr>
              <a:t>Noncharter</a:t>
            </a:r>
            <a:r>
              <a:rPr lang="en-US" dirty="0">
                <a:solidFill>
                  <a:srgbClr val="C00000"/>
                </a:solidFill>
              </a:rPr>
              <a:t> public schools are subject to various bus safety and transportation rules and regulations found in State Board of Education Policy 4336 (the “West Virginia School Bus Transportation Policy and Procedures Manual”). </a:t>
            </a:r>
          </a:p>
          <a:p>
            <a:r>
              <a:rPr lang="en-US" dirty="0"/>
              <a:t>The transportation rules and regulations do not apply to private or parochial schools, or to learning pods or </a:t>
            </a:r>
            <a:r>
              <a:rPr lang="en-US" dirty="0" err="1"/>
              <a:t>microschools</a:t>
            </a:r>
            <a:r>
              <a:rPr lang="en-US" dirty="0"/>
              <a:t>.</a:t>
            </a:r>
          </a:p>
        </p:txBody>
      </p:sp>
    </p:spTree>
    <p:extLst>
      <p:ext uri="{BB962C8B-B14F-4D97-AF65-F5344CB8AC3E}">
        <p14:creationId xmlns:p14="http://schemas.microsoft.com/office/powerpoint/2010/main" val="1556534770"/>
      </p:ext>
    </p:extLst>
  </p:cSld>
  <p:clrMapOvr>
    <a:masterClrMapping/>
  </p:clrMapOvr>
</p:sld>
</file>

<file path=ppt/slides/slide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2151632" y="307535"/>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dirty="0">
                <a:ln w="12700">
                  <a:solidFill>
                    <a:schemeClr val="tx1"/>
                  </a:solidFill>
                </a:ln>
                <a:latin typeface="CAC Moose" panose="00000400000000000000" pitchFamily="2" charset="0"/>
                <a:ea typeface="Adobe Ming Std L" panose="02020300000000000000" pitchFamily="18" charset="-128"/>
              </a:rPr>
              <a:t>Grievance </a:t>
            </a:r>
            <a:r>
              <a:rPr lang="en-US" sz="4400" dirty="0">
                <a:ln w="12700">
                  <a:solidFill>
                    <a:schemeClr val="tx1"/>
                  </a:solidFill>
                </a:ln>
                <a:solidFill>
                  <a:schemeClr val="accent2"/>
                </a:solidFill>
                <a:latin typeface="CAC Moose" panose="00000400000000000000" pitchFamily="2" charset="0"/>
                <a:ea typeface="Adobe Ming Std L" panose="02020300000000000000" pitchFamily="18" charset="-128"/>
              </a:rPr>
              <a:t>Board</a:t>
            </a:r>
            <a:r>
              <a:rPr lang="en-US" sz="4400" dirty="0">
                <a:ln w="12700">
                  <a:solidFill>
                    <a:schemeClr val="tx1"/>
                  </a:solidFill>
                </a:ln>
                <a:solidFill>
                  <a:srgbClr val="FF0000"/>
                </a:solidFill>
                <a:latin typeface="CAC Moose" panose="00000400000000000000" pitchFamily="2" charset="0"/>
                <a:ea typeface="Adobe Ming Std L" panose="02020300000000000000" pitchFamily="18" charset="-128"/>
              </a:rPr>
              <a:t> </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619313" y="923178"/>
            <a:ext cx="8517067" cy="259968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Miker</a:t>
            </a:r>
            <a:r>
              <a:rPr kumimoji="0" lang="en-US"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 Monongalia County Board of Education</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Docket No. 2022-0581-</a:t>
            </a:r>
            <a:r>
              <a:rPr kumimoji="0" lang="en-US"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MonED</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(November 1, 2022)</a:t>
            </a:r>
          </a:p>
          <a:p>
            <a:pPr marL="228600" indent="-228600">
              <a:lnSpc>
                <a:spcPct val="90000"/>
              </a:lnSpc>
              <a:spcBef>
                <a:spcPts val="1000"/>
              </a:spcBef>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deviation from past practice is one of a number of factors to be considered when determining if a discretionary decision by an employer is arbitrary and capricious.</a:t>
            </a:r>
          </a:p>
          <a:p>
            <a:pPr marL="228600" indent="-228600">
              <a:lnSpc>
                <a:spcPct val="90000"/>
              </a:lnSpc>
              <a:spcBef>
                <a:spcPts val="1000"/>
              </a:spcBef>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Additionally, prior mistakes do not create an entitlement to future incorrect reimbursement or compensation.</a:t>
            </a:r>
          </a:p>
          <a:p>
            <a:pPr marL="228600" indent="-228600">
              <a:lnSpc>
                <a:spcPct val="90000"/>
              </a:lnSpc>
              <a:spcBef>
                <a:spcPts val="1000"/>
              </a:spcBef>
              <a:buFont typeface="Arial" panose="020B0604020202020204" pitchFamily="34" charset="0"/>
              <a:buChar char="•"/>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2506839591"/>
      </p:ext>
    </p:extLst>
  </p:cSld>
  <p:clrMapOvr>
    <a:masterClrMapping/>
  </p:clrMapOvr>
</p:sld>
</file>

<file path=ppt/slides/slide8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Transportation</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400175"/>
            <a:ext cx="8229600" cy="3600450"/>
          </a:xfrm>
        </p:spPr>
        <p:txBody>
          <a:bodyPr>
            <a:normAutofit/>
          </a:bodyPr>
          <a:lstStyle/>
          <a:p>
            <a:r>
              <a:rPr lang="en-US" dirty="0"/>
              <a:t>The charter schools statute, however, does make charter schools subject to the transportation safety laws applicable to all public schools. However, those rules are only applicable </a:t>
            </a:r>
            <a:r>
              <a:rPr lang="en-US" b="1" u="sng" dirty="0">
                <a:effectLst>
                  <a:outerShdw blurRad="38100" dist="38100" dir="2700000" algn="tl">
                    <a:srgbClr val="000000">
                      <a:alpha val="43137"/>
                    </a:srgbClr>
                  </a:outerShdw>
                </a:effectLst>
              </a:rPr>
              <a:t>to the extent that transportation is provided by the charter school</a:t>
            </a:r>
            <a:r>
              <a:rPr lang="en-US"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817386410"/>
      </p:ext>
    </p:extLst>
  </p:cSld>
  <p:clrMapOvr>
    <a:masterClrMapping/>
  </p:clrMapOvr>
</p:sld>
</file>

<file path=ppt/slides/slide8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70247"/>
            <a:ext cx="8229600" cy="994172"/>
          </a:xfrm>
        </p:spPr>
        <p:txBody>
          <a:bodyPr>
            <a:normAutofit/>
          </a:bodyPr>
          <a:lstStyle/>
          <a:p>
            <a:r>
              <a:rPr lang="en-US" sz="3000" dirty="0"/>
              <a:t>Transportation: Some Exceptions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64419"/>
            <a:ext cx="8229600" cy="3829050"/>
          </a:xfrm>
        </p:spPr>
        <p:txBody>
          <a:bodyPr>
            <a:normAutofit/>
          </a:bodyPr>
          <a:lstStyle/>
          <a:p>
            <a:pPr>
              <a:spcAft>
                <a:spcPts val="900"/>
              </a:spcAft>
            </a:pPr>
            <a:r>
              <a:rPr lang="en-US" dirty="0">
                <a:solidFill>
                  <a:srgbClr val="C00000"/>
                </a:solidFill>
              </a:rPr>
              <a:t>Under State Board Policy 4373, “Regulations for the Education of Students with Exceptionalities,” certain private school students with exceptionalities who were placed by the school district in the private school or facility or who are participating in services provided by the public school district are entitled to transportation.</a:t>
            </a:r>
          </a:p>
        </p:txBody>
      </p:sp>
    </p:spTree>
    <p:extLst>
      <p:ext uri="{BB962C8B-B14F-4D97-AF65-F5344CB8AC3E}">
        <p14:creationId xmlns:p14="http://schemas.microsoft.com/office/powerpoint/2010/main" val="2196056546"/>
      </p:ext>
    </p:extLst>
  </p:cSld>
  <p:clrMapOvr>
    <a:masterClrMapping/>
  </p:clrMapOvr>
</p:sld>
</file>

<file path=ppt/slides/slide8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70247"/>
            <a:ext cx="8229600" cy="994172"/>
          </a:xfrm>
        </p:spPr>
        <p:txBody>
          <a:bodyPr>
            <a:normAutofit/>
          </a:bodyPr>
          <a:lstStyle/>
          <a:p>
            <a:r>
              <a:rPr lang="en-US" sz="3000" dirty="0"/>
              <a:t>Transportation: Some Exceptions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64419"/>
            <a:ext cx="8229600" cy="3829050"/>
          </a:xfrm>
        </p:spPr>
        <p:txBody>
          <a:bodyPr>
            <a:normAutofit fontScale="92500" lnSpcReduction="20000"/>
          </a:bodyPr>
          <a:lstStyle/>
          <a:p>
            <a:pPr>
              <a:spcAft>
                <a:spcPts val="900"/>
              </a:spcAft>
            </a:pPr>
            <a:r>
              <a:rPr lang="en-US" dirty="0"/>
              <a:t>Secondly, per the West Virginia Supreme Court of Appeals, county boards of education are not required to provide transportation services for parochial school children, but they have lawful discretion to do so</a:t>
            </a:r>
            <a:r>
              <a:rPr lang="en-US" dirty="0">
                <a:effectLst>
                  <a:outerShdw blurRad="38100" dist="38100" dir="2700000" algn="tl">
                    <a:srgbClr val="000000">
                      <a:alpha val="43137"/>
                    </a:srgbClr>
                  </a:outerShdw>
                </a:effectLst>
              </a:rPr>
              <a:t>.  </a:t>
            </a:r>
          </a:p>
          <a:p>
            <a:pPr>
              <a:spcAft>
                <a:spcPts val="900"/>
              </a:spcAft>
            </a:pPr>
            <a:r>
              <a:rPr lang="en-US" b="1" dirty="0">
                <a:effectLst>
                  <a:outerShdw blurRad="38100" dist="38100" dir="2700000" algn="tl">
                    <a:srgbClr val="000000">
                      <a:alpha val="43137"/>
                    </a:srgbClr>
                  </a:outerShdw>
                </a:effectLst>
              </a:rPr>
              <a:t>If a county board exercises its discretion to provide transportation services for parochial school children</a:t>
            </a:r>
            <a:r>
              <a:rPr lang="en-US" dirty="0"/>
              <a:t>, it must do so “adequately,” which may well require bus service and/or transportation stipends. </a:t>
            </a:r>
          </a:p>
          <a:p>
            <a:pPr>
              <a:spcAft>
                <a:spcPts val="900"/>
              </a:spcAft>
            </a:pPr>
            <a:r>
              <a:rPr lang="en-US" b="1" dirty="0">
                <a:effectLst>
                  <a:outerShdw blurRad="38100" dist="38100" dir="2700000" algn="tl">
                    <a:srgbClr val="000000">
                      <a:alpha val="43137"/>
                    </a:srgbClr>
                  </a:outerShdw>
                </a:effectLst>
              </a:rPr>
              <a:t>Once a county board provides transportation services for parochial school children, it must not discontinue the services arbitrarily or capriciously, </a:t>
            </a:r>
            <a:r>
              <a:rPr lang="en-US" dirty="0"/>
              <a:t>but may do so based on articulated facts demonstrating that the decision is reasonable.</a:t>
            </a:r>
          </a:p>
        </p:txBody>
      </p:sp>
    </p:spTree>
    <p:extLst>
      <p:ext uri="{BB962C8B-B14F-4D97-AF65-F5344CB8AC3E}">
        <p14:creationId xmlns:p14="http://schemas.microsoft.com/office/powerpoint/2010/main" val="693072431"/>
      </p:ext>
    </p:extLst>
  </p:cSld>
  <p:clrMapOvr>
    <a:masterClrMapping/>
  </p:clrMapOvr>
</p:sld>
</file>

<file path=ppt/slides/slide8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14538"/>
            <a:ext cx="7772400" cy="860822"/>
          </a:xfrm>
        </p:spPr>
        <p:txBody>
          <a:bodyPr>
            <a:noAutofit/>
          </a:bodyPr>
          <a:lstStyle/>
          <a:p>
            <a:r>
              <a:rPr lang="en-US" dirty="0">
                <a:effectLst>
                  <a:outerShdw blurRad="38100" dist="38100" dir="2700000" algn="tl">
                    <a:srgbClr val="000000">
                      <a:alpha val="43137"/>
                    </a:srgbClr>
                  </a:outerShdw>
                </a:effectLst>
              </a:rPr>
              <a:t>Instruction/Curriculum</a:t>
            </a:r>
          </a:p>
        </p:txBody>
      </p:sp>
    </p:spTree>
    <p:extLst>
      <p:ext uri="{BB962C8B-B14F-4D97-AF65-F5344CB8AC3E}">
        <p14:creationId xmlns:p14="http://schemas.microsoft.com/office/powerpoint/2010/main" val="506816749"/>
      </p:ext>
    </p:extLst>
  </p:cSld>
  <p:clrMapOvr>
    <a:masterClrMapping/>
  </p:clrMapOvr>
</p:sld>
</file>

<file path=ppt/slides/slide8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Instruction/Curriculum</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p:txBody>
          <a:bodyPr>
            <a:normAutofit/>
          </a:bodyPr>
          <a:lstStyle/>
          <a:p>
            <a:pPr>
              <a:spcAft>
                <a:spcPts val="900"/>
              </a:spcAft>
            </a:pPr>
            <a:r>
              <a:rPr lang="en-US" dirty="0">
                <a:solidFill>
                  <a:srgbClr val="C00000"/>
                </a:solidFill>
              </a:rPr>
              <a:t>Generally, the curriculum and instruction applicable to public schools does not apply to private schools or other Educational Models. </a:t>
            </a:r>
          </a:p>
          <a:p>
            <a:r>
              <a:rPr lang="en-US" dirty="0"/>
              <a:t>There are, however, specific instruction requirements set forth in statute that must be provided by private schools.</a:t>
            </a:r>
          </a:p>
        </p:txBody>
      </p:sp>
    </p:spTree>
    <p:extLst>
      <p:ext uri="{BB962C8B-B14F-4D97-AF65-F5344CB8AC3E}">
        <p14:creationId xmlns:p14="http://schemas.microsoft.com/office/powerpoint/2010/main" val="3560656859"/>
      </p:ext>
    </p:extLst>
  </p:cSld>
  <p:clrMapOvr>
    <a:masterClrMapping/>
  </p:clrMapOvr>
</p:sld>
</file>

<file path=ppt/slides/slide8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91678"/>
            <a:ext cx="8229600" cy="994172"/>
          </a:xfrm>
        </p:spPr>
        <p:txBody>
          <a:bodyPr>
            <a:normAutofit/>
          </a:bodyPr>
          <a:lstStyle/>
          <a:p>
            <a:r>
              <a:rPr lang="en-US" sz="3000" dirty="0"/>
              <a:t>Instruction/Curriculum</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964406"/>
            <a:ext cx="8229600" cy="3600450"/>
          </a:xfrm>
        </p:spPr>
        <p:txBody>
          <a:bodyPr>
            <a:noAutofit/>
          </a:bodyPr>
          <a:lstStyle/>
          <a:p>
            <a:r>
              <a:rPr lang="en-US" sz="1800" dirty="0">
                <a:solidFill>
                  <a:srgbClr val="C00000"/>
                </a:solidFill>
              </a:rPr>
              <a:t>All public and private schools, whether approved or registered, are required to provide </a:t>
            </a:r>
            <a:r>
              <a:rPr lang="en-US" sz="1800" b="1" u="sng" dirty="0">
                <a:solidFill>
                  <a:srgbClr val="C00000"/>
                </a:solidFill>
              </a:rPr>
              <a:t>at least one year of instruction in West Virginia history</a:t>
            </a:r>
            <a:r>
              <a:rPr lang="en-US" sz="1800" dirty="0">
                <a:solidFill>
                  <a:srgbClr val="C00000"/>
                </a:solidFill>
              </a:rPr>
              <a:t> prior to completion of the eighth grade. </a:t>
            </a:r>
          </a:p>
          <a:p>
            <a:r>
              <a:rPr lang="en-US" sz="1800" dirty="0"/>
              <a:t>In addition, such schools must require </a:t>
            </a:r>
            <a:r>
              <a:rPr lang="en-US" sz="1800" b="1" u="sng" dirty="0"/>
              <a:t>regular courses in the history of the United States, in civics, the constitution and the government of both West Virginia and the United States by the completion of the twelfth grade</a:t>
            </a:r>
            <a:r>
              <a:rPr lang="en-US" sz="1800" dirty="0"/>
              <a:t>. </a:t>
            </a:r>
          </a:p>
          <a:p>
            <a:r>
              <a:rPr lang="en-US" sz="1800" dirty="0">
                <a:solidFill>
                  <a:srgbClr val="C00000"/>
                </a:solidFill>
              </a:rPr>
              <a:t>The boards of private schools have a duty to prescribe courses covering these subjects similar to those required in the public schools.  The required courses must include instruction on the institutions and structure of American government, such as the separation of powers, the Electoral College, and federalism.</a:t>
            </a:r>
          </a:p>
        </p:txBody>
      </p:sp>
    </p:spTree>
    <p:extLst>
      <p:ext uri="{BB962C8B-B14F-4D97-AF65-F5344CB8AC3E}">
        <p14:creationId xmlns:p14="http://schemas.microsoft.com/office/powerpoint/2010/main" val="945430729"/>
      </p:ext>
    </p:extLst>
  </p:cSld>
  <p:clrMapOvr>
    <a:masterClrMapping/>
  </p:clrMapOvr>
</p:sld>
</file>

<file path=ppt/slides/slide8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Instruction/Curriculum: Private Schools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200150"/>
            <a:ext cx="8229600" cy="3737372"/>
          </a:xfrm>
        </p:spPr>
        <p:txBody>
          <a:bodyPr>
            <a:normAutofit fontScale="85000" lnSpcReduction="10000"/>
          </a:bodyPr>
          <a:lstStyle/>
          <a:p>
            <a:pPr>
              <a:spcAft>
                <a:spcPts val="900"/>
              </a:spcAft>
            </a:pPr>
            <a:r>
              <a:rPr lang="en-US" dirty="0">
                <a:solidFill>
                  <a:srgbClr val="C00000"/>
                </a:solidFill>
              </a:rPr>
              <a:t>Private, parochial and church schools, referred to as exemption (k) schools, must establish curriculum objectives and provide an instructional program to develop the students’ potential for becoming literate citizens.  </a:t>
            </a:r>
          </a:p>
          <a:p>
            <a:pPr>
              <a:spcAft>
                <a:spcPts val="900"/>
              </a:spcAft>
            </a:pPr>
            <a:r>
              <a:rPr lang="en-US" dirty="0"/>
              <a:t>All nonpublic schools, private and parochial schools are required to use a state prescribed course of study in fire prevention. </a:t>
            </a:r>
          </a:p>
          <a:p>
            <a:pPr>
              <a:spcAft>
                <a:spcPts val="900"/>
              </a:spcAft>
            </a:pPr>
            <a:r>
              <a:rPr lang="en-US" dirty="0">
                <a:solidFill>
                  <a:srgbClr val="C00000"/>
                </a:solidFill>
              </a:rPr>
              <a:t>Driver education courses offered by all nonpublic schools, private, parochial, or denominational schools must comply with minimum standards established by the State Board of Education. </a:t>
            </a:r>
          </a:p>
          <a:p>
            <a:r>
              <a:rPr lang="en-US" dirty="0"/>
              <a:t>The basic language of instruction for all approved and registered private and parochial schools is the English language only</a:t>
            </a:r>
          </a:p>
        </p:txBody>
      </p:sp>
    </p:spTree>
    <p:extLst>
      <p:ext uri="{BB962C8B-B14F-4D97-AF65-F5344CB8AC3E}">
        <p14:creationId xmlns:p14="http://schemas.microsoft.com/office/powerpoint/2010/main" val="3907975317"/>
      </p:ext>
    </p:extLst>
  </p:cSld>
  <p:clrMapOvr>
    <a:masterClrMapping/>
  </p:clrMapOvr>
</p:sld>
</file>

<file path=ppt/slides/slide8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Instruction/Curriculum: Charter Schools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78706"/>
            <a:ext cx="8229600" cy="3737372"/>
          </a:xfrm>
        </p:spPr>
        <p:txBody>
          <a:bodyPr>
            <a:normAutofit fontScale="92500" lnSpcReduction="20000"/>
          </a:bodyPr>
          <a:lstStyle/>
          <a:p>
            <a:pPr>
              <a:lnSpc>
                <a:spcPct val="110000"/>
              </a:lnSpc>
              <a:spcAft>
                <a:spcPts val="900"/>
              </a:spcAft>
            </a:pPr>
            <a:r>
              <a:rPr lang="en-US" dirty="0">
                <a:solidFill>
                  <a:srgbClr val="C00000"/>
                </a:solidFill>
              </a:rPr>
              <a:t>The charter school statute provides that charter schools have autonomy over key decisions, including, but not limited to, decisions concerning finance, personnel, scheduling, curriculum, and instruction, except as otherwise provided in the statute. </a:t>
            </a:r>
          </a:p>
          <a:p>
            <a:r>
              <a:rPr lang="en-US" dirty="0"/>
              <a:t>The statute does, however, make charter schools subject to the same student assessment requirements. The statute and State Board of Education Policy 3300 provide that charter schools are subject to the same student assessment requirements applicable to </a:t>
            </a:r>
            <a:r>
              <a:rPr lang="en-US" dirty="0" err="1"/>
              <a:t>noncharter</a:t>
            </a:r>
            <a:r>
              <a:rPr lang="en-US" dirty="0"/>
              <a:t> public schools in this state, but only to the extent that it will allow the state board to measure the performance of public charter school students.  </a:t>
            </a:r>
          </a:p>
        </p:txBody>
      </p:sp>
    </p:spTree>
    <p:extLst>
      <p:ext uri="{BB962C8B-B14F-4D97-AF65-F5344CB8AC3E}">
        <p14:creationId xmlns:p14="http://schemas.microsoft.com/office/powerpoint/2010/main" val="2642107142"/>
      </p:ext>
    </p:extLst>
  </p:cSld>
  <p:clrMapOvr>
    <a:masterClrMapping/>
  </p:clrMapOvr>
</p:sld>
</file>

<file path=ppt/slides/slide8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fontScale="90000"/>
          </a:bodyPr>
          <a:lstStyle/>
          <a:p>
            <a:r>
              <a:rPr lang="en-US" sz="3000" dirty="0"/>
              <a:t>Instruction/Curriculum: Learning Pods and </a:t>
            </a:r>
            <a:r>
              <a:rPr lang="en-US" sz="3000" dirty="0" err="1"/>
              <a:t>Microschools</a:t>
            </a:r>
            <a:endParaRPr lang="en-US" sz="3000" dirty="0"/>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378744"/>
            <a:ext cx="8229600" cy="3421856"/>
          </a:xfrm>
        </p:spPr>
        <p:txBody>
          <a:bodyPr>
            <a:normAutofit/>
          </a:bodyPr>
          <a:lstStyle/>
          <a:p>
            <a:pPr>
              <a:spcAft>
                <a:spcPts val="900"/>
              </a:spcAft>
            </a:pPr>
            <a:r>
              <a:rPr lang="en-US" dirty="0">
                <a:solidFill>
                  <a:srgbClr val="C00000"/>
                </a:solidFill>
              </a:rPr>
              <a:t>The curriculum, instruction, and assessment for students attending learning pods or </a:t>
            </a:r>
            <a:r>
              <a:rPr lang="en-US" dirty="0" err="1">
                <a:solidFill>
                  <a:srgbClr val="C00000"/>
                </a:solidFill>
              </a:rPr>
              <a:t>microschools</a:t>
            </a:r>
            <a:r>
              <a:rPr lang="en-US" dirty="0">
                <a:solidFill>
                  <a:srgbClr val="C00000"/>
                </a:solidFill>
              </a:rPr>
              <a:t> is limited. The compulsory school attendance statute provides the yearly requirements for each. </a:t>
            </a:r>
          </a:p>
          <a:p>
            <a:r>
              <a:rPr lang="en-US" dirty="0"/>
              <a:t>The statute provides that, annually, the person or persons providing instruction shall obtain an academic assessment of the child for the previous school year.</a:t>
            </a:r>
          </a:p>
        </p:txBody>
      </p:sp>
    </p:spTree>
    <p:extLst>
      <p:ext uri="{BB962C8B-B14F-4D97-AF65-F5344CB8AC3E}">
        <p14:creationId xmlns:p14="http://schemas.microsoft.com/office/powerpoint/2010/main" val="4184599601"/>
      </p:ext>
    </p:extLst>
  </p:cSld>
  <p:clrMapOvr>
    <a:masterClrMapping/>
  </p:clrMapOvr>
</p:sld>
</file>

<file path=ppt/slides/slide8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14538"/>
            <a:ext cx="7772400" cy="860822"/>
          </a:xfrm>
        </p:spPr>
        <p:txBody>
          <a:bodyPr>
            <a:noAutofit/>
          </a:bodyPr>
          <a:lstStyle/>
          <a:p>
            <a:r>
              <a:rPr lang="en-US" dirty="0">
                <a:effectLst>
                  <a:outerShdw blurRad="38100" dist="38100" dir="2700000" algn="tl">
                    <a:srgbClr val="000000">
                      <a:alpha val="43137"/>
                    </a:srgbClr>
                  </a:outerShdw>
                </a:effectLst>
              </a:rPr>
              <a:t>Nutrition</a:t>
            </a:r>
          </a:p>
        </p:txBody>
      </p:sp>
    </p:spTree>
    <p:extLst>
      <p:ext uri="{BB962C8B-B14F-4D97-AF65-F5344CB8AC3E}">
        <p14:creationId xmlns:p14="http://schemas.microsoft.com/office/powerpoint/2010/main" val="2304446465"/>
      </p:ext>
    </p:extLst>
  </p:cSld>
  <p:clrMapOvr>
    <a:masterClrMapping/>
  </p:clrMapOvr>
</p:sld>
</file>

<file path=ppt/slides/slide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5" name="Freeform 5" descr="" title=""/>
          <p:cNvSpPr>
            <a:spLocks/>
          </p:cNvSpPr>
          <p:nvPr/>
        </p:nvSpPr>
        <p:spPr bwMode="auto">
          <a:xfrm>
            <a:off x="1418593" y="576148"/>
            <a:ext cx="3183887" cy="642000"/>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6" name="cloud2" descr="" title=""/>
          <p:cNvSpPr>
            <a:spLocks/>
          </p:cNvSpPr>
          <p:nvPr/>
        </p:nvSpPr>
        <p:spPr bwMode="auto">
          <a:xfrm>
            <a:off x="398333" y="1526980"/>
            <a:ext cx="1204676" cy="435353"/>
          </a:xfrm>
          <a:custGeom>
            <a:avLst/>
            <a:gdLst>
              <a:gd name="T0" fmla="*/ 213 w 227"/>
              <a:gd name="T1" fmla="*/ 21 h 109"/>
              <a:gd name="T2" fmla="*/ 182 w 227"/>
              <a:gd name="T3" fmla="*/ 3 h 109"/>
              <a:gd name="T4" fmla="*/ 169 w 227"/>
              <a:gd name="T5" fmla="*/ 21 h 109"/>
              <a:gd name="T6" fmla="*/ 160 w 227"/>
              <a:gd name="T7" fmla="*/ 32 h 109"/>
              <a:gd name="T8" fmla="*/ 149 w 227"/>
              <a:gd name="T9" fmla="*/ 34 h 109"/>
              <a:gd name="T10" fmla="*/ 124 w 227"/>
              <a:gd name="T11" fmla="*/ 32 h 109"/>
              <a:gd name="T12" fmla="*/ 113 w 227"/>
              <a:gd name="T13" fmla="*/ 45 h 109"/>
              <a:gd name="T14" fmla="*/ 77 w 227"/>
              <a:gd name="T15" fmla="*/ 48 h 109"/>
              <a:gd name="T16" fmla="*/ 56 w 227"/>
              <a:gd name="T17" fmla="*/ 44 h 109"/>
              <a:gd name="T18" fmla="*/ 40 w 227"/>
              <a:gd name="T19" fmla="*/ 54 h 109"/>
              <a:gd name="T20" fmla="*/ 27 w 227"/>
              <a:gd name="T21" fmla="*/ 61 h 109"/>
              <a:gd name="T22" fmla="*/ 15 w 227"/>
              <a:gd name="T23" fmla="*/ 67 h 109"/>
              <a:gd name="T24" fmla="*/ 6 w 227"/>
              <a:gd name="T25" fmla="*/ 74 h 109"/>
              <a:gd name="T26" fmla="*/ 26 w 227"/>
              <a:gd name="T27" fmla="*/ 81 h 109"/>
              <a:gd name="T28" fmla="*/ 62 w 227"/>
              <a:gd name="T29" fmla="*/ 88 h 109"/>
              <a:gd name="T30" fmla="*/ 93 w 227"/>
              <a:gd name="T31" fmla="*/ 91 h 109"/>
              <a:gd name="T32" fmla="*/ 143 w 227"/>
              <a:gd name="T33" fmla="*/ 96 h 109"/>
              <a:gd name="T34" fmla="*/ 171 w 227"/>
              <a:gd name="T35" fmla="*/ 93 h 109"/>
              <a:gd name="T36" fmla="*/ 219 w 227"/>
              <a:gd name="T37" fmla="*/ 90 h 109"/>
              <a:gd name="T38" fmla="*/ 219 w 227"/>
              <a:gd name="T39" fmla="*/ 70 h 109"/>
              <a:gd name="T40" fmla="*/ 217 w 227"/>
              <a:gd name="T41" fmla="*/ 46 h 109"/>
              <a:gd name="T42" fmla="*/ 213 w 227"/>
              <a:gd name="T43"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9">
                <a:moveTo>
                  <a:pt x="213" y="21"/>
                </a:moveTo>
                <a:cubicBezTo>
                  <a:pt x="204" y="14"/>
                  <a:pt x="194" y="0"/>
                  <a:pt x="182" y="3"/>
                </a:cubicBezTo>
                <a:cubicBezTo>
                  <a:pt x="168" y="6"/>
                  <a:pt x="174" y="21"/>
                  <a:pt x="169" y="21"/>
                </a:cubicBezTo>
                <a:cubicBezTo>
                  <a:pt x="164" y="20"/>
                  <a:pt x="161" y="23"/>
                  <a:pt x="160" y="32"/>
                </a:cubicBezTo>
                <a:cubicBezTo>
                  <a:pt x="154" y="32"/>
                  <a:pt x="153" y="26"/>
                  <a:pt x="149" y="34"/>
                </a:cubicBezTo>
                <a:cubicBezTo>
                  <a:pt x="142" y="31"/>
                  <a:pt x="136" y="28"/>
                  <a:pt x="124" y="32"/>
                </a:cubicBezTo>
                <a:cubicBezTo>
                  <a:pt x="114" y="35"/>
                  <a:pt x="114" y="41"/>
                  <a:pt x="113" y="45"/>
                </a:cubicBezTo>
                <a:cubicBezTo>
                  <a:pt x="98" y="42"/>
                  <a:pt x="85" y="45"/>
                  <a:pt x="77" y="48"/>
                </a:cubicBezTo>
                <a:cubicBezTo>
                  <a:pt x="75" y="45"/>
                  <a:pt x="59" y="38"/>
                  <a:pt x="56" y="44"/>
                </a:cubicBezTo>
                <a:cubicBezTo>
                  <a:pt x="47" y="43"/>
                  <a:pt x="41" y="48"/>
                  <a:pt x="40" y="54"/>
                </a:cubicBezTo>
                <a:cubicBezTo>
                  <a:pt x="33" y="54"/>
                  <a:pt x="32" y="56"/>
                  <a:pt x="27" y="61"/>
                </a:cubicBezTo>
                <a:cubicBezTo>
                  <a:pt x="19" y="59"/>
                  <a:pt x="15" y="62"/>
                  <a:pt x="15" y="67"/>
                </a:cubicBezTo>
                <a:cubicBezTo>
                  <a:pt x="10" y="68"/>
                  <a:pt x="0" y="70"/>
                  <a:pt x="6" y="74"/>
                </a:cubicBezTo>
                <a:cubicBezTo>
                  <a:pt x="6" y="74"/>
                  <a:pt x="16" y="82"/>
                  <a:pt x="26" y="81"/>
                </a:cubicBezTo>
                <a:cubicBezTo>
                  <a:pt x="29" y="87"/>
                  <a:pt x="62" y="88"/>
                  <a:pt x="62" y="88"/>
                </a:cubicBezTo>
                <a:cubicBezTo>
                  <a:pt x="75" y="99"/>
                  <a:pt x="87" y="97"/>
                  <a:pt x="93" y="91"/>
                </a:cubicBezTo>
                <a:cubicBezTo>
                  <a:pt x="94" y="99"/>
                  <a:pt x="126" y="109"/>
                  <a:pt x="143" y="96"/>
                </a:cubicBezTo>
                <a:cubicBezTo>
                  <a:pt x="153" y="101"/>
                  <a:pt x="164" y="99"/>
                  <a:pt x="171" y="93"/>
                </a:cubicBezTo>
                <a:cubicBezTo>
                  <a:pt x="184" y="97"/>
                  <a:pt x="211" y="104"/>
                  <a:pt x="219" y="90"/>
                </a:cubicBezTo>
                <a:cubicBezTo>
                  <a:pt x="227" y="76"/>
                  <a:pt x="224" y="74"/>
                  <a:pt x="219" y="70"/>
                </a:cubicBezTo>
                <a:cubicBezTo>
                  <a:pt x="227" y="63"/>
                  <a:pt x="225" y="57"/>
                  <a:pt x="217" y="46"/>
                </a:cubicBezTo>
                <a:cubicBezTo>
                  <a:pt x="221" y="35"/>
                  <a:pt x="213" y="21"/>
                  <a:pt x="213" y="21"/>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48" name="Group 4" descr="" title=""/>
          <p:cNvGrpSpPr>
            <a:grpSpLocks noChangeAspect="1"/>
          </p:cNvGrpSpPr>
          <p:nvPr/>
        </p:nvGrpSpPr>
        <p:grpSpPr bwMode="auto">
          <a:xfrm>
            <a:off x="1208618" y="1054101"/>
            <a:ext cx="7234765" cy="4828117"/>
            <a:chOff x="571" y="903"/>
            <a:chExt cx="3418" cy="2281"/>
          </a:xfrm>
        </p:grpSpPr>
        <p:sp>
          <p:nvSpPr>
            <p:cNvPr id="49" name="moon" descr="" title=""/>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0" name="cloud2" descr="" title=""/>
            <p:cNvSpPr>
              <a:spLocks/>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1" name="cloud1" descr="" title=""/>
            <p:cNvSpPr>
              <a:spLocks/>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94" name="Title 2" descr="" title=""/>
          <p:cNvSpPr txBox="1">
            <a:spLocks/>
          </p:cNvSpPr>
          <p:nvPr/>
        </p:nvSpPr>
        <p:spPr>
          <a:xfrm>
            <a:off x="457200" y="-147015"/>
            <a:ext cx="8229600" cy="1143000"/>
          </a:xfrm>
          <a:prstGeom prst="rect">
            <a:avLst/>
          </a:prstGeom>
        </p:spPr>
        <p:txBody>
          <a:bodyPr vert="horz" lIns="121920" tIns="60960" rIns="121920" bIns="6096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w="12700">
                  <a:solidFill>
                    <a:prstClr val="black"/>
                  </a:solidFill>
                </a:ln>
                <a:solidFill>
                  <a:prstClr val="black"/>
                </a:solidFill>
                <a:effectLst/>
                <a:uLnTx/>
                <a:uFillTx/>
                <a:latin typeface="CAC Moose" panose="00000400000000000000" pitchFamily="2" charset="0"/>
                <a:ea typeface="Adobe Ming Std L" panose="02020300000000000000" pitchFamily="18" charset="-128"/>
                <a:cs typeface="+mj-cs"/>
              </a:rPr>
              <a:t>Grievance </a:t>
            </a:r>
            <a:r>
              <a:rPr kumimoji="0" lang="en-US" sz="4400" b="0" i="0" u="none" strike="noStrike" kern="1200" cap="none" spc="0" normalizeH="0" baseline="0" noProof="0" dirty="0">
                <a:ln w="12700">
                  <a:solidFill>
                    <a:prstClr val="black"/>
                  </a:solidFill>
                </a:ln>
                <a:solidFill>
                  <a:srgbClr val="E92525"/>
                </a:solidFill>
                <a:effectLst/>
                <a:uLnTx/>
                <a:uFillTx/>
                <a:latin typeface="CAC Moose" panose="00000400000000000000" pitchFamily="2" charset="0"/>
                <a:ea typeface="Adobe Ming Std L" panose="02020300000000000000" pitchFamily="18" charset="-128"/>
                <a:cs typeface="+mj-cs"/>
              </a:rPr>
              <a:t>Board</a:t>
            </a:r>
            <a:r>
              <a:rPr kumimoji="0" lang="en-US" sz="4400" b="0" i="0" u="none" strike="noStrike" kern="1200" cap="none" spc="0" normalizeH="0" baseline="0" noProof="0" dirty="0">
                <a:ln w="12700">
                  <a:solidFill>
                    <a:prstClr val="black"/>
                  </a:solidFill>
                </a:ln>
                <a:solidFill>
                  <a:srgbClr val="FF0000"/>
                </a:solidFill>
                <a:effectLst/>
                <a:uLnTx/>
                <a:uFillTx/>
                <a:latin typeface="CAC Moose" panose="00000400000000000000" pitchFamily="2" charset="0"/>
                <a:ea typeface="Adobe Ming Std L" panose="02020300000000000000" pitchFamily="18" charset="-128"/>
                <a:cs typeface="+mj-cs"/>
              </a:rPr>
              <a:t> </a:t>
            </a:r>
            <a:r>
              <a:rPr kumimoji="0" lang="en-US" sz="4400" b="0" i="0" u="none" strike="noStrike" kern="1200" cap="none" spc="0" normalizeH="0" baseline="0" noProof="0" dirty="0">
                <a:ln>
                  <a:noFill/>
                </a:ln>
                <a:solidFill>
                  <a:prstClr val="black"/>
                </a:solidFill>
                <a:effectLst/>
                <a:uLnTx/>
                <a:uFillTx/>
                <a:latin typeface="CAC Moose" panose="00000400000000000000" pitchFamily="2" charset="0"/>
                <a:ea typeface="Adobe Ming Std L" panose="02020300000000000000" pitchFamily="18" charset="-128"/>
                <a:cs typeface="+mj-cs"/>
              </a:rPr>
              <a:t>Decisions</a:t>
            </a:r>
          </a:p>
        </p:txBody>
      </p:sp>
      <p:grpSp>
        <p:nvGrpSpPr>
          <p:cNvPr id="95" name="rear_graves" descr="" title=""/>
          <p:cNvGrpSpPr>
            <a:grpSpLocks noChangeAspect="1"/>
          </p:cNvGrpSpPr>
          <p:nvPr/>
        </p:nvGrpSpPr>
        <p:grpSpPr bwMode="auto">
          <a:xfrm>
            <a:off x="6544858" y="3867150"/>
            <a:ext cx="2174691" cy="595723"/>
            <a:chOff x="1008" y="1593"/>
            <a:chExt cx="3311" cy="907"/>
          </a:xfrm>
        </p:grpSpPr>
        <p:sp>
          <p:nvSpPr>
            <p:cNvPr id="96" name="Freeform 46" descr="" title=""/>
            <p:cNvSpPr>
              <a:spLocks/>
            </p:cNvSpPr>
            <p:nvPr/>
          </p:nvSpPr>
          <p:spPr bwMode="auto">
            <a:xfrm>
              <a:off x="2755" y="1593"/>
              <a:ext cx="342" cy="512"/>
            </a:xfrm>
            <a:custGeom>
              <a:avLst/>
              <a:gdLst>
                <a:gd name="T0" fmla="*/ 359 w 359"/>
                <a:gd name="T1" fmla="*/ 199 h 536"/>
                <a:gd name="T2" fmla="*/ 349 w 359"/>
                <a:gd name="T3" fmla="*/ 176 h 536"/>
                <a:gd name="T4" fmla="*/ 335 w 359"/>
                <a:gd name="T5" fmla="*/ 174 h 536"/>
                <a:gd name="T6" fmla="*/ 328 w 359"/>
                <a:gd name="T7" fmla="*/ 166 h 536"/>
                <a:gd name="T8" fmla="*/ 326 w 359"/>
                <a:gd name="T9" fmla="*/ 165 h 536"/>
                <a:gd name="T10" fmla="*/ 241 w 359"/>
                <a:gd name="T11" fmla="*/ 142 h 536"/>
                <a:gd name="T12" fmla="*/ 273 w 359"/>
                <a:gd name="T13" fmla="*/ 24 h 536"/>
                <a:gd name="T14" fmla="*/ 186 w 359"/>
                <a:gd name="T15" fmla="*/ 0 h 536"/>
                <a:gd name="T16" fmla="*/ 176 w 359"/>
                <a:gd name="T17" fmla="*/ 10 h 536"/>
                <a:gd name="T18" fmla="*/ 147 w 359"/>
                <a:gd name="T19" fmla="*/ 116 h 536"/>
                <a:gd name="T20" fmla="*/ 74 w 359"/>
                <a:gd name="T21" fmla="*/ 97 h 536"/>
                <a:gd name="T22" fmla="*/ 73 w 359"/>
                <a:gd name="T23" fmla="*/ 97 h 536"/>
                <a:gd name="T24" fmla="*/ 71 w 359"/>
                <a:gd name="T25" fmla="*/ 99 h 536"/>
                <a:gd name="T26" fmla="*/ 69 w 359"/>
                <a:gd name="T27" fmla="*/ 99 h 536"/>
                <a:gd name="T28" fmla="*/ 69 w 359"/>
                <a:gd name="T29" fmla="*/ 100 h 536"/>
                <a:gd name="T30" fmla="*/ 67 w 359"/>
                <a:gd name="T31" fmla="*/ 100 h 536"/>
                <a:gd name="T32" fmla="*/ 65 w 359"/>
                <a:gd name="T33" fmla="*/ 94 h 536"/>
                <a:gd name="T34" fmla="*/ 59 w 359"/>
                <a:gd name="T35" fmla="*/ 96 h 536"/>
                <a:gd name="T36" fmla="*/ 57 w 359"/>
                <a:gd name="T37" fmla="*/ 95 h 536"/>
                <a:gd name="T38" fmla="*/ 57 w 359"/>
                <a:gd name="T39" fmla="*/ 95 h 536"/>
                <a:gd name="T40" fmla="*/ 55 w 359"/>
                <a:gd name="T41" fmla="*/ 94 h 536"/>
                <a:gd name="T42" fmla="*/ 54 w 359"/>
                <a:gd name="T43" fmla="*/ 92 h 536"/>
                <a:gd name="T44" fmla="*/ 54 w 359"/>
                <a:gd name="T45" fmla="*/ 91 h 536"/>
                <a:gd name="T46" fmla="*/ 22 w 359"/>
                <a:gd name="T47" fmla="*/ 82 h 536"/>
                <a:gd name="T48" fmla="*/ 0 w 359"/>
                <a:gd name="T49" fmla="*/ 161 h 536"/>
                <a:gd name="T50" fmla="*/ 0 w 359"/>
                <a:gd name="T51" fmla="*/ 162 h 536"/>
                <a:gd name="T52" fmla="*/ 2 w 359"/>
                <a:gd name="T53" fmla="*/ 171 h 536"/>
                <a:gd name="T54" fmla="*/ 3 w 359"/>
                <a:gd name="T55" fmla="*/ 172 h 536"/>
                <a:gd name="T56" fmla="*/ 9 w 359"/>
                <a:gd name="T57" fmla="*/ 177 h 536"/>
                <a:gd name="T58" fmla="*/ 12 w 359"/>
                <a:gd name="T59" fmla="*/ 181 h 536"/>
                <a:gd name="T60" fmla="*/ 121 w 359"/>
                <a:gd name="T61" fmla="*/ 210 h 536"/>
                <a:gd name="T62" fmla="*/ 60 w 359"/>
                <a:gd name="T63" fmla="*/ 528 h 536"/>
                <a:gd name="T64" fmla="*/ 111 w 359"/>
                <a:gd name="T65" fmla="*/ 536 h 536"/>
                <a:gd name="T66" fmla="*/ 215 w 359"/>
                <a:gd name="T67" fmla="*/ 236 h 536"/>
                <a:gd name="T68" fmla="*/ 340 w 359"/>
                <a:gd name="T69" fmla="*/ 270 h 536"/>
                <a:gd name="T70" fmla="*/ 359 w 359"/>
                <a:gd name="T71" fmla="*/ 19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9" h="536">
                  <a:moveTo>
                    <a:pt x="359" y="199"/>
                  </a:moveTo>
                  <a:cubicBezTo>
                    <a:pt x="356" y="191"/>
                    <a:pt x="353" y="183"/>
                    <a:pt x="349" y="176"/>
                  </a:cubicBezTo>
                  <a:cubicBezTo>
                    <a:pt x="345" y="178"/>
                    <a:pt x="339" y="178"/>
                    <a:pt x="335" y="174"/>
                  </a:cubicBezTo>
                  <a:cubicBezTo>
                    <a:pt x="333" y="172"/>
                    <a:pt x="330" y="170"/>
                    <a:pt x="328" y="166"/>
                  </a:cubicBezTo>
                  <a:cubicBezTo>
                    <a:pt x="327" y="166"/>
                    <a:pt x="327" y="166"/>
                    <a:pt x="326" y="165"/>
                  </a:cubicBezTo>
                  <a:cubicBezTo>
                    <a:pt x="241" y="142"/>
                    <a:pt x="241" y="142"/>
                    <a:pt x="241" y="142"/>
                  </a:cubicBezTo>
                  <a:cubicBezTo>
                    <a:pt x="273" y="24"/>
                    <a:pt x="273" y="24"/>
                    <a:pt x="273" y="24"/>
                  </a:cubicBezTo>
                  <a:cubicBezTo>
                    <a:pt x="186" y="0"/>
                    <a:pt x="186" y="0"/>
                    <a:pt x="186" y="0"/>
                  </a:cubicBezTo>
                  <a:cubicBezTo>
                    <a:pt x="182" y="3"/>
                    <a:pt x="179" y="6"/>
                    <a:pt x="176" y="10"/>
                  </a:cubicBezTo>
                  <a:cubicBezTo>
                    <a:pt x="147" y="116"/>
                    <a:pt x="147" y="116"/>
                    <a:pt x="147" y="116"/>
                  </a:cubicBezTo>
                  <a:cubicBezTo>
                    <a:pt x="74" y="97"/>
                    <a:pt x="74" y="97"/>
                    <a:pt x="74" y="97"/>
                  </a:cubicBezTo>
                  <a:cubicBezTo>
                    <a:pt x="74" y="97"/>
                    <a:pt x="74" y="97"/>
                    <a:pt x="73" y="97"/>
                  </a:cubicBezTo>
                  <a:cubicBezTo>
                    <a:pt x="72" y="97"/>
                    <a:pt x="72" y="98"/>
                    <a:pt x="71" y="99"/>
                  </a:cubicBezTo>
                  <a:cubicBezTo>
                    <a:pt x="70" y="99"/>
                    <a:pt x="70" y="99"/>
                    <a:pt x="69" y="99"/>
                  </a:cubicBezTo>
                  <a:cubicBezTo>
                    <a:pt x="69" y="99"/>
                    <a:pt x="69" y="99"/>
                    <a:pt x="69" y="100"/>
                  </a:cubicBezTo>
                  <a:cubicBezTo>
                    <a:pt x="69" y="101"/>
                    <a:pt x="67" y="102"/>
                    <a:pt x="67" y="100"/>
                  </a:cubicBezTo>
                  <a:cubicBezTo>
                    <a:pt x="66" y="99"/>
                    <a:pt x="66" y="96"/>
                    <a:pt x="65" y="94"/>
                  </a:cubicBezTo>
                  <a:cubicBezTo>
                    <a:pt x="63" y="93"/>
                    <a:pt x="60" y="95"/>
                    <a:pt x="59" y="96"/>
                  </a:cubicBezTo>
                  <a:cubicBezTo>
                    <a:pt x="58" y="96"/>
                    <a:pt x="57" y="96"/>
                    <a:pt x="57" y="95"/>
                  </a:cubicBezTo>
                  <a:cubicBezTo>
                    <a:pt x="57" y="95"/>
                    <a:pt x="57" y="95"/>
                    <a:pt x="57" y="95"/>
                  </a:cubicBezTo>
                  <a:cubicBezTo>
                    <a:pt x="56" y="95"/>
                    <a:pt x="55" y="95"/>
                    <a:pt x="55" y="94"/>
                  </a:cubicBezTo>
                  <a:cubicBezTo>
                    <a:pt x="54" y="94"/>
                    <a:pt x="54" y="93"/>
                    <a:pt x="54" y="92"/>
                  </a:cubicBezTo>
                  <a:cubicBezTo>
                    <a:pt x="54" y="92"/>
                    <a:pt x="54" y="91"/>
                    <a:pt x="54" y="91"/>
                  </a:cubicBezTo>
                  <a:cubicBezTo>
                    <a:pt x="22" y="82"/>
                    <a:pt x="22" y="82"/>
                    <a:pt x="22" y="82"/>
                  </a:cubicBezTo>
                  <a:cubicBezTo>
                    <a:pt x="0" y="161"/>
                    <a:pt x="0" y="161"/>
                    <a:pt x="0" y="161"/>
                  </a:cubicBezTo>
                  <a:cubicBezTo>
                    <a:pt x="0" y="161"/>
                    <a:pt x="0" y="162"/>
                    <a:pt x="0" y="162"/>
                  </a:cubicBezTo>
                  <a:cubicBezTo>
                    <a:pt x="1" y="165"/>
                    <a:pt x="1" y="168"/>
                    <a:pt x="2" y="171"/>
                  </a:cubicBezTo>
                  <a:cubicBezTo>
                    <a:pt x="3" y="172"/>
                    <a:pt x="3" y="172"/>
                    <a:pt x="3" y="172"/>
                  </a:cubicBezTo>
                  <a:cubicBezTo>
                    <a:pt x="6" y="174"/>
                    <a:pt x="7" y="175"/>
                    <a:pt x="9" y="177"/>
                  </a:cubicBezTo>
                  <a:cubicBezTo>
                    <a:pt x="10" y="178"/>
                    <a:pt x="11" y="180"/>
                    <a:pt x="12" y="181"/>
                  </a:cubicBezTo>
                  <a:cubicBezTo>
                    <a:pt x="121" y="210"/>
                    <a:pt x="121" y="210"/>
                    <a:pt x="121" y="210"/>
                  </a:cubicBezTo>
                  <a:cubicBezTo>
                    <a:pt x="60" y="528"/>
                    <a:pt x="60" y="528"/>
                    <a:pt x="60" y="528"/>
                  </a:cubicBezTo>
                  <a:cubicBezTo>
                    <a:pt x="111" y="536"/>
                    <a:pt x="111" y="536"/>
                    <a:pt x="111" y="536"/>
                  </a:cubicBezTo>
                  <a:cubicBezTo>
                    <a:pt x="215" y="236"/>
                    <a:pt x="215" y="236"/>
                    <a:pt x="215" y="236"/>
                  </a:cubicBezTo>
                  <a:cubicBezTo>
                    <a:pt x="340" y="270"/>
                    <a:pt x="340" y="270"/>
                    <a:pt x="340" y="270"/>
                  </a:cubicBezTo>
                  <a:lnTo>
                    <a:pt x="359" y="19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7" name="Freeform 47" descr="" title=""/>
            <p:cNvSpPr>
              <a:spLocks/>
            </p:cNvSpPr>
            <p:nvPr/>
          </p:nvSpPr>
          <p:spPr bwMode="auto">
            <a:xfrm>
              <a:off x="4075" y="2079"/>
              <a:ext cx="244" cy="369"/>
            </a:xfrm>
            <a:custGeom>
              <a:avLst/>
              <a:gdLst>
                <a:gd name="T0" fmla="*/ 256 w 256"/>
                <a:gd name="T1" fmla="*/ 112 h 387"/>
                <a:gd name="T2" fmla="*/ 245 w 256"/>
                <a:gd name="T3" fmla="*/ 98 h 387"/>
                <a:gd name="T4" fmla="*/ 235 w 256"/>
                <a:gd name="T5" fmla="*/ 99 h 387"/>
                <a:gd name="T6" fmla="*/ 229 w 256"/>
                <a:gd name="T7" fmla="*/ 95 h 387"/>
                <a:gd name="T8" fmla="*/ 228 w 256"/>
                <a:gd name="T9" fmla="*/ 94 h 387"/>
                <a:gd name="T10" fmla="*/ 164 w 256"/>
                <a:gd name="T11" fmla="*/ 91 h 387"/>
                <a:gd name="T12" fmla="*/ 169 w 256"/>
                <a:gd name="T13" fmla="*/ 4 h 387"/>
                <a:gd name="T14" fmla="*/ 105 w 256"/>
                <a:gd name="T15" fmla="*/ 0 h 387"/>
                <a:gd name="T16" fmla="*/ 99 w 256"/>
                <a:gd name="T17" fmla="*/ 9 h 387"/>
                <a:gd name="T18" fmla="*/ 95 w 256"/>
                <a:gd name="T19" fmla="*/ 87 h 387"/>
                <a:gd name="T20" fmla="*/ 41 w 256"/>
                <a:gd name="T21" fmla="*/ 84 h 387"/>
                <a:gd name="T22" fmla="*/ 41 w 256"/>
                <a:gd name="T23" fmla="*/ 85 h 387"/>
                <a:gd name="T24" fmla="*/ 39 w 256"/>
                <a:gd name="T25" fmla="*/ 86 h 387"/>
                <a:gd name="T26" fmla="*/ 38 w 256"/>
                <a:gd name="T27" fmla="*/ 87 h 387"/>
                <a:gd name="T28" fmla="*/ 38 w 256"/>
                <a:gd name="T29" fmla="*/ 87 h 387"/>
                <a:gd name="T30" fmla="*/ 37 w 256"/>
                <a:gd name="T31" fmla="*/ 88 h 387"/>
                <a:gd name="T32" fmla="*/ 34 w 256"/>
                <a:gd name="T33" fmla="*/ 84 h 387"/>
                <a:gd name="T34" fmla="*/ 31 w 256"/>
                <a:gd name="T35" fmla="*/ 86 h 387"/>
                <a:gd name="T36" fmla="*/ 29 w 256"/>
                <a:gd name="T37" fmla="*/ 86 h 387"/>
                <a:gd name="T38" fmla="*/ 29 w 256"/>
                <a:gd name="T39" fmla="*/ 86 h 387"/>
                <a:gd name="T40" fmla="*/ 28 w 256"/>
                <a:gd name="T41" fmla="*/ 86 h 387"/>
                <a:gd name="T42" fmla="*/ 27 w 256"/>
                <a:gd name="T43" fmla="*/ 84 h 387"/>
                <a:gd name="T44" fmla="*/ 26 w 256"/>
                <a:gd name="T45" fmla="*/ 84 h 387"/>
                <a:gd name="T46" fmla="*/ 3 w 256"/>
                <a:gd name="T47" fmla="*/ 82 h 387"/>
                <a:gd name="T48" fmla="*/ 0 w 256"/>
                <a:gd name="T49" fmla="*/ 140 h 387"/>
                <a:gd name="T50" fmla="*/ 0 w 256"/>
                <a:gd name="T51" fmla="*/ 141 h 387"/>
                <a:gd name="T52" fmla="*/ 2 w 256"/>
                <a:gd name="T53" fmla="*/ 147 h 387"/>
                <a:gd name="T54" fmla="*/ 4 w 256"/>
                <a:gd name="T55" fmla="*/ 148 h 387"/>
                <a:gd name="T56" fmla="*/ 8 w 256"/>
                <a:gd name="T57" fmla="*/ 150 h 387"/>
                <a:gd name="T58" fmla="*/ 11 w 256"/>
                <a:gd name="T59" fmla="*/ 152 h 387"/>
                <a:gd name="T60" fmla="*/ 91 w 256"/>
                <a:gd name="T61" fmla="*/ 157 h 387"/>
                <a:gd name="T62" fmla="*/ 97 w 256"/>
                <a:gd name="T63" fmla="*/ 387 h 387"/>
                <a:gd name="T64" fmla="*/ 134 w 256"/>
                <a:gd name="T65" fmla="*/ 385 h 387"/>
                <a:gd name="T66" fmla="*/ 161 w 256"/>
                <a:gd name="T67" fmla="*/ 160 h 387"/>
                <a:gd name="T68" fmla="*/ 253 w 256"/>
                <a:gd name="T69" fmla="*/ 165 h 387"/>
                <a:gd name="T70" fmla="*/ 256 w 256"/>
                <a:gd name="T71"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87">
                  <a:moveTo>
                    <a:pt x="256" y="112"/>
                  </a:moveTo>
                  <a:cubicBezTo>
                    <a:pt x="252" y="108"/>
                    <a:pt x="249" y="103"/>
                    <a:pt x="245" y="98"/>
                  </a:cubicBezTo>
                  <a:cubicBezTo>
                    <a:pt x="242" y="100"/>
                    <a:pt x="238" y="101"/>
                    <a:pt x="235" y="99"/>
                  </a:cubicBezTo>
                  <a:cubicBezTo>
                    <a:pt x="233" y="98"/>
                    <a:pt x="231" y="97"/>
                    <a:pt x="229" y="95"/>
                  </a:cubicBezTo>
                  <a:cubicBezTo>
                    <a:pt x="228" y="95"/>
                    <a:pt x="228" y="94"/>
                    <a:pt x="228" y="94"/>
                  </a:cubicBezTo>
                  <a:cubicBezTo>
                    <a:pt x="164" y="91"/>
                    <a:pt x="164" y="91"/>
                    <a:pt x="164" y="91"/>
                  </a:cubicBezTo>
                  <a:cubicBezTo>
                    <a:pt x="169" y="4"/>
                    <a:pt x="169" y="4"/>
                    <a:pt x="169" y="4"/>
                  </a:cubicBezTo>
                  <a:cubicBezTo>
                    <a:pt x="105" y="0"/>
                    <a:pt x="105" y="0"/>
                    <a:pt x="105" y="0"/>
                  </a:cubicBezTo>
                  <a:cubicBezTo>
                    <a:pt x="103" y="3"/>
                    <a:pt x="101" y="6"/>
                    <a:pt x="99" y="9"/>
                  </a:cubicBezTo>
                  <a:cubicBezTo>
                    <a:pt x="95" y="87"/>
                    <a:pt x="95" y="87"/>
                    <a:pt x="95" y="87"/>
                  </a:cubicBezTo>
                  <a:cubicBezTo>
                    <a:pt x="41" y="84"/>
                    <a:pt x="41" y="84"/>
                    <a:pt x="41" y="84"/>
                  </a:cubicBezTo>
                  <a:cubicBezTo>
                    <a:pt x="41" y="84"/>
                    <a:pt x="41" y="84"/>
                    <a:pt x="41" y="85"/>
                  </a:cubicBezTo>
                  <a:cubicBezTo>
                    <a:pt x="40" y="85"/>
                    <a:pt x="40" y="86"/>
                    <a:pt x="39" y="86"/>
                  </a:cubicBezTo>
                  <a:cubicBezTo>
                    <a:pt x="39" y="87"/>
                    <a:pt x="39" y="87"/>
                    <a:pt x="38" y="87"/>
                  </a:cubicBezTo>
                  <a:cubicBezTo>
                    <a:pt x="38" y="87"/>
                    <a:pt x="38" y="87"/>
                    <a:pt x="38" y="87"/>
                  </a:cubicBezTo>
                  <a:cubicBezTo>
                    <a:pt x="39" y="88"/>
                    <a:pt x="37" y="89"/>
                    <a:pt x="37" y="88"/>
                  </a:cubicBezTo>
                  <a:cubicBezTo>
                    <a:pt x="36" y="87"/>
                    <a:pt x="35" y="85"/>
                    <a:pt x="34" y="84"/>
                  </a:cubicBezTo>
                  <a:cubicBezTo>
                    <a:pt x="33" y="83"/>
                    <a:pt x="31" y="85"/>
                    <a:pt x="31" y="86"/>
                  </a:cubicBezTo>
                  <a:cubicBezTo>
                    <a:pt x="30" y="86"/>
                    <a:pt x="29" y="86"/>
                    <a:pt x="29" y="86"/>
                  </a:cubicBezTo>
                  <a:cubicBezTo>
                    <a:pt x="29" y="86"/>
                    <a:pt x="29" y="86"/>
                    <a:pt x="29" y="86"/>
                  </a:cubicBezTo>
                  <a:cubicBezTo>
                    <a:pt x="29" y="86"/>
                    <a:pt x="28" y="86"/>
                    <a:pt x="28" y="86"/>
                  </a:cubicBezTo>
                  <a:cubicBezTo>
                    <a:pt x="27" y="85"/>
                    <a:pt x="27" y="85"/>
                    <a:pt x="27" y="84"/>
                  </a:cubicBezTo>
                  <a:cubicBezTo>
                    <a:pt x="27" y="84"/>
                    <a:pt x="27" y="84"/>
                    <a:pt x="26" y="84"/>
                  </a:cubicBezTo>
                  <a:cubicBezTo>
                    <a:pt x="3" y="82"/>
                    <a:pt x="3" y="82"/>
                    <a:pt x="3" y="82"/>
                  </a:cubicBezTo>
                  <a:cubicBezTo>
                    <a:pt x="0" y="140"/>
                    <a:pt x="0" y="140"/>
                    <a:pt x="0" y="140"/>
                  </a:cubicBezTo>
                  <a:cubicBezTo>
                    <a:pt x="0" y="141"/>
                    <a:pt x="0" y="141"/>
                    <a:pt x="0" y="141"/>
                  </a:cubicBezTo>
                  <a:cubicBezTo>
                    <a:pt x="1" y="143"/>
                    <a:pt x="1" y="145"/>
                    <a:pt x="2" y="147"/>
                  </a:cubicBezTo>
                  <a:cubicBezTo>
                    <a:pt x="3" y="147"/>
                    <a:pt x="4" y="148"/>
                    <a:pt x="4" y="148"/>
                  </a:cubicBezTo>
                  <a:cubicBezTo>
                    <a:pt x="5" y="148"/>
                    <a:pt x="7" y="149"/>
                    <a:pt x="8" y="150"/>
                  </a:cubicBezTo>
                  <a:cubicBezTo>
                    <a:pt x="9" y="151"/>
                    <a:pt x="10" y="152"/>
                    <a:pt x="11" y="152"/>
                  </a:cubicBezTo>
                  <a:cubicBezTo>
                    <a:pt x="91" y="157"/>
                    <a:pt x="91" y="157"/>
                    <a:pt x="91" y="157"/>
                  </a:cubicBezTo>
                  <a:cubicBezTo>
                    <a:pt x="97" y="387"/>
                    <a:pt x="97" y="387"/>
                    <a:pt x="97" y="387"/>
                  </a:cubicBezTo>
                  <a:cubicBezTo>
                    <a:pt x="134" y="385"/>
                    <a:pt x="134" y="385"/>
                    <a:pt x="134" y="385"/>
                  </a:cubicBezTo>
                  <a:cubicBezTo>
                    <a:pt x="161" y="160"/>
                    <a:pt x="161" y="160"/>
                    <a:pt x="161" y="160"/>
                  </a:cubicBezTo>
                  <a:cubicBezTo>
                    <a:pt x="253" y="165"/>
                    <a:pt x="253" y="165"/>
                    <a:pt x="253" y="165"/>
                  </a:cubicBezTo>
                  <a:lnTo>
                    <a:pt x="256" y="11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8" name="Freeform 48" descr="" title=""/>
            <p:cNvSpPr>
              <a:spLocks/>
            </p:cNvSpPr>
            <p:nvPr/>
          </p:nvSpPr>
          <p:spPr bwMode="auto">
            <a:xfrm>
              <a:off x="2940" y="1930"/>
              <a:ext cx="176" cy="265"/>
            </a:xfrm>
            <a:custGeom>
              <a:avLst/>
              <a:gdLst>
                <a:gd name="T0" fmla="*/ 184 w 184"/>
                <a:gd name="T1" fmla="*/ 80 h 277"/>
                <a:gd name="T2" fmla="*/ 176 w 184"/>
                <a:gd name="T3" fmla="*/ 69 h 277"/>
                <a:gd name="T4" fmla="*/ 169 w 184"/>
                <a:gd name="T5" fmla="*/ 70 h 277"/>
                <a:gd name="T6" fmla="*/ 165 w 184"/>
                <a:gd name="T7" fmla="*/ 67 h 277"/>
                <a:gd name="T8" fmla="*/ 164 w 184"/>
                <a:gd name="T9" fmla="*/ 67 h 277"/>
                <a:gd name="T10" fmla="*/ 118 w 184"/>
                <a:gd name="T11" fmla="*/ 64 h 277"/>
                <a:gd name="T12" fmla="*/ 122 w 184"/>
                <a:gd name="T13" fmla="*/ 2 h 277"/>
                <a:gd name="T14" fmla="*/ 76 w 184"/>
                <a:gd name="T15" fmla="*/ 0 h 277"/>
                <a:gd name="T16" fmla="*/ 72 w 184"/>
                <a:gd name="T17" fmla="*/ 5 h 277"/>
                <a:gd name="T18" fmla="*/ 69 w 184"/>
                <a:gd name="T19" fmla="*/ 62 h 277"/>
                <a:gd name="T20" fmla="*/ 30 w 184"/>
                <a:gd name="T21" fmla="*/ 60 h 277"/>
                <a:gd name="T22" fmla="*/ 30 w 184"/>
                <a:gd name="T23" fmla="*/ 60 h 277"/>
                <a:gd name="T24" fmla="*/ 29 w 184"/>
                <a:gd name="T25" fmla="*/ 61 h 277"/>
                <a:gd name="T26" fmla="*/ 28 w 184"/>
                <a:gd name="T27" fmla="*/ 61 h 277"/>
                <a:gd name="T28" fmla="*/ 28 w 184"/>
                <a:gd name="T29" fmla="*/ 62 h 277"/>
                <a:gd name="T30" fmla="*/ 27 w 184"/>
                <a:gd name="T31" fmla="*/ 62 h 277"/>
                <a:gd name="T32" fmla="*/ 25 w 184"/>
                <a:gd name="T33" fmla="*/ 60 h 277"/>
                <a:gd name="T34" fmla="*/ 23 w 184"/>
                <a:gd name="T35" fmla="*/ 61 h 277"/>
                <a:gd name="T36" fmla="*/ 22 w 184"/>
                <a:gd name="T37" fmla="*/ 61 h 277"/>
                <a:gd name="T38" fmla="*/ 22 w 184"/>
                <a:gd name="T39" fmla="*/ 61 h 277"/>
                <a:gd name="T40" fmla="*/ 21 w 184"/>
                <a:gd name="T41" fmla="*/ 61 h 277"/>
                <a:gd name="T42" fmla="*/ 20 w 184"/>
                <a:gd name="T43" fmla="*/ 60 h 277"/>
                <a:gd name="T44" fmla="*/ 20 w 184"/>
                <a:gd name="T45" fmla="*/ 59 h 277"/>
                <a:gd name="T46" fmla="*/ 3 w 184"/>
                <a:gd name="T47" fmla="*/ 58 h 277"/>
                <a:gd name="T48" fmla="*/ 0 w 184"/>
                <a:gd name="T49" fmla="*/ 100 h 277"/>
                <a:gd name="T50" fmla="*/ 1 w 184"/>
                <a:gd name="T51" fmla="*/ 100 h 277"/>
                <a:gd name="T52" fmla="*/ 2 w 184"/>
                <a:gd name="T53" fmla="*/ 105 h 277"/>
                <a:gd name="T54" fmla="*/ 3 w 184"/>
                <a:gd name="T55" fmla="*/ 105 h 277"/>
                <a:gd name="T56" fmla="*/ 7 w 184"/>
                <a:gd name="T57" fmla="*/ 107 h 277"/>
                <a:gd name="T58" fmla="*/ 9 w 184"/>
                <a:gd name="T59" fmla="*/ 108 h 277"/>
                <a:gd name="T60" fmla="*/ 66 w 184"/>
                <a:gd name="T61" fmla="*/ 111 h 277"/>
                <a:gd name="T62" fmla="*/ 70 w 184"/>
                <a:gd name="T63" fmla="*/ 277 h 277"/>
                <a:gd name="T64" fmla="*/ 97 w 184"/>
                <a:gd name="T65" fmla="*/ 275 h 277"/>
                <a:gd name="T66" fmla="*/ 116 w 184"/>
                <a:gd name="T67" fmla="*/ 114 h 277"/>
                <a:gd name="T68" fmla="*/ 182 w 184"/>
                <a:gd name="T69" fmla="*/ 118 h 277"/>
                <a:gd name="T70" fmla="*/ 184 w 184"/>
                <a:gd name="T71"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77">
                  <a:moveTo>
                    <a:pt x="184" y="80"/>
                  </a:moveTo>
                  <a:cubicBezTo>
                    <a:pt x="182" y="76"/>
                    <a:pt x="179" y="73"/>
                    <a:pt x="176" y="69"/>
                  </a:cubicBezTo>
                  <a:cubicBezTo>
                    <a:pt x="174" y="71"/>
                    <a:pt x="171" y="72"/>
                    <a:pt x="169" y="70"/>
                  </a:cubicBezTo>
                  <a:cubicBezTo>
                    <a:pt x="168" y="70"/>
                    <a:pt x="166" y="68"/>
                    <a:pt x="165" y="67"/>
                  </a:cubicBezTo>
                  <a:cubicBezTo>
                    <a:pt x="164" y="67"/>
                    <a:pt x="164" y="67"/>
                    <a:pt x="164" y="67"/>
                  </a:cubicBezTo>
                  <a:cubicBezTo>
                    <a:pt x="118" y="64"/>
                    <a:pt x="118" y="64"/>
                    <a:pt x="118" y="64"/>
                  </a:cubicBezTo>
                  <a:cubicBezTo>
                    <a:pt x="122" y="2"/>
                    <a:pt x="122" y="2"/>
                    <a:pt x="122" y="2"/>
                  </a:cubicBezTo>
                  <a:cubicBezTo>
                    <a:pt x="76" y="0"/>
                    <a:pt x="76" y="0"/>
                    <a:pt x="76" y="0"/>
                  </a:cubicBezTo>
                  <a:cubicBezTo>
                    <a:pt x="74" y="1"/>
                    <a:pt x="73" y="3"/>
                    <a:pt x="72" y="5"/>
                  </a:cubicBezTo>
                  <a:cubicBezTo>
                    <a:pt x="69" y="62"/>
                    <a:pt x="69" y="62"/>
                    <a:pt x="69" y="62"/>
                  </a:cubicBezTo>
                  <a:cubicBezTo>
                    <a:pt x="30" y="60"/>
                    <a:pt x="30" y="60"/>
                    <a:pt x="30" y="60"/>
                  </a:cubicBezTo>
                  <a:cubicBezTo>
                    <a:pt x="30" y="60"/>
                    <a:pt x="30" y="60"/>
                    <a:pt x="30" y="60"/>
                  </a:cubicBezTo>
                  <a:cubicBezTo>
                    <a:pt x="30" y="60"/>
                    <a:pt x="29" y="61"/>
                    <a:pt x="29" y="61"/>
                  </a:cubicBezTo>
                  <a:cubicBezTo>
                    <a:pt x="29" y="61"/>
                    <a:pt x="29" y="62"/>
                    <a:pt x="28" y="61"/>
                  </a:cubicBezTo>
                  <a:cubicBezTo>
                    <a:pt x="28" y="62"/>
                    <a:pt x="28" y="62"/>
                    <a:pt x="28" y="62"/>
                  </a:cubicBezTo>
                  <a:cubicBezTo>
                    <a:pt x="28" y="62"/>
                    <a:pt x="27" y="63"/>
                    <a:pt x="27" y="62"/>
                  </a:cubicBezTo>
                  <a:cubicBezTo>
                    <a:pt x="27" y="62"/>
                    <a:pt x="26" y="61"/>
                    <a:pt x="25" y="60"/>
                  </a:cubicBezTo>
                  <a:cubicBezTo>
                    <a:pt x="24" y="59"/>
                    <a:pt x="23" y="60"/>
                    <a:pt x="23" y="61"/>
                  </a:cubicBezTo>
                  <a:cubicBezTo>
                    <a:pt x="22" y="61"/>
                    <a:pt x="22" y="61"/>
                    <a:pt x="22" y="61"/>
                  </a:cubicBezTo>
                  <a:cubicBezTo>
                    <a:pt x="22" y="61"/>
                    <a:pt x="22" y="61"/>
                    <a:pt x="22" y="61"/>
                  </a:cubicBezTo>
                  <a:cubicBezTo>
                    <a:pt x="21" y="61"/>
                    <a:pt x="21" y="61"/>
                    <a:pt x="21" y="61"/>
                  </a:cubicBezTo>
                  <a:cubicBezTo>
                    <a:pt x="20" y="60"/>
                    <a:pt x="20" y="60"/>
                    <a:pt x="20" y="60"/>
                  </a:cubicBezTo>
                  <a:cubicBezTo>
                    <a:pt x="20" y="59"/>
                    <a:pt x="20" y="59"/>
                    <a:pt x="20" y="59"/>
                  </a:cubicBezTo>
                  <a:cubicBezTo>
                    <a:pt x="3" y="58"/>
                    <a:pt x="3" y="58"/>
                    <a:pt x="3" y="58"/>
                  </a:cubicBezTo>
                  <a:cubicBezTo>
                    <a:pt x="0" y="100"/>
                    <a:pt x="0" y="100"/>
                    <a:pt x="0" y="100"/>
                  </a:cubicBezTo>
                  <a:cubicBezTo>
                    <a:pt x="1" y="100"/>
                    <a:pt x="1" y="100"/>
                    <a:pt x="1" y="100"/>
                  </a:cubicBezTo>
                  <a:cubicBezTo>
                    <a:pt x="1" y="102"/>
                    <a:pt x="2" y="103"/>
                    <a:pt x="2" y="105"/>
                  </a:cubicBezTo>
                  <a:cubicBezTo>
                    <a:pt x="3" y="105"/>
                    <a:pt x="3" y="105"/>
                    <a:pt x="3" y="105"/>
                  </a:cubicBezTo>
                  <a:cubicBezTo>
                    <a:pt x="5" y="106"/>
                    <a:pt x="6" y="106"/>
                    <a:pt x="7" y="107"/>
                  </a:cubicBezTo>
                  <a:cubicBezTo>
                    <a:pt x="7" y="107"/>
                    <a:pt x="8" y="108"/>
                    <a:pt x="9" y="108"/>
                  </a:cubicBezTo>
                  <a:cubicBezTo>
                    <a:pt x="66" y="111"/>
                    <a:pt x="66" y="111"/>
                    <a:pt x="66" y="111"/>
                  </a:cubicBezTo>
                  <a:cubicBezTo>
                    <a:pt x="70" y="277"/>
                    <a:pt x="70" y="277"/>
                    <a:pt x="70" y="277"/>
                  </a:cubicBezTo>
                  <a:cubicBezTo>
                    <a:pt x="97" y="275"/>
                    <a:pt x="97" y="275"/>
                    <a:pt x="97" y="275"/>
                  </a:cubicBezTo>
                  <a:cubicBezTo>
                    <a:pt x="116" y="114"/>
                    <a:pt x="116" y="114"/>
                    <a:pt x="116" y="114"/>
                  </a:cubicBezTo>
                  <a:cubicBezTo>
                    <a:pt x="182" y="118"/>
                    <a:pt x="182" y="118"/>
                    <a:pt x="182" y="118"/>
                  </a:cubicBezTo>
                  <a:lnTo>
                    <a:pt x="184" y="8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9" name="Freeform 49" descr="" title=""/>
            <p:cNvSpPr>
              <a:spLocks noEditPoints="1"/>
            </p:cNvSpPr>
            <p:nvPr/>
          </p:nvSpPr>
          <p:spPr bwMode="auto">
            <a:xfrm>
              <a:off x="2093" y="1601"/>
              <a:ext cx="267" cy="385"/>
            </a:xfrm>
            <a:custGeom>
              <a:avLst/>
              <a:gdLst>
                <a:gd name="T0" fmla="*/ 222 w 280"/>
                <a:gd name="T1" fmla="*/ 164 h 403"/>
                <a:gd name="T2" fmla="*/ 274 w 280"/>
                <a:gd name="T3" fmla="*/ 88 h 403"/>
                <a:gd name="T4" fmla="*/ 268 w 280"/>
                <a:gd name="T5" fmla="*/ 86 h 403"/>
                <a:gd name="T6" fmla="*/ 191 w 280"/>
                <a:gd name="T7" fmla="*/ 75 h 403"/>
                <a:gd name="T8" fmla="*/ 175 w 280"/>
                <a:gd name="T9" fmla="*/ 66 h 403"/>
                <a:gd name="T10" fmla="*/ 164 w 280"/>
                <a:gd name="T11" fmla="*/ 29 h 403"/>
                <a:gd name="T12" fmla="*/ 148 w 280"/>
                <a:gd name="T13" fmla="*/ 9 h 403"/>
                <a:gd name="T14" fmla="*/ 95 w 280"/>
                <a:gd name="T15" fmla="*/ 0 h 403"/>
                <a:gd name="T16" fmla="*/ 92 w 280"/>
                <a:gd name="T17" fmla="*/ 20 h 403"/>
                <a:gd name="T18" fmla="*/ 109 w 280"/>
                <a:gd name="T19" fmla="*/ 64 h 403"/>
                <a:gd name="T20" fmla="*/ 90 w 280"/>
                <a:gd name="T21" fmla="*/ 79 h 403"/>
                <a:gd name="T22" fmla="*/ 58 w 280"/>
                <a:gd name="T23" fmla="*/ 121 h 403"/>
                <a:gd name="T24" fmla="*/ 45 w 280"/>
                <a:gd name="T25" fmla="*/ 120 h 403"/>
                <a:gd name="T26" fmla="*/ 34 w 280"/>
                <a:gd name="T27" fmla="*/ 118 h 403"/>
                <a:gd name="T28" fmla="*/ 30 w 280"/>
                <a:gd name="T29" fmla="*/ 121 h 403"/>
                <a:gd name="T30" fmla="*/ 17 w 280"/>
                <a:gd name="T31" fmla="*/ 108 h 403"/>
                <a:gd name="T32" fmla="*/ 5 w 280"/>
                <a:gd name="T33" fmla="*/ 186 h 403"/>
                <a:gd name="T34" fmla="*/ 21 w 280"/>
                <a:gd name="T35" fmla="*/ 187 h 403"/>
                <a:gd name="T36" fmla="*/ 78 w 280"/>
                <a:gd name="T37" fmla="*/ 200 h 403"/>
                <a:gd name="T38" fmla="*/ 88 w 280"/>
                <a:gd name="T39" fmla="*/ 209 h 403"/>
                <a:gd name="T40" fmla="*/ 97 w 280"/>
                <a:gd name="T41" fmla="*/ 215 h 403"/>
                <a:gd name="T42" fmla="*/ 122 w 280"/>
                <a:gd name="T43" fmla="*/ 225 h 403"/>
                <a:gd name="T44" fmla="*/ 122 w 280"/>
                <a:gd name="T45" fmla="*/ 297 h 403"/>
                <a:gd name="T46" fmla="*/ 122 w 280"/>
                <a:gd name="T47" fmla="*/ 403 h 403"/>
                <a:gd name="T48" fmla="*/ 168 w 280"/>
                <a:gd name="T49" fmla="*/ 222 h 403"/>
                <a:gd name="T50" fmla="*/ 164 w 280"/>
                <a:gd name="T51" fmla="*/ 164 h 403"/>
                <a:gd name="T52" fmla="*/ 166 w 280"/>
                <a:gd name="T53" fmla="*/ 187 h 403"/>
                <a:gd name="T54" fmla="*/ 162 w 280"/>
                <a:gd name="T55" fmla="*/ 118 h 403"/>
                <a:gd name="T56" fmla="*/ 185 w 280"/>
                <a:gd name="T57" fmla="*/ 117 h 403"/>
                <a:gd name="T58" fmla="*/ 116 w 280"/>
                <a:gd name="T59" fmla="*/ 121 h 403"/>
                <a:gd name="T60" fmla="*/ 99 w 280"/>
                <a:gd name="T61" fmla="*/ 111 h 403"/>
                <a:gd name="T62" fmla="*/ 105 w 280"/>
                <a:gd name="T63" fmla="*/ 105 h 403"/>
                <a:gd name="T64" fmla="*/ 95 w 280"/>
                <a:gd name="T65" fmla="*/ 168 h 403"/>
                <a:gd name="T66" fmla="*/ 120 w 280"/>
                <a:gd name="T67" fmla="*/ 190 h 403"/>
                <a:gd name="T68" fmla="*/ 101 w 280"/>
                <a:gd name="T69" fmla="*/ 177 h 403"/>
                <a:gd name="T70" fmla="*/ 95 w 280"/>
                <a:gd name="T71" fmla="*/ 16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403">
                  <a:moveTo>
                    <a:pt x="168" y="222"/>
                  </a:moveTo>
                  <a:cubicBezTo>
                    <a:pt x="195" y="213"/>
                    <a:pt x="215" y="191"/>
                    <a:pt x="222" y="164"/>
                  </a:cubicBezTo>
                  <a:cubicBezTo>
                    <a:pt x="255" y="170"/>
                    <a:pt x="280" y="187"/>
                    <a:pt x="280" y="187"/>
                  </a:cubicBezTo>
                  <a:cubicBezTo>
                    <a:pt x="274" y="88"/>
                    <a:pt x="274" y="88"/>
                    <a:pt x="274" y="88"/>
                  </a:cubicBezTo>
                  <a:cubicBezTo>
                    <a:pt x="274" y="88"/>
                    <a:pt x="274" y="88"/>
                    <a:pt x="274" y="88"/>
                  </a:cubicBezTo>
                  <a:cubicBezTo>
                    <a:pt x="274" y="88"/>
                    <a:pt x="268" y="87"/>
                    <a:pt x="268" y="86"/>
                  </a:cubicBezTo>
                  <a:cubicBezTo>
                    <a:pt x="259" y="92"/>
                    <a:pt x="241" y="104"/>
                    <a:pt x="219" y="111"/>
                  </a:cubicBezTo>
                  <a:cubicBezTo>
                    <a:pt x="213" y="97"/>
                    <a:pt x="203" y="84"/>
                    <a:pt x="191" y="75"/>
                  </a:cubicBezTo>
                  <a:cubicBezTo>
                    <a:pt x="190" y="76"/>
                    <a:pt x="184" y="79"/>
                    <a:pt x="183" y="78"/>
                  </a:cubicBezTo>
                  <a:cubicBezTo>
                    <a:pt x="182" y="77"/>
                    <a:pt x="176" y="67"/>
                    <a:pt x="175" y="66"/>
                  </a:cubicBezTo>
                  <a:cubicBezTo>
                    <a:pt x="171" y="63"/>
                    <a:pt x="166" y="62"/>
                    <a:pt x="161" y="60"/>
                  </a:cubicBezTo>
                  <a:cubicBezTo>
                    <a:pt x="163" y="50"/>
                    <a:pt x="164" y="32"/>
                    <a:pt x="164" y="29"/>
                  </a:cubicBezTo>
                  <a:cubicBezTo>
                    <a:pt x="164" y="26"/>
                    <a:pt x="159" y="15"/>
                    <a:pt x="159" y="14"/>
                  </a:cubicBezTo>
                  <a:cubicBezTo>
                    <a:pt x="158" y="13"/>
                    <a:pt x="149" y="11"/>
                    <a:pt x="148" y="9"/>
                  </a:cubicBezTo>
                  <a:cubicBezTo>
                    <a:pt x="146" y="7"/>
                    <a:pt x="145" y="5"/>
                    <a:pt x="144" y="2"/>
                  </a:cubicBezTo>
                  <a:cubicBezTo>
                    <a:pt x="95" y="0"/>
                    <a:pt x="95" y="0"/>
                    <a:pt x="95" y="0"/>
                  </a:cubicBezTo>
                  <a:cubicBezTo>
                    <a:pt x="79" y="6"/>
                    <a:pt x="79" y="6"/>
                    <a:pt x="79" y="6"/>
                  </a:cubicBezTo>
                  <a:cubicBezTo>
                    <a:pt x="79" y="6"/>
                    <a:pt x="86" y="11"/>
                    <a:pt x="92" y="20"/>
                  </a:cubicBezTo>
                  <a:cubicBezTo>
                    <a:pt x="93" y="22"/>
                    <a:pt x="89" y="25"/>
                    <a:pt x="90" y="27"/>
                  </a:cubicBezTo>
                  <a:cubicBezTo>
                    <a:pt x="96" y="37"/>
                    <a:pt x="105" y="49"/>
                    <a:pt x="109" y="64"/>
                  </a:cubicBezTo>
                  <a:cubicBezTo>
                    <a:pt x="103" y="66"/>
                    <a:pt x="97" y="69"/>
                    <a:pt x="92" y="73"/>
                  </a:cubicBezTo>
                  <a:cubicBezTo>
                    <a:pt x="91" y="74"/>
                    <a:pt x="91" y="78"/>
                    <a:pt x="90" y="79"/>
                  </a:cubicBezTo>
                  <a:cubicBezTo>
                    <a:pt x="88" y="80"/>
                    <a:pt x="86" y="77"/>
                    <a:pt x="85" y="78"/>
                  </a:cubicBezTo>
                  <a:cubicBezTo>
                    <a:pt x="72" y="90"/>
                    <a:pt x="63" y="104"/>
                    <a:pt x="58" y="121"/>
                  </a:cubicBezTo>
                  <a:cubicBezTo>
                    <a:pt x="55" y="120"/>
                    <a:pt x="52" y="120"/>
                    <a:pt x="49" y="119"/>
                  </a:cubicBezTo>
                  <a:cubicBezTo>
                    <a:pt x="48" y="120"/>
                    <a:pt x="46" y="120"/>
                    <a:pt x="45" y="120"/>
                  </a:cubicBezTo>
                  <a:cubicBezTo>
                    <a:pt x="44" y="120"/>
                    <a:pt x="35" y="118"/>
                    <a:pt x="34" y="117"/>
                  </a:cubicBezTo>
                  <a:cubicBezTo>
                    <a:pt x="34" y="118"/>
                    <a:pt x="34" y="118"/>
                    <a:pt x="34" y="118"/>
                  </a:cubicBezTo>
                  <a:cubicBezTo>
                    <a:pt x="34" y="120"/>
                    <a:pt x="32" y="121"/>
                    <a:pt x="31" y="121"/>
                  </a:cubicBezTo>
                  <a:cubicBezTo>
                    <a:pt x="30" y="121"/>
                    <a:pt x="30" y="121"/>
                    <a:pt x="30" y="121"/>
                  </a:cubicBezTo>
                  <a:cubicBezTo>
                    <a:pt x="29" y="121"/>
                    <a:pt x="19" y="113"/>
                    <a:pt x="18" y="111"/>
                  </a:cubicBezTo>
                  <a:cubicBezTo>
                    <a:pt x="18" y="110"/>
                    <a:pt x="17" y="109"/>
                    <a:pt x="17" y="108"/>
                  </a:cubicBezTo>
                  <a:cubicBezTo>
                    <a:pt x="6" y="103"/>
                    <a:pt x="0" y="98"/>
                    <a:pt x="0" y="98"/>
                  </a:cubicBezTo>
                  <a:cubicBezTo>
                    <a:pt x="5" y="186"/>
                    <a:pt x="5" y="186"/>
                    <a:pt x="5" y="186"/>
                  </a:cubicBezTo>
                  <a:cubicBezTo>
                    <a:pt x="8" y="190"/>
                    <a:pt x="11" y="194"/>
                    <a:pt x="14" y="198"/>
                  </a:cubicBezTo>
                  <a:cubicBezTo>
                    <a:pt x="16" y="196"/>
                    <a:pt x="18" y="189"/>
                    <a:pt x="21" y="187"/>
                  </a:cubicBezTo>
                  <a:cubicBezTo>
                    <a:pt x="31" y="181"/>
                    <a:pt x="45" y="179"/>
                    <a:pt x="61" y="174"/>
                  </a:cubicBezTo>
                  <a:cubicBezTo>
                    <a:pt x="65" y="184"/>
                    <a:pt x="71" y="193"/>
                    <a:pt x="78" y="200"/>
                  </a:cubicBezTo>
                  <a:cubicBezTo>
                    <a:pt x="80" y="202"/>
                    <a:pt x="80" y="204"/>
                    <a:pt x="82" y="206"/>
                  </a:cubicBezTo>
                  <a:cubicBezTo>
                    <a:pt x="83" y="207"/>
                    <a:pt x="86" y="208"/>
                    <a:pt x="88" y="209"/>
                  </a:cubicBezTo>
                  <a:cubicBezTo>
                    <a:pt x="89" y="210"/>
                    <a:pt x="93" y="208"/>
                    <a:pt x="95" y="209"/>
                  </a:cubicBezTo>
                  <a:cubicBezTo>
                    <a:pt x="96" y="210"/>
                    <a:pt x="95" y="214"/>
                    <a:pt x="97" y="215"/>
                  </a:cubicBezTo>
                  <a:cubicBezTo>
                    <a:pt x="105" y="220"/>
                    <a:pt x="113" y="223"/>
                    <a:pt x="122" y="225"/>
                  </a:cubicBezTo>
                  <a:cubicBezTo>
                    <a:pt x="122" y="225"/>
                    <a:pt x="122" y="225"/>
                    <a:pt x="122" y="225"/>
                  </a:cubicBezTo>
                  <a:cubicBezTo>
                    <a:pt x="119" y="289"/>
                    <a:pt x="119" y="289"/>
                    <a:pt x="119" y="289"/>
                  </a:cubicBezTo>
                  <a:cubicBezTo>
                    <a:pt x="122" y="297"/>
                    <a:pt x="122" y="297"/>
                    <a:pt x="122" y="297"/>
                  </a:cubicBezTo>
                  <a:cubicBezTo>
                    <a:pt x="122" y="303"/>
                    <a:pt x="122" y="303"/>
                    <a:pt x="122" y="303"/>
                  </a:cubicBezTo>
                  <a:cubicBezTo>
                    <a:pt x="122" y="403"/>
                    <a:pt x="122" y="403"/>
                    <a:pt x="122" y="403"/>
                  </a:cubicBezTo>
                  <a:cubicBezTo>
                    <a:pt x="201" y="398"/>
                    <a:pt x="201" y="398"/>
                    <a:pt x="201" y="398"/>
                  </a:cubicBezTo>
                  <a:cubicBezTo>
                    <a:pt x="168" y="222"/>
                    <a:pt x="168" y="222"/>
                    <a:pt x="168" y="222"/>
                  </a:cubicBezTo>
                  <a:close/>
                  <a:moveTo>
                    <a:pt x="166" y="187"/>
                  </a:moveTo>
                  <a:cubicBezTo>
                    <a:pt x="164" y="164"/>
                    <a:pt x="164" y="164"/>
                    <a:pt x="164" y="164"/>
                  </a:cubicBezTo>
                  <a:cubicBezTo>
                    <a:pt x="188" y="163"/>
                    <a:pt x="188" y="163"/>
                    <a:pt x="188" y="163"/>
                  </a:cubicBezTo>
                  <a:cubicBezTo>
                    <a:pt x="183" y="173"/>
                    <a:pt x="176" y="182"/>
                    <a:pt x="166" y="187"/>
                  </a:cubicBezTo>
                  <a:close/>
                  <a:moveTo>
                    <a:pt x="185" y="117"/>
                  </a:moveTo>
                  <a:cubicBezTo>
                    <a:pt x="162" y="118"/>
                    <a:pt x="162" y="118"/>
                    <a:pt x="162" y="118"/>
                  </a:cubicBezTo>
                  <a:cubicBezTo>
                    <a:pt x="160" y="95"/>
                    <a:pt x="160" y="95"/>
                    <a:pt x="160" y="95"/>
                  </a:cubicBezTo>
                  <a:cubicBezTo>
                    <a:pt x="170" y="99"/>
                    <a:pt x="179" y="107"/>
                    <a:pt x="185" y="117"/>
                  </a:cubicBezTo>
                  <a:close/>
                  <a:moveTo>
                    <a:pt x="114" y="98"/>
                  </a:moveTo>
                  <a:cubicBezTo>
                    <a:pt x="116" y="121"/>
                    <a:pt x="116" y="121"/>
                    <a:pt x="116" y="121"/>
                  </a:cubicBezTo>
                  <a:cubicBezTo>
                    <a:pt x="92" y="122"/>
                    <a:pt x="92" y="122"/>
                    <a:pt x="92" y="122"/>
                  </a:cubicBezTo>
                  <a:cubicBezTo>
                    <a:pt x="94" y="118"/>
                    <a:pt x="96" y="114"/>
                    <a:pt x="99" y="111"/>
                  </a:cubicBezTo>
                  <a:cubicBezTo>
                    <a:pt x="100" y="110"/>
                    <a:pt x="98" y="106"/>
                    <a:pt x="99" y="105"/>
                  </a:cubicBezTo>
                  <a:cubicBezTo>
                    <a:pt x="100" y="104"/>
                    <a:pt x="104" y="105"/>
                    <a:pt x="105" y="105"/>
                  </a:cubicBezTo>
                  <a:cubicBezTo>
                    <a:pt x="108" y="102"/>
                    <a:pt x="111" y="100"/>
                    <a:pt x="114" y="98"/>
                  </a:cubicBezTo>
                  <a:close/>
                  <a:moveTo>
                    <a:pt x="95" y="168"/>
                  </a:moveTo>
                  <a:cubicBezTo>
                    <a:pt x="118" y="167"/>
                    <a:pt x="118" y="167"/>
                    <a:pt x="118" y="167"/>
                  </a:cubicBezTo>
                  <a:cubicBezTo>
                    <a:pt x="120" y="190"/>
                    <a:pt x="120" y="190"/>
                    <a:pt x="120" y="190"/>
                  </a:cubicBezTo>
                  <a:cubicBezTo>
                    <a:pt x="115" y="188"/>
                    <a:pt x="109" y="187"/>
                    <a:pt x="105" y="183"/>
                  </a:cubicBezTo>
                  <a:cubicBezTo>
                    <a:pt x="103" y="182"/>
                    <a:pt x="103" y="178"/>
                    <a:pt x="101" y="177"/>
                  </a:cubicBezTo>
                  <a:cubicBezTo>
                    <a:pt x="101" y="176"/>
                    <a:pt x="98" y="175"/>
                    <a:pt x="97" y="174"/>
                  </a:cubicBezTo>
                  <a:cubicBezTo>
                    <a:pt x="96" y="172"/>
                    <a:pt x="96" y="170"/>
                    <a:pt x="95" y="16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0" name="Freeform 50" descr="" title=""/>
            <p:cNvSpPr>
              <a:spLocks/>
            </p:cNvSpPr>
            <p:nvPr/>
          </p:nvSpPr>
          <p:spPr bwMode="auto">
            <a:xfrm>
              <a:off x="2108" y="1978"/>
              <a:ext cx="284" cy="103"/>
            </a:xfrm>
            <a:custGeom>
              <a:avLst/>
              <a:gdLst>
                <a:gd name="T0" fmla="*/ 282 w 284"/>
                <a:gd name="T1" fmla="*/ 52 h 103"/>
                <a:gd name="T2" fmla="*/ 223 w 284"/>
                <a:gd name="T3" fmla="*/ 56 h 103"/>
                <a:gd name="T4" fmla="*/ 219 w 284"/>
                <a:gd name="T5" fmla="*/ 0 h 103"/>
                <a:gd name="T6" fmla="*/ 58 w 284"/>
                <a:gd name="T7" fmla="*/ 11 h 103"/>
                <a:gd name="T8" fmla="*/ 62 w 284"/>
                <a:gd name="T9" fmla="*/ 65 h 103"/>
                <a:gd name="T10" fmla="*/ 0 w 284"/>
                <a:gd name="T11" fmla="*/ 69 h 103"/>
                <a:gd name="T12" fmla="*/ 2 w 284"/>
                <a:gd name="T13" fmla="*/ 103 h 103"/>
                <a:gd name="T14" fmla="*/ 284 w 284"/>
                <a:gd name="T15" fmla="*/ 86 h 103"/>
                <a:gd name="T16" fmla="*/ 282 w 284"/>
                <a:gd name="T1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103">
                  <a:moveTo>
                    <a:pt x="282" y="52"/>
                  </a:moveTo>
                  <a:lnTo>
                    <a:pt x="223" y="56"/>
                  </a:lnTo>
                  <a:lnTo>
                    <a:pt x="219" y="0"/>
                  </a:lnTo>
                  <a:lnTo>
                    <a:pt x="58" y="11"/>
                  </a:lnTo>
                  <a:lnTo>
                    <a:pt x="62" y="65"/>
                  </a:lnTo>
                  <a:lnTo>
                    <a:pt x="0" y="69"/>
                  </a:lnTo>
                  <a:lnTo>
                    <a:pt x="2" y="103"/>
                  </a:lnTo>
                  <a:lnTo>
                    <a:pt x="284" y="86"/>
                  </a:lnTo>
                  <a:lnTo>
                    <a:pt x="282" y="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1" name="Freeform 51" descr="" title=""/>
            <p:cNvSpPr>
              <a:spLocks noEditPoints="1"/>
            </p:cNvSpPr>
            <p:nvPr/>
          </p:nvSpPr>
          <p:spPr bwMode="auto">
            <a:xfrm>
              <a:off x="1163" y="1974"/>
              <a:ext cx="198" cy="263"/>
            </a:xfrm>
            <a:custGeom>
              <a:avLst/>
              <a:gdLst>
                <a:gd name="T0" fmla="*/ 163 w 207"/>
                <a:gd name="T1" fmla="*/ 96 h 276"/>
                <a:gd name="T2" fmla="*/ 185 w 207"/>
                <a:gd name="T3" fmla="*/ 34 h 276"/>
                <a:gd name="T4" fmla="*/ 180 w 207"/>
                <a:gd name="T5" fmla="*/ 34 h 276"/>
                <a:gd name="T6" fmla="*/ 126 w 207"/>
                <a:gd name="T7" fmla="*/ 41 h 276"/>
                <a:gd name="T8" fmla="*/ 113 w 207"/>
                <a:gd name="T9" fmla="*/ 37 h 276"/>
                <a:gd name="T10" fmla="*/ 99 w 207"/>
                <a:gd name="T11" fmla="*/ 15 h 276"/>
                <a:gd name="T12" fmla="*/ 84 w 207"/>
                <a:gd name="T13" fmla="*/ 4 h 276"/>
                <a:gd name="T14" fmla="*/ 47 w 207"/>
                <a:gd name="T15" fmla="*/ 8 h 276"/>
                <a:gd name="T16" fmla="*/ 48 w 207"/>
                <a:gd name="T17" fmla="*/ 22 h 276"/>
                <a:gd name="T18" fmla="*/ 68 w 207"/>
                <a:gd name="T19" fmla="*/ 49 h 276"/>
                <a:gd name="T20" fmla="*/ 58 w 207"/>
                <a:gd name="T21" fmla="*/ 63 h 276"/>
                <a:gd name="T22" fmla="*/ 44 w 207"/>
                <a:gd name="T23" fmla="*/ 97 h 276"/>
                <a:gd name="T24" fmla="*/ 35 w 207"/>
                <a:gd name="T25" fmla="*/ 99 h 276"/>
                <a:gd name="T26" fmla="*/ 27 w 207"/>
                <a:gd name="T27" fmla="*/ 99 h 276"/>
                <a:gd name="T28" fmla="*/ 25 w 207"/>
                <a:gd name="T29" fmla="*/ 102 h 276"/>
                <a:gd name="T30" fmla="*/ 14 w 207"/>
                <a:gd name="T31" fmla="*/ 96 h 276"/>
                <a:gd name="T32" fmla="*/ 20 w 207"/>
                <a:gd name="T33" fmla="*/ 151 h 276"/>
                <a:gd name="T34" fmla="*/ 31 w 207"/>
                <a:gd name="T35" fmla="*/ 148 h 276"/>
                <a:gd name="T36" fmla="*/ 73 w 207"/>
                <a:gd name="T37" fmla="*/ 147 h 276"/>
                <a:gd name="T38" fmla="*/ 81 w 207"/>
                <a:gd name="T39" fmla="*/ 151 h 276"/>
                <a:gd name="T40" fmla="*/ 88 w 207"/>
                <a:gd name="T41" fmla="*/ 154 h 276"/>
                <a:gd name="T42" fmla="*/ 107 w 207"/>
                <a:gd name="T43" fmla="*/ 156 h 276"/>
                <a:gd name="T44" fmla="*/ 121 w 207"/>
                <a:gd name="T45" fmla="*/ 205 h 276"/>
                <a:gd name="T46" fmla="*/ 140 w 207"/>
                <a:gd name="T47" fmla="*/ 276 h 276"/>
                <a:gd name="T48" fmla="*/ 138 w 207"/>
                <a:gd name="T49" fmla="*/ 145 h 276"/>
                <a:gd name="T50" fmla="*/ 124 w 207"/>
                <a:gd name="T51" fmla="*/ 106 h 276"/>
                <a:gd name="T52" fmla="*/ 130 w 207"/>
                <a:gd name="T53" fmla="*/ 122 h 276"/>
                <a:gd name="T54" fmla="*/ 114 w 207"/>
                <a:gd name="T55" fmla="*/ 76 h 276"/>
                <a:gd name="T56" fmla="*/ 129 w 207"/>
                <a:gd name="T57" fmla="*/ 70 h 276"/>
                <a:gd name="T58" fmla="*/ 83 w 207"/>
                <a:gd name="T59" fmla="*/ 86 h 276"/>
                <a:gd name="T60" fmla="*/ 70 w 207"/>
                <a:gd name="T61" fmla="*/ 82 h 276"/>
                <a:gd name="T62" fmla="*/ 73 w 207"/>
                <a:gd name="T63" fmla="*/ 77 h 276"/>
                <a:gd name="T64" fmla="*/ 78 w 207"/>
                <a:gd name="T65" fmla="*/ 122 h 276"/>
                <a:gd name="T66" fmla="*/ 99 w 207"/>
                <a:gd name="T67" fmla="*/ 132 h 276"/>
                <a:gd name="T68" fmla="*/ 84 w 207"/>
                <a:gd name="T69" fmla="*/ 127 h 276"/>
                <a:gd name="T70" fmla="*/ 78 w 207"/>
                <a:gd name="T71" fmla="*/ 1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276">
                  <a:moveTo>
                    <a:pt x="138" y="145"/>
                  </a:moveTo>
                  <a:cubicBezTo>
                    <a:pt x="154" y="134"/>
                    <a:pt x="164" y="115"/>
                    <a:pt x="163" y="96"/>
                  </a:cubicBezTo>
                  <a:cubicBezTo>
                    <a:pt x="187" y="93"/>
                    <a:pt x="207" y="100"/>
                    <a:pt x="207" y="100"/>
                  </a:cubicBezTo>
                  <a:cubicBezTo>
                    <a:pt x="185" y="34"/>
                    <a:pt x="185" y="34"/>
                    <a:pt x="185" y="34"/>
                  </a:cubicBezTo>
                  <a:cubicBezTo>
                    <a:pt x="185" y="34"/>
                    <a:pt x="184" y="34"/>
                    <a:pt x="184" y="34"/>
                  </a:cubicBezTo>
                  <a:cubicBezTo>
                    <a:pt x="184" y="34"/>
                    <a:pt x="180" y="34"/>
                    <a:pt x="180" y="34"/>
                  </a:cubicBezTo>
                  <a:cubicBezTo>
                    <a:pt x="175" y="40"/>
                    <a:pt x="165" y="51"/>
                    <a:pt x="151" y="60"/>
                  </a:cubicBezTo>
                  <a:cubicBezTo>
                    <a:pt x="145" y="52"/>
                    <a:pt x="136" y="45"/>
                    <a:pt x="126" y="41"/>
                  </a:cubicBezTo>
                  <a:cubicBezTo>
                    <a:pt x="125" y="42"/>
                    <a:pt x="121" y="45"/>
                    <a:pt x="120" y="44"/>
                  </a:cubicBezTo>
                  <a:cubicBezTo>
                    <a:pt x="120" y="44"/>
                    <a:pt x="114" y="38"/>
                    <a:pt x="113" y="37"/>
                  </a:cubicBezTo>
                  <a:cubicBezTo>
                    <a:pt x="110" y="37"/>
                    <a:pt x="106" y="37"/>
                    <a:pt x="103" y="37"/>
                  </a:cubicBezTo>
                  <a:cubicBezTo>
                    <a:pt x="102" y="30"/>
                    <a:pt x="99" y="17"/>
                    <a:pt x="99" y="15"/>
                  </a:cubicBezTo>
                  <a:cubicBezTo>
                    <a:pt x="98" y="13"/>
                    <a:pt x="93" y="6"/>
                    <a:pt x="93" y="6"/>
                  </a:cubicBezTo>
                  <a:cubicBezTo>
                    <a:pt x="92" y="5"/>
                    <a:pt x="85" y="5"/>
                    <a:pt x="84" y="4"/>
                  </a:cubicBezTo>
                  <a:cubicBezTo>
                    <a:pt x="83" y="3"/>
                    <a:pt x="81" y="2"/>
                    <a:pt x="80" y="0"/>
                  </a:cubicBezTo>
                  <a:cubicBezTo>
                    <a:pt x="47" y="8"/>
                    <a:pt x="47" y="8"/>
                    <a:pt x="47" y="8"/>
                  </a:cubicBezTo>
                  <a:cubicBezTo>
                    <a:pt x="37" y="15"/>
                    <a:pt x="37" y="15"/>
                    <a:pt x="37" y="15"/>
                  </a:cubicBezTo>
                  <a:cubicBezTo>
                    <a:pt x="37" y="15"/>
                    <a:pt x="42" y="17"/>
                    <a:pt x="48" y="22"/>
                  </a:cubicBezTo>
                  <a:cubicBezTo>
                    <a:pt x="49" y="23"/>
                    <a:pt x="48" y="26"/>
                    <a:pt x="49" y="27"/>
                  </a:cubicBezTo>
                  <a:cubicBezTo>
                    <a:pt x="54" y="33"/>
                    <a:pt x="62" y="40"/>
                    <a:pt x="68" y="49"/>
                  </a:cubicBezTo>
                  <a:cubicBezTo>
                    <a:pt x="64" y="51"/>
                    <a:pt x="61" y="54"/>
                    <a:pt x="58" y="58"/>
                  </a:cubicBezTo>
                  <a:cubicBezTo>
                    <a:pt x="58" y="59"/>
                    <a:pt x="58" y="62"/>
                    <a:pt x="58" y="63"/>
                  </a:cubicBezTo>
                  <a:cubicBezTo>
                    <a:pt x="57" y="64"/>
                    <a:pt x="55" y="62"/>
                    <a:pt x="54" y="63"/>
                  </a:cubicBezTo>
                  <a:cubicBezTo>
                    <a:pt x="48" y="73"/>
                    <a:pt x="44" y="85"/>
                    <a:pt x="44" y="97"/>
                  </a:cubicBezTo>
                  <a:cubicBezTo>
                    <a:pt x="42" y="97"/>
                    <a:pt x="40" y="97"/>
                    <a:pt x="38" y="97"/>
                  </a:cubicBezTo>
                  <a:cubicBezTo>
                    <a:pt x="37" y="98"/>
                    <a:pt x="36" y="99"/>
                    <a:pt x="35" y="99"/>
                  </a:cubicBezTo>
                  <a:cubicBezTo>
                    <a:pt x="34" y="99"/>
                    <a:pt x="28" y="99"/>
                    <a:pt x="27" y="99"/>
                  </a:cubicBezTo>
                  <a:cubicBezTo>
                    <a:pt x="27" y="99"/>
                    <a:pt x="27" y="99"/>
                    <a:pt x="27" y="99"/>
                  </a:cubicBezTo>
                  <a:cubicBezTo>
                    <a:pt x="28" y="101"/>
                    <a:pt x="27" y="102"/>
                    <a:pt x="26" y="102"/>
                  </a:cubicBezTo>
                  <a:cubicBezTo>
                    <a:pt x="25" y="102"/>
                    <a:pt x="25" y="102"/>
                    <a:pt x="25" y="102"/>
                  </a:cubicBezTo>
                  <a:cubicBezTo>
                    <a:pt x="24" y="103"/>
                    <a:pt x="16" y="99"/>
                    <a:pt x="15" y="98"/>
                  </a:cubicBezTo>
                  <a:cubicBezTo>
                    <a:pt x="15" y="97"/>
                    <a:pt x="14" y="96"/>
                    <a:pt x="14" y="96"/>
                  </a:cubicBezTo>
                  <a:cubicBezTo>
                    <a:pt x="6" y="94"/>
                    <a:pt x="0" y="93"/>
                    <a:pt x="0" y="93"/>
                  </a:cubicBezTo>
                  <a:cubicBezTo>
                    <a:pt x="20" y="151"/>
                    <a:pt x="20" y="151"/>
                    <a:pt x="20" y="151"/>
                  </a:cubicBezTo>
                  <a:cubicBezTo>
                    <a:pt x="23" y="153"/>
                    <a:pt x="26" y="155"/>
                    <a:pt x="28" y="157"/>
                  </a:cubicBezTo>
                  <a:cubicBezTo>
                    <a:pt x="30" y="156"/>
                    <a:pt x="30" y="150"/>
                    <a:pt x="31" y="148"/>
                  </a:cubicBezTo>
                  <a:cubicBezTo>
                    <a:pt x="37" y="142"/>
                    <a:pt x="46" y="139"/>
                    <a:pt x="56" y="132"/>
                  </a:cubicBezTo>
                  <a:cubicBezTo>
                    <a:pt x="61" y="138"/>
                    <a:pt x="66" y="143"/>
                    <a:pt x="73" y="147"/>
                  </a:cubicBezTo>
                  <a:cubicBezTo>
                    <a:pt x="74" y="148"/>
                    <a:pt x="75" y="149"/>
                    <a:pt x="76" y="150"/>
                  </a:cubicBezTo>
                  <a:cubicBezTo>
                    <a:pt x="77" y="151"/>
                    <a:pt x="79" y="151"/>
                    <a:pt x="81" y="151"/>
                  </a:cubicBezTo>
                  <a:cubicBezTo>
                    <a:pt x="82" y="152"/>
                    <a:pt x="84" y="149"/>
                    <a:pt x="86" y="150"/>
                  </a:cubicBezTo>
                  <a:cubicBezTo>
                    <a:pt x="87" y="150"/>
                    <a:pt x="87" y="153"/>
                    <a:pt x="88" y="154"/>
                  </a:cubicBezTo>
                  <a:cubicBezTo>
                    <a:pt x="94" y="155"/>
                    <a:pt x="101" y="156"/>
                    <a:pt x="107" y="156"/>
                  </a:cubicBezTo>
                  <a:cubicBezTo>
                    <a:pt x="107" y="156"/>
                    <a:pt x="107" y="156"/>
                    <a:pt x="107" y="156"/>
                  </a:cubicBezTo>
                  <a:cubicBezTo>
                    <a:pt x="117" y="199"/>
                    <a:pt x="117" y="199"/>
                    <a:pt x="117" y="199"/>
                  </a:cubicBezTo>
                  <a:cubicBezTo>
                    <a:pt x="121" y="205"/>
                    <a:pt x="121" y="205"/>
                    <a:pt x="121" y="205"/>
                  </a:cubicBezTo>
                  <a:cubicBezTo>
                    <a:pt x="122" y="208"/>
                    <a:pt x="122" y="208"/>
                    <a:pt x="122" y="208"/>
                  </a:cubicBezTo>
                  <a:cubicBezTo>
                    <a:pt x="140" y="276"/>
                    <a:pt x="140" y="276"/>
                    <a:pt x="140" y="276"/>
                  </a:cubicBezTo>
                  <a:cubicBezTo>
                    <a:pt x="193" y="258"/>
                    <a:pt x="193" y="258"/>
                    <a:pt x="193" y="258"/>
                  </a:cubicBezTo>
                  <a:cubicBezTo>
                    <a:pt x="138" y="145"/>
                    <a:pt x="138" y="145"/>
                    <a:pt x="138" y="145"/>
                  </a:cubicBezTo>
                  <a:close/>
                  <a:moveTo>
                    <a:pt x="130" y="122"/>
                  </a:moveTo>
                  <a:cubicBezTo>
                    <a:pt x="124" y="106"/>
                    <a:pt x="124" y="106"/>
                    <a:pt x="124" y="106"/>
                  </a:cubicBezTo>
                  <a:cubicBezTo>
                    <a:pt x="140" y="101"/>
                    <a:pt x="140" y="101"/>
                    <a:pt x="140" y="101"/>
                  </a:cubicBezTo>
                  <a:cubicBezTo>
                    <a:pt x="139" y="109"/>
                    <a:pt x="135" y="116"/>
                    <a:pt x="130" y="122"/>
                  </a:cubicBezTo>
                  <a:close/>
                  <a:moveTo>
                    <a:pt x="129" y="70"/>
                  </a:moveTo>
                  <a:cubicBezTo>
                    <a:pt x="114" y="76"/>
                    <a:pt x="114" y="76"/>
                    <a:pt x="114" y="76"/>
                  </a:cubicBezTo>
                  <a:cubicBezTo>
                    <a:pt x="109" y="60"/>
                    <a:pt x="109" y="60"/>
                    <a:pt x="109" y="60"/>
                  </a:cubicBezTo>
                  <a:cubicBezTo>
                    <a:pt x="116" y="61"/>
                    <a:pt x="124" y="65"/>
                    <a:pt x="129" y="70"/>
                  </a:cubicBezTo>
                  <a:close/>
                  <a:moveTo>
                    <a:pt x="78" y="71"/>
                  </a:moveTo>
                  <a:cubicBezTo>
                    <a:pt x="83" y="86"/>
                    <a:pt x="83" y="86"/>
                    <a:pt x="83" y="86"/>
                  </a:cubicBezTo>
                  <a:cubicBezTo>
                    <a:pt x="68" y="91"/>
                    <a:pt x="68" y="91"/>
                    <a:pt x="68" y="91"/>
                  </a:cubicBezTo>
                  <a:cubicBezTo>
                    <a:pt x="68" y="88"/>
                    <a:pt x="69" y="85"/>
                    <a:pt x="70" y="82"/>
                  </a:cubicBezTo>
                  <a:cubicBezTo>
                    <a:pt x="71" y="81"/>
                    <a:pt x="68" y="80"/>
                    <a:pt x="69" y="79"/>
                  </a:cubicBezTo>
                  <a:cubicBezTo>
                    <a:pt x="69" y="78"/>
                    <a:pt x="72" y="78"/>
                    <a:pt x="73" y="77"/>
                  </a:cubicBezTo>
                  <a:cubicBezTo>
                    <a:pt x="74" y="75"/>
                    <a:pt x="76" y="73"/>
                    <a:pt x="78" y="71"/>
                  </a:cubicBezTo>
                  <a:close/>
                  <a:moveTo>
                    <a:pt x="78" y="122"/>
                  </a:moveTo>
                  <a:cubicBezTo>
                    <a:pt x="94" y="117"/>
                    <a:pt x="94" y="117"/>
                    <a:pt x="94" y="117"/>
                  </a:cubicBezTo>
                  <a:cubicBezTo>
                    <a:pt x="99" y="132"/>
                    <a:pt x="99" y="132"/>
                    <a:pt x="99" y="132"/>
                  </a:cubicBezTo>
                  <a:cubicBezTo>
                    <a:pt x="95" y="132"/>
                    <a:pt x="91" y="132"/>
                    <a:pt x="87" y="130"/>
                  </a:cubicBezTo>
                  <a:cubicBezTo>
                    <a:pt x="86" y="130"/>
                    <a:pt x="85" y="127"/>
                    <a:pt x="84" y="127"/>
                  </a:cubicBezTo>
                  <a:cubicBezTo>
                    <a:pt x="83" y="126"/>
                    <a:pt x="81" y="126"/>
                    <a:pt x="81" y="126"/>
                  </a:cubicBezTo>
                  <a:cubicBezTo>
                    <a:pt x="79" y="125"/>
                    <a:pt x="79" y="123"/>
                    <a:pt x="78" y="1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2" name="Freeform 52" descr="" title=""/>
            <p:cNvSpPr>
              <a:spLocks/>
            </p:cNvSpPr>
            <p:nvPr/>
          </p:nvSpPr>
          <p:spPr bwMode="auto">
            <a:xfrm>
              <a:off x="1241" y="2211"/>
              <a:ext cx="195" cy="110"/>
            </a:xfrm>
            <a:custGeom>
              <a:avLst/>
              <a:gdLst>
                <a:gd name="T0" fmla="*/ 188 w 195"/>
                <a:gd name="T1" fmla="*/ 23 h 110"/>
                <a:gd name="T2" fmla="*/ 148 w 195"/>
                <a:gd name="T3" fmla="*/ 36 h 110"/>
                <a:gd name="T4" fmla="*/ 135 w 195"/>
                <a:gd name="T5" fmla="*/ 0 h 110"/>
                <a:gd name="T6" fmla="*/ 27 w 195"/>
                <a:gd name="T7" fmla="*/ 36 h 110"/>
                <a:gd name="T8" fmla="*/ 40 w 195"/>
                <a:gd name="T9" fmla="*/ 73 h 110"/>
                <a:gd name="T10" fmla="*/ 0 w 195"/>
                <a:gd name="T11" fmla="*/ 88 h 110"/>
                <a:gd name="T12" fmla="*/ 7 w 195"/>
                <a:gd name="T13" fmla="*/ 110 h 110"/>
                <a:gd name="T14" fmla="*/ 195 w 195"/>
                <a:gd name="T15" fmla="*/ 46 h 110"/>
                <a:gd name="T16" fmla="*/ 188 w 195"/>
                <a:gd name="T17"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10">
                  <a:moveTo>
                    <a:pt x="188" y="23"/>
                  </a:moveTo>
                  <a:lnTo>
                    <a:pt x="148" y="36"/>
                  </a:lnTo>
                  <a:lnTo>
                    <a:pt x="135" y="0"/>
                  </a:lnTo>
                  <a:lnTo>
                    <a:pt x="27" y="36"/>
                  </a:lnTo>
                  <a:lnTo>
                    <a:pt x="40" y="73"/>
                  </a:lnTo>
                  <a:lnTo>
                    <a:pt x="0" y="88"/>
                  </a:lnTo>
                  <a:lnTo>
                    <a:pt x="7" y="110"/>
                  </a:lnTo>
                  <a:lnTo>
                    <a:pt x="195" y="46"/>
                  </a:lnTo>
                  <a:lnTo>
                    <a:pt x="188"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Rectangle 54" descr="" title=""/>
            <p:cNvSpPr>
              <a:spLocks noChangeArrowheads="1"/>
            </p:cNvSpPr>
            <p:nvPr/>
          </p:nvSpPr>
          <p:spPr bwMode="auto">
            <a:xfrm>
              <a:off x="1654" y="1980"/>
              <a:ext cx="192" cy="21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Rectangle 55" descr="" title=""/>
            <p:cNvSpPr>
              <a:spLocks noChangeArrowheads="1"/>
            </p:cNvSpPr>
            <p:nvPr/>
          </p:nvSpPr>
          <p:spPr bwMode="auto">
            <a:xfrm>
              <a:off x="3123" y="1972"/>
              <a:ext cx="192" cy="2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Freeform 56" descr="" title=""/>
            <p:cNvSpPr>
              <a:spLocks/>
            </p:cNvSpPr>
            <p:nvPr/>
          </p:nvSpPr>
          <p:spPr bwMode="auto">
            <a:xfrm>
              <a:off x="1468" y="1964"/>
              <a:ext cx="159" cy="359"/>
            </a:xfrm>
            <a:custGeom>
              <a:avLst/>
              <a:gdLst>
                <a:gd name="T0" fmla="*/ 159 w 159"/>
                <a:gd name="T1" fmla="*/ 341 h 359"/>
                <a:gd name="T2" fmla="*/ 56 w 159"/>
                <a:gd name="T3" fmla="*/ 359 h 359"/>
                <a:gd name="T4" fmla="*/ 0 w 159"/>
                <a:gd name="T5" fmla="*/ 17 h 359"/>
                <a:gd name="T6" fmla="*/ 103 w 159"/>
                <a:gd name="T7" fmla="*/ 0 h 359"/>
                <a:gd name="T8" fmla="*/ 159 w 159"/>
                <a:gd name="T9" fmla="*/ 341 h 359"/>
              </a:gdLst>
              <a:ahLst/>
              <a:cxnLst>
                <a:cxn ang="0">
                  <a:pos x="T0" y="T1"/>
                </a:cxn>
                <a:cxn ang="0">
                  <a:pos x="T2" y="T3"/>
                </a:cxn>
                <a:cxn ang="0">
                  <a:pos x="T4" y="T5"/>
                </a:cxn>
                <a:cxn ang="0">
                  <a:pos x="T6" y="T7"/>
                </a:cxn>
                <a:cxn ang="0">
                  <a:pos x="T8" y="T9"/>
                </a:cxn>
              </a:cxnLst>
              <a:rect l="0" t="0" r="r" b="b"/>
              <a:pathLst>
                <a:path w="159" h="359">
                  <a:moveTo>
                    <a:pt x="159" y="341"/>
                  </a:moveTo>
                  <a:lnTo>
                    <a:pt x="56" y="359"/>
                  </a:lnTo>
                  <a:lnTo>
                    <a:pt x="0" y="17"/>
                  </a:lnTo>
                  <a:lnTo>
                    <a:pt x="103" y="0"/>
                  </a:lnTo>
                  <a:lnTo>
                    <a:pt x="159" y="3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Freeform 57" descr="" title=""/>
            <p:cNvSpPr>
              <a:spLocks/>
            </p:cNvSpPr>
            <p:nvPr/>
          </p:nvSpPr>
          <p:spPr bwMode="auto">
            <a:xfrm>
              <a:off x="1008" y="2230"/>
              <a:ext cx="200" cy="270"/>
            </a:xfrm>
            <a:custGeom>
              <a:avLst/>
              <a:gdLst>
                <a:gd name="T0" fmla="*/ 200 w 200"/>
                <a:gd name="T1" fmla="*/ 225 h 270"/>
                <a:gd name="T2" fmla="*/ 104 w 200"/>
                <a:gd name="T3" fmla="*/ 270 h 270"/>
                <a:gd name="T4" fmla="*/ 0 w 200"/>
                <a:gd name="T5" fmla="*/ 44 h 270"/>
                <a:gd name="T6" fmla="*/ 96 w 200"/>
                <a:gd name="T7" fmla="*/ 0 h 270"/>
                <a:gd name="T8" fmla="*/ 200 w 200"/>
                <a:gd name="T9" fmla="*/ 225 h 270"/>
              </a:gdLst>
              <a:ahLst/>
              <a:cxnLst>
                <a:cxn ang="0">
                  <a:pos x="T0" y="T1"/>
                </a:cxn>
                <a:cxn ang="0">
                  <a:pos x="T2" y="T3"/>
                </a:cxn>
                <a:cxn ang="0">
                  <a:pos x="T4" y="T5"/>
                </a:cxn>
                <a:cxn ang="0">
                  <a:pos x="T6" y="T7"/>
                </a:cxn>
                <a:cxn ang="0">
                  <a:pos x="T8" y="T9"/>
                </a:cxn>
              </a:cxnLst>
              <a:rect l="0" t="0" r="r" b="b"/>
              <a:pathLst>
                <a:path w="200" h="270">
                  <a:moveTo>
                    <a:pt x="200" y="225"/>
                  </a:moveTo>
                  <a:lnTo>
                    <a:pt x="104" y="270"/>
                  </a:lnTo>
                  <a:lnTo>
                    <a:pt x="0" y="44"/>
                  </a:lnTo>
                  <a:lnTo>
                    <a:pt x="96" y="0"/>
                  </a:lnTo>
                  <a:lnTo>
                    <a:pt x="200" y="225"/>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7" name="Freeform 58" descr="" title=""/>
            <p:cNvSpPr>
              <a:spLocks/>
            </p:cNvSpPr>
            <p:nvPr/>
          </p:nvSpPr>
          <p:spPr bwMode="auto">
            <a:xfrm>
              <a:off x="2413" y="1635"/>
              <a:ext cx="279" cy="449"/>
            </a:xfrm>
            <a:custGeom>
              <a:avLst/>
              <a:gdLst>
                <a:gd name="T0" fmla="*/ 21 w 292"/>
                <a:gd name="T1" fmla="*/ 160 h 470"/>
                <a:gd name="T2" fmla="*/ 280 w 292"/>
                <a:gd name="T3" fmla="*/ 193 h 470"/>
                <a:gd name="T4" fmla="*/ 263 w 292"/>
                <a:gd name="T5" fmla="*/ 470 h 470"/>
                <a:gd name="T6" fmla="*/ 0 w 292"/>
                <a:gd name="T7" fmla="*/ 462 h 470"/>
                <a:gd name="T8" fmla="*/ 21 w 292"/>
                <a:gd name="T9" fmla="*/ 160 h 470"/>
              </a:gdLst>
              <a:ahLst/>
              <a:cxnLst>
                <a:cxn ang="0">
                  <a:pos x="T0" y="T1"/>
                </a:cxn>
                <a:cxn ang="0">
                  <a:pos x="T2" y="T3"/>
                </a:cxn>
                <a:cxn ang="0">
                  <a:pos x="T4" y="T5"/>
                </a:cxn>
                <a:cxn ang="0">
                  <a:pos x="T6" y="T7"/>
                </a:cxn>
                <a:cxn ang="0">
                  <a:pos x="T8" y="T9"/>
                </a:cxn>
              </a:cxnLst>
              <a:rect l="0" t="0" r="r" b="b"/>
              <a:pathLst>
                <a:path w="292" h="470">
                  <a:moveTo>
                    <a:pt x="21" y="160"/>
                  </a:moveTo>
                  <a:cubicBezTo>
                    <a:pt x="31" y="0"/>
                    <a:pt x="292" y="7"/>
                    <a:pt x="280" y="193"/>
                  </a:cubicBezTo>
                  <a:cubicBezTo>
                    <a:pt x="271" y="330"/>
                    <a:pt x="272" y="373"/>
                    <a:pt x="263" y="470"/>
                  </a:cubicBezTo>
                  <a:cubicBezTo>
                    <a:pt x="162" y="466"/>
                    <a:pt x="68" y="464"/>
                    <a:pt x="0" y="462"/>
                  </a:cubicBezTo>
                  <a:cubicBezTo>
                    <a:pt x="5" y="373"/>
                    <a:pt x="21" y="160"/>
                    <a:pt x="21" y="1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8" name="Freeform 59" descr="" title=""/>
            <p:cNvSpPr>
              <a:spLocks/>
            </p:cNvSpPr>
            <p:nvPr/>
          </p:nvSpPr>
          <p:spPr bwMode="auto">
            <a:xfrm>
              <a:off x="1933" y="1775"/>
              <a:ext cx="213" cy="343"/>
            </a:xfrm>
            <a:custGeom>
              <a:avLst/>
              <a:gdLst>
                <a:gd name="T0" fmla="*/ 17 w 224"/>
                <a:gd name="T1" fmla="*/ 123 h 360"/>
                <a:gd name="T2" fmla="*/ 215 w 224"/>
                <a:gd name="T3" fmla="*/ 148 h 360"/>
                <a:gd name="T4" fmla="*/ 202 w 224"/>
                <a:gd name="T5" fmla="*/ 360 h 360"/>
                <a:gd name="T6" fmla="*/ 0 w 224"/>
                <a:gd name="T7" fmla="*/ 353 h 360"/>
                <a:gd name="T8" fmla="*/ 17 w 224"/>
                <a:gd name="T9" fmla="*/ 123 h 360"/>
              </a:gdLst>
              <a:ahLst/>
              <a:cxnLst>
                <a:cxn ang="0">
                  <a:pos x="T0" y="T1"/>
                </a:cxn>
                <a:cxn ang="0">
                  <a:pos x="T2" y="T3"/>
                </a:cxn>
                <a:cxn ang="0">
                  <a:pos x="T4" y="T5"/>
                </a:cxn>
                <a:cxn ang="0">
                  <a:pos x="T6" y="T7"/>
                </a:cxn>
                <a:cxn ang="0">
                  <a:pos x="T8" y="T9"/>
                </a:cxn>
              </a:cxnLst>
              <a:rect l="0" t="0" r="r" b="b"/>
              <a:pathLst>
                <a:path w="224" h="360">
                  <a:moveTo>
                    <a:pt x="17" y="123"/>
                  </a:moveTo>
                  <a:cubicBezTo>
                    <a:pt x="25" y="0"/>
                    <a:pt x="224" y="6"/>
                    <a:pt x="215" y="148"/>
                  </a:cubicBezTo>
                  <a:cubicBezTo>
                    <a:pt x="208" y="252"/>
                    <a:pt x="209" y="286"/>
                    <a:pt x="202" y="360"/>
                  </a:cubicBezTo>
                  <a:cubicBezTo>
                    <a:pt x="125" y="357"/>
                    <a:pt x="53" y="355"/>
                    <a:pt x="0" y="353"/>
                  </a:cubicBezTo>
                  <a:cubicBezTo>
                    <a:pt x="5" y="285"/>
                    <a:pt x="17" y="123"/>
                    <a:pt x="17" y="12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9" name="Freeform 60" descr="" title=""/>
            <p:cNvSpPr>
              <a:spLocks/>
            </p:cNvSpPr>
            <p:nvPr/>
          </p:nvSpPr>
          <p:spPr bwMode="auto">
            <a:xfrm>
              <a:off x="3347" y="1959"/>
              <a:ext cx="253" cy="362"/>
            </a:xfrm>
            <a:custGeom>
              <a:avLst/>
              <a:gdLst>
                <a:gd name="T0" fmla="*/ 45 w 265"/>
                <a:gd name="T1" fmla="*/ 121 h 379"/>
                <a:gd name="T2" fmla="*/ 238 w 265"/>
                <a:gd name="T3" fmla="*/ 170 h 379"/>
                <a:gd name="T4" fmla="*/ 199 w 265"/>
                <a:gd name="T5" fmla="*/ 379 h 379"/>
                <a:gd name="T6" fmla="*/ 0 w 265"/>
                <a:gd name="T7" fmla="*/ 348 h 379"/>
                <a:gd name="T8" fmla="*/ 45 w 265"/>
                <a:gd name="T9" fmla="*/ 121 h 379"/>
              </a:gdLst>
              <a:ahLst/>
              <a:cxnLst>
                <a:cxn ang="0">
                  <a:pos x="T0" y="T1"/>
                </a:cxn>
                <a:cxn ang="0">
                  <a:pos x="T2" y="T3"/>
                </a:cxn>
                <a:cxn ang="0">
                  <a:pos x="T4" y="T5"/>
                </a:cxn>
                <a:cxn ang="0">
                  <a:pos x="T6" y="T7"/>
                </a:cxn>
                <a:cxn ang="0">
                  <a:pos x="T8" y="T9"/>
                </a:cxn>
              </a:cxnLst>
              <a:rect l="0" t="0" r="r" b="b"/>
              <a:pathLst>
                <a:path w="265" h="379">
                  <a:moveTo>
                    <a:pt x="45" y="121"/>
                  </a:moveTo>
                  <a:cubicBezTo>
                    <a:pt x="68" y="0"/>
                    <a:pt x="265" y="30"/>
                    <a:pt x="238" y="170"/>
                  </a:cubicBezTo>
                  <a:cubicBezTo>
                    <a:pt x="219" y="273"/>
                    <a:pt x="215" y="306"/>
                    <a:pt x="199" y="379"/>
                  </a:cubicBezTo>
                  <a:cubicBezTo>
                    <a:pt x="123" y="367"/>
                    <a:pt x="52" y="356"/>
                    <a:pt x="0" y="348"/>
                  </a:cubicBezTo>
                  <a:cubicBezTo>
                    <a:pt x="13" y="281"/>
                    <a:pt x="45" y="121"/>
                    <a:pt x="45" y="1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0" name="Freeform 61" descr="" title=""/>
            <p:cNvSpPr>
              <a:spLocks/>
            </p:cNvSpPr>
            <p:nvPr/>
          </p:nvSpPr>
          <p:spPr bwMode="auto">
            <a:xfrm>
              <a:off x="3588" y="2064"/>
              <a:ext cx="278" cy="372"/>
            </a:xfrm>
            <a:custGeom>
              <a:avLst/>
              <a:gdLst>
                <a:gd name="T0" fmla="*/ 65 w 292"/>
                <a:gd name="T1" fmla="*/ 118 h 389"/>
                <a:gd name="T2" fmla="*/ 253 w 292"/>
                <a:gd name="T3" fmla="*/ 185 h 389"/>
                <a:gd name="T4" fmla="*/ 195 w 292"/>
                <a:gd name="T5" fmla="*/ 389 h 389"/>
                <a:gd name="T6" fmla="*/ 0 w 292"/>
                <a:gd name="T7" fmla="*/ 340 h 389"/>
                <a:gd name="T8" fmla="*/ 65 w 292"/>
                <a:gd name="T9" fmla="*/ 118 h 389"/>
              </a:gdLst>
              <a:ahLst/>
              <a:cxnLst>
                <a:cxn ang="0">
                  <a:pos x="T0" y="T1"/>
                </a:cxn>
                <a:cxn ang="0">
                  <a:pos x="T2" y="T3"/>
                </a:cxn>
                <a:cxn ang="0">
                  <a:pos x="T4" y="T5"/>
                </a:cxn>
                <a:cxn ang="0">
                  <a:pos x="T6" y="T7"/>
                </a:cxn>
                <a:cxn ang="0">
                  <a:pos x="T8" y="T9"/>
                </a:cxn>
              </a:cxnLst>
              <a:rect l="0" t="0" r="r" b="b"/>
              <a:pathLst>
                <a:path w="292" h="389">
                  <a:moveTo>
                    <a:pt x="65" y="118"/>
                  </a:moveTo>
                  <a:cubicBezTo>
                    <a:pt x="99" y="0"/>
                    <a:pt x="292" y="48"/>
                    <a:pt x="253" y="185"/>
                  </a:cubicBezTo>
                  <a:cubicBezTo>
                    <a:pt x="224" y="285"/>
                    <a:pt x="218" y="318"/>
                    <a:pt x="195" y="389"/>
                  </a:cubicBezTo>
                  <a:cubicBezTo>
                    <a:pt x="120" y="370"/>
                    <a:pt x="51" y="352"/>
                    <a:pt x="0" y="340"/>
                  </a:cubicBezTo>
                  <a:cubicBezTo>
                    <a:pt x="18" y="274"/>
                    <a:pt x="65" y="118"/>
                    <a:pt x="65" y="11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grpSp>
        <p:nvGrpSpPr>
          <p:cNvPr id="111" name="front_graves" descr="" title=""/>
          <p:cNvGrpSpPr>
            <a:grpSpLocks noChangeAspect="1"/>
          </p:cNvGrpSpPr>
          <p:nvPr/>
        </p:nvGrpSpPr>
        <p:grpSpPr bwMode="auto">
          <a:xfrm>
            <a:off x="3657601" y="4183400"/>
            <a:ext cx="1950942" cy="943045"/>
            <a:chOff x="1140" y="1906"/>
            <a:chExt cx="1444" cy="698"/>
          </a:xfrm>
        </p:grpSpPr>
        <p:sp>
          <p:nvSpPr>
            <p:cNvPr id="112" name="Freeform 29" descr="" title=""/>
            <p:cNvSpPr>
              <a:spLocks/>
            </p:cNvSpPr>
            <p:nvPr/>
          </p:nvSpPr>
          <p:spPr bwMode="auto">
            <a:xfrm>
              <a:off x="1593" y="1906"/>
              <a:ext cx="353" cy="527"/>
            </a:xfrm>
            <a:custGeom>
              <a:avLst/>
              <a:gdLst>
                <a:gd name="T0" fmla="*/ 796 w 796"/>
                <a:gd name="T1" fmla="*/ 439 h 1186"/>
                <a:gd name="T2" fmla="*/ 774 w 796"/>
                <a:gd name="T3" fmla="*/ 388 h 1186"/>
                <a:gd name="T4" fmla="*/ 742 w 796"/>
                <a:gd name="T5" fmla="*/ 385 h 1186"/>
                <a:gd name="T6" fmla="*/ 726 w 796"/>
                <a:gd name="T7" fmla="*/ 367 h 1186"/>
                <a:gd name="T8" fmla="*/ 723 w 796"/>
                <a:gd name="T9" fmla="*/ 365 h 1186"/>
                <a:gd name="T10" fmla="*/ 533 w 796"/>
                <a:gd name="T11" fmla="*/ 313 h 1186"/>
                <a:gd name="T12" fmla="*/ 604 w 796"/>
                <a:gd name="T13" fmla="*/ 52 h 1186"/>
                <a:gd name="T14" fmla="*/ 412 w 796"/>
                <a:gd name="T15" fmla="*/ 0 h 1186"/>
                <a:gd name="T16" fmla="*/ 389 w 796"/>
                <a:gd name="T17" fmla="*/ 21 h 1186"/>
                <a:gd name="T18" fmla="*/ 324 w 796"/>
                <a:gd name="T19" fmla="*/ 257 h 1186"/>
                <a:gd name="T20" fmla="*/ 163 w 796"/>
                <a:gd name="T21" fmla="*/ 213 h 1186"/>
                <a:gd name="T22" fmla="*/ 162 w 796"/>
                <a:gd name="T23" fmla="*/ 213 h 1186"/>
                <a:gd name="T24" fmla="*/ 156 w 796"/>
                <a:gd name="T25" fmla="*/ 218 h 1186"/>
                <a:gd name="T26" fmla="*/ 153 w 796"/>
                <a:gd name="T27" fmla="*/ 218 h 1186"/>
                <a:gd name="T28" fmla="*/ 153 w 796"/>
                <a:gd name="T29" fmla="*/ 220 h 1186"/>
                <a:gd name="T30" fmla="*/ 147 w 796"/>
                <a:gd name="T31" fmla="*/ 221 h 1186"/>
                <a:gd name="T32" fmla="*/ 143 w 796"/>
                <a:gd name="T33" fmla="*/ 207 h 1186"/>
                <a:gd name="T34" fmla="*/ 130 w 796"/>
                <a:gd name="T35" fmla="*/ 211 h 1186"/>
                <a:gd name="T36" fmla="*/ 125 w 796"/>
                <a:gd name="T37" fmla="*/ 209 h 1186"/>
                <a:gd name="T38" fmla="*/ 125 w 796"/>
                <a:gd name="T39" fmla="*/ 209 h 1186"/>
                <a:gd name="T40" fmla="*/ 121 w 796"/>
                <a:gd name="T41" fmla="*/ 208 h 1186"/>
                <a:gd name="T42" fmla="*/ 120 w 796"/>
                <a:gd name="T43" fmla="*/ 203 h 1186"/>
                <a:gd name="T44" fmla="*/ 119 w 796"/>
                <a:gd name="T45" fmla="*/ 201 h 1186"/>
                <a:gd name="T46" fmla="*/ 48 w 796"/>
                <a:gd name="T47" fmla="*/ 181 h 1186"/>
                <a:gd name="T48" fmla="*/ 0 w 796"/>
                <a:gd name="T49" fmla="*/ 356 h 1186"/>
                <a:gd name="T50" fmla="*/ 0 w 796"/>
                <a:gd name="T51" fmla="*/ 357 h 1186"/>
                <a:gd name="T52" fmla="*/ 3 w 796"/>
                <a:gd name="T53" fmla="*/ 377 h 1186"/>
                <a:gd name="T54" fmla="*/ 7 w 796"/>
                <a:gd name="T55" fmla="*/ 380 h 1186"/>
                <a:gd name="T56" fmla="*/ 20 w 796"/>
                <a:gd name="T57" fmla="*/ 391 h 1186"/>
                <a:gd name="T58" fmla="*/ 27 w 796"/>
                <a:gd name="T59" fmla="*/ 399 h 1186"/>
                <a:gd name="T60" fmla="*/ 267 w 796"/>
                <a:gd name="T61" fmla="*/ 465 h 1186"/>
                <a:gd name="T62" fmla="*/ 133 w 796"/>
                <a:gd name="T63" fmla="*/ 1169 h 1186"/>
                <a:gd name="T64" fmla="*/ 246 w 796"/>
                <a:gd name="T65" fmla="*/ 1186 h 1186"/>
                <a:gd name="T66" fmla="*/ 476 w 796"/>
                <a:gd name="T67" fmla="*/ 522 h 1186"/>
                <a:gd name="T68" fmla="*/ 753 w 796"/>
                <a:gd name="T69" fmla="*/ 597 h 1186"/>
                <a:gd name="T70" fmla="*/ 796 w 796"/>
                <a:gd name="T71" fmla="*/ 43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1186">
                  <a:moveTo>
                    <a:pt x="796" y="439"/>
                  </a:moveTo>
                  <a:cubicBezTo>
                    <a:pt x="789" y="422"/>
                    <a:pt x="781" y="405"/>
                    <a:pt x="774" y="388"/>
                  </a:cubicBezTo>
                  <a:cubicBezTo>
                    <a:pt x="763" y="393"/>
                    <a:pt x="750" y="393"/>
                    <a:pt x="742" y="385"/>
                  </a:cubicBezTo>
                  <a:cubicBezTo>
                    <a:pt x="736" y="380"/>
                    <a:pt x="731" y="374"/>
                    <a:pt x="726" y="367"/>
                  </a:cubicBezTo>
                  <a:cubicBezTo>
                    <a:pt x="725" y="367"/>
                    <a:pt x="724" y="366"/>
                    <a:pt x="723" y="365"/>
                  </a:cubicBezTo>
                  <a:cubicBezTo>
                    <a:pt x="533" y="313"/>
                    <a:pt x="533" y="313"/>
                    <a:pt x="533" y="313"/>
                  </a:cubicBezTo>
                  <a:cubicBezTo>
                    <a:pt x="604" y="52"/>
                    <a:pt x="604" y="52"/>
                    <a:pt x="604" y="52"/>
                  </a:cubicBezTo>
                  <a:cubicBezTo>
                    <a:pt x="412" y="0"/>
                    <a:pt x="412" y="0"/>
                    <a:pt x="412" y="0"/>
                  </a:cubicBezTo>
                  <a:cubicBezTo>
                    <a:pt x="404" y="6"/>
                    <a:pt x="396" y="13"/>
                    <a:pt x="389" y="21"/>
                  </a:cubicBezTo>
                  <a:cubicBezTo>
                    <a:pt x="324" y="257"/>
                    <a:pt x="324" y="257"/>
                    <a:pt x="324" y="257"/>
                  </a:cubicBezTo>
                  <a:cubicBezTo>
                    <a:pt x="163" y="213"/>
                    <a:pt x="163" y="213"/>
                    <a:pt x="163" y="213"/>
                  </a:cubicBezTo>
                  <a:cubicBezTo>
                    <a:pt x="163" y="213"/>
                    <a:pt x="163" y="213"/>
                    <a:pt x="162" y="213"/>
                  </a:cubicBezTo>
                  <a:cubicBezTo>
                    <a:pt x="160" y="215"/>
                    <a:pt x="158" y="216"/>
                    <a:pt x="156" y="218"/>
                  </a:cubicBezTo>
                  <a:cubicBezTo>
                    <a:pt x="155" y="219"/>
                    <a:pt x="154" y="219"/>
                    <a:pt x="153" y="218"/>
                  </a:cubicBezTo>
                  <a:cubicBezTo>
                    <a:pt x="153" y="219"/>
                    <a:pt x="153" y="219"/>
                    <a:pt x="153" y="220"/>
                  </a:cubicBezTo>
                  <a:cubicBezTo>
                    <a:pt x="153" y="223"/>
                    <a:pt x="148" y="225"/>
                    <a:pt x="147" y="221"/>
                  </a:cubicBezTo>
                  <a:cubicBezTo>
                    <a:pt x="146" y="218"/>
                    <a:pt x="145" y="212"/>
                    <a:pt x="143" y="207"/>
                  </a:cubicBezTo>
                  <a:cubicBezTo>
                    <a:pt x="139" y="205"/>
                    <a:pt x="133" y="209"/>
                    <a:pt x="130" y="211"/>
                  </a:cubicBezTo>
                  <a:cubicBezTo>
                    <a:pt x="128" y="212"/>
                    <a:pt x="126" y="211"/>
                    <a:pt x="125" y="209"/>
                  </a:cubicBezTo>
                  <a:cubicBezTo>
                    <a:pt x="125" y="209"/>
                    <a:pt x="125" y="209"/>
                    <a:pt x="125" y="209"/>
                  </a:cubicBezTo>
                  <a:cubicBezTo>
                    <a:pt x="124" y="210"/>
                    <a:pt x="122" y="210"/>
                    <a:pt x="121" y="208"/>
                  </a:cubicBezTo>
                  <a:cubicBezTo>
                    <a:pt x="120" y="206"/>
                    <a:pt x="120" y="205"/>
                    <a:pt x="120" y="203"/>
                  </a:cubicBezTo>
                  <a:cubicBezTo>
                    <a:pt x="119" y="202"/>
                    <a:pt x="119" y="201"/>
                    <a:pt x="119" y="201"/>
                  </a:cubicBezTo>
                  <a:cubicBezTo>
                    <a:pt x="48" y="181"/>
                    <a:pt x="48" y="181"/>
                    <a:pt x="48" y="181"/>
                  </a:cubicBezTo>
                  <a:cubicBezTo>
                    <a:pt x="0" y="356"/>
                    <a:pt x="0" y="356"/>
                    <a:pt x="0" y="356"/>
                  </a:cubicBezTo>
                  <a:cubicBezTo>
                    <a:pt x="0" y="356"/>
                    <a:pt x="0" y="357"/>
                    <a:pt x="0" y="357"/>
                  </a:cubicBezTo>
                  <a:cubicBezTo>
                    <a:pt x="1" y="364"/>
                    <a:pt x="2" y="371"/>
                    <a:pt x="3" y="377"/>
                  </a:cubicBezTo>
                  <a:cubicBezTo>
                    <a:pt x="5" y="379"/>
                    <a:pt x="7" y="380"/>
                    <a:pt x="7" y="380"/>
                  </a:cubicBezTo>
                  <a:cubicBezTo>
                    <a:pt x="12" y="384"/>
                    <a:pt x="16" y="387"/>
                    <a:pt x="20" y="391"/>
                  </a:cubicBezTo>
                  <a:cubicBezTo>
                    <a:pt x="22" y="394"/>
                    <a:pt x="25" y="397"/>
                    <a:pt x="27" y="399"/>
                  </a:cubicBezTo>
                  <a:cubicBezTo>
                    <a:pt x="267" y="465"/>
                    <a:pt x="267" y="465"/>
                    <a:pt x="267" y="465"/>
                  </a:cubicBezTo>
                  <a:cubicBezTo>
                    <a:pt x="133" y="1169"/>
                    <a:pt x="133" y="1169"/>
                    <a:pt x="133" y="1169"/>
                  </a:cubicBezTo>
                  <a:cubicBezTo>
                    <a:pt x="246" y="1186"/>
                    <a:pt x="246" y="1186"/>
                    <a:pt x="246" y="1186"/>
                  </a:cubicBezTo>
                  <a:cubicBezTo>
                    <a:pt x="476" y="522"/>
                    <a:pt x="476" y="522"/>
                    <a:pt x="476" y="522"/>
                  </a:cubicBezTo>
                  <a:cubicBezTo>
                    <a:pt x="753" y="597"/>
                    <a:pt x="753" y="597"/>
                    <a:pt x="753" y="597"/>
                  </a:cubicBezTo>
                  <a:lnTo>
                    <a:pt x="796"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Freeform 30" descr="" title=""/>
            <p:cNvSpPr>
              <a:spLocks noEditPoints="1"/>
            </p:cNvSpPr>
            <p:nvPr/>
          </p:nvSpPr>
          <p:spPr bwMode="auto">
            <a:xfrm>
              <a:off x="2307" y="2090"/>
              <a:ext cx="277" cy="399"/>
            </a:xfrm>
            <a:custGeom>
              <a:avLst/>
              <a:gdLst>
                <a:gd name="T0" fmla="*/ 465 w 626"/>
                <a:gd name="T1" fmla="*/ 428 h 899"/>
                <a:gd name="T2" fmla="*/ 626 w 626"/>
                <a:gd name="T3" fmla="*/ 307 h 899"/>
                <a:gd name="T4" fmla="*/ 615 w 626"/>
                <a:gd name="T5" fmla="*/ 298 h 899"/>
                <a:gd name="T6" fmla="*/ 463 w 626"/>
                <a:gd name="T7" fmla="*/ 222 h 899"/>
                <a:gd name="T8" fmla="*/ 437 w 626"/>
                <a:gd name="T9" fmla="*/ 192 h 899"/>
                <a:gd name="T10" fmla="*/ 438 w 626"/>
                <a:gd name="T11" fmla="*/ 108 h 899"/>
                <a:gd name="T12" fmla="*/ 419 w 626"/>
                <a:gd name="T13" fmla="*/ 55 h 899"/>
                <a:gd name="T14" fmla="*/ 315 w 626"/>
                <a:gd name="T15" fmla="*/ 0 h 899"/>
                <a:gd name="T16" fmla="*/ 295 w 626"/>
                <a:gd name="T17" fmla="*/ 40 h 899"/>
                <a:gd name="T18" fmla="*/ 300 w 626"/>
                <a:gd name="T19" fmla="*/ 142 h 899"/>
                <a:gd name="T20" fmla="*/ 249 w 626"/>
                <a:gd name="T21" fmla="*/ 160 h 899"/>
                <a:gd name="T22" fmla="*/ 155 w 626"/>
                <a:gd name="T23" fmla="*/ 225 h 899"/>
                <a:gd name="T24" fmla="*/ 128 w 626"/>
                <a:gd name="T25" fmla="*/ 215 h 899"/>
                <a:gd name="T26" fmla="*/ 107 w 626"/>
                <a:gd name="T27" fmla="*/ 202 h 899"/>
                <a:gd name="T28" fmla="*/ 96 w 626"/>
                <a:gd name="T29" fmla="*/ 207 h 899"/>
                <a:gd name="T30" fmla="*/ 79 w 626"/>
                <a:gd name="T31" fmla="*/ 169 h 899"/>
                <a:gd name="T32" fmla="*/ 0 w 626"/>
                <a:gd name="T33" fmla="*/ 323 h 899"/>
                <a:gd name="T34" fmla="*/ 32 w 626"/>
                <a:gd name="T35" fmla="*/ 336 h 899"/>
                <a:gd name="T36" fmla="*/ 142 w 626"/>
                <a:gd name="T37" fmla="*/ 404 h 899"/>
                <a:gd name="T38" fmla="*/ 155 w 626"/>
                <a:gd name="T39" fmla="*/ 429 h 899"/>
                <a:gd name="T40" fmla="*/ 170 w 626"/>
                <a:gd name="T41" fmla="*/ 448 h 899"/>
                <a:gd name="T42" fmla="*/ 216 w 626"/>
                <a:gd name="T43" fmla="*/ 486 h 899"/>
                <a:gd name="T44" fmla="*/ 166 w 626"/>
                <a:gd name="T45" fmla="*/ 636 h 899"/>
                <a:gd name="T46" fmla="*/ 93 w 626"/>
                <a:gd name="T47" fmla="*/ 855 h 899"/>
                <a:gd name="T48" fmla="*/ 313 w 626"/>
                <a:gd name="T49" fmla="*/ 512 h 899"/>
                <a:gd name="T50" fmla="*/ 346 w 626"/>
                <a:gd name="T51" fmla="*/ 389 h 899"/>
                <a:gd name="T52" fmla="*/ 333 w 626"/>
                <a:gd name="T53" fmla="*/ 438 h 899"/>
                <a:gd name="T54" fmla="*/ 372 w 626"/>
                <a:gd name="T55" fmla="*/ 291 h 899"/>
                <a:gd name="T56" fmla="*/ 421 w 626"/>
                <a:gd name="T57" fmla="*/ 304 h 899"/>
                <a:gd name="T58" fmla="*/ 274 w 626"/>
                <a:gd name="T59" fmla="*/ 265 h 899"/>
                <a:gd name="T60" fmla="*/ 247 w 626"/>
                <a:gd name="T61" fmla="*/ 233 h 899"/>
                <a:gd name="T62" fmla="*/ 263 w 626"/>
                <a:gd name="T63" fmla="*/ 224 h 899"/>
                <a:gd name="T64" fmla="*/ 199 w 626"/>
                <a:gd name="T65" fmla="*/ 349 h 899"/>
                <a:gd name="T66" fmla="*/ 235 w 626"/>
                <a:gd name="T67" fmla="*/ 412 h 899"/>
                <a:gd name="T68" fmla="*/ 206 w 626"/>
                <a:gd name="T69" fmla="*/ 371 h 899"/>
                <a:gd name="T70" fmla="*/ 199 w 626"/>
                <a:gd name="T71" fmla="*/ 34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899">
                  <a:moveTo>
                    <a:pt x="313" y="512"/>
                  </a:moveTo>
                  <a:cubicBezTo>
                    <a:pt x="374" y="511"/>
                    <a:pt x="432" y="480"/>
                    <a:pt x="465" y="428"/>
                  </a:cubicBezTo>
                  <a:cubicBezTo>
                    <a:pt x="529" y="464"/>
                    <a:pt x="571" y="515"/>
                    <a:pt x="571" y="515"/>
                  </a:cubicBezTo>
                  <a:cubicBezTo>
                    <a:pt x="626" y="307"/>
                    <a:pt x="626" y="307"/>
                    <a:pt x="626" y="307"/>
                  </a:cubicBezTo>
                  <a:cubicBezTo>
                    <a:pt x="626" y="307"/>
                    <a:pt x="626" y="306"/>
                    <a:pt x="626" y="306"/>
                  </a:cubicBezTo>
                  <a:cubicBezTo>
                    <a:pt x="625" y="306"/>
                    <a:pt x="615" y="300"/>
                    <a:pt x="615" y="298"/>
                  </a:cubicBezTo>
                  <a:cubicBezTo>
                    <a:pt x="592" y="305"/>
                    <a:pt x="546" y="317"/>
                    <a:pt x="495" y="316"/>
                  </a:cubicBezTo>
                  <a:cubicBezTo>
                    <a:pt x="493" y="282"/>
                    <a:pt x="482" y="250"/>
                    <a:pt x="463" y="222"/>
                  </a:cubicBezTo>
                  <a:cubicBezTo>
                    <a:pt x="460" y="224"/>
                    <a:pt x="444" y="226"/>
                    <a:pt x="443" y="221"/>
                  </a:cubicBezTo>
                  <a:cubicBezTo>
                    <a:pt x="442" y="219"/>
                    <a:pt x="436" y="195"/>
                    <a:pt x="437" y="192"/>
                  </a:cubicBezTo>
                  <a:cubicBezTo>
                    <a:pt x="429" y="184"/>
                    <a:pt x="420" y="177"/>
                    <a:pt x="410" y="171"/>
                  </a:cubicBezTo>
                  <a:cubicBezTo>
                    <a:pt x="421" y="151"/>
                    <a:pt x="436" y="114"/>
                    <a:pt x="438" y="108"/>
                  </a:cubicBezTo>
                  <a:cubicBezTo>
                    <a:pt x="440" y="102"/>
                    <a:pt x="438" y="75"/>
                    <a:pt x="438" y="73"/>
                  </a:cubicBezTo>
                  <a:cubicBezTo>
                    <a:pt x="437" y="72"/>
                    <a:pt x="420" y="59"/>
                    <a:pt x="419" y="55"/>
                  </a:cubicBezTo>
                  <a:cubicBezTo>
                    <a:pt x="417" y="50"/>
                    <a:pt x="416" y="44"/>
                    <a:pt x="415" y="38"/>
                  </a:cubicBezTo>
                  <a:cubicBezTo>
                    <a:pt x="315" y="0"/>
                    <a:pt x="315" y="0"/>
                    <a:pt x="315" y="0"/>
                  </a:cubicBezTo>
                  <a:cubicBezTo>
                    <a:pt x="277" y="2"/>
                    <a:pt x="277" y="2"/>
                    <a:pt x="277" y="2"/>
                  </a:cubicBezTo>
                  <a:cubicBezTo>
                    <a:pt x="277" y="2"/>
                    <a:pt x="289" y="16"/>
                    <a:pt x="295" y="40"/>
                  </a:cubicBezTo>
                  <a:cubicBezTo>
                    <a:pt x="296" y="44"/>
                    <a:pt x="286" y="48"/>
                    <a:pt x="287" y="53"/>
                  </a:cubicBezTo>
                  <a:cubicBezTo>
                    <a:pt x="291" y="77"/>
                    <a:pt x="301" y="109"/>
                    <a:pt x="300" y="142"/>
                  </a:cubicBezTo>
                  <a:cubicBezTo>
                    <a:pt x="286" y="143"/>
                    <a:pt x="272" y="145"/>
                    <a:pt x="258" y="149"/>
                  </a:cubicBezTo>
                  <a:cubicBezTo>
                    <a:pt x="256" y="150"/>
                    <a:pt x="252" y="159"/>
                    <a:pt x="249" y="160"/>
                  </a:cubicBezTo>
                  <a:cubicBezTo>
                    <a:pt x="245" y="162"/>
                    <a:pt x="243" y="154"/>
                    <a:pt x="239" y="156"/>
                  </a:cubicBezTo>
                  <a:cubicBezTo>
                    <a:pt x="205" y="170"/>
                    <a:pt x="176" y="194"/>
                    <a:pt x="155" y="225"/>
                  </a:cubicBezTo>
                  <a:cubicBezTo>
                    <a:pt x="149" y="222"/>
                    <a:pt x="143" y="219"/>
                    <a:pt x="138" y="215"/>
                  </a:cubicBezTo>
                  <a:cubicBezTo>
                    <a:pt x="134" y="216"/>
                    <a:pt x="130" y="216"/>
                    <a:pt x="128" y="215"/>
                  </a:cubicBezTo>
                  <a:cubicBezTo>
                    <a:pt x="126" y="213"/>
                    <a:pt x="110" y="204"/>
                    <a:pt x="107" y="201"/>
                  </a:cubicBezTo>
                  <a:cubicBezTo>
                    <a:pt x="107" y="202"/>
                    <a:pt x="107" y="202"/>
                    <a:pt x="107" y="202"/>
                  </a:cubicBezTo>
                  <a:cubicBezTo>
                    <a:pt x="106" y="206"/>
                    <a:pt x="101" y="208"/>
                    <a:pt x="98" y="207"/>
                  </a:cubicBezTo>
                  <a:cubicBezTo>
                    <a:pt x="96" y="207"/>
                    <a:pt x="96" y="207"/>
                    <a:pt x="96" y="207"/>
                  </a:cubicBezTo>
                  <a:cubicBezTo>
                    <a:pt x="94" y="206"/>
                    <a:pt x="79" y="182"/>
                    <a:pt x="79" y="177"/>
                  </a:cubicBezTo>
                  <a:cubicBezTo>
                    <a:pt x="79" y="175"/>
                    <a:pt x="79" y="172"/>
                    <a:pt x="79" y="169"/>
                  </a:cubicBezTo>
                  <a:cubicBezTo>
                    <a:pt x="60" y="152"/>
                    <a:pt x="49" y="138"/>
                    <a:pt x="49" y="138"/>
                  </a:cubicBezTo>
                  <a:cubicBezTo>
                    <a:pt x="0" y="323"/>
                    <a:pt x="0" y="323"/>
                    <a:pt x="0" y="323"/>
                  </a:cubicBezTo>
                  <a:cubicBezTo>
                    <a:pt x="3" y="334"/>
                    <a:pt x="6" y="344"/>
                    <a:pt x="9" y="354"/>
                  </a:cubicBezTo>
                  <a:cubicBezTo>
                    <a:pt x="15" y="353"/>
                    <a:pt x="25" y="338"/>
                    <a:pt x="32" y="336"/>
                  </a:cubicBezTo>
                  <a:cubicBezTo>
                    <a:pt x="57" y="330"/>
                    <a:pt x="87" y="337"/>
                    <a:pt x="125" y="338"/>
                  </a:cubicBezTo>
                  <a:cubicBezTo>
                    <a:pt x="126" y="361"/>
                    <a:pt x="132" y="384"/>
                    <a:pt x="142" y="404"/>
                  </a:cubicBezTo>
                  <a:cubicBezTo>
                    <a:pt x="144" y="409"/>
                    <a:pt x="142" y="414"/>
                    <a:pt x="145" y="418"/>
                  </a:cubicBezTo>
                  <a:cubicBezTo>
                    <a:pt x="147" y="422"/>
                    <a:pt x="153" y="425"/>
                    <a:pt x="155" y="429"/>
                  </a:cubicBezTo>
                  <a:cubicBezTo>
                    <a:pt x="158" y="432"/>
                    <a:pt x="168" y="431"/>
                    <a:pt x="170" y="434"/>
                  </a:cubicBezTo>
                  <a:cubicBezTo>
                    <a:pt x="173" y="437"/>
                    <a:pt x="167" y="445"/>
                    <a:pt x="170" y="448"/>
                  </a:cubicBezTo>
                  <a:cubicBezTo>
                    <a:pt x="183" y="463"/>
                    <a:pt x="198" y="476"/>
                    <a:pt x="216" y="486"/>
                  </a:cubicBezTo>
                  <a:cubicBezTo>
                    <a:pt x="216" y="486"/>
                    <a:pt x="216" y="486"/>
                    <a:pt x="216" y="486"/>
                  </a:cubicBezTo>
                  <a:cubicBezTo>
                    <a:pt x="165" y="616"/>
                    <a:pt x="165" y="616"/>
                    <a:pt x="165" y="616"/>
                  </a:cubicBezTo>
                  <a:cubicBezTo>
                    <a:pt x="166" y="636"/>
                    <a:pt x="166" y="636"/>
                    <a:pt x="166" y="636"/>
                  </a:cubicBezTo>
                  <a:cubicBezTo>
                    <a:pt x="162" y="647"/>
                    <a:pt x="162" y="647"/>
                    <a:pt x="162" y="647"/>
                  </a:cubicBezTo>
                  <a:cubicBezTo>
                    <a:pt x="93" y="855"/>
                    <a:pt x="93" y="855"/>
                    <a:pt x="93" y="855"/>
                  </a:cubicBezTo>
                  <a:cubicBezTo>
                    <a:pt x="260" y="899"/>
                    <a:pt x="260" y="899"/>
                    <a:pt x="260" y="899"/>
                  </a:cubicBezTo>
                  <a:cubicBezTo>
                    <a:pt x="313" y="512"/>
                    <a:pt x="313" y="512"/>
                    <a:pt x="313" y="512"/>
                  </a:cubicBezTo>
                  <a:close/>
                  <a:moveTo>
                    <a:pt x="333" y="438"/>
                  </a:moveTo>
                  <a:cubicBezTo>
                    <a:pt x="346" y="389"/>
                    <a:pt x="346" y="389"/>
                    <a:pt x="346" y="389"/>
                  </a:cubicBezTo>
                  <a:cubicBezTo>
                    <a:pt x="395" y="402"/>
                    <a:pt x="395" y="402"/>
                    <a:pt x="395" y="402"/>
                  </a:cubicBezTo>
                  <a:cubicBezTo>
                    <a:pt x="379" y="420"/>
                    <a:pt x="357" y="433"/>
                    <a:pt x="333" y="438"/>
                  </a:cubicBezTo>
                  <a:close/>
                  <a:moveTo>
                    <a:pt x="421" y="304"/>
                  </a:moveTo>
                  <a:cubicBezTo>
                    <a:pt x="372" y="291"/>
                    <a:pt x="372" y="291"/>
                    <a:pt x="372" y="291"/>
                  </a:cubicBezTo>
                  <a:cubicBezTo>
                    <a:pt x="385" y="242"/>
                    <a:pt x="385" y="242"/>
                    <a:pt x="385" y="242"/>
                  </a:cubicBezTo>
                  <a:cubicBezTo>
                    <a:pt x="403" y="258"/>
                    <a:pt x="416" y="280"/>
                    <a:pt x="421" y="304"/>
                  </a:cubicBezTo>
                  <a:close/>
                  <a:moveTo>
                    <a:pt x="287" y="216"/>
                  </a:moveTo>
                  <a:cubicBezTo>
                    <a:pt x="274" y="265"/>
                    <a:pt x="274" y="265"/>
                    <a:pt x="274" y="265"/>
                  </a:cubicBezTo>
                  <a:cubicBezTo>
                    <a:pt x="225" y="252"/>
                    <a:pt x="225" y="252"/>
                    <a:pt x="225" y="252"/>
                  </a:cubicBezTo>
                  <a:cubicBezTo>
                    <a:pt x="231" y="245"/>
                    <a:pt x="239" y="239"/>
                    <a:pt x="247" y="233"/>
                  </a:cubicBezTo>
                  <a:cubicBezTo>
                    <a:pt x="250" y="231"/>
                    <a:pt x="248" y="223"/>
                    <a:pt x="251" y="221"/>
                  </a:cubicBezTo>
                  <a:cubicBezTo>
                    <a:pt x="253" y="220"/>
                    <a:pt x="261" y="225"/>
                    <a:pt x="263" y="224"/>
                  </a:cubicBezTo>
                  <a:cubicBezTo>
                    <a:pt x="271" y="220"/>
                    <a:pt x="279" y="218"/>
                    <a:pt x="287" y="216"/>
                  </a:cubicBezTo>
                  <a:close/>
                  <a:moveTo>
                    <a:pt x="199" y="349"/>
                  </a:moveTo>
                  <a:cubicBezTo>
                    <a:pt x="248" y="363"/>
                    <a:pt x="248" y="363"/>
                    <a:pt x="248" y="363"/>
                  </a:cubicBezTo>
                  <a:cubicBezTo>
                    <a:pt x="235" y="412"/>
                    <a:pt x="235" y="412"/>
                    <a:pt x="235" y="412"/>
                  </a:cubicBezTo>
                  <a:cubicBezTo>
                    <a:pt x="226" y="404"/>
                    <a:pt x="214" y="398"/>
                    <a:pt x="208" y="387"/>
                  </a:cubicBezTo>
                  <a:cubicBezTo>
                    <a:pt x="206" y="383"/>
                    <a:pt x="208" y="375"/>
                    <a:pt x="206" y="371"/>
                  </a:cubicBezTo>
                  <a:cubicBezTo>
                    <a:pt x="205" y="369"/>
                    <a:pt x="200" y="365"/>
                    <a:pt x="199" y="364"/>
                  </a:cubicBezTo>
                  <a:cubicBezTo>
                    <a:pt x="197" y="358"/>
                    <a:pt x="200" y="355"/>
                    <a:pt x="199"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4" name="Freeform 31" descr="" title=""/>
            <p:cNvSpPr>
              <a:spLocks/>
            </p:cNvSpPr>
            <p:nvPr/>
          </p:nvSpPr>
          <p:spPr bwMode="auto">
            <a:xfrm>
              <a:off x="2221" y="2458"/>
              <a:ext cx="288" cy="146"/>
            </a:xfrm>
            <a:custGeom>
              <a:avLst/>
              <a:gdLst>
                <a:gd name="T0" fmla="*/ 288 w 288"/>
                <a:gd name="T1" fmla="*/ 113 h 146"/>
                <a:gd name="T2" fmla="*/ 229 w 288"/>
                <a:gd name="T3" fmla="*/ 97 h 146"/>
                <a:gd name="T4" fmla="*/ 243 w 288"/>
                <a:gd name="T5" fmla="*/ 42 h 146"/>
                <a:gd name="T6" fmla="*/ 84 w 288"/>
                <a:gd name="T7" fmla="*/ 0 h 146"/>
                <a:gd name="T8" fmla="*/ 70 w 288"/>
                <a:gd name="T9" fmla="*/ 54 h 146"/>
                <a:gd name="T10" fmla="*/ 9 w 288"/>
                <a:gd name="T11" fmla="*/ 38 h 146"/>
                <a:gd name="T12" fmla="*/ 0 w 288"/>
                <a:gd name="T13" fmla="*/ 72 h 146"/>
                <a:gd name="T14" fmla="*/ 279 w 288"/>
                <a:gd name="T15" fmla="*/ 146 h 146"/>
                <a:gd name="T16" fmla="*/ 288 w 288"/>
                <a:gd name="T17"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8" y="113"/>
                  </a:moveTo>
                  <a:lnTo>
                    <a:pt x="229" y="97"/>
                  </a:lnTo>
                  <a:lnTo>
                    <a:pt x="243" y="42"/>
                  </a:lnTo>
                  <a:lnTo>
                    <a:pt x="84" y="0"/>
                  </a:lnTo>
                  <a:lnTo>
                    <a:pt x="70" y="54"/>
                  </a:lnTo>
                  <a:lnTo>
                    <a:pt x="9" y="38"/>
                  </a:lnTo>
                  <a:lnTo>
                    <a:pt x="0" y="72"/>
                  </a:lnTo>
                  <a:lnTo>
                    <a:pt x="279" y="146"/>
                  </a:lnTo>
                  <a:lnTo>
                    <a:pt x="2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5" name="Freeform 32" descr="" title=""/>
            <p:cNvSpPr>
              <a:spLocks/>
            </p:cNvSpPr>
            <p:nvPr/>
          </p:nvSpPr>
          <p:spPr bwMode="auto">
            <a:xfrm>
              <a:off x="2067" y="2097"/>
              <a:ext cx="175" cy="306"/>
            </a:xfrm>
            <a:custGeom>
              <a:avLst/>
              <a:gdLst>
                <a:gd name="T0" fmla="*/ 163 w 175"/>
                <a:gd name="T1" fmla="*/ 306 h 306"/>
                <a:gd name="T2" fmla="*/ 0 w 175"/>
                <a:gd name="T3" fmla="*/ 300 h 306"/>
                <a:gd name="T4" fmla="*/ 12 w 175"/>
                <a:gd name="T5" fmla="*/ 0 h 306"/>
                <a:gd name="T6" fmla="*/ 175 w 175"/>
                <a:gd name="T7" fmla="*/ 6 h 306"/>
                <a:gd name="T8" fmla="*/ 163 w 175"/>
                <a:gd name="T9" fmla="*/ 306 h 306"/>
              </a:gdLst>
              <a:ahLst/>
              <a:cxnLst>
                <a:cxn ang="0">
                  <a:pos x="T0" y="T1"/>
                </a:cxn>
                <a:cxn ang="0">
                  <a:pos x="T2" y="T3"/>
                </a:cxn>
                <a:cxn ang="0">
                  <a:pos x="T4" y="T5"/>
                </a:cxn>
                <a:cxn ang="0">
                  <a:pos x="T6" y="T7"/>
                </a:cxn>
                <a:cxn ang="0">
                  <a:pos x="T8" y="T9"/>
                </a:cxn>
              </a:cxnLst>
              <a:rect l="0" t="0" r="r" b="b"/>
              <a:pathLst>
                <a:path w="175" h="306">
                  <a:moveTo>
                    <a:pt x="163" y="306"/>
                  </a:moveTo>
                  <a:lnTo>
                    <a:pt x="0" y="300"/>
                  </a:lnTo>
                  <a:lnTo>
                    <a:pt x="12" y="0"/>
                  </a:lnTo>
                  <a:lnTo>
                    <a:pt x="175" y="6"/>
                  </a:lnTo>
                  <a:lnTo>
                    <a:pt x="163"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6" name="Freeform 33" descr="" title=""/>
            <p:cNvSpPr>
              <a:spLocks/>
            </p:cNvSpPr>
            <p:nvPr/>
          </p:nvSpPr>
          <p:spPr bwMode="auto">
            <a:xfrm>
              <a:off x="1449" y="2131"/>
              <a:ext cx="160" cy="258"/>
            </a:xfrm>
            <a:custGeom>
              <a:avLst/>
              <a:gdLst>
                <a:gd name="T0" fmla="*/ 26 w 361"/>
                <a:gd name="T1" fmla="*/ 199 h 582"/>
                <a:gd name="T2" fmla="*/ 346 w 361"/>
                <a:gd name="T3" fmla="*/ 239 h 582"/>
                <a:gd name="T4" fmla="*/ 325 w 361"/>
                <a:gd name="T5" fmla="*/ 582 h 582"/>
                <a:gd name="T6" fmla="*/ 0 w 361"/>
                <a:gd name="T7" fmla="*/ 571 h 582"/>
                <a:gd name="T8" fmla="*/ 26 w 361"/>
                <a:gd name="T9" fmla="*/ 199 h 582"/>
              </a:gdLst>
              <a:ahLst/>
              <a:cxnLst>
                <a:cxn ang="0">
                  <a:pos x="T0" y="T1"/>
                </a:cxn>
                <a:cxn ang="0">
                  <a:pos x="T2" y="T3"/>
                </a:cxn>
                <a:cxn ang="0">
                  <a:pos x="T4" y="T5"/>
                </a:cxn>
                <a:cxn ang="0">
                  <a:pos x="T6" y="T7"/>
                </a:cxn>
                <a:cxn ang="0">
                  <a:pos x="T8" y="T9"/>
                </a:cxn>
              </a:cxnLst>
              <a:rect l="0" t="0" r="r" b="b"/>
              <a:pathLst>
                <a:path w="361" h="582">
                  <a:moveTo>
                    <a:pt x="26" y="199"/>
                  </a:moveTo>
                  <a:cubicBezTo>
                    <a:pt x="38" y="0"/>
                    <a:pt x="361" y="10"/>
                    <a:pt x="346" y="239"/>
                  </a:cubicBezTo>
                  <a:cubicBezTo>
                    <a:pt x="335" y="408"/>
                    <a:pt x="336" y="462"/>
                    <a:pt x="325" y="582"/>
                  </a:cubicBezTo>
                  <a:cubicBezTo>
                    <a:pt x="200" y="577"/>
                    <a:pt x="84" y="574"/>
                    <a:pt x="0" y="571"/>
                  </a:cubicBezTo>
                  <a:cubicBezTo>
                    <a:pt x="6" y="461"/>
                    <a:pt x="26" y="199"/>
                    <a:pt x="26"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7" name="Freeform 34" descr="" title=""/>
            <p:cNvSpPr>
              <a:spLocks/>
            </p:cNvSpPr>
            <p:nvPr/>
          </p:nvSpPr>
          <p:spPr bwMode="auto">
            <a:xfrm>
              <a:off x="1140" y="2219"/>
              <a:ext cx="210" cy="290"/>
            </a:xfrm>
            <a:custGeom>
              <a:avLst/>
              <a:gdLst>
                <a:gd name="T0" fmla="*/ 58 w 473"/>
                <a:gd name="T1" fmla="*/ 295 h 653"/>
                <a:gd name="T2" fmla="*/ 372 w 473"/>
                <a:gd name="T3" fmla="*/ 220 h 653"/>
                <a:gd name="T4" fmla="*/ 473 w 473"/>
                <a:gd name="T5" fmla="*/ 548 h 653"/>
                <a:gd name="T6" fmla="*/ 165 w 473"/>
                <a:gd name="T7" fmla="*/ 653 h 653"/>
                <a:gd name="T8" fmla="*/ 58 w 473"/>
                <a:gd name="T9" fmla="*/ 295 h 653"/>
              </a:gdLst>
              <a:ahLst/>
              <a:cxnLst>
                <a:cxn ang="0">
                  <a:pos x="T0" y="T1"/>
                </a:cxn>
                <a:cxn ang="0">
                  <a:pos x="T2" y="T3"/>
                </a:cxn>
                <a:cxn ang="0">
                  <a:pos x="T4" y="T5"/>
                </a:cxn>
                <a:cxn ang="0">
                  <a:pos x="T6" y="T7"/>
                </a:cxn>
                <a:cxn ang="0">
                  <a:pos x="T8" y="T9"/>
                </a:cxn>
              </a:cxnLst>
              <a:rect l="0" t="0" r="r" b="b"/>
              <a:pathLst>
                <a:path w="473" h="653">
                  <a:moveTo>
                    <a:pt x="58" y="295"/>
                  </a:moveTo>
                  <a:cubicBezTo>
                    <a:pt x="0" y="105"/>
                    <a:pt x="305" y="0"/>
                    <a:pt x="372" y="220"/>
                  </a:cubicBezTo>
                  <a:cubicBezTo>
                    <a:pt x="421" y="382"/>
                    <a:pt x="441" y="432"/>
                    <a:pt x="473" y="548"/>
                  </a:cubicBezTo>
                  <a:cubicBezTo>
                    <a:pt x="354" y="588"/>
                    <a:pt x="245" y="626"/>
                    <a:pt x="165" y="653"/>
                  </a:cubicBezTo>
                  <a:cubicBezTo>
                    <a:pt x="132" y="548"/>
                    <a:pt x="58" y="295"/>
                    <a:pt x="58"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
        <p:nvSpPr>
          <p:cNvPr id="118" name="far_hill" descr="" title=""/>
          <p:cNvSpPr>
            <a:spLocks/>
          </p:cNvSpPr>
          <p:nvPr/>
        </p:nvSpPr>
        <p:spPr bwMode="auto">
          <a:xfrm>
            <a:off x="5211703" y="4017135"/>
            <a:ext cx="3933195" cy="1145415"/>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grass_hill" descr="" title=""/>
          <p:cNvSpPr>
            <a:spLocks noEditPoints="1"/>
          </p:cNvSpPr>
          <p:nvPr/>
        </p:nvSpPr>
        <p:spPr bwMode="auto">
          <a:xfrm>
            <a:off x="-21166" y="3412627"/>
            <a:ext cx="6254804" cy="1749923"/>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 name="TextBox 2" descr="" title="">
            <a:extLst>
              <a:ext uri="{FF2B5EF4-FFF2-40B4-BE49-F238E27FC236}">
                <a16:creationId xmlns:a16="http://schemas.microsoft.com/office/drawing/2014/main" id="{AF091CF6-85AA-70F9-0841-BEB1CD65EC72}"/>
              </a:ext>
            </a:extLst>
          </p:cNvPr>
          <p:cNvSpPr txBox="1"/>
          <p:nvPr/>
        </p:nvSpPr>
        <p:spPr>
          <a:xfrm>
            <a:off x="753610" y="905333"/>
            <a:ext cx="7755314" cy="278332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600" b="1" i="1"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Latta</a:t>
            </a: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v. Taylor County Board of Education</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Docket No. 2022-0696-CONS (January 23,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Grievants are employed as multiclassified service personnel.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Grievants contend that they should have received the same opportunity as a coworker for overtime/extra duty work.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Overtime assignments for service personnel are considered extra duty work to be rotated among employees in the particular job classification.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For multiclassified employees, the work would only be distributed among employees with all the same classifications.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Grievants were not in the same job classification for the purpose of distribution of overtime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577935907"/>
      </p:ext>
    </p:extLst>
  </p:cSld>
  <p:clrMapOvr>
    <a:masterClrMapping/>
  </p:clrMapOvr>
</p:sld>
</file>

<file path=ppt/slides/slide9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Nutrition</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p:txBody>
          <a:bodyPr>
            <a:normAutofit/>
          </a:bodyPr>
          <a:lstStyle/>
          <a:p>
            <a:pPr>
              <a:spcAft>
                <a:spcPts val="900"/>
              </a:spcAft>
            </a:pPr>
            <a:r>
              <a:rPr lang="en-US" dirty="0">
                <a:solidFill>
                  <a:srgbClr val="C00000"/>
                </a:solidFill>
              </a:rPr>
              <a:t>Public schools and public charter schools are subject to the same federal nutritional requirements.  Private schools, </a:t>
            </a:r>
            <a:r>
              <a:rPr lang="en-US" dirty="0" err="1">
                <a:solidFill>
                  <a:srgbClr val="C00000"/>
                </a:solidFill>
              </a:rPr>
              <a:t>microschools</a:t>
            </a:r>
            <a:r>
              <a:rPr lang="en-US" dirty="0">
                <a:solidFill>
                  <a:srgbClr val="C00000"/>
                </a:solidFill>
              </a:rPr>
              <a:t>, and learning pods have no statutory mandated requirements for nutrition. </a:t>
            </a:r>
          </a:p>
          <a:p>
            <a:r>
              <a:rPr lang="en-US" dirty="0"/>
              <a:t>The State Board of Education’s Standards for School Nutrition are found in Policy 4321.1.</a:t>
            </a:r>
          </a:p>
        </p:txBody>
      </p:sp>
    </p:spTree>
    <p:extLst>
      <p:ext uri="{BB962C8B-B14F-4D97-AF65-F5344CB8AC3E}">
        <p14:creationId xmlns:p14="http://schemas.microsoft.com/office/powerpoint/2010/main" val="1642887169"/>
      </p:ext>
    </p:extLst>
  </p:cSld>
  <p:clrMapOvr>
    <a:masterClrMapping/>
  </p:clrMapOvr>
</p:sld>
</file>

<file path=ppt/slides/slide9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80618"/>
            <a:ext cx="7772400" cy="860822"/>
          </a:xfrm>
        </p:spPr>
        <p:txBody>
          <a:bodyPr>
            <a:noAutofit/>
          </a:bodyPr>
          <a:lstStyle/>
          <a:p>
            <a:r>
              <a:rPr lang="en-US" dirty="0">
                <a:effectLst>
                  <a:outerShdw blurRad="38100" dist="38100" dir="2700000" algn="tl">
                    <a:srgbClr val="000000">
                      <a:alpha val="43137"/>
                    </a:srgbClr>
                  </a:outerShdw>
                </a:effectLst>
              </a:rPr>
              <a:t>Funding of Education Models</a:t>
            </a:r>
          </a:p>
        </p:txBody>
      </p:sp>
    </p:spTree>
    <p:extLst>
      <p:ext uri="{BB962C8B-B14F-4D97-AF65-F5344CB8AC3E}">
        <p14:creationId xmlns:p14="http://schemas.microsoft.com/office/powerpoint/2010/main" val="4230576727"/>
      </p:ext>
    </p:extLst>
  </p:cSld>
  <p:clrMapOvr>
    <a:masterClrMapping/>
  </p:clrMapOvr>
</p:sld>
</file>

<file path=ppt/slides/slide9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80618"/>
            <a:ext cx="7772400" cy="860822"/>
          </a:xfrm>
        </p:spPr>
        <p:txBody>
          <a:bodyPr>
            <a:noAutofit/>
          </a:bodyPr>
          <a:lstStyle/>
          <a:p>
            <a:r>
              <a:rPr lang="en-US" dirty="0">
                <a:effectLst>
                  <a:outerShdw blurRad="38100" dist="38100" dir="2700000" algn="tl">
                    <a:srgbClr val="000000">
                      <a:alpha val="43137"/>
                    </a:srgbClr>
                  </a:outerShdw>
                </a:effectLst>
              </a:rPr>
              <a:t>Revenue and Funding for Public Schools</a:t>
            </a:r>
          </a:p>
        </p:txBody>
      </p:sp>
    </p:spTree>
    <p:extLst>
      <p:ext uri="{BB962C8B-B14F-4D97-AF65-F5344CB8AC3E}">
        <p14:creationId xmlns:p14="http://schemas.microsoft.com/office/powerpoint/2010/main" val="2937750013"/>
      </p:ext>
    </p:extLst>
  </p:cSld>
  <p:clrMapOvr>
    <a:masterClrMapping/>
  </p:clrMapOvr>
</p:sld>
</file>

<file path=ppt/slides/slide9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a:bodyPr>
          <a:lstStyle/>
          <a:p>
            <a:r>
              <a:rPr lang="en-US" sz="3000" dirty="0"/>
              <a:t>Revenue and Funding for Public Schools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71563"/>
            <a:ext cx="8229600" cy="3865959"/>
          </a:xfrm>
        </p:spPr>
        <p:txBody>
          <a:bodyPr>
            <a:normAutofit fontScale="92500"/>
          </a:bodyPr>
          <a:lstStyle/>
          <a:p>
            <a:pPr>
              <a:spcAft>
                <a:spcPts val="450"/>
              </a:spcAft>
            </a:pPr>
            <a:r>
              <a:rPr lang="en-US" dirty="0">
                <a:solidFill>
                  <a:srgbClr val="C00000"/>
                </a:solidFill>
              </a:rPr>
              <a:t>Funding for public schools is provided by the county, state, and federal government. </a:t>
            </a:r>
          </a:p>
          <a:p>
            <a:pPr>
              <a:spcAft>
                <a:spcPts val="450"/>
              </a:spcAft>
            </a:pPr>
            <a:r>
              <a:rPr lang="en-US" dirty="0"/>
              <a:t>Although county boards were created by statute to provide education in public schools, the state retains the fundamental constitutional responsibility for public education and its financial support.</a:t>
            </a:r>
          </a:p>
          <a:p>
            <a:r>
              <a:rPr lang="en-US" dirty="0">
                <a:solidFill>
                  <a:srgbClr val="C00000"/>
                </a:solidFill>
              </a:rPr>
              <a:t>The primary source of state funding for public education is through the state aid formula or foundation program. Annual appropriations are made to the state department of education to be distributed to the counties as prescribed by the formula.</a:t>
            </a:r>
          </a:p>
        </p:txBody>
      </p:sp>
    </p:spTree>
    <p:extLst>
      <p:ext uri="{BB962C8B-B14F-4D97-AF65-F5344CB8AC3E}">
        <p14:creationId xmlns:p14="http://schemas.microsoft.com/office/powerpoint/2010/main" val="4056209902"/>
      </p:ext>
    </p:extLst>
  </p:cSld>
  <p:clrMapOvr>
    <a:masterClrMapping/>
  </p:clrMapOvr>
</p:sld>
</file>

<file path=ppt/slides/slide9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736997"/>
          </a:xfrm>
        </p:spPr>
        <p:txBody>
          <a:bodyPr>
            <a:normAutofit/>
          </a:bodyPr>
          <a:lstStyle/>
          <a:p>
            <a:r>
              <a:rPr lang="en-US" sz="3000" dirty="0"/>
              <a:t>Revenue and Funding for Public Schools</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007269"/>
            <a:ext cx="8229600" cy="3793331"/>
          </a:xfrm>
        </p:spPr>
        <p:txBody>
          <a:bodyPr>
            <a:normAutofit fontScale="85000" lnSpcReduction="20000"/>
          </a:bodyPr>
          <a:lstStyle/>
          <a:p>
            <a:pPr>
              <a:lnSpc>
                <a:spcPct val="110000"/>
              </a:lnSpc>
              <a:spcAft>
                <a:spcPts val="450"/>
              </a:spcAft>
            </a:pPr>
            <a:r>
              <a:rPr lang="en-US" dirty="0">
                <a:solidFill>
                  <a:srgbClr val="C00000"/>
                </a:solidFill>
              </a:rPr>
              <a:t>Chapter 18, Article </a:t>
            </a:r>
            <a:r>
              <a:rPr lang="en-US" dirty="0" err="1">
                <a:solidFill>
                  <a:srgbClr val="C00000"/>
                </a:solidFill>
              </a:rPr>
              <a:t>9A</a:t>
            </a:r>
            <a:r>
              <a:rPr lang="en-US" dirty="0">
                <a:solidFill>
                  <a:srgbClr val="C00000"/>
                </a:solidFill>
              </a:rPr>
              <a:t> of the West Virginia Code is the basic source or reference for the formula. Generally, the formula program is the sum of the computed costs for the counties in aggregate, as determined, for the following:</a:t>
            </a:r>
          </a:p>
          <a:p>
            <a:pPr marL="728663" lvl="1" indent="-385763">
              <a:lnSpc>
                <a:spcPct val="110000"/>
              </a:lnSpc>
              <a:spcAft>
                <a:spcPts val="450"/>
              </a:spcAft>
              <a:buClr>
                <a:srgbClr val="C00000"/>
              </a:buClr>
              <a:buFont typeface="+mj-lt"/>
              <a:buAutoNum type="arabicPeriod"/>
            </a:pPr>
            <a:r>
              <a:rPr lang="en-US" sz="2175" dirty="0"/>
              <a:t>Allowance for professional educators.</a:t>
            </a:r>
          </a:p>
          <a:p>
            <a:pPr marL="728663" lvl="1" indent="-385763">
              <a:lnSpc>
                <a:spcPct val="110000"/>
              </a:lnSpc>
              <a:spcAft>
                <a:spcPts val="450"/>
              </a:spcAft>
              <a:buClr>
                <a:srgbClr val="C00000"/>
              </a:buClr>
              <a:buFont typeface="+mj-lt"/>
              <a:buAutoNum type="arabicPeriod"/>
            </a:pPr>
            <a:r>
              <a:rPr lang="en-US" sz="2175" dirty="0">
                <a:solidFill>
                  <a:srgbClr val="C00000"/>
                </a:solidFill>
              </a:rPr>
              <a:t>Allowance for service personnel.</a:t>
            </a:r>
          </a:p>
          <a:p>
            <a:pPr marL="728663" lvl="1" indent="-385763">
              <a:lnSpc>
                <a:spcPct val="110000"/>
              </a:lnSpc>
              <a:spcAft>
                <a:spcPts val="450"/>
              </a:spcAft>
              <a:buClr>
                <a:srgbClr val="C00000"/>
              </a:buClr>
              <a:buFont typeface="+mj-lt"/>
              <a:buAutoNum type="arabicPeriod"/>
            </a:pPr>
            <a:r>
              <a:rPr lang="en-US" sz="2175" dirty="0"/>
              <a:t>Allowance for fixed charges.</a:t>
            </a:r>
          </a:p>
          <a:p>
            <a:pPr marL="728663" lvl="1" indent="-385763">
              <a:lnSpc>
                <a:spcPct val="110000"/>
              </a:lnSpc>
              <a:spcAft>
                <a:spcPts val="450"/>
              </a:spcAft>
              <a:buClr>
                <a:srgbClr val="C00000"/>
              </a:buClr>
              <a:buFont typeface="+mj-lt"/>
              <a:buAutoNum type="arabicPeriod"/>
            </a:pPr>
            <a:r>
              <a:rPr lang="en-US" sz="2175" dirty="0">
                <a:solidFill>
                  <a:srgbClr val="C00000"/>
                </a:solidFill>
              </a:rPr>
              <a:t>Allowance for transportation costs.</a:t>
            </a:r>
          </a:p>
          <a:p>
            <a:pPr marL="728663" lvl="1" indent="-385763">
              <a:lnSpc>
                <a:spcPct val="110000"/>
              </a:lnSpc>
              <a:spcAft>
                <a:spcPts val="450"/>
              </a:spcAft>
              <a:buClr>
                <a:srgbClr val="C00000"/>
              </a:buClr>
              <a:buFont typeface="+mj-lt"/>
              <a:buAutoNum type="arabicPeriod"/>
            </a:pPr>
            <a:r>
              <a:rPr lang="en-US" sz="2175" dirty="0"/>
              <a:t>Allowance for administrative costs.</a:t>
            </a:r>
          </a:p>
          <a:p>
            <a:pPr marL="728663" lvl="1" indent="-385763">
              <a:lnSpc>
                <a:spcPct val="110000"/>
              </a:lnSpc>
              <a:spcAft>
                <a:spcPts val="450"/>
              </a:spcAft>
              <a:buClr>
                <a:srgbClr val="C00000"/>
              </a:buClr>
              <a:buFont typeface="+mj-lt"/>
              <a:buAutoNum type="arabicPeriod"/>
            </a:pPr>
            <a:r>
              <a:rPr lang="en-US" sz="2175" dirty="0">
                <a:solidFill>
                  <a:srgbClr val="C00000"/>
                </a:solidFill>
              </a:rPr>
              <a:t>Allowance for other current expenses and substitute employees.</a:t>
            </a:r>
          </a:p>
          <a:p>
            <a:pPr marL="728663" lvl="1" indent="-385763">
              <a:buClr>
                <a:srgbClr val="C00000"/>
              </a:buClr>
              <a:buFont typeface="+mj-lt"/>
              <a:buAutoNum type="arabicPeriod"/>
            </a:pPr>
            <a:r>
              <a:rPr lang="en-US" sz="2175" dirty="0"/>
              <a:t>Allowance to improve instructional programs.</a:t>
            </a:r>
          </a:p>
          <a:p>
            <a:endParaRPr lang="en-US" dirty="0"/>
          </a:p>
        </p:txBody>
      </p:sp>
    </p:spTree>
    <p:extLst>
      <p:ext uri="{BB962C8B-B14F-4D97-AF65-F5344CB8AC3E}">
        <p14:creationId xmlns:p14="http://schemas.microsoft.com/office/powerpoint/2010/main" val="733515903"/>
      </p:ext>
    </p:extLst>
  </p:cSld>
  <p:clrMapOvr>
    <a:masterClrMapping/>
  </p:clrMapOvr>
</p:sld>
</file>

<file path=ppt/slides/slide9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444949"/>
            <a:ext cx="7772400" cy="860822"/>
          </a:xfrm>
        </p:spPr>
        <p:txBody>
          <a:bodyPr>
            <a:noAutofit/>
          </a:bodyPr>
          <a:lstStyle/>
          <a:p>
            <a:r>
              <a:rPr lang="en-US" dirty="0">
                <a:effectLst>
                  <a:outerShdw blurRad="38100" dist="38100" dir="2700000" algn="tl">
                    <a:srgbClr val="000000">
                      <a:alpha val="43137"/>
                    </a:srgbClr>
                  </a:outerShdw>
                </a:effectLst>
              </a:rPr>
              <a:t>Charter School Basic Foundation Allowance </a:t>
            </a:r>
          </a:p>
        </p:txBody>
      </p:sp>
    </p:spTree>
    <p:extLst>
      <p:ext uri="{BB962C8B-B14F-4D97-AF65-F5344CB8AC3E}">
        <p14:creationId xmlns:p14="http://schemas.microsoft.com/office/powerpoint/2010/main" val="17897429"/>
      </p:ext>
    </p:extLst>
  </p:cSld>
  <p:clrMapOvr>
    <a:masterClrMapping/>
  </p:clrMapOvr>
</p:sld>
</file>

<file path=ppt/slides/slide9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fontScale="90000"/>
          </a:bodyPr>
          <a:lstStyle/>
          <a:p>
            <a:r>
              <a:rPr lang="en-US" sz="3000" dirty="0"/>
              <a:t>Funding for Charter Schools: Basic Foundation Allowance</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485900"/>
            <a:ext cx="8229600" cy="3314700"/>
          </a:xfrm>
        </p:spPr>
        <p:txBody>
          <a:bodyPr>
            <a:normAutofit/>
          </a:bodyPr>
          <a:lstStyle/>
          <a:p>
            <a:pPr>
              <a:spcAft>
                <a:spcPts val="900"/>
              </a:spcAft>
            </a:pPr>
            <a:r>
              <a:rPr lang="en-US" dirty="0">
                <a:solidFill>
                  <a:srgbClr val="C00000"/>
                </a:solidFill>
              </a:rPr>
              <a:t>The charter school statute requires that a percentage of the per-pupil total basic foundation allowance follow a student from the </a:t>
            </a:r>
            <a:r>
              <a:rPr lang="en-US" dirty="0" err="1">
                <a:solidFill>
                  <a:srgbClr val="C00000"/>
                </a:solidFill>
              </a:rPr>
              <a:t>noncharter</a:t>
            </a:r>
            <a:r>
              <a:rPr lang="en-US" dirty="0">
                <a:solidFill>
                  <a:srgbClr val="C00000"/>
                </a:solidFill>
              </a:rPr>
              <a:t> public school to the charter school.</a:t>
            </a:r>
          </a:p>
          <a:p>
            <a:r>
              <a:rPr lang="en-US" dirty="0"/>
              <a:t> Previously, the statute required that 90 percent of the allowance follow the student to the charter school, but in 2023, that percentage was increased to 99 percent. </a:t>
            </a:r>
          </a:p>
        </p:txBody>
      </p:sp>
    </p:spTree>
    <p:extLst>
      <p:ext uri="{BB962C8B-B14F-4D97-AF65-F5344CB8AC3E}">
        <p14:creationId xmlns:p14="http://schemas.microsoft.com/office/powerpoint/2010/main" val="969035329"/>
      </p:ext>
    </p:extLst>
  </p:cSld>
  <p:clrMapOvr>
    <a:masterClrMapping/>
  </p:clrMapOvr>
</p:sld>
</file>

<file path=ppt/slides/slide9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fontScale="90000"/>
          </a:bodyPr>
          <a:lstStyle/>
          <a:p>
            <a:r>
              <a:rPr lang="en-US" sz="3000" dirty="0"/>
              <a:t>Funding for Charter Schools: Basic Foundation Allowance</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357312"/>
            <a:ext cx="8229600" cy="3643313"/>
          </a:xfrm>
        </p:spPr>
        <p:txBody>
          <a:bodyPr>
            <a:normAutofit fontScale="92500"/>
          </a:bodyPr>
          <a:lstStyle/>
          <a:p>
            <a:r>
              <a:rPr lang="en-US" dirty="0"/>
              <a:t>The charter school statute also states that the State Board’s rule may provide for </a:t>
            </a:r>
            <a:r>
              <a:rPr lang="en-US" b="1" u="sng" dirty="0">
                <a:solidFill>
                  <a:srgbClr val="C00000"/>
                </a:solidFill>
                <a:effectLst>
                  <a:outerShdw blurRad="38100" dist="38100" dir="2700000" algn="tl">
                    <a:srgbClr val="000000">
                      <a:alpha val="43137"/>
                    </a:srgbClr>
                  </a:outerShdw>
                </a:effectLst>
              </a:rPr>
              <a:t>modifications to the calculations regarding the allowance for student transportation and the allowance for current expenses</a:t>
            </a:r>
            <a:r>
              <a:rPr lang="en-US" b="1" dirty="0">
                <a:solidFill>
                  <a:srgbClr val="C00000"/>
                </a:solidFill>
                <a:effectLst>
                  <a:outerShdw blurRad="38100" dist="38100" dir="2700000" algn="tl">
                    <a:srgbClr val="000000">
                      <a:alpha val="43137"/>
                    </a:srgbClr>
                  </a:outerShdw>
                </a:effectLst>
              </a:rPr>
              <a:t> </a:t>
            </a:r>
            <a:r>
              <a:rPr lang="en-US" dirty="0"/>
              <a:t>for the purpose of making appropriate adjustments to those allowances to account for student transportation and current expense-related funding a school district loses in situations where it pays money to a public charter school without a corresponding decrease in the county’s transportation and current expense-related expenditures</a:t>
            </a:r>
          </a:p>
        </p:txBody>
      </p:sp>
    </p:spTree>
    <p:extLst>
      <p:ext uri="{BB962C8B-B14F-4D97-AF65-F5344CB8AC3E}">
        <p14:creationId xmlns:p14="http://schemas.microsoft.com/office/powerpoint/2010/main" val="119962773"/>
      </p:ext>
    </p:extLst>
  </p:cSld>
  <p:clrMapOvr>
    <a:masterClrMapping/>
  </p:clrMapOvr>
</p:sld>
</file>

<file path=ppt/slides/slide9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787D26-FB43-780D-EB54-17530B7EE878}"/>
              </a:ext>
            </a:extLst>
          </p:cNvPr>
          <p:cNvSpPr>
            <a:spLocks noGrp="1"/>
          </p:cNvSpPr>
          <p:nvPr>
            <p:ph type="title"/>
          </p:nvPr>
        </p:nvSpPr>
        <p:spPr/>
        <p:txBody>
          <a:bodyPr/>
          <a:lstStyle/>
          <a:p>
            <a:r>
              <a:rPr lang="en-US" dirty="0"/>
              <a:t>Comparative Analysis</a:t>
            </a:r>
          </a:p>
        </p:txBody>
      </p:sp>
      <p:sp>
        <p:nvSpPr>
          <p:cNvPr id="3" name="Text Placeholder 2" descr="" title="">
            <a:extLst>
              <a:ext uri="{FF2B5EF4-FFF2-40B4-BE49-F238E27FC236}">
                <a16:creationId xmlns:a16="http://schemas.microsoft.com/office/drawing/2014/main" id="{E2254498-BD2F-AB9E-FAE3-381EF6438F1F}"/>
              </a:ext>
            </a:extLst>
          </p:cNvPr>
          <p:cNvSpPr>
            <a:spLocks noGrp="1"/>
          </p:cNvSpPr>
          <p:nvPr>
            <p:ph type="body" idx="1"/>
          </p:nvPr>
        </p:nvSpPr>
        <p:spPr>
          <a:xfrm>
            <a:off x="808038" y="2014538"/>
            <a:ext cx="7772400" cy="860822"/>
          </a:xfrm>
        </p:spPr>
        <p:txBody>
          <a:bodyPr>
            <a:noAutofit/>
          </a:bodyPr>
          <a:lstStyle/>
          <a:p>
            <a:r>
              <a:rPr lang="en-US" dirty="0">
                <a:effectLst>
                  <a:outerShdw blurRad="38100" dist="38100" dir="2700000" algn="tl">
                    <a:srgbClr val="000000">
                      <a:alpha val="43137"/>
                    </a:srgbClr>
                  </a:outerShdw>
                </a:effectLst>
              </a:rPr>
              <a:t>Charter School Stimulus Fund</a:t>
            </a:r>
          </a:p>
        </p:txBody>
      </p:sp>
    </p:spTree>
    <p:extLst>
      <p:ext uri="{BB962C8B-B14F-4D97-AF65-F5344CB8AC3E}">
        <p14:creationId xmlns:p14="http://schemas.microsoft.com/office/powerpoint/2010/main" val="3937064583"/>
      </p:ext>
    </p:extLst>
  </p:cSld>
  <p:clrMapOvr>
    <a:masterClrMapping/>
  </p:clrMapOvr>
</p:sld>
</file>

<file path=ppt/slides/slide9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9ABF42-1091-DF18-F922-767A1C4B0430}"/>
              </a:ext>
            </a:extLst>
          </p:cNvPr>
          <p:cNvSpPr>
            <a:spLocks noGrp="1"/>
          </p:cNvSpPr>
          <p:nvPr>
            <p:ph type="title"/>
          </p:nvPr>
        </p:nvSpPr>
        <p:spPr>
          <a:xfrm>
            <a:off x="457200" y="205978"/>
            <a:ext cx="8229600" cy="994172"/>
          </a:xfrm>
        </p:spPr>
        <p:txBody>
          <a:bodyPr>
            <a:normAutofit fontScale="90000"/>
          </a:bodyPr>
          <a:lstStyle/>
          <a:p>
            <a:r>
              <a:rPr lang="en-US" sz="3000" dirty="0"/>
              <a:t>Funding for Charter Schools: Charter School Stimulus Fund</a:t>
            </a:r>
          </a:p>
        </p:txBody>
      </p:sp>
      <p:sp>
        <p:nvSpPr>
          <p:cNvPr id="3" name="Content Placeholder 2" descr="" title="">
            <a:extLst>
              <a:ext uri="{FF2B5EF4-FFF2-40B4-BE49-F238E27FC236}">
                <a16:creationId xmlns:a16="http://schemas.microsoft.com/office/drawing/2014/main" id="{4006B492-EE34-C082-0C98-3D22A2E7D652}"/>
              </a:ext>
            </a:extLst>
          </p:cNvPr>
          <p:cNvSpPr>
            <a:spLocks noGrp="1"/>
          </p:cNvSpPr>
          <p:nvPr>
            <p:ph idx="1"/>
          </p:nvPr>
        </p:nvSpPr>
        <p:spPr>
          <a:xfrm>
            <a:off x="457200" y="1343025"/>
            <a:ext cx="8229600" cy="3594497"/>
          </a:xfrm>
        </p:spPr>
        <p:txBody>
          <a:bodyPr>
            <a:normAutofit fontScale="92500"/>
          </a:bodyPr>
          <a:lstStyle/>
          <a:p>
            <a:r>
              <a:rPr lang="en-US" dirty="0">
                <a:solidFill>
                  <a:srgbClr val="C00000"/>
                </a:solidFill>
              </a:rPr>
              <a:t>The Legislature also created in the State Treasury a special revenue fund, known as the Charter Schools Stimulus Fund.  According to the statute, the fund was established for the purpose of providing financial support to charter school applicants and charter schools that may not otherwise have the resources for start-up costs, such as costs associated with renovating or remodeling existing buildings and structures and costs for the purchase of school buses. The fund consists of money appropriated by the Legislature, grants, gifts, devises, and donations from any public or private source. </a:t>
            </a:r>
          </a:p>
        </p:txBody>
      </p:sp>
    </p:spTree>
    <p:extLst>
      <p:ext uri="{BB962C8B-B14F-4D97-AF65-F5344CB8AC3E}">
        <p14:creationId xmlns:p14="http://schemas.microsoft.com/office/powerpoint/2010/main" val="1470196926"/>
      </p:ext>
    </p:extLst>
  </p:cSld>
  <p:clrMapOvr>
    <a:masterClrMapping/>
  </p:clrMapOvr>
</p:sld>
</file>

<file path=ppt/theme/theme1.xml><?xml version="1.0" encoding="utf-8"?>
<a:theme xmlns:a="http://schemas.openxmlformats.org/drawingml/2006/main" name="Office Theme">
  <a:themeElements>
    <a:clrScheme name="graveyard_creeps">
      <a:dk1>
        <a:sysClr val="windowText" lastClr="000000"/>
      </a:dk1>
      <a:lt1>
        <a:sysClr val="window" lastClr="FFFFFF"/>
      </a:lt1>
      <a:dk2>
        <a:srgbClr val="1F497D"/>
      </a:dk2>
      <a:lt2>
        <a:srgbClr val="EEECE1"/>
      </a:lt2>
      <a:accent1>
        <a:srgbClr val="01859C"/>
      </a:accent1>
      <a:accent2>
        <a:srgbClr val="E92525"/>
      </a:accent2>
      <a:accent3>
        <a:srgbClr val="3D722D"/>
      </a:accent3>
      <a:accent4>
        <a:srgbClr val="FFFF00"/>
      </a:accent4>
      <a:accent5>
        <a:srgbClr val="4BACC6"/>
      </a:accent5>
      <a:accent6>
        <a:srgbClr val="FD750F"/>
      </a:accent6>
      <a:hlink>
        <a:srgbClr val="E36C09"/>
      </a:hlink>
      <a:folHlink>
        <a:srgbClr val="E36C09"/>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defPPr>
      </a:lstStyle>
    </a:txDef>
  </a:objectDefaults>
  <a:extraClrSchemeLst/>
  <a:extLst>
    <a:ext uri="{05A4C25C-085E-4340-85A3-A5531E510DB2}">
      <thm15:themeFamily xmlns:thm15="http://schemas.microsoft.com/office/thememl/2012/main" name="Presentation2" id="{5B09756B-C0C0-4493-86E0-D5A5E6CF9E07}" vid="{EF4CD655-A4E8-4A9F-BF04-E8D0A8D1EA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