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 id="2147483722" r:id="rId6"/>
    <p:sldMasterId id="2147483728" r:id="rId7"/>
  </p:sldMasterIdLst>
  <p:notesMasterIdLst>
    <p:notesMasterId r:id="rId30"/>
  </p:notesMasterIdLst>
  <p:handoutMasterIdLst>
    <p:handoutMasterId r:id="rId31"/>
  </p:handoutMasterIdLst>
  <p:sldIdLst>
    <p:sldId id="422" r:id="rId8"/>
    <p:sldId id="386" r:id="rId9"/>
    <p:sldId id="547" r:id="rId10"/>
    <p:sldId id="545" r:id="rId11"/>
    <p:sldId id="550" r:id="rId12"/>
    <p:sldId id="549" r:id="rId13"/>
    <p:sldId id="538" r:id="rId14"/>
    <p:sldId id="539" r:id="rId15"/>
    <p:sldId id="540" r:id="rId16"/>
    <p:sldId id="541" r:id="rId17"/>
    <p:sldId id="542" r:id="rId18"/>
    <p:sldId id="551" r:id="rId19"/>
    <p:sldId id="543" r:id="rId20"/>
    <p:sldId id="548" r:id="rId21"/>
    <p:sldId id="552" r:id="rId22"/>
    <p:sldId id="504" r:id="rId23"/>
    <p:sldId id="505" r:id="rId24"/>
    <p:sldId id="553" r:id="rId25"/>
    <p:sldId id="532" r:id="rId26"/>
    <p:sldId id="533" r:id="rId27"/>
    <p:sldId id="544" r:id="rId28"/>
    <p:sldId id="461" r:id="rId29"/>
  </p:sldIdLst>
  <p:sldSz cx="9144000" cy="6858000" type="screen4x3"/>
  <p:notesSz cx="68580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0DC07B-AD8A-4E0F-8FCA-653AE648F981}">
          <p14:sldIdLst>
            <p14:sldId id="422"/>
            <p14:sldId id="386"/>
            <p14:sldId id="547"/>
            <p14:sldId id="545"/>
            <p14:sldId id="550"/>
            <p14:sldId id="549"/>
            <p14:sldId id="538"/>
            <p14:sldId id="539"/>
            <p14:sldId id="540"/>
            <p14:sldId id="541"/>
            <p14:sldId id="542"/>
            <p14:sldId id="551"/>
            <p14:sldId id="543"/>
            <p14:sldId id="548"/>
            <p14:sldId id="552"/>
            <p14:sldId id="504"/>
            <p14:sldId id="505"/>
            <p14:sldId id="553"/>
            <p14:sldId id="532"/>
            <p14:sldId id="533"/>
            <p14:sldId id="544"/>
            <p14:sldId id="461"/>
          </p14:sldIdLst>
        </p14:section>
        <p14:section name="Making Corrections to a Report" id="{462590D4-DC0B-4A88-9FC4-33F7AD9660C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ber, Christopher" initials="CW" lastIdx="1" clrIdx="0"/>
  <p:cmAuthor id="7" name="Vibhakar, Dhwani Narendra" initials="DV" lastIdx="32" clrIdx="7"/>
  <p:cmAuthor id="1" name="Meyers, Brinkley" initials="BM" lastIdx="1" clrIdx="1"/>
  <p:cmAuthor id="8" name="Singh, Hemdeep" initials="HS" lastIdx="5" clrIdx="8"/>
  <p:cmAuthor id="2" name="Surges, Sholom" initials="SS" lastIdx="15" clrIdx="2"/>
  <p:cmAuthor id="9" name="Abraham, Annas" initials="AA" lastIdx="10" clrIdx="9">
    <p:extLst>
      <p:ext uri="{19B8F6BF-5375-455C-9EA6-DF929625EA0E}">
        <p15:presenceInfo xmlns:p15="http://schemas.microsoft.com/office/powerpoint/2012/main" userId="Abraham, Annas" providerId="None"/>
      </p:ext>
    </p:extLst>
  </p:cmAuthor>
  <p:cmAuthor id="3" name="Sagana, Shikha" initials="SS" lastIdx="1" clrIdx="3"/>
  <p:cmAuthor id="10" name="Jeannae Sims" initials="JS" lastIdx="23" clrIdx="10">
    <p:extLst>
      <p:ext uri="{19B8F6BF-5375-455C-9EA6-DF929625EA0E}">
        <p15:presenceInfo xmlns:p15="http://schemas.microsoft.com/office/powerpoint/2012/main" userId="Jeannae Sims" providerId="None"/>
      </p:ext>
    </p:extLst>
  </p:cmAuthor>
  <p:cmAuthor id="4" name="Friedman, Rebecca Ann" initials="RF" lastIdx="1" clrIdx="4"/>
  <p:cmAuthor id="11" name="Kanishka Saha" initials="KS" lastIdx="19" clrIdx="11">
    <p:extLst>
      <p:ext uri="{19B8F6BF-5375-455C-9EA6-DF929625EA0E}">
        <p15:presenceInfo xmlns:p15="http://schemas.microsoft.com/office/powerpoint/2012/main" userId="Kanishka Saha" providerId="None"/>
      </p:ext>
    </p:extLst>
  </p:cmAuthor>
  <p:cmAuthor id="5" name="Nama, Sirish" initials="SN" lastIdx="10" clrIdx="5"/>
  <p:cmAuthor id="6" name="Sims, Jeannae" initials="JS" lastIdx="3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C8A2E"/>
    <a:srgbClr val="81BC00"/>
    <a:srgbClr val="765A00"/>
    <a:srgbClr val="BFBFBF"/>
    <a:srgbClr val="000066"/>
    <a:srgbClr val="328A2E"/>
    <a:srgbClr val="002776"/>
    <a:srgbClr val="3A8828"/>
    <a:srgbClr val="EEEF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4" autoAdjust="0"/>
    <p:restoredTop sz="96101" autoAdjust="0"/>
  </p:normalViewPr>
  <p:slideViewPr>
    <p:cSldViewPr>
      <p:cViewPr varScale="1">
        <p:scale>
          <a:sx n="68" d="100"/>
          <a:sy n="68" d="100"/>
        </p:scale>
        <p:origin x="147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80"/>
    </p:cViewPr>
  </p:sorterViewPr>
  <p:notesViewPr>
    <p:cSldViewPr>
      <p:cViewPr>
        <p:scale>
          <a:sx n="60" d="100"/>
          <a:sy n="60" d="100"/>
        </p:scale>
        <p:origin x="2428" y="-384"/>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5DCDE886-51BE-4C08-B4E6-46E705C213BA}" type="datetimeFigureOut">
              <a:rPr lang="en-US" smtClean="0"/>
              <a:t>10/3/2023</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55A857A7-C670-49FB-B95E-C41FD17EDACD}" type="slidenum">
              <a:rPr lang="en-US" smtClean="0"/>
              <a:t>‹#›</a:t>
            </a:fld>
            <a:endParaRPr lang="en-US" dirty="0"/>
          </a:p>
        </p:txBody>
      </p:sp>
    </p:spTree>
    <p:extLst>
      <p:ext uri="{BB962C8B-B14F-4D97-AF65-F5344CB8AC3E}">
        <p14:creationId xmlns:p14="http://schemas.microsoft.com/office/powerpoint/2010/main" val="1962854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2DA4990-30B1-4319-B235-BEA6EB991061}" type="datetimeFigureOut">
              <a:rPr lang="en-US" smtClean="0"/>
              <a:pPr/>
              <a:t>10/3/2023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8001388-EC2A-452D-993C-514FED4A99DF}" type="slidenum">
              <a:rPr lang="en-US" smtClean="0"/>
              <a:pPr/>
              <a:t>‹#›</a:t>
            </a:fld>
            <a:endParaRPr lang="en-US" dirty="0"/>
          </a:p>
        </p:txBody>
      </p:sp>
    </p:spTree>
    <p:extLst>
      <p:ext uri="{BB962C8B-B14F-4D97-AF65-F5344CB8AC3E}">
        <p14:creationId xmlns:p14="http://schemas.microsoft.com/office/powerpoint/2010/main" val="24393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01388-EC2A-452D-993C-514FED4A99DF}" type="slidenum">
              <a:rPr lang="en-US" smtClean="0"/>
              <a:pPr/>
              <a:t>1</a:t>
            </a:fld>
            <a:endParaRPr lang="en-US" dirty="0"/>
          </a:p>
        </p:txBody>
      </p:sp>
    </p:spTree>
    <p:extLst>
      <p:ext uri="{BB962C8B-B14F-4D97-AF65-F5344CB8AC3E}">
        <p14:creationId xmlns:p14="http://schemas.microsoft.com/office/powerpoint/2010/main" val="370133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01388-EC2A-452D-993C-514FED4A99DF}" type="slidenum">
              <a:rPr lang="en-US" smtClean="0"/>
              <a:pPr/>
              <a:t>2</a:t>
            </a:fld>
            <a:endParaRPr lang="en-US" dirty="0"/>
          </a:p>
        </p:txBody>
      </p:sp>
    </p:spTree>
    <p:extLst>
      <p:ext uri="{BB962C8B-B14F-4D97-AF65-F5344CB8AC3E}">
        <p14:creationId xmlns:p14="http://schemas.microsoft.com/office/powerpoint/2010/main" val="78902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585788" y="776288"/>
            <a:ext cx="7972425" cy="4795837"/>
          </a:xfrm>
          <a:prstGeom prst="rect">
            <a:avLst/>
          </a:prstGeom>
          <a:solidFill>
            <a:schemeClr val="bg1"/>
          </a:solidFill>
          <a:ln w="19050" algn="ctr">
            <a:solidFill>
              <a:schemeClr val="accent1"/>
            </a:solidFill>
            <a:miter lim="800000"/>
            <a:headEnd/>
            <a:tailEnd/>
          </a:ln>
          <a:effectLst/>
        </p:spPr>
        <p:txBody>
          <a:bodyPr lIns="90000" tIns="90000" rIns="90000" bIns="90000" anchor="ctr"/>
          <a:lstStyle/>
          <a:p>
            <a:pPr marL="119063" indent="-119063" eaLnBrk="0" fontAlgn="base" hangingPunct="0">
              <a:spcBef>
                <a:spcPct val="50000"/>
              </a:spcBef>
              <a:spcAft>
                <a:spcPct val="0"/>
              </a:spcAft>
              <a:defRPr/>
            </a:pPr>
            <a:endParaRPr lang="en-US" sz="1100" b="1" dirty="0">
              <a:solidFill>
                <a:srgbClr val="000000"/>
              </a:solidFill>
            </a:endParaRPr>
          </a:p>
        </p:txBody>
      </p:sp>
      <p:sp>
        <p:nvSpPr>
          <p:cNvPr id="3700739" name="MSTSHP_03"/>
          <p:cNvSpPr>
            <a:spLocks noGrp="1" noChangeArrowheads="1"/>
          </p:cNvSpPr>
          <p:nvPr>
            <p:ph type="ctrTitle" sz="quarter"/>
          </p:nvPr>
        </p:nvSpPr>
        <p:spPr>
          <a:xfrm>
            <a:off x="892175" y="2695575"/>
            <a:ext cx="6581775" cy="549275"/>
          </a:xfrm>
          <a:ln algn="ctr"/>
        </p:spPr>
        <p:txBody>
          <a:bodyPr/>
          <a:lstStyle>
            <a:lvl1pPr>
              <a:lnSpc>
                <a:spcPts val="4000"/>
              </a:lnSpc>
              <a:spcBef>
                <a:spcPct val="100000"/>
              </a:spcBef>
              <a:buClr>
                <a:schemeClr val="tx2"/>
              </a:buClr>
              <a:buSzPct val="85000"/>
              <a:buFont typeface="Wingdings" pitchFamily="2" charset="2"/>
              <a:buNone/>
              <a:defRPr sz="2800"/>
            </a:lvl1pPr>
          </a:lstStyle>
          <a:p>
            <a:r>
              <a:rPr lang="en-US" dirty="0"/>
              <a:t>Click to edit Master title style</a:t>
            </a:r>
          </a:p>
        </p:txBody>
      </p:sp>
      <p:sp>
        <p:nvSpPr>
          <p:cNvPr id="3700740" name="MSTSHP_04"/>
          <p:cNvSpPr>
            <a:spLocks noGrp="1" noChangeArrowheads="1"/>
          </p:cNvSpPr>
          <p:nvPr>
            <p:ph type="subTitle" sz="quarter" idx="1"/>
          </p:nvPr>
        </p:nvSpPr>
        <p:spPr>
          <a:xfrm>
            <a:off x="892175" y="3516313"/>
            <a:ext cx="6583363" cy="439737"/>
          </a:xfrm>
          <a:ln/>
        </p:spPr>
        <p:txBody>
          <a:bodyPr/>
          <a:lstStyle>
            <a:lvl1pPr>
              <a:lnSpc>
                <a:spcPts val="2800"/>
              </a:lnSpc>
              <a:spcBef>
                <a:spcPct val="15000"/>
              </a:spcBef>
              <a:buClrTx/>
              <a:buNone/>
              <a:defRPr sz="1800" b="1"/>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ic text slide (2 col w/hdrs) ">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868680"/>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able Placeholder 6"/>
          <p:cNvSpPr>
            <a:spLocks noGrp="1"/>
          </p:cNvSpPr>
          <p:nvPr>
            <p:ph type="tbl" sz="quarter" idx="10"/>
          </p:nvPr>
        </p:nvSpPr>
        <p:spPr>
          <a:xfrm>
            <a:off x="402336" y="2176272"/>
            <a:ext cx="8339328" cy="4050792"/>
          </a:xfrm>
        </p:spPr>
        <p:txBody>
          <a:bodyPr/>
          <a:lstStyle/>
          <a:p>
            <a:pPr lvl="0"/>
            <a:endParaRPr lang="en-US"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evron table">
    <p:spTree>
      <p:nvGrpSpPr>
        <p:cNvPr id="1" name=""/>
        <p:cNvGrpSpPr/>
        <p:nvPr/>
      </p:nvGrpSpPr>
      <p:grpSpPr>
        <a:xfrm>
          <a:off x="0" y="0"/>
          <a:ext cx="0" cy="0"/>
          <a:chOff x="0" y="0"/>
          <a:chExt cx="0" cy="0"/>
        </a:xfrm>
      </p:grpSpPr>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able Placeholder 6"/>
          <p:cNvSpPr>
            <a:spLocks noGrp="1"/>
          </p:cNvSpPr>
          <p:nvPr>
            <p:ph type="tbl" sz="quarter" idx="10"/>
          </p:nvPr>
        </p:nvSpPr>
        <p:spPr>
          <a:xfrm>
            <a:off x="402336" y="1747838"/>
            <a:ext cx="8339328" cy="4545012"/>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660904" y="115570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2656840" y="2898648"/>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2656840" y="4645152"/>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jor Points w/par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2656840" y="2185416"/>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2660904" y="393192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points ">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30936" y="1536192"/>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9" name="Text Placeholder 10"/>
          <p:cNvSpPr>
            <a:spLocks noGrp="1"/>
          </p:cNvSpPr>
          <p:nvPr>
            <p:ph type="body" sz="quarter" idx="17"/>
          </p:nvPr>
        </p:nvSpPr>
        <p:spPr>
          <a:xfrm>
            <a:off x="630936" y="2779776"/>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8"/>
          </p:nvPr>
        </p:nvSpPr>
        <p:spPr>
          <a:xfrm>
            <a:off x="630936" y="4023360"/>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0"/>
          <p:cNvSpPr>
            <a:spLocks noGrp="1"/>
          </p:cNvSpPr>
          <p:nvPr>
            <p:ph type="body" sz="quarter" idx="19"/>
          </p:nvPr>
        </p:nvSpPr>
        <p:spPr>
          <a:xfrm>
            <a:off x="630936" y="5266944"/>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15" name="Text Placeholder 10"/>
          <p:cNvSpPr>
            <a:spLocks noGrp="1"/>
          </p:cNvSpPr>
          <p:nvPr>
            <p:ph type="body" sz="quarter" idx="21"/>
          </p:nvPr>
        </p:nvSpPr>
        <p:spPr>
          <a:xfrm>
            <a:off x="4965192" y="2779776"/>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Placeholder 10"/>
          <p:cNvSpPr>
            <a:spLocks noGrp="1"/>
          </p:cNvSpPr>
          <p:nvPr>
            <p:ph type="body" sz="quarter" idx="23"/>
          </p:nvPr>
        </p:nvSpPr>
        <p:spPr>
          <a:xfrm>
            <a:off x="4965192" y="5266944"/>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0"/>
          <p:cNvSpPr>
            <a:spLocks noGrp="1"/>
          </p:cNvSpPr>
          <p:nvPr>
            <p:ph type="body" sz="quarter" idx="24"/>
          </p:nvPr>
        </p:nvSpPr>
        <p:spPr>
          <a:xfrm>
            <a:off x="4965192" y="4023360"/>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0"/>
          <p:cNvSpPr>
            <a:spLocks noGrp="1"/>
          </p:cNvSpPr>
          <p:nvPr>
            <p:ph type="body" sz="quarter" idx="25"/>
          </p:nvPr>
        </p:nvSpPr>
        <p:spPr>
          <a:xfrm>
            <a:off x="4965192" y="1536192"/>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a w/ 2 Chevr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393192"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p>
        </p:txBody>
      </p:sp>
      <p:sp>
        <p:nvSpPr>
          <p:cNvPr id="6" name="Text Placeholder 10"/>
          <p:cNvSpPr>
            <a:spLocks noGrp="1"/>
          </p:cNvSpPr>
          <p:nvPr>
            <p:ph type="body" sz="quarter" idx="14"/>
          </p:nvPr>
        </p:nvSpPr>
        <p:spPr>
          <a:xfrm>
            <a:off x="4562856"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200400"/>
            <a:ext cx="4169664" cy="3090672"/>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3200400"/>
            <a:ext cx="4005072" cy="3090672"/>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1434"/>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562856" y="1828800"/>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ext Placeholder 10"/>
          <p:cNvSpPr>
            <a:spLocks noGrp="1"/>
          </p:cNvSpPr>
          <p:nvPr>
            <p:ph type="body" sz="quarter" idx="16"/>
          </p:nvPr>
        </p:nvSpPr>
        <p:spPr>
          <a:xfrm>
            <a:off x="2478024"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10"/>
          <p:cNvSpPr>
            <a:spLocks noGrp="1"/>
          </p:cNvSpPr>
          <p:nvPr>
            <p:ph type="body" sz="quarter" idx="17"/>
          </p:nvPr>
        </p:nvSpPr>
        <p:spPr>
          <a:xfrm>
            <a:off x="4562856"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8"/>
          </p:nvPr>
        </p:nvSpPr>
        <p:spPr>
          <a:xfrm>
            <a:off x="6647688"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t opener">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143000" y="2551176"/>
            <a:ext cx="6858000" cy="1344168"/>
          </a:xfrm>
          <a:ln w="28575">
            <a:solidFill>
              <a:srgbClr val="003399"/>
            </a:solidFill>
          </a:ln>
        </p:spPr>
        <p:txBody>
          <a:bodyPr lIns="228600" rIns="228600" anchor="ctr" anchorCtr="1"/>
          <a:lstStyle>
            <a:lvl1pPr algn="ctr">
              <a:spcBef>
                <a:spcPts val="0"/>
              </a:spcBef>
              <a:defRPr sz="2400" b="1"/>
            </a:lvl1pPr>
          </a:lstStyle>
          <a:p>
            <a:pPr lvl="0"/>
            <a:r>
              <a:rPr lang="en-US" dirty="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Text Placeholder 10"/>
          <p:cNvSpPr>
            <a:spLocks noGrp="1"/>
          </p:cNvSpPr>
          <p:nvPr>
            <p:ph type="body" sz="quarter" idx="16"/>
          </p:nvPr>
        </p:nvSpPr>
        <p:spPr>
          <a:xfrm>
            <a:off x="317296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7"/>
          </p:nvPr>
        </p:nvSpPr>
        <p:spPr>
          <a:xfrm>
            <a:off x="596188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0"/>
          <p:cNvSpPr>
            <a:spLocks noGrp="1"/>
          </p:cNvSpPr>
          <p:nvPr>
            <p:ph type="body" sz="quarter" idx="18"/>
          </p:nvPr>
        </p:nvSpPr>
        <p:spPr>
          <a:xfrm>
            <a:off x="402336"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10"/>
          <p:cNvSpPr>
            <a:spLocks noGrp="1"/>
          </p:cNvSpPr>
          <p:nvPr>
            <p:ph type="body" sz="quarter" idx="19"/>
          </p:nvPr>
        </p:nvSpPr>
        <p:spPr>
          <a:xfrm>
            <a:off x="4727448"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s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0857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Chart Placeholder 7"/>
          <p:cNvSpPr>
            <a:spLocks noGrp="1"/>
          </p:cNvSpPr>
          <p:nvPr>
            <p:ph type="chart" sz="quarter" idx="15"/>
          </p:nvPr>
        </p:nvSpPr>
        <p:spPr>
          <a:xfrm>
            <a:off x="393192" y="1728216"/>
            <a:ext cx="3968496" cy="3986784"/>
          </a:xfrm>
        </p:spPr>
        <p:txBody>
          <a:bodyPr/>
          <a:lstStyle>
            <a:lvl1pPr>
              <a:buNone/>
              <a:defRPr/>
            </a:lvl1pPr>
          </a:lstStyle>
          <a:p>
            <a:pPr lvl="0"/>
            <a:endParaRPr lang="en-US" noProof="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top)">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00050" y="5056632"/>
            <a:ext cx="8341614" cy="1243584"/>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Chart Placeholder 7"/>
          <p:cNvSpPr>
            <a:spLocks noGrp="1"/>
          </p:cNvSpPr>
          <p:nvPr>
            <p:ph type="chart" sz="quarter" idx="15"/>
          </p:nvPr>
        </p:nvSpPr>
        <p:spPr>
          <a:xfrm>
            <a:off x="438912" y="1197864"/>
            <a:ext cx="8275320" cy="3383280"/>
          </a:xfrm>
        </p:spPr>
        <p:txBody>
          <a:bodyPr/>
          <a:lstStyle>
            <a:lvl1pPr>
              <a:buNone/>
              <a:defRPr/>
            </a:lvl1pPr>
          </a:lstStyle>
          <a:p>
            <a:pPr lvl="0"/>
            <a:endParaRPr lang="en-US" noProof="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400050" y="1155700"/>
            <a:ext cx="8337550" cy="5137150"/>
          </a:xfrm>
        </p:spPr>
        <p:txBody>
          <a:bodyPr/>
          <a:lstStyle/>
          <a:p>
            <a:pPr lvl="0"/>
            <a:r>
              <a:rPr lang="en-US" dirty="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044952"/>
            <a:ext cx="4005072" cy="3246120"/>
          </a:xfrm>
        </p:spPr>
        <p:txBody>
          <a:bodyPr/>
          <a:lstStyle>
            <a:lvl1pPr marL="0" indent="0">
              <a:defRPr sz="2000">
                <a:solidFill>
                  <a:schemeClr val="tx1"/>
                </a:solidFill>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3044952"/>
            <a:ext cx="4005072" cy="3246120"/>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407988"/>
            <a:ext cx="8337550" cy="365125"/>
          </a:xfrm>
        </p:spPr>
        <p:txBody>
          <a:bodyPr/>
          <a:lstStyle>
            <a:lvl1pPr>
              <a:defRPr sz="2400"/>
            </a:lvl1pPr>
          </a:lstStyle>
          <a:p>
            <a:r>
              <a:rPr lang="en-US" dirty="0"/>
              <a:t>Click to edit Master title style</a:t>
            </a:r>
          </a:p>
        </p:txBody>
      </p:sp>
      <p:sp>
        <p:nvSpPr>
          <p:cNvPr id="3" name="Table Placeholder 2"/>
          <p:cNvSpPr>
            <a:spLocks noGrp="1"/>
          </p:cNvSpPr>
          <p:nvPr>
            <p:ph type="tbl" idx="1"/>
          </p:nvPr>
        </p:nvSpPr>
        <p:spPr>
          <a:xfrm>
            <a:off x="400050" y="1154113"/>
            <a:ext cx="8337550" cy="5135562"/>
          </a:xfrm>
        </p:spPr>
        <p:txBody>
          <a:bodyPr/>
          <a:lstStyle/>
          <a:p>
            <a:pPr lvl="0"/>
            <a:r>
              <a:rPr lang="en-US" noProof="0" dirty="0"/>
              <a:t>Click icon to add table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HP_223"/>
          <p:cNvSpPr txBox="1">
            <a:spLocks/>
          </p:cNvSpPr>
          <p:nvPr userDrawn="1"/>
        </p:nvSpPr>
        <p:spPr bwMode="auto">
          <a:xfrm>
            <a:off x="3331066" y="1019224"/>
            <a:ext cx="4005072" cy="1193889"/>
          </a:xfrm>
          <a:prstGeom prst="rect">
            <a:avLst/>
          </a:prstGeom>
        </p:spPr>
        <p:txBody>
          <a:bodyPr/>
          <a:lstStyle/>
          <a:p>
            <a:pPr marL="227013" lvl="1" indent="-225425" fontAlgn="base">
              <a:lnSpc>
                <a:spcPct val="106000"/>
              </a:lnSpc>
              <a:spcBef>
                <a:spcPct val="40000"/>
              </a:spcBef>
              <a:spcAft>
                <a:spcPct val="0"/>
              </a:spcAft>
              <a:buClr>
                <a:srgbClr val="000000"/>
              </a:buClr>
              <a:buFont typeface="Wingdings 2" pitchFamily="18" charset="2"/>
              <a:buChar char="¡"/>
              <a:defRPr/>
            </a:pPr>
            <a:r>
              <a:rPr lang="en-US" dirty="0">
                <a:solidFill>
                  <a:srgbClr val="000000"/>
                </a:solidFill>
                <a:cs typeface="Arial" charset="0"/>
              </a:rPr>
              <a:t>Bullet</a:t>
            </a:r>
          </a:p>
          <a:p>
            <a:pPr marL="342900" indent="-342900" fontAlgn="base">
              <a:lnSpc>
                <a:spcPct val="106000"/>
              </a:lnSpc>
              <a:spcBef>
                <a:spcPct val="40000"/>
              </a:spcBef>
              <a:spcAft>
                <a:spcPct val="0"/>
              </a:spcAft>
              <a:buClr>
                <a:srgbClr val="000000"/>
              </a:buClr>
              <a:buSzPct val="80000"/>
              <a:buFont typeface="Wingdings" pitchFamily="2" charset="2"/>
              <a:buNone/>
              <a:defRPr/>
            </a:pPr>
            <a:endParaRPr lang="en-US" dirty="0">
              <a:solidFill>
                <a:srgbClr val="000000"/>
              </a:solidFill>
              <a:cs typeface="Arial"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Agenda/content">
    <p:spTree>
      <p:nvGrpSpPr>
        <p:cNvPr id="1" name=""/>
        <p:cNvGrpSpPr/>
        <p:nvPr/>
      </p:nvGrpSpPr>
      <p:grpSpPr>
        <a:xfrm>
          <a:off x="0" y="0"/>
          <a:ext cx="0" cy="0"/>
          <a:chOff x="0" y="0"/>
          <a:chExt cx="0" cy="0"/>
        </a:xfrm>
      </p:grpSpPr>
      <p:sp>
        <p:nvSpPr>
          <p:cNvPr id="4" name="Line 47"/>
          <p:cNvSpPr>
            <a:spLocks noChangeShapeType="1"/>
          </p:cNvSpPr>
          <p:nvPr userDrawn="1"/>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endParaRPr>
          </a:p>
        </p:txBody>
      </p:sp>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400050" y="1155700"/>
            <a:ext cx="8337550" cy="5137150"/>
          </a:xfrm>
        </p:spPr>
        <p:txBody>
          <a:bodyPr/>
          <a:lstStyle>
            <a:lvl1pPr>
              <a:defRPr sz="1800"/>
            </a:lvl1pPr>
          </a:lstStyle>
          <a:p>
            <a:pPr lvl="0"/>
            <a:r>
              <a:rPr lang="en-US" dirty="0"/>
              <a:t>Click to edit Master text styles</a:t>
            </a:r>
          </a:p>
        </p:txBody>
      </p:sp>
    </p:spTree>
    <p:extLst>
      <p:ext uri="{BB962C8B-B14F-4D97-AF65-F5344CB8AC3E}">
        <p14:creationId xmlns:p14="http://schemas.microsoft.com/office/powerpoint/2010/main" val="103873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143000" y="2551176"/>
            <a:ext cx="6858000" cy="1344168"/>
          </a:xfrm>
        </p:spPr>
        <p:txBody>
          <a:bodyPr anchor="ctr"/>
          <a:lstStyle>
            <a:lvl1pPr>
              <a:spcBef>
                <a:spcPts val="200"/>
              </a:spcBef>
              <a:defRPr sz="2400"/>
            </a:lvl1pPr>
          </a:lstStyle>
          <a:p>
            <a:pPr lvl="0"/>
            <a:endParaRPr lang="en-US" dirty="0"/>
          </a:p>
          <a:p>
            <a:pPr lvl="0"/>
            <a:r>
              <a:rPr lang="en-US" dirty="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Line 1031"/>
          <p:cNvSpPr>
            <a:spLocks noChangeShapeType="1"/>
          </p:cNvSpPr>
          <p:nvPr/>
        </p:nvSpPr>
        <p:spPr bwMode="auto">
          <a:xfrm>
            <a:off x="685800" y="6651625"/>
            <a:ext cx="1981200" cy="0"/>
          </a:xfrm>
          <a:prstGeom prst="line">
            <a:avLst/>
          </a:prstGeom>
          <a:noFill/>
          <a:ln w="31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 name="Line 1032"/>
          <p:cNvSpPr>
            <a:spLocks noChangeShapeType="1"/>
          </p:cNvSpPr>
          <p:nvPr/>
        </p:nvSpPr>
        <p:spPr bwMode="auto">
          <a:xfrm>
            <a:off x="6477000" y="6651625"/>
            <a:ext cx="1981200" cy="0"/>
          </a:xfrm>
          <a:prstGeom prst="line">
            <a:avLst/>
          </a:prstGeom>
          <a:noFill/>
          <a:ln w="31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 name="Line 1033"/>
          <p:cNvSpPr>
            <a:spLocks noChangeShapeType="1"/>
          </p:cNvSpPr>
          <p:nvPr/>
        </p:nvSpPr>
        <p:spPr bwMode="auto">
          <a:xfrm>
            <a:off x="7318375" y="227013"/>
            <a:ext cx="0" cy="7493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Line 1036"/>
          <p:cNvSpPr>
            <a:spLocks noChangeShapeType="1"/>
          </p:cNvSpPr>
          <p:nvPr userDrawn="1"/>
        </p:nvSpPr>
        <p:spPr bwMode="auto">
          <a:xfrm>
            <a:off x="685800" y="2209800"/>
            <a:ext cx="7772400" cy="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Line 1037"/>
          <p:cNvSpPr>
            <a:spLocks noChangeShapeType="1"/>
          </p:cNvSpPr>
          <p:nvPr userDrawn="1"/>
        </p:nvSpPr>
        <p:spPr bwMode="auto">
          <a:xfrm flipH="1">
            <a:off x="762000" y="4038600"/>
            <a:ext cx="7620000" cy="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555" name="Rectangle 1027"/>
          <p:cNvSpPr>
            <a:spLocks noGrp="1" noChangeArrowheads="1"/>
          </p:cNvSpPr>
          <p:nvPr>
            <p:ph type="subTitle" idx="1"/>
          </p:nvPr>
        </p:nvSpPr>
        <p:spPr>
          <a:xfrm>
            <a:off x="685800" y="5143500"/>
            <a:ext cx="6400800" cy="838200"/>
          </a:xfrm>
          <a:extLst>
            <a:ext uri="{91240B29-F687-4F45-9708-019B960494DF}">
              <a14:hiddenLine xmlns:a14="http://schemas.microsoft.com/office/drawing/2010/main" w="9525">
                <a:solidFill>
                  <a:schemeClr val="tx1"/>
                </a:solidFill>
                <a:miter lim="800000"/>
                <a:headEnd/>
                <a:tailEnd/>
              </a14:hiddenLine>
            </a:ext>
          </a:extLst>
        </p:spPr>
        <p:txBody>
          <a:bodyPr anchor="b"/>
          <a:lstStyle>
            <a:lvl1pPr>
              <a:spcBef>
                <a:spcPct val="10000"/>
              </a:spcBef>
              <a:spcAft>
                <a:spcPct val="0"/>
              </a:spcAft>
              <a:defRPr sz="1800"/>
            </a:lvl1pPr>
          </a:lstStyle>
          <a:p>
            <a:pPr lvl="0"/>
            <a:r>
              <a:rPr lang="en-US" altLang="en-US" noProof="0"/>
              <a:t>Click to edit Master subtitle</a:t>
            </a:r>
          </a:p>
        </p:txBody>
      </p:sp>
    </p:spTree>
    <p:extLst>
      <p:ext uri="{BB962C8B-B14F-4D97-AF65-F5344CB8AC3E}">
        <p14:creationId xmlns:p14="http://schemas.microsoft.com/office/powerpoint/2010/main" val="623974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585788" y="776288"/>
            <a:ext cx="7972425" cy="4795837"/>
          </a:xfrm>
          <a:prstGeom prst="rect">
            <a:avLst/>
          </a:prstGeom>
          <a:solidFill>
            <a:schemeClr val="bg1"/>
          </a:solidFill>
          <a:ln w="19050" algn="ctr">
            <a:solidFill>
              <a:schemeClr val="accent1"/>
            </a:solidFill>
            <a:miter lim="800000"/>
            <a:headEnd/>
            <a:tailEnd/>
          </a:ln>
          <a:effectLst/>
        </p:spPr>
        <p:txBody>
          <a:bodyPr lIns="90000" tIns="90000" rIns="90000" bIns="90000" anchor="ctr"/>
          <a:lstStyle/>
          <a:p>
            <a:pPr marL="119063" indent="-119063" eaLnBrk="0" fontAlgn="base" hangingPunct="0">
              <a:spcBef>
                <a:spcPct val="50000"/>
              </a:spcBef>
              <a:spcAft>
                <a:spcPct val="0"/>
              </a:spcAft>
              <a:defRPr/>
            </a:pPr>
            <a:endParaRPr lang="en-US" sz="1100" b="1" dirty="0">
              <a:solidFill>
                <a:srgbClr val="000000"/>
              </a:solidFill>
              <a:cs typeface="Arial" charset="0"/>
            </a:endParaRPr>
          </a:p>
        </p:txBody>
      </p:sp>
      <p:pic>
        <p:nvPicPr>
          <p:cNvPr id="5" name="Picture 93" descr="LLP logo with big space copy"/>
          <p:cNvPicPr>
            <a:picLocks noChangeAspect="1" noChangeArrowheads="1"/>
          </p:cNvPicPr>
          <p:nvPr userDrawn="1"/>
        </p:nvPicPr>
        <p:blipFill>
          <a:blip r:embed="rId2" cstate="print">
            <a:clrChange>
              <a:clrFrom>
                <a:srgbClr val="FFFFFF"/>
              </a:clrFrom>
              <a:clrTo>
                <a:srgbClr val="FFFFFF">
                  <a:alpha val="0"/>
                </a:srgbClr>
              </a:clrTo>
            </a:clrChange>
          </a:blip>
          <a:srcRect l="983" t="1840" b="59741"/>
          <a:stretch>
            <a:fillRect/>
          </a:stretch>
        </p:blipFill>
        <p:spPr bwMode="gray">
          <a:xfrm>
            <a:off x="895350" y="6026150"/>
            <a:ext cx="1454150" cy="276225"/>
          </a:xfrm>
          <a:prstGeom prst="rect">
            <a:avLst/>
          </a:prstGeom>
          <a:noFill/>
          <a:ln w="9525">
            <a:noFill/>
            <a:miter lim="800000"/>
            <a:headEnd/>
            <a:tailEnd/>
          </a:ln>
        </p:spPr>
      </p:pic>
      <p:sp>
        <p:nvSpPr>
          <p:cNvPr id="3700739" name="MSTSHP_03"/>
          <p:cNvSpPr>
            <a:spLocks noGrp="1" noChangeArrowheads="1"/>
          </p:cNvSpPr>
          <p:nvPr>
            <p:ph type="ctrTitle" sz="quarter"/>
          </p:nvPr>
        </p:nvSpPr>
        <p:spPr>
          <a:xfrm>
            <a:off x="892175" y="2695575"/>
            <a:ext cx="6581775" cy="549275"/>
          </a:xfrm>
          <a:ln algn="ctr"/>
        </p:spPr>
        <p:txBody>
          <a:bodyPr/>
          <a:lstStyle>
            <a:lvl1pPr>
              <a:lnSpc>
                <a:spcPts val="4000"/>
              </a:lnSpc>
              <a:spcBef>
                <a:spcPct val="100000"/>
              </a:spcBef>
              <a:buClr>
                <a:schemeClr val="tx2"/>
              </a:buClr>
              <a:buSzPct val="85000"/>
              <a:buFont typeface="Wingdings" pitchFamily="2" charset="2"/>
              <a:buNone/>
              <a:defRPr sz="2800"/>
            </a:lvl1pPr>
          </a:lstStyle>
          <a:p>
            <a:r>
              <a:rPr lang="en-US"/>
              <a:t>Click to edit Master title style</a:t>
            </a:r>
            <a:endParaRPr lang="en-US" dirty="0"/>
          </a:p>
        </p:txBody>
      </p:sp>
      <p:sp>
        <p:nvSpPr>
          <p:cNvPr id="3700740" name="MSTSHP_04"/>
          <p:cNvSpPr>
            <a:spLocks noGrp="1" noChangeArrowheads="1"/>
          </p:cNvSpPr>
          <p:nvPr>
            <p:ph type="subTitle" sz="quarter" idx="1"/>
          </p:nvPr>
        </p:nvSpPr>
        <p:spPr>
          <a:xfrm>
            <a:off x="892175" y="3516313"/>
            <a:ext cx="6583363" cy="439737"/>
          </a:xfrm>
          <a:ln/>
        </p:spPr>
        <p:txBody>
          <a:bodyPr/>
          <a:lstStyle>
            <a:lvl1pPr>
              <a:lnSpc>
                <a:spcPts val="2800"/>
              </a:lnSpc>
              <a:spcBef>
                <a:spcPct val="15000"/>
              </a:spcBef>
              <a:buClrTx/>
              <a:buNone/>
              <a:defRPr sz="2000" b="1"/>
            </a:lvl1pPr>
          </a:lstStyle>
          <a:p>
            <a:r>
              <a:rPr lang="en-US"/>
              <a:t>Click to edit Master subtitle style</a:t>
            </a:r>
            <a:endParaRPr lang="en-US" dirty="0"/>
          </a:p>
        </p:txBody>
      </p:sp>
    </p:spTree>
    <p:extLst>
      <p:ext uri="{BB962C8B-B14F-4D97-AF65-F5344CB8AC3E}">
        <p14:creationId xmlns:p14="http://schemas.microsoft.com/office/powerpoint/2010/main" val="302000992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genda/content">
    <p:spTree>
      <p:nvGrpSpPr>
        <p:cNvPr id="1" name=""/>
        <p:cNvGrpSpPr/>
        <p:nvPr/>
      </p:nvGrpSpPr>
      <p:grpSpPr>
        <a:xfrm>
          <a:off x="0" y="0"/>
          <a:ext cx="0" cy="0"/>
          <a:chOff x="0" y="0"/>
          <a:chExt cx="0" cy="0"/>
        </a:xfrm>
      </p:grpSpPr>
      <p:sp>
        <p:nvSpPr>
          <p:cNvPr id="4" name="Line 47"/>
          <p:cNvSpPr>
            <a:spLocks noChangeShapeType="1"/>
          </p:cNvSpPr>
          <p:nvPr userDrawn="1"/>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cs typeface="Arial" charset="0"/>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5" name="Text Placeholder 4"/>
          <p:cNvSpPr>
            <a:spLocks noGrp="1"/>
          </p:cNvSpPr>
          <p:nvPr>
            <p:ph type="body" sz="quarter" idx="10"/>
          </p:nvPr>
        </p:nvSpPr>
        <p:spPr>
          <a:xfrm>
            <a:off x="400050" y="1155700"/>
            <a:ext cx="8337550" cy="5137150"/>
          </a:xfrm>
        </p:spPr>
        <p:txBody>
          <a:bodyPr/>
          <a:lstStyle>
            <a:lvl1pPr>
              <a:defRPr sz="2000"/>
            </a:lvl1pPr>
          </a:lstStyle>
          <a:p>
            <a:pPr lvl="0"/>
            <a:r>
              <a:rPr lang="en-US"/>
              <a:t>Click to edit Master text styles</a:t>
            </a:r>
          </a:p>
        </p:txBody>
      </p:sp>
      <p:sp>
        <p:nvSpPr>
          <p:cNvPr id="7" name="Text Box 5"/>
          <p:cNvSpPr txBox="1">
            <a:spLocks noChangeArrowheads="1"/>
          </p:cNvSpPr>
          <p:nvPr userDrawn="1"/>
        </p:nvSpPr>
        <p:spPr bwMode="invGray">
          <a:xfrm>
            <a:off x="4386263" y="6619875"/>
            <a:ext cx="373062" cy="19367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a:solidFill>
                  <a:srgbClr val="000000"/>
                </a:solidFill>
                <a:cs typeface="Arial" charset="0"/>
              </a:rPr>
              <a:t>- </a:t>
            </a:r>
            <a:fld id="{E89F17DF-7329-4B49-A4AE-A64E3CE0CA1B}" type="slidenum">
              <a:rPr lang="en-US" sz="1200">
                <a:solidFill>
                  <a:srgbClr val="000000"/>
                </a:solidFill>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000000"/>
                </a:solidFill>
                <a:cs typeface="Arial" charset="0"/>
              </a:rPr>
              <a:t> -</a:t>
            </a:r>
          </a:p>
        </p:txBody>
      </p:sp>
      <p:pic>
        <p:nvPicPr>
          <p:cNvPr id="8" name="Picture 50" descr="DEL_COL"/>
          <p:cNvPicPr>
            <a:picLocks noChangeArrowheads="1"/>
          </p:cNvPicPr>
          <p:nvPr userDrawn="1"/>
        </p:nvPicPr>
        <p:blipFill>
          <a:blip r:embed="rId2" cstate="print"/>
          <a:srcRect/>
          <a:stretch>
            <a:fillRect/>
          </a:stretch>
        </p:blipFill>
        <p:spPr bwMode="gray">
          <a:xfrm>
            <a:off x="395288" y="6616700"/>
            <a:ext cx="868362" cy="165100"/>
          </a:xfrm>
          <a:prstGeom prst="rect">
            <a:avLst/>
          </a:prstGeom>
          <a:noFill/>
          <a:ln w="9525">
            <a:noFill/>
            <a:miter lim="800000"/>
            <a:headEnd/>
            <a:tailEnd/>
          </a:ln>
        </p:spPr>
      </p:pic>
    </p:spTree>
    <p:extLst>
      <p:ext uri="{BB962C8B-B14F-4D97-AF65-F5344CB8AC3E}">
        <p14:creationId xmlns:p14="http://schemas.microsoft.com/office/powerpoint/2010/main" val="79298620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143000" y="2551176"/>
            <a:ext cx="6858000" cy="1344168"/>
          </a:xfrm>
          <a:ln w="28575">
            <a:solidFill>
              <a:srgbClr val="003399"/>
            </a:solidFill>
          </a:ln>
        </p:spPr>
        <p:txBody>
          <a:bodyPr lIns="228600" rIns="228600" anchor="ctr" anchorCtr="1"/>
          <a:lstStyle>
            <a:lvl1pPr algn="ctr">
              <a:spcBef>
                <a:spcPts val="0"/>
              </a:spcBef>
              <a:defRPr sz="2400" b="1"/>
            </a:lvl1pPr>
          </a:lstStyle>
          <a:p>
            <a:pPr lvl="0"/>
            <a:r>
              <a:rPr lang="en-US"/>
              <a:t>Click to edit Master text styles</a:t>
            </a:r>
          </a:p>
        </p:txBody>
      </p:sp>
    </p:spTree>
    <p:extLst>
      <p:ext uri="{BB962C8B-B14F-4D97-AF65-F5344CB8AC3E}">
        <p14:creationId xmlns:p14="http://schemas.microsoft.com/office/powerpoint/2010/main" val="7067879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143000" y="2551176"/>
            <a:ext cx="6858000" cy="1344168"/>
          </a:xfrm>
        </p:spPr>
        <p:txBody>
          <a:bodyPr anchor="ctr"/>
          <a:lstStyle>
            <a:lvl1pPr>
              <a:spcBef>
                <a:spcPts val="200"/>
              </a:spcBef>
              <a:defRPr sz="240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5281356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06400" y="1155700"/>
            <a:ext cx="8339328" cy="5138928"/>
          </a:xfrm>
        </p:spPr>
        <p:txBody>
          <a:bodyPr/>
          <a:lstStyle>
            <a:lvl1pPr>
              <a:buNone/>
              <a:defRPr/>
            </a:lvl1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228541441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asic text slide (full page w/2 co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13"/>
          </p:nvPr>
        </p:nvSpPr>
        <p:spPr>
          <a:xfrm>
            <a:off x="402336" y="2715768"/>
            <a:ext cx="4005072" cy="3584448"/>
          </a:xfrm>
        </p:spPr>
        <p:txBody>
          <a:bodyPr/>
          <a:lstStyle>
            <a:lvl1pPr marL="0" indent="0">
              <a:buNone/>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4735513" y="2706624"/>
            <a:ext cx="4005072" cy="3584448"/>
          </a:xfrm>
        </p:spPr>
        <p:txBody>
          <a:bodyPr/>
          <a:lstStyle>
            <a:lvl1pPr marL="0" indent="0">
              <a:buNone/>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354131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text slide (full page w/2 col. hd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13"/>
          </p:nvPr>
        </p:nvSpPr>
        <p:spPr>
          <a:xfrm>
            <a:off x="402336" y="2715768"/>
            <a:ext cx="4005072" cy="358444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4736592" y="2706624"/>
            <a:ext cx="4005072" cy="358444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8118569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Text - 2 columns">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p:cNvSpPr>
            <a:spLocks noGrp="1"/>
          </p:cNvSpPr>
          <p:nvPr>
            <p:ph type="body" sz="quarter" idx="13"/>
          </p:nvPr>
        </p:nvSpPr>
        <p:spPr>
          <a:xfrm>
            <a:off x="402336" y="1152144"/>
            <a:ext cx="4005072" cy="513892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35708199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19328645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06400" y="1155700"/>
            <a:ext cx="8339328" cy="5138928"/>
          </a:xfrm>
        </p:spPr>
        <p:txBody>
          <a:bodyPr/>
          <a:lstStyle>
            <a:lvl1pPr>
              <a:buNone/>
              <a:defRPr/>
            </a:lvl1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2" name="Title 1"/>
          <p:cNvSpPr>
            <a:spLocks noGrp="1"/>
          </p:cNvSpPr>
          <p:nvPr>
            <p:ph type="title"/>
          </p:nvPr>
        </p:nvSpPr>
        <p:spPr>
          <a:xfrm>
            <a:off x="400050" y="396875"/>
            <a:ext cx="8337550" cy="365125"/>
          </a:xfrm>
        </p:spPr>
        <p:txBody>
          <a:bodyPr/>
          <a:lstStyle>
            <a:lvl1pPr>
              <a:defRPr sz="2400"/>
            </a:lvl1pPr>
          </a:lstStyle>
          <a:p>
            <a:r>
              <a:rPr lang="en-US" dirty="0"/>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text slide (2 col w/hdrs) x 2">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71638"/>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p:cNvSpPr>
            <a:spLocks noGrp="1"/>
          </p:cNvSpPr>
          <p:nvPr>
            <p:ph type="body" sz="quarter" idx="13"/>
          </p:nvPr>
        </p:nvSpPr>
        <p:spPr>
          <a:xfrm>
            <a:off x="402336" y="1671638"/>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02336" y="411480"/>
            <a:ext cx="8339328" cy="365760"/>
          </a:xfrm>
          <a:prstGeom prst="rect">
            <a:avLst/>
          </a:prstGeom>
        </p:spPr>
        <p:txBody>
          <a:bodyPr/>
          <a:lstStyle>
            <a:lvl1pPr>
              <a:defRPr/>
            </a:lvl1pPr>
          </a:lstStyle>
          <a:p>
            <a:r>
              <a:rPr lang="en-US"/>
              <a:t>Click to edit Master title style</a:t>
            </a:r>
          </a:p>
        </p:txBody>
      </p:sp>
      <p:sp>
        <p:nvSpPr>
          <p:cNvPr id="7" name="Text Placeholder 10"/>
          <p:cNvSpPr>
            <a:spLocks noGrp="1"/>
          </p:cNvSpPr>
          <p:nvPr>
            <p:ph type="body" sz="quarter" idx="15"/>
          </p:nvPr>
        </p:nvSpPr>
        <p:spPr>
          <a:xfrm>
            <a:off x="4736592" y="4241102"/>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p:cNvSpPr>
            <a:spLocks noGrp="1"/>
          </p:cNvSpPr>
          <p:nvPr>
            <p:ph type="body" sz="quarter" idx="16"/>
          </p:nvPr>
        </p:nvSpPr>
        <p:spPr>
          <a:xfrm>
            <a:off x="402336" y="4251960"/>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582647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asic text slide (2 col w/hdrs) ">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p:cNvSpPr>
            <a:spLocks noGrp="1"/>
          </p:cNvSpPr>
          <p:nvPr>
            <p:ph type="body" sz="quarter" idx="13"/>
          </p:nvPr>
        </p:nvSpPr>
        <p:spPr>
          <a:xfrm>
            <a:off x="402336"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270033917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868680"/>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7" name="Table Placeholder 6"/>
          <p:cNvSpPr>
            <a:spLocks noGrp="1"/>
          </p:cNvSpPr>
          <p:nvPr>
            <p:ph type="tbl" sz="quarter" idx="10"/>
          </p:nvPr>
        </p:nvSpPr>
        <p:spPr>
          <a:xfrm>
            <a:off x="402336" y="2176272"/>
            <a:ext cx="8339328" cy="4050792"/>
          </a:xfrm>
        </p:spPr>
        <p:txBody>
          <a:bodyPr/>
          <a:lstStyle/>
          <a:p>
            <a:pPr lvl="0"/>
            <a:r>
              <a:rPr lang="en-US" noProof="0" dirty="0"/>
              <a:t>Click icon to add table</a:t>
            </a:r>
          </a:p>
        </p:txBody>
      </p:sp>
    </p:spTree>
    <p:extLst>
      <p:ext uri="{BB962C8B-B14F-4D97-AF65-F5344CB8AC3E}">
        <p14:creationId xmlns:p14="http://schemas.microsoft.com/office/powerpoint/2010/main" val="155434461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evron table">
    <p:spTree>
      <p:nvGrpSpPr>
        <p:cNvPr id="1" name=""/>
        <p:cNvGrpSpPr/>
        <p:nvPr/>
      </p:nvGrpSpPr>
      <p:grpSpPr>
        <a:xfrm>
          <a:off x="0" y="0"/>
          <a:ext cx="0" cy="0"/>
          <a:chOff x="0" y="0"/>
          <a:chExt cx="0" cy="0"/>
        </a:xfrm>
      </p:grpSpPr>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7" name="Table Placeholder 6"/>
          <p:cNvSpPr>
            <a:spLocks noGrp="1"/>
          </p:cNvSpPr>
          <p:nvPr>
            <p:ph type="tbl" sz="quarter" idx="10"/>
          </p:nvPr>
        </p:nvSpPr>
        <p:spPr>
          <a:xfrm>
            <a:off x="402336" y="1747838"/>
            <a:ext cx="8339328" cy="4545012"/>
          </a:xfrm>
        </p:spPr>
        <p:txBody>
          <a:bodyPr/>
          <a:lstStyle/>
          <a:p>
            <a:pPr lvl="0"/>
            <a:r>
              <a:rPr lang="en-US" noProof="0" dirty="0"/>
              <a:t>Click icon to add table</a:t>
            </a:r>
          </a:p>
        </p:txBody>
      </p:sp>
    </p:spTree>
    <p:extLst>
      <p:ext uri="{BB962C8B-B14F-4D97-AF65-F5344CB8AC3E}">
        <p14:creationId xmlns:p14="http://schemas.microsoft.com/office/powerpoint/2010/main" val="11490602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660904" y="115570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2656840" y="2898648"/>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0"/>
          <p:cNvSpPr>
            <a:spLocks noGrp="1"/>
          </p:cNvSpPr>
          <p:nvPr>
            <p:ph type="body" sz="quarter" idx="15"/>
          </p:nvPr>
        </p:nvSpPr>
        <p:spPr>
          <a:xfrm>
            <a:off x="2656840" y="4645152"/>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1468502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jor Points w/par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2656840" y="2185416"/>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0"/>
          <p:cNvSpPr>
            <a:spLocks noGrp="1"/>
          </p:cNvSpPr>
          <p:nvPr>
            <p:ph type="body" sz="quarter" idx="15"/>
          </p:nvPr>
        </p:nvSpPr>
        <p:spPr>
          <a:xfrm>
            <a:off x="2660904" y="393192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343635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mbered points ">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30936" y="1536192"/>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a:lvl1pPr>
          </a:lstStyle>
          <a:p>
            <a:r>
              <a:rPr lang="en-US"/>
              <a:t>Click to edit Master title style</a:t>
            </a:r>
          </a:p>
        </p:txBody>
      </p:sp>
      <p:sp>
        <p:nvSpPr>
          <p:cNvPr id="9" name="Text Placeholder 10"/>
          <p:cNvSpPr>
            <a:spLocks noGrp="1"/>
          </p:cNvSpPr>
          <p:nvPr>
            <p:ph type="body" sz="quarter" idx="17"/>
          </p:nvPr>
        </p:nvSpPr>
        <p:spPr>
          <a:xfrm>
            <a:off x="630936" y="2779776"/>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8"/>
          </p:nvPr>
        </p:nvSpPr>
        <p:spPr>
          <a:xfrm>
            <a:off x="630936" y="4023360"/>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9"/>
          </p:nvPr>
        </p:nvSpPr>
        <p:spPr>
          <a:xfrm>
            <a:off x="630936" y="5266944"/>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p:cNvSpPr>
            <a:spLocks noGrp="1"/>
          </p:cNvSpPr>
          <p:nvPr>
            <p:ph type="body" sz="quarter" idx="20"/>
          </p:nvPr>
        </p:nvSpPr>
        <p:spPr>
          <a:xfrm>
            <a:off x="4965192" y="1536192"/>
            <a:ext cx="3776472" cy="859536"/>
          </a:xfrm>
        </p:spPr>
        <p:txBody>
          <a:bodyPr/>
          <a:lstStyle>
            <a:lvl1pPr marL="0" indent="0">
              <a:defRPr sz="1800">
                <a:latin typeface="Arial" pitchFamily="34" charset="0"/>
                <a:cs typeface="Arial" pitchFamily="34" charset="0"/>
              </a:defRPr>
            </a:lvl1pPr>
            <a:lvl2pPr>
              <a:buFont typeface="Wingdings" pitchFamily="2" charset="2"/>
              <a:buChar cha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0"/>
          <p:cNvSpPr>
            <a:spLocks noGrp="1"/>
          </p:cNvSpPr>
          <p:nvPr>
            <p:ph type="body" sz="quarter" idx="21"/>
          </p:nvPr>
        </p:nvSpPr>
        <p:spPr>
          <a:xfrm>
            <a:off x="4965192" y="2779776"/>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0"/>
          <p:cNvSpPr>
            <a:spLocks noGrp="1"/>
          </p:cNvSpPr>
          <p:nvPr>
            <p:ph type="body" sz="quarter" idx="22"/>
          </p:nvPr>
        </p:nvSpPr>
        <p:spPr>
          <a:xfrm>
            <a:off x="4965192" y="4023360"/>
            <a:ext cx="3776472" cy="859536"/>
          </a:xfrm>
        </p:spPr>
        <p:txBody>
          <a:bodyPr/>
          <a:lstStyle>
            <a:lvl1pPr marL="0" indent="0">
              <a:defRPr sz="1800">
                <a:latin typeface="Arial" pitchFamily="34" charset="0"/>
                <a:cs typeface="Arial" pitchFamily="34" charset="0"/>
              </a:defRPr>
            </a:lvl1pPr>
            <a:lvl2pPr>
              <a:buFont typeface="Wingdings" pitchFamily="2" charset="2"/>
              <a:buChar cha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0"/>
          <p:cNvSpPr>
            <a:spLocks noGrp="1"/>
          </p:cNvSpPr>
          <p:nvPr>
            <p:ph type="body" sz="quarter" idx="23"/>
          </p:nvPr>
        </p:nvSpPr>
        <p:spPr>
          <a:xfrm>
            <a:off x="4965192" y="5266944"/>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71243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ra w/ 2 Chevr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13"/>
          </p:nvPr>
        </p:nvSpPr>
        <p:spPr>
          <a:xfrm>
            <a:off x="393192"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p>
        </p:txBody>
      </p:sp>
      <p:sp>
        <p:nvSpPr>
          <p:cNvPr id="6" name="Text Placeholder 10"/>
          <p:cNvSpPr>
            <a:spLocks noGrp="1"/>
          </p:cNvSpPr>
          <p:nvPr>
            <p:ph type="body" sz="quarter" idx="14"/>
          </p:nvPr>
        </p:nvSpPr>
        <p:spPr>
          <a:xfrm>
            <a:off x="4562856"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417669969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200400"/>
            <a:ext cx="4169664" cy="3090672"/>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4736592" y="3200400"/>
            <a:ext cx="4005072" cy="3090672"/>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1699531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1434"/>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4562856" y="1828800"/>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7147381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text slide (full page w/2 co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402336" y="2185416"/>
            <a:ext cx="4005072" cy="41056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5513" y="2187194"/>
            <a:ext cx="4005072" cy="41056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7" name="Text Placeholder 10"/>
          <p:cNvSpPr>
            <a:spLocks noGrp="1"/>
          </p:cNvSpPr>
          <p:nvPr>
            <p:ph type="body" sz="quarter" idx="16"/>
          </p:nvPr>
        </p:nvSpPr>
        <p:spPr>
          <a:xfrm>
            <a:off x="2478024"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p:cNvSpPr>
            <a:spLocks noGrp="1"/>
          </p:cNvSpPr>
          <p:nvPr>
            <p:ph type="body" sz="quarter" idx="17"/>
          </p:nvPr>
        </p:nvSpPr>
        <p:spPr>
          <a:xfrm>
            <a:off x="4562856"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8"/>
          </p:nvPr>
        </p:nvSpPr>
        <p:spPr>
          <a:xfrm>
            <a:off x="6647688"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4519789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8" name="Text Placeholder 10"/>
          <p:cNvSpPr>
            <a:spLocks noGrp="1"/>
          </p:cNvSpPr>
          <p:nvPr>
            <p:ph type="body" sz="quarter" idx="16"/>
          </p:nvPr>
        </p:nvSpPr>
        <p:spPr>
          <a:xfrm>
            <a:off x="317296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7"/>
          </p:nvPr>
        </p:nvSpPr>
        <p:spPr>
          <a:xfrm>
            <a:off x="596188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8"/>
          </p:nvPr>
        </p:nvSpPr>
        <p:spPr>
          <a:xfrm>
            <a:off x="402336"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9"/>
          </p:nvPr>
        </p:nvSpPr>
        <p:spPr>
          <a:xfrm>
            <a:off x="4727448"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837325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01906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s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0857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8" name="Chart Placeholder 7"/>
          <p:cNvSpPr>
            <a:spLocks noGrp="1"/>
          </p:cNvSpPr>
          <p:nvPr>
            <p:ph type="chart" sz="quarter" idx="15"/>
          </p:nvPr>
        </p:nvSpPr>
        <p:spPr>
          <a:xfrm>
            <a:off x="393192" y="1728216"/>
            <a:ext cx="3968496" cy="3986784"/>
          </a:xfrm>
        </p:spPr>
        <p:txBody>
          <a:bodyPr/>
          <a:lstStyle>
            <a:lvl1pPr>
              <a:buNone/>
              <a:defRPr/>
            </a:lvl1pPr>
          </a:lstStyle>
          <a:p>
            <a:pPr lvl="0"/>
            <a:r>
              <a:rPr lang="en-US" noProof="0" dirty="0"/>
              <a:t>Click icon to add chart</a:t>
            </a:r>
          </a:p>
        </p:txBody>
      </p:sp>
    </p:spTree>
    <p:extLst>
      <p:ext uri="{BB962C8B-B14F-4D97-AF65-F5344CB8AC3E}">
        <p14:creationId xmlns:p14="http://schemas.microsoft.com/office/powerpoint/2010/main" val="318407023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s (top)">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00050" y="5056632"/>
            <a:ext cx="8341614" cy="1243584"/>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8" name="Chart Placeholder 7"/>
          <p:cNvSpPr>
            <a:spLocks noGrp="1"/>
          </p:cNvSpPr>
          <p:nvPr>
            <p:ph type="chart" sz="quarter" idx="15"/>
          </p:nvPr>
        </p:nvSpPr>
        <p:spPr>
          <a:xfrm>
            <a:off x="438912" y="1197864"/>
            <a:ext cx="8275320" cy="3383280"/>
          </a:xfrm>
        </p:spPr>
        <p:txBody>
          <a:bodyPr/>
          <a:lstStyle>
            <a:lvl1pPr>
              <a:buNone/>
              <a:defRPr/>
            </a:lvl1pPr>
          </a:lstStyle>
          <a:p>
            <a:pPr lvl="0"/>
            <a:r>
              <a:rPr lang="en-US" noProof="0" dirty="0"/>
              <a:t>Click icon to add chart</a:t>
            </a:r>
          </a:p>
        </p:txBody>
      </p:sp>
    </p:spTree>
    <p:extLst>
      <p:ext uri="{BB962C8B-B14F-4D97-AF65-F5344CB8AC3E}">
        <p14:creationId xmlns:p14="http://schemas.microsoft.com/office/powerpoint/2010/main" val="348358443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5" name="Text Placeholder 4"/>
          <p:cNvSpPr>
            <a:spLocks noGrp="1"/>
          </p:cNvSpPr>
          <p:nvPr>
            <p:ph type="body" sz="quarter" idx="10"/>
          </p:nvPr>
        </p:nvSpPr>
        <p:spPr>
          <a:xfrm>
            <a:off x="400050" y="1155700"/>
            <a:ext cx="8337550" cy="5137150"/>
          </a:xfrm>
        </p:spPr>
        <p:txBody>
          <a:bodyPr/>
          <a:lstStyle/>
          <a:p>
            <a:pPr lvl="0"/>
            <a:r>
              <a:rPr lang="en-US"/>
              <a:t>Click to edit Master text styles</a:t>
            </a:r>
          </a:p>
        </p:txBody>
      </p:sp>
    </p:spTree>
    <p:extLst>
      <p:ext uri="{BB962C8B-B14F-4D97-AF65-F5344CB8AC3E}">
        <p14:creationId xmlns:p14="http://schemas.microsoft.com/office/powerpoint/2010/main" val="335978600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044952"/>
            <a:ext cx="4005072" cy="3246120"/>
          </a:xfrm>
        </p:spPr>
        <p:txBody>
          <a:bodyPr/>
          <a:lstStyle>
            <a:lvl1pPr marL="0" indent="0">
              <a:defRPr sz="2000">
                <a:solidFill>
                  <a:schemeClr val="tx1"/>
                </a:solidFill>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4736592" y="3044952"/>
            <a:ext cx="4005072" cy="3246120"/>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639292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295952177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407988"/>
            <a:ext cx="8337550" cy="365125"/>
          </a:xfrm>
        </p:spPr>
        <p:txBody>
          <a:bodyPr/>
          <a:lstStyle>
            <a:lvl1pPr>
              <a:defRPr sz="2400"/>
            </a:lvl1pPr>
          </a:lstStyle>
          <a:p>
            <a:r>
              <a:rPr lang="en-US"/>
              <a:t>Click to edit Master title style</a:t>
            </a:r>
            <a:endParaRPr lang="en-US" dirty="0"/>
          </a:p>
        </p:txBody>
      </p:sp>
      <p:sp>
        <p:nvSpPr>
          <p:cNvPr id="3" name="Table Placeholder 2"/>
          <p:cNvSpPr>
            <a:spLocks noGrp="1"/>
          </p:cNvSpPr>
          <p:nvPr>
            <p:ph type="tbl" idx="1"/>
          </p:nvPr>
        </p:nvSpPr>
        <p:spPr>
          <a:xfrm>
            <a:off x="400050" y="1154113"/>
            <a:ext cx="8337550" cy="5135562"/>
          </a:xfrm>
        </p:spPr>
        <p:txBody>
          <a:bodyPr/>
          <a:lstStyle/>
          <a:p>
            <a:pPr lvl="0"/>
            <a:r>
              <a:rPr lang="en-US" noProof="0" dirty="0"/>
              <a:t>Click icon to add table</a:t>
            </a:r>
          </a:p>
        </p:txBody>
      </p:sp>
    </p:spTree>
    <p:extLst>
      <p:ext uri="{BB962C8B-B14F-4D97-AF65-F5344CB8AC3E}">
        <p14:creationId xmlns:p14="http://schemas.microsoft.com/office/powerpoint/2010/main" val="16221039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HP_223"/>
          <p:cNvSpPr txBox="1">
            <a:spLocks/>
          </p:cNvSpPr>
          <p:nvPr userDrawn="1"/>
        </p:nvSpPr>
        <p:spPr bwMode="auto">
          <a:xfrm>
            <a:off x="3330575" y="1019175"/>
            <a:ext cx="4005263" cy="1193800"/>
          </a:xfrm>
          <a:prstGeom prst="rect">
            <a:avLst/>
          </a:prstGeom>
        </p:spPr>
        <p:txBody>
          <a:bodyPr/>
          <a:lstStyle/>
          <a:p>
            <a:pPr marL="227013" lvl="1" indent="-225425" fontAlgn="base">
              <a:lnSpc>
                <a:spcPct val="106000"/>
              </a:lnSpc>
              <a:spcBef>
                <a:spcPct val="40000"/>
              </a:spcBef>
              <a:spcAft>
                <a:spcPct val="0"/>
              </a:spcAft>
              <a:buClr>
                <a:srgbClr val="000000"/>
              </a:buClr>
              <a:buFont typeface="Wingdings 2" pitchFamily="18" charset="2"/>
              <a:buChar char="¡"/>
              <a:defRPr/>
            </a:pPr>
            <a:r>
              <a:rPr lang="en-US" sz="2000" dirty="0">
                <a:solidFill>
                  <a:srgbClr val="000000"/>
                </a:solidFill>
                <a:cs typeface="Arial" charset="0"/>
              </a:rPr>
              <a:t>Bullet</a:t>
            </a:r>
          </a:p>
          <a:p>
            <a:pPr marL="342900" indent="-342900" fontAlgn="base">
              <a:lnSpc>
                <a:spcPct val="106000"/>
              </a:lnSpc>
              <a:spcBef>
                <a:spcPct val="40000"/>
              </a:spcBef>
              <a:spcAft>
                <a:spcPct val="0"/>
              </a:spcAft>
              <a:buClr>
                <a:srgbClr val="000000"/>
              </a:buClr>
              <a:buSzPct val="80000"/>
              <a:buFont typeface="Wingdings" pitchFamily="2" charset="2"/>
              <a:buNone/>
              <a:defRPr/>
            </a:pPr>
            <a:endParaRPr lang="en-US" sz="2000" dirty="0">
              <a:solidFill>
                <a:srgbClr val="000000"/>
              </a:solidFill>
              <a:cs typeface="Arial" charset="0"/>
            </a:endParaRPr>
          </a:p>
        </p:txBody>
      </p:sp>
    </p:spTree>
    <p:extLst>
      <p:ext uri="{BB962C8B-B14F-4D97-AF65-F5344CB8AC3E}">
        <p14:creationId xmlns:p14="http://schemas.microsoft.com/office/powerpoint/2010/main" val="25632021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text slide (full page w/2 col. hd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402336" y="2715768"/>
            <a:ext cx="4005072" cy="358444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2706624"/>
            <a:ext cx="4005072" cy="358444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5901" y="1485901"/>
            <a:ext cx="4289425" cy="24806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6" y="1485901"/>
            <a:ext cx="4291013" cy="24806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938149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content">
    <p:spTree>
      <p:nvGrpSpPr>
        <p:cNvPr id="1" name=""/>
        <p:cNvGrpSpPr/>
        <p:nvPr/>
      </p:nvGrpSpPr>
      <p:grpSpPr>
        <a:xfrm>
          <a:off x="0" y="0"/>
          <a:ext cx="0" cy="0"/>
          <a:chOff x="0" y="0"/>
          <a:chExt cx="0" cy="0"/>
        </a:xfrm>
      </p:grpSpPr>
      <p:sp>
        <p:nvSpPr>
          <p:cNvPr id="4" name="Line 47"/>
          <p:cNvSpPr>
            <a:spLocks noChangeShapeType="1"/>
          </p:cNvSpPr>
          <p:nvPr userDrawn="1"/>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2776"/>
              </a:solidFill>
              <a:cs typeface="Arial" charset="0"/>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5" name="Text Placeholder 4"/>
          <p:cNvSpPr>
            <a:spLocks noGrp="1"/>
          </p:cNvSpPr>
          <p:nvPr>
            <p:ph type="body" sz="quarter" idx="10"/>
          </p:nvPr>
        </p:nvSpPr>
        <p:spPr>
          <a:xfrm>
            <a:off x="400050" y="1155700"/>
            <a:ext cx="8337550" cy="5137150"/>
          </a:xfrm>
        </p:spPr>
        <p:txBody>
          <a:bodyPr/>
          <a:lstStyle>
            <a:lvl1pPr>
              <a:defRPr sz="2000"/>
            </a:lvl1pPr>
          </a:lstStyle>
          <a:p>
            <a:pPr lvl="0"/>
            <a:r>
              <a:rPr lang="en-US"/>
              <a:t>Click to edit Master text styles</a:t>
            </a:r>
          </a:p>
        </p:txBody>
      </p:sp>
      <p:sp>
        <p:nvSpPr>
          <p:cNvPr id="7" name="Text Box 5"/>
          <p:cNvSpPr txBox="1">
            <a:spLocks noChangeArrowheads="1"/>
          </p:cNvSpPr>
          <p:nvPr userDrawn="1"/>
        </p:nvSpPr>
        <p:spPr bwMode="invGray">
          <a:xfrm>
            <a:off x="4517489" y="6707431"/>
            <a:ext cx="110608" cy="10611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2776"/>
              </a:buClr>
              <a:buSzPct val="65000"/>
              <a:buFont typeface="Wingdings" pitchFamily="2" charset="2"/>
              <a:buNone/>
              <a:defRPr/>
            </a:pPr>
            <a:fld id="{E89F17DF-7329-4B49-A4AE-A64E3CE0CA1B}" type="slidenum">
              <a:rPr lang="en-US" sz="700" smtClean="0">
                <a:solidFill>
                  <a:srgbClr val="002776"/>
                </a:solidFill>
                <a:cs typeface="Arial" charset="0"/>
              </a:rPr>
              <a:pPr algn="ctr" eaLnBrk="0" fontAlgn="base" hangingPunct="0">
                <a:lnSpc>
                  <a:spcPct val="106000"/>
                </a:lnSpc>
                <a:spcBef>
                  <a:spcPct val="0"/>
                </a:spcBef>
                <a:spcAft>
                  <a:spcPct val="0"/>
                </a:spcAft>
                <a:buClr>
                  <a:srgbClr val="002776"/>
                </a:buClr>
                <a:buSzPct val="65000"/>
                <a:buFont typeface="Wingdings" pitchFamily="2" charset="2"/>
                <a:buNone/>
                <a:defRPr/>
              </a:pPr>
              <a:t>‹#›</a:t>
            </a:fld>
            <a:endParaRPr lang="en-US" sz="1200" dirty="0">
              <a:solidFill>
                <a:srgbClr val="002776"/>
              </a:solidFill>
              <a:cs typeface="Arial" charset="0"/>
            </a:endParaRPr>
          </a:p>
        </p:txBody>
      </p:sp>
      <p:pic>
        <p:nvPicPr>
          <p:cNvPr id="6" name="Picture 5" descr="DEL_PRI_RGB"/>
          <p:cNvPicPr>
            <a:picLocks noChangeArrowheads="1"/>
          </p:cNvPicPr>
          <p:nvPr userDrawn="1"/>
        </p:nvPicPr>
        <p:blipFill>
          <a:blip r:embed="rId2" cstate="print"/>
          <a:srcRect l="7785" t="27351" r="9871" b="25598"/>
          <a:stretch>
            <a:fillRect/>
          </a:stretch>
        </p:blipFill>
        <p:spPr bwMode="auto">
          <a:xfrm>
            <a:off x="287149" y="6529961"/>
            <a:ext cx="1084451" cy="239271"/>
          </a:xfrm>
          <a:prstGeom prst="rect">
            <a:avLst/>
          </a:prstGeom>
          <a:noFill/>
          <a:ln w="9525">
            <a:noFill/>
            <a:miter lim="800000"/>
            <a:headEnd/>
            <a:tailEnd/>
          </a:ln>
        </p:spPr>
      </p:pic>
    </p:spTree>
    <p:extLst>
      <p:ext uri="{BB962C8B-B14F-4D97-AF65-F5344CB8AC3E}">
        <p14:creationId xmlns:p14="http://schemas.microsoft.com/office/powerpoint/2010/main" val="21360678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notes">
    <p:spTree>
      <p:nvGrpSpPr>
        <p:cNvPr id="1" name=""/>
        <p:cNvGrpSpPr/>
        <p:nvPr/>
      </p:nvGrpSpPr>
      <p:grpSpPr>
        <a:xfrm>
          <a:off x="0" y="0"/>
          <a:ext cx="0" cy="0"/>
          <a:chOff x="0" y="0"/>
          <a:chExt cx="0" cy="0"/>
        </a:xfrm>
      </p:grpSpPr>
      <p:sp>
        <p:nvSpPr>
          <p:cNvPr id="4" name="Line 47"/>
          <p:cNvSpPr>
            <a:spLocks noChangeShapeType="1"/>
          </p:cNvSpPr>
          <p:nvPr userDrawn="1"/>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2776"/>
              </a:solidFill>
              <a:cs typeface="Arial" charset="0"/>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5" name="Text Placeholder 4"/>
          <p:cNvSpPr>
            <a:spLocks noGrp="1"/>
          </p:cNvSpPr>
          <p:nvPr>
            <p:ph type="body" sz="quarter" idx="10"/>
          </p:nvPr>
        </p:nvSpPr>
        <p:spPr>
          <a:xfrm>
            <a:off x="400050" y="964306"/>
            <a:ext cx="8337550" cy="364763"/>
          </a:xfrm>
        </p:spPr>
        <p:txBody>
          <a:bodyPr/>
          <a:lstStyle>
            <a:lvl1pPr>
              <a:defRPr sz="2000"/>
            </a:lvl1pPr>
          </a:lstStyle>
          <a:p>
            <a:pPr lvl="0"/>
            <a:r>
              <a:rPr lang="en-US" dirty="0"/>
              <a:t>Click to edit Master text styles</a:t>
            </a:r>
          </a:p>
        </p:txBody>
      </p:sp>
      <p:sp>
        <p:nvSpPr>
          <p:cNvPr id="7" name="Text Box 5"/>
          <p:cNvSpPr txBox="1">
            <a:spLocks noChangeArrowheads="1"/>
          </p:cNvSpPr>
          <p:nvPr userDrawn="1"/>
        </p:nvSpPr>
        <p:spPr bwMode="invGray">
          <a:xfrm>
            <a:off x="4517489" y="6707431"/>
            <a:ext cx="110608" cy="10611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2776"/>
              </a:buClr>
              <a:buSzPct val="65000"/>
              <a:buFont typeface="Wingdings" pitchFamily="2" charset="2"/>
              <a:buNone/>
              <a:defRPr/>
            </a:pPr>
            <a:fld id="{E89F17DF-7329-4B49-A4AE-A64E3CE0CA1B}" type="slidenum">
              <a:rPr lang="en-US" sz="700" smtClean="0">
                <a:solidFill>
                  <a:srgbClr val="002776"/>
                </a:solidFill>
                <a:cs typeface="Arial" charset="0"/>
              </a:rPr>
              <a:pPr algn="ctr" eaLnBrk="0" fontAlgn="base" hangingPunct="0">
                <a:lnSpc>
                  <a:spcPct val="106000"/>
                </a:lnSpc>
                <a:spcBef>
                  <a:spcPct val="0"/>
                </a:spcBef>
                <a:spcAft>
                  <a:spcPct val="0"/>
                </a:spcAft>
                <a:buClr>
                  <a:srgbClr val="002776"/>
                </a:buClr>
                <a:buSzPct val="65000"/>
                <a:buFont typeface="Wingdings" pitchFamily="2" charset="2"/>
                <a:buNone/>
                <a:defRPr/>
              </a:pPr>
              <a:t>‹#›</a:t>
            </a:fld>
            <a:endParaRPr lang="en-US" sz="700" dirty="0">
              <a:solidFill>
                <a:srgbClr val="002776"/>
              </a:solidFill>
              <a:cs typeface="Arial" charset="0"/>
            </a:endParaRPr>
          </a:p>
        </p:txBody>
      </p:sp>
      <p:cxnSp>
        <p:nvCxnSpPr>
          <p:cNvPr id="9" name="Straight Connector 8"/>
          <p:cNvCxnSpPr/>
          <p:nvPr userDrawn="1"/>
        </p:nvCxnSpPr>
        <p:spPr bwMode="auto">
          <a:xfrm>
            <a:off x="400050" y="2356878"/>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0" name="Straight Connector 9"/>
          <p:cNvCxnSpPr/>
          <p:nvPr userDrawn="1"/>
        </p:nvCxnSpPr>
        <p:spPr bwMode="auto">
          <a:xfrm>
            <a:off x="400050" y="2853064"/>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1" name="Straight Connector 10"/>
          <p:cNvCxnSpPr/>
          <p:nvPr userDrawn="1"/>
        </p:nvCxnSpPr>
        <p:spPr bwMode="auto">
          <a:xfrm>
            <a:off x="400050" y="3349250"/>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2" name="Straight Connector 11"/>
          <p:cNvCxnSpPr/>
          <p:nvPr userDrawn="1"/>
        </p:nvCxnSpPr>
        <p:spPr bwMode="auto">
          <a:xfrm>
            <a:off x="400050" y="3845436"/>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3" name="Straight Connector 12"/>
          <p:cNvCxnSpPr/>
          <p:nvPr userDrawn="1"/>
        </p:nvCxnSpPr>
        <p:spPr bwMode="auto">
          <a:xfrm>
            <a:off x="400050" y="4341622"/>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4" name="Straight Connector 13"/>
          <p:cNvCxnSpPr/>
          <p:nvPr userDrawn="1"/>
        </p:nvCxnSpPr>
        <p:spPr bwMode="auto">
          <a:xfrm>
            <a:off x="400050" y="4837808"/>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5" name="Straight Connector 14"/>
          <p:cNvCxnSpPr/>
          <p:nvPr userDrawn="1"/>
        </p:nvCxnSpPr>
        <p:spPr bwMode="auto">
          <a:xfrm>
            <a:off x="400050" y="5333994"/>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6" name="Straight Connector 15"/>
          <p:cNvCxnSpPr/>
          <p:nvPr userDrawn="1"/>
        </p:nvCxnSpPr>
        <p:spPr bwMode="auto">
          <a:xfrm>
            <a:off x="400050" y="5830180"/>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7" name="Straight Connector 16"/>
          <p:cNvCxnSpPr/>
          <p:nvPr userDrawn="1"/>
        </p:nvCxnSpPr>
        <p:spPr bwMode="auto">
          <a:xfrm>
            <a:off x="400050" y="6326366"/>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sp>
        <p:nvSpPr>
          <p:cNvPr id="19" name="TextBox 18"/>
          <p:cNvSpPr txBox="1"/>
          <p:nvPr userDrawn="1"/>
        </p:nvSpPr>
        <p:spPr bwMode="auto">
          <a:xfrm>
            <a:off x="400050" y="1639220"/>
            <a:ext cx="8330184" cy="260969"/>
          </a:xfrm>
          <a:prstGeom prst="rect">
            <a:avLst/>
          </a:prstGeom>
        </p:spPr>
        <p:txBody>
          <a:bodyPr wrap="square" lIns="0" tIns="0" rIns="0" bIns="0" rtlCol="0">
            <a:spAutoFit/>
          </a:bodyPr>
          <a:lstStyle/>
          <a:p>
            <a:pPr marL="227013" indent="-225425" fontAlgn="base">
              <a:lnSpc>
                <a:spcPct val="106000"/>
              </a:lnSpc>
              <a:spcBef>
                <a:spcPct val="40000"/>
              </a:spcBef>
              <a:spcAft>
                <a:spcPct val="0"/>
              </a:spcAft>
              <a:buClr>
                <a:srgbClr val="000000"/>
              </a:buClr>
              <a:buFont typeface="Wingdings 2" pitchFamily="18" charset="2"/>
              <a:buNone/>
            </a:pPr>
            <a:r>
              <a:rPr lang="en-US" sz="1600" dirty="0">
                <a:solidFill>
                  <a:srgbClr val="002776"/>
                </a:solidFill>
                <a:cs typeface="Arial" charset="0"/>
              </a:rPr>
              <a:t>Notes:</a:t>
            </a:r>
          </a:p>
        </p:txBody>
      </p:sp>
      <p:pic>
        <p:nvPicPr>
          <p:cNvPr id="18" name="Picture 17" descr="DEL_PRI_RGB"/>
          <p:cNvPicPr>
            <a:picLocks noChangeArrowheads="1"/>
          </p:cNvPicPr>
          <p:nvPr userDrawn="1"/>
        </p:nvPicPr>
        <p:blipFill>
          <a:blip r:embed="rId2" cstate="print"/>
          <a:srcRect l="7785" t="27351" r="9871" b="25598"/>
          <a:stretch>
            <a:fillRect/>
          </a:stretch>
        </p:blipFill>
        <p:spPr bwMode="auto">
          <a:xfrm>
            <a:off x="287149" y="6529961"/>
            <a:ext cx="1084451" cy="239271"/>
          </a:xfrm>
          <a:prstGeom prst="rect">
            <a:avLst/>
          </a:prstGeom>
          <a:noFill/>
          <a:ln w="9525">
            <a:noFill/>
            <a:miter lim="800000"/>
            <a:headEnd/>
            <a:tailEnd/>
          </a:ln>
        </p:spPr>
      </p:pic>
    </p:spTree>
    <p:extLst>
      <p:ext uri="{BB962C8B-B14F-4D97-AF65-F5344CB8AC3E}">
        <p14:creationId xmlns:p14="http://schemas.microsoft.com/office/powerpoint/2010/main" val="1303239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06400" y="1155700"/>
            <a:ext cx="8339328" cy="5138928"/>
          </a:xfrm>
        </p:spPr>
        <p:txBody>
          <a:bodyPr/>
          <a:lstStyle>
            <a:lvl1pPr>
              <a:buNone/>
              <a:defRPr/>
            </a:lvl1pPr>
            <a:lvl2pPr>
              <a:buFont typeface="Arial" pitchFamily="34" charset="0"/>
              <a:buChar char="•"/>
              <a:defRPr/>
            </a:lvl2pPr>
            <a:lvl3pPr>
              <a:defRPr sz="1800"/>
            </a:lvl3pPr>
            <a:lvl4pP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2400"/>
            </a:lvl1pPr>
          </a:lstStyle>
          <a:p>
            <a:r>
              <a:rPr lang="en-US" dirty="0"/>
              <a:t>Click to edit Master title style</a:t>
            </a:r>
          </a:p>
        </p:txBody>
      </p:sp>
      <p:pic>
        <p:nvPicPr>
          <p:cNvPr id="4" name="Picture 3" descr="DEL_PRI_RGB"/>
          <p:cNvPicPr>
            <a:picLocks noChangeArrowheads="1"/>
          </p:cNvPicPr>
          <p:nvPr userDrawn="1"/>
        </p:nvPicPr>
        <p:blipFill>
          <a:blip r:embed="rId2" cstate="print"/>
          <a:srcRect l="7785" t="27351" r="9871" b="25598"/>
          <a:stretch>
            <a:fillRect/>
          </a:stretch>
        </p:blipFill>
        <p:spPr bwMode="auto">
          <a:xfrm>
            <a:off x="287149" y="6529961"/>
            <a:ext cx="1084451" cy="239271"/>
          </a:xfrm>
          <a:prstGeom prst="rect">
            <a:avLst/>
          </a:prstGeom>
          <a:noFill/>
          <a:ln w="9525">
            <a:noFill/>
            <a:miter lim="800000"/>
            <a:headEnd/>
            <a:tailEnd/>
          </a:ln>
        </p:spPr>
      </p:pic>
    </p:spTree>
    <p:extLst>
      <p:ext uri="{BB962C8B-B14F-4D97-AF65-F5344CB8AC3E}">
        <p14:creationId xmlns:p14="http://schemas.microsoft.com/office/powerpoint/2010/main" val="985126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2" descr="X:\_CA_CalSTRS PAS Demo_071510\Graphics\Images\86488331.jpg"/>
          <p:cNvPicPr>
            <a:picLocks noChangeAspect="1" noChangeArrowheads="1"/>
          </p:cNvPicPr>
          <p:nvPr userDrawn="1"/>
        </p:nvPicPr>
        <p:blipFill>
          <a:blip r:embed="rId2" cstate="print"/>
          <a:srcRect l="21945" r="19053" b="33593"/>
          <a:stretch>
            <a:fillRect/>
          </a:stretch>
        </p:blipFill>
        <p:spPr bwMode="auto">
          <a:xfrm>
            <a:off x="-1" y="0"/>
            <a:ext cx="9144001" cy="6858000"/>
          </a:xfrm>
          <a:prstGeom prst="rect">
            <a:avLst/>
          </a:prstGeom>
          <a:noFill/>
        </p:spPr>
      </p:pic>
      <p:sp>
        <p:nvSpPr>
          <p:cNvPr id="11" name="Title 10"/>
          <p:cNvSpPr>
            <a:spLocks noGrp="1"/>
          </p:cNvSpPr>
          <p:nvPr>
            <p:ph type="title"/>
          </p:nvPr>
        </p:nvSpPr>
        <p:spPr>
          <a:xfrm>
            <a:off x="400050" y="5887132"/>
            <a:ext cx="8337550" cy="790116"/>
          </a:xfrm>
        </p:spPr>
        <p:txBody>
          <a:bodyPr anchor="ctr"/>
          <a:lstStyle>
            <a:lvl1pPr algn="ctr">
              <a:defRPr sz="4800" b="0">
                <a:effectLst>
                  <a:outerShdw blurRad="50800" dist="38100" dir="2700000" algn="tl" rotWithShape="0">
                    <a:prstClr val="black">
                      <a:alpha val="40000"/>
                    </a:prstClr>
                  </a:outerShdw>
                </a:effectLst>
                <a:latin typeface="Times New Roman" pitchFamily="18" charset="0"/>
                <a:cs typeface="Times New Roman" pitchFamily="18" charset="0"/>
              </a:defRPr>
            </a:lvl1pPr>
          </a:lstStyle>
          <a:p>
            <a:r>
              <a:rPr lang="en-US" dirty="0"/>
              <a:t>Click to edit Master title style</a:t>
            </a:r>
          </a:p>
        </p:txBody>
      </p:sp>
      <p:sp>
        <p:nvSpPr>
          <p:cNvPr id="12" name="TextBox 3"/>
          <p:cNvSpPr txBox="1">
            <a:spLocks noChangeArrowheads="1"/>
          </p:cNvSpPr>
          <p:nvPr userDrawn="1"/>
        </p:nvSpPr>
        <p:spPr bwMode="auto">
          <a:xfrm>
            <a:off x="457199" y="1988104"/>
            <a:ext cx="8339328" cy="2185214"/>
          </a:xfrm>
          <a:prstGeom prst="rect">
            <a:avLst/>
          </a:prstGeom>
          <a:noFill/>
          <a:ln w="9525">
            <a:noFill/>
            <a:miter lim="800000"/>
            <a:headEnd/>
            <a:tailEnd/>
          </a:ln>
        </p:spPr>
        <p:txBody>
          <a:bodyPr wrap="square" lIns="0" tIns="0" rIns="0" bIns="0">
            <a:spAutoFit/>
          </a:bodyPr>
          <a:lstStyle/>
          <a:p>
            <a:pPr indent="1588" fontAlgn="base">
              <a:spcBef>
                <a:spcPts val="1800"/>
              </a:spcBef>
              <a:spcAft>
                <a:spcPct val="0"/>
              </a:spcAft>
              <a:buFont typeface="+mj-lt"/>
              <a:buNone/>
            </a:pPr>
            <a:r>
              <a:rPr lang="en-US" sz="2800" dirty="0">
                <a:solidFill>
                  <a:srgbClr val="FFFFFF"/>
                </a:solidFill>
                <a:latin typeface="Times New Roman" pitchFamily="18" charset="0"/>
                <a:cs typeface="Times New Roman" pitchFamily="18" charset="0"/>
              </a:rPr>
              <a:t>Embedded best practices give you a head start</a:t>
            </a:r>
          </a:p>
          <a:p>
            <a:pPr indent="1588" fontAlgn="base">
              <a:spcBef>
                <a:spcPts val="1800"/>
              </a:spcBef>
              <a:spcAft>
                <a:spcPct val="0"/>
              </a:spcAft>
              <a:buFont typeface="+mj-lt"/>
              <a:buNone/>
              <a:defRPr/>
            </a:pPr>
            <a:r>
              <a:rPr lang="en-US" sz="2800" dirty="0">
                <a:solidFill>
                  <a:srgbClr val="FFFFFF"/>
                </a:solidFill>
                <a:latin typeface="Times New Roman" pitchFamily="18" charset="0"/>
                <a:cs typeface="Times New Roman" pitchFamily="18" charset="0"/>
              </a:rPr>
              <a:t>Internet-based self service capability of DPAS drives greater savings of time and money</a:t>
            </a:r>
          </a:p>
          <a:p>
            <a:pPr indent="1588" fontAlgn="base">
              <a:spcBef>
                <a:spcPts val="1800"/>
              </a:spcBef>
              <a:spcAft>
                <a:spcPct val="0"/>
              </a:spcAft>
              <a:buFont typeface="+mj-lt"/>
              <a:buNone/>
              <a:defRPr/>
            </a:pPr>
            <a:r>
              <a:rPr lang="en-US" sz="2800" dirty="0">
                <a:solidFill>
                  <a:srgbClr val="FFFFFF"/>
                </a:solidFill>
                <a:latin typeface="Times New Roman" pitchFamily="18" charset="0"/>
                <a:cs typeface="Times New Roman" pitchFamily="18" charset="0"/>
              </a:rPr>
              <a:t>DPAS is the lower risk, proven solution</a:t>
            </a:r>
          </a:p>
        </p:txBody>
      </p:sp>
      <p:sp>
        <p:nvSpPr>
          <p:cNvPr id="13" name="Text Box 5"/>
          <p:cNvSpPr txBox="1">
            <a:spLocks noChangeArrowheads="1"/>
          </p:cNvSpPr>
          <p:nvPr userDrawn="1"/>
        </p:nvSpPr>
        <p:spPr bwMode="auto">
          <a:xfrm>
            <a:off x="457199" y="1008143"/>
            <a:ext cx="8293395" cy="430887"/>
          </a:xfrm>
          <a:prstGeom prst="rect">
            <a:avLst/>
          </a:prstGeom>
          <a:noFill/>
          <a:ln w="9525">
            <a:noFill/>
            <a:miter lim="800000"/>
            <a:headEnd/>
            <a:tailEnd/>
          </a:ln>
        </p:spPr>
        <p:txBody>
          <a:bodyPr wrap="square" lIns="0" tIns="0" rIns="0" bIns="0">
            <a:spAutoFit/>
          </a:bodyPr>
          <a:lstStyle/>
          <a:p>
            <a:pPr fontAlgn="base">
              <a:spcBef>
                <a:spcPct val="50000"/>
              </a:spcBef>
              <a:spcAft>
                <a:spcPct val="0"/>
              </a:spcAft>
            </a:pPr>
            <a:r>
              <a:rPr lang="en-US" sz="2800" dirty="0">
                <a:solidFill>
                  <a:srgbClr val="94D400"/>
                </a:solidFill>
                <a:latin typeface="Times New Roman" pitchFamily="18" charset="0"/>
                <a:cs typeface="Times New Roman" pitchFamily="18" charset="0"/>
              </a:rPr>
              <a:t>Understanding </a:t>
            </a:r>
            <a:r>
              <a:rPr lang="en-US" sz="2800" dirty="0">
                <a:solidFill>
                  <a:srgbClr val="FFFFFF"/>
                </a:solidFill>
                <a:latin typeface="Times New Roman" pitchFamily="18" charset="0"/>
                <a:cs typeface="Times New Roman" pitchFamily="18" charset="0"/>
              </a:rPr>
              <a:t>+</a:t>
            </a:r>
            <a:r>
              <a:rPr lang="en-US" sz="2800" dirty="0">
                <a:solidFill>
                  <a:srgbClr val="94D400"/>
                </a:solidFill>
                <a:latin typeface="Times New Roman" pitchFamily="18" charset="0"/>
                <a:cs typeface="Times New Roman" pitchFamily="18" charset="0"/>
              </a:rPr>
              <a:t> System </a:t>
            </a:r>
            <a:r>
              <a:rPr lang="en-US" sz="2800" dirty="0">
                <a:solidFill>
                  <a:srgbClr val="FFFFFF"/>
                </a:solidFill>
                <a:latin typeface="Times New Roman" pitchFamily="18" charset="0"/>
                <a:cs typeface="Times New Roman" pitchFamily="18" charset="0"/>
              </a:rPr>
              <a:t>+</a:t>
            </a:r>
            <a:r>
              <a:rPr lang="en-US" sz="2800" dirty="0">
                <a:solidFill>
                  <a:srgbClr val="94D400"/>
                </a:solidFill>
                <a:latin typeface="Times New Roman" pitchFamily="18" charset="0"/>
                <a:cs typeface="Times New Roman" pitchFamily="18" charset="0"/>
              </a:rPr>
              <a:t> Experience </a:t>
            </a:r>
            <a:r>
              <a:rPr lang="en-US" sz="2800" dirty="0">
                <a:solidFill>
                  <a:srgbClr val="FFFFFF"/>
                </a:solidFill>
                <a:latin typeface="Times New Roman" pitchFamily="18" charset="0"/>
                <a:cs typeface="Times New Roman" pitchFamily="18" charset="0"/>
              </a:rPr>
              <a:t>=</a:t>
            </a:r>
            <a:r>
              <a:rPr lang="en-US" sz="2800" dirty="0">
                <a:solidFill>
                  <a:srgbClr val="94D400"/>
                </a:solidFill>
                <a:latin typeface="Times New Roman" pitchFamily="18" charset="0"/>
                <a:cs typeface="Times New Roman" pitchFamily="18" charset="0"/>
              </a:rPr>
              <a:t> Right Solution </a:t>
            </a:r>
          </a:p>
        </p:txBody>
      </p:sp>
      <p:pic>
        <p:nvPicPr>
          <p:cNvPr id="54273" name="Picture 1" descr="I:\Graphics Repository\Logos\Deloitte\Deloitte\DEL_COL_REV.png"/>
          <p:cNvPicPr>
            <a:picLocks noChangeAspect="1" noChangeArrowheads="1"/>
          </p:cNvPicPr>
          <p:nvPr userDrawn="1"/>
        </p:nvPicPr>
        <p:blipFill>
          <a:blip r:embed="rId3" cstate="print"/>
          <a:srcRect/>
          <a:stretch>
            <a:fillRect/>
          </a:stretch>
        </p:blipFill>
        <p:spPr bwMode="auto">
          <a:xfrm>
            <a:off x="457199" y="285394"/>
            <a:ext cx="1448117" cy="269596"/>
          </a:xfrm>
          <a:prstGeom prst="rect">
            <a:avLst/>
          </a:prstGeom>
          <a:noFill/>
        </p:spPr>
      </p:pic>
    </p:spTree>
    <p:extLst>
      <p:ext uri="{BB962C8B-B14F-4D97-AF65-F5344CB8AC3E}">
        <p14:creationId xmlns:p14="http://schemas.microsoft.com/office/powerpoint/2010/main" val="18090776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F9694723-4F90-49D6-A732-7A652D4305A1}" type="datetimeFigureOut">
              <a:rPr lang="en-US" sz="2400" smtClean="0">
                <a:solidFill>
                  <a:srgbClr val="002776"/>
                </a:solidFill>
                <a:cs typeface="Arial" charset="0"/>
              </a:rPr>
              <a:pPr fontAlgn="base">
                <a:spcBef>
                  <a:spcPct val="0"/>
                </a:spcBef>
                <a:spcAft>
                  <a:spcPct val="0"/>
                </a:spcAft>
              </a:pPr>
              <a:t>10/3/2023</a:t>
            </a:fld>
            <a:endParaRPr lang="en-US" sz="2400" dirty="0">
              <a:solidFill>
                <a:srgbClr val="002776"/>
              </a:solidFill>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dirty="0">
              <a:solidFill>
                <a:srgbClr val="002776"/>
              </a:solidFill>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DC080777-8818-4733-A6A3-78D8FA881441}" type="slidenum">
              <a:rPr lang="en-US" sz="2400" smtClean="0">
                <a:solidFill>
                  <a:srgbClr val="002776"/>
                </a:solidFill>
                <a:cs typeface="Arial" charset="0"/>
              </a:rPr>
              <a:pPr fontAlgn="base">
                <a:spcBef>
                  <a:spcPct val="0"/>
                </a:spcBef>
                <a:spcAft>
                  <a:spcPct val="0"/>
                </a:spcAft>
              </a:pPr>
              <a:t>‹#›</a:t>
            </a:fld>
            <a:endParaRPr lang="en-US" sz="2400" dirty="0">
              <a:solidFill>
                <a:srgbClr val="002776"/>
              </a:solidFill>
              <a:cs typeface="Arial" charset="0"/>
            </a:endParaRPr>
          </a:p>
        </p:txBody>
      </p:sp>
    </p:spTree>
    <p:extLst>
      <p:ext uri="{BB962C8B-B14F-4D97-AF65-F5344CB8AC3E}">
        <p14:creationId xmlns:p14="http://schemas.microsoft.com/office/powerpoint/2010/main" val="15320732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585788" y="776288"/>
            <a:ext cx="7972425" cy="4795837"/>
          </a:xfrm>
          <a:prstGeom prst="rect">
            <a:avLst/>
          </a:prstGeom>
          <a:solidFill>
            <a:schemeClr val="bg1"/>
          </a:solidFill>
          <a:ln w="19050" algn="ctr">
            <a:solidFill>
              <a:schemeClr val="accent1"/>
            </a:solidFill>
            <a:miter lim="800000"/>
            <a:headEnd/>
            <a:tailEnd/>
          </a:ln>
          <a:effectLst/>
        </p:spPr>
        <p:txBody>
          <a:bodyPr lIns="90000" tIns="90000" rIns="90000" bIns="90000" anchor="ctr"/>
          <a:lstStyle/>
          <a:p>
            <a:pPr marL="119063" indent="-119063" eaLnBrk="0" fontAlgn="base" hangingPunct="0">
              <a:spcBef>
                <a:spcPct val="50000"/>
              </a:spcBef>
              <a:spcAft>
                <a:spcPct val="0"/>
              </a:spcAft>
              <a:defRPr/>
            </a:pPr>
            <a:endParaRPr lang="en-US" sz="1100" b="1" dirty="0">
              <a:solidFill>
                <a:srgbClr val="000000"/>
              </a:solidFill>
            </a:endParaRPr>
          </a:p>
        </p:txBody>
      </p:sp>
      <p:pic>
        <p:nvPicPr>
          <p:cNvPr id="5" name="Picture 93" descr="LLP logo with big space copy"/>
          <p:cNvPicPr>
            <a:picLocks noChangeAspect="1" noChangeArrowheads="1"/>
          </p:cNvPicPr>
          <p:nvPr userDrawn="1"/>
        </p:nvPicPr>
        <p:blipFill>
          <a:blip r:embed="rId2" cstate="print">
            <a:clrChange>
              <a:clrFrom>
                <a:srgbClr val="FFFFFF"/>
              </a:clrFrom>
              <a:clrTo>
                <a:srgbClr val="FFFFFF">
                  <a:alpha val="0"/>
                </a:srgbClr>
              </a:clrTo>
            </a:clrChange>
          </a:blip>
          <a:srcRect l="983" t="1840" b="59741"/>
          <a:stretch>
            <a:fillRect/>
          </a:stretch>
        </p:blipFill>
        <p:spPr bwMode="gray">
          <a:xfrm>
            <a:off x="895350" y="6026150"/>
            <a:ext cx="1454150" cy="276225"/>
          </a:xfrm>
          <a:prstGeom prst="rect">
            <a:avLst/>
          </a:prstGeom>
          <a:noFill/>
          <a:ln w="9525">
            <a:noFill/>
            <a:miter lim="800000"/>
            <a:headEnd/>
            <a:tailEnd/>
          </a:ln>
        </p:spPr>
      </p:pic>
      <p:sp>
        <p:nvSpPr>
          <p:cNvPr id="3700739" name="MSTSHP_03"/>
          <p:cNvSpPr>
            <a:spLocks noGrp="1" noChangeArrowheads="1"/>
          </p:cNvSpPr>
          <p:nvPr>
            <p:ph type="ctrTitle" sz="quarter"/>
          </p:nvPr>
        </p:nvSpPr>
        <p:spPr>
          <a:xfrm>
            <a:off x="892175" y="2695575"/>
            <a:ext cx="6581775" cy="549275"/>
          </a:xfrm>
          <a:ln algn="ctr"/>
        </p:spPr>
        <p:txBody>
          <a:bodyPr/>
          <a:lstStyle>
            <a:lvl1pPr>
              <a:lnSpc>
                <a:spcPts val="4000"/>
              </a:lnSpc>
              <a:spcBef>
                <a:spcPct val="100000"/>
              </a:spcBef>
              <a:buClr>
                <a:schemeClr val="tx2"/>
              </a:buClr>
              <a:buSzPct val="85000"/>
              <a:buFont typeface="Wingdings" pitchFamily="2" charset="2"/>
              <a:buNone/>
              <a:defRPr sz="2800"/>
            </a:lvl1pPr>
          </a:lstStyle>
          <a:p>
            <a:r>
              <a:rPr lang="en-US" dirty="0"/>
              <a:t>Click to edit Master title style</a:t>
            </a:r>
          </a:p>
        </p:txBody>
      </p:sp>
      <p:sp>
        <p:nvSpPr>
          <p:cNvPr id="3700740" name="MSTSHP_04"/>
          <p:cNvSpPr>
            <a:spLocks noGrp="1" noChangeArrowheads="1"/>
          </p:cNvSpPr>
          <p:nvPr>
            <p:ph type="subTitle" sz="quarter" idx="1"/>
          </p:nvPr>
        </p:nvSpPr>
        <p:spPr>
          <a:xfrm>
            <a:off x="892175" y="3516313"/>
            <a:ext cx="6583363" cy="439737"/>
          </a:xfrm>
          <a:ln/>
        </p:spPr>
        <p:txBody>
          <a:bodyPr/>
          <a:lstStyle>
            <a:lvl1pPr>
              <a:lnSpc>
                <a:spcPts val="2800"/>
              </a:lnSpc>
              <a:spcBef>
                <a:spcPct val="15000"/>
              </a:spcBef>
              <a:buClrTx/>
              <a:buNone/>
              <a:defRPr sz="1800" b="1"/>
            </a:lvl1pPr>
          </a:lstStyle>
          <a:p>
            <a:r>
              <a:rPr lang="en-US" dirty="0"/>
              <a:t>Click to edit Master subtitle style</a:t>
            </a:r>
          </a:p>
        </p:txBody>
      </p:sp>
      <p:graphicFrame>
        <p:nvGraphicFramePr>
          <p:cNvPr id="6" name="Draft Stamp"/>
          <p:cNvGraphicFramePr>
            <a:graphicFrameLocks noGrp="1"/>
          </p:cNvGraphicFramePr>
          <p:nvPr userDrawn="1">
            <p:extLst>
              <p:ext uri="{D42A27DB-BD31-4B8C-83A1-F6EECF244321}">
                <p14:modId xmlns:p14="http://schemas.microsoft.com/office/powerpoint/2010/main" val="1815061186"/>
              </p:ext>
            </p:extLst>
          </p:nvPr>
        </p:nvGraphicFramePr>
        <p:xfrm>
          <a:off x="0" y="16329"/>
          <a:ext cx="914400" cy="361497"/>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tblGrid>
              <a:tr h="361497">
                <a:tc>
                  <a:txBody>
                    <a:bodyPr/>
                    <a:lstStyle/>
                    <a:p>
                      <a:pPr algn="l"/>
                      <a:r>
                        <a:rPr lang="en-US" sz="2000" b="1" dirty="0">
                          <a:solidFill>
                            <a:srgbClr val="C00000"/>
                          </a:solidFill>
                          <a:latin typeface="Ariel"/>
                        </a:rPr>
                        <a:t>DRAFT</a:t>
                      </a:r>
                    </a:p>
                  </a:txBody>
                  <a:tcPr marL="0" marR="0" marT="0" marB="0"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604784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content">
    <p:spTree>
      <p:nvGrpSpPr>
        <p:cNvPr id="1" name=""/>
        <p:cNvGrpSpPr/>
        <p:nvPr/>
      </p:nvGrpSpPr>
      <p:grpSpPr>
        <a:xfrm>
          <a:off x="0" y="0"/>
          <a:ext cx="0" cy="0"/>
          <a:chOff x="0" y="0"/>
          <a:chExt cx="0" cy="0"/>
        </a:xfrm>
      </p:grpSpPr>
      <p:sp>
        <p:nvSpPr>
          <p:cNvPr id="4" name="Line 47"/>
          <p:cNvSpPr>
            <a:spLocks noChangeShapeType="1"/>
          </p:cNvSpPr>
          <p:nvPr userDrawn="1"/>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endParaRPr>
          </a:p>
        </p:txBody>
      </p:sp>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400050" y="1155700"/>
            <a:ext cx="8337550" cy="5137150"/>
          </a:xfrm>
        </p:spPr>
        <p:txBody>
          <a:bodyPr/>
          <a:lstStyle>
            <a:lvl1pPr>
              <a:defRPr sz="1800"/>
            </a:lvl1pPr>
          </a:lstStyle>
          <a:p>
            <a:pPr lvl="0"/>
            <a:r>
              <a:rPr lang="en-US" dirty="0"/>
              <a:t>Click to edit Master text styles</a:t>
            </a:r>
          </a:p>
        </p:txBody>
      </p:sp>
    </p:spTree>
    <p:extLst>
      <p:ext uri="{BB962C8B-B14F-4D97-AF65-F5344CB8AC3E}">
        <p14:creationId xmlns:p14="http://schemas.microsoft.com/office/powerpoint/2010/main" val="17056785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art opener">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143000" y="2551176"/>
            <a:ext cx="6858000" cy="1344168"/>
          </a:xfrm>
          <a:ln w="28575">
            <a:solidFill>
              <a:srgbClr val="003399"/>
            </a:solidFill>
          </a:ln>
        </p:spPr>
        <p:txBody>
          <a:bodyPr lIns="228600" rIns="228600" anchor="ctr" anchorCtr="1"/>
          <a:lstStyle>
            <a:lvl1pPr algn="ctr">
              <a:spcBef>
                <a:spcPts val="0"/>
              </a:spcBef>
              <a:defRPr sz="2400" b="1"/>
            </a:lvl1pPr>
          </a:lstStyle>
          <a:p>
            <a:pPr lvl="0"/>
            <a:r>
              <a:rPr lang="en-US" dirty="0"/>
              <a:t>Click to edit Master text styles</a:t>
            </a:r>
          </a:p>
        </p:txBody>
      </p:sp>
    </p:spTree>
    <p:extLst>
      <p:ext uri="{BB962C8B-B14F-4D97-AF65-F5344CB8AC3E}">
        <p14:creationId xmlns:p14="http://schemas.microsoft.com/office/powerpoint/2010/main" val="21317887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143000" y="2551176"/>
            <a:ext cx="6858000" cy="1344168"/>
          </a:xfrm>
        </p:spPr>
        <p:txBody>
          <a:bodyPr anchor="ctr"/>
          <a:lstStyle>
            <a:lvl1pPr>
              <a:spcBef>
                <a:spcPts val="200"/>
              </a:spcBef>
              <a:defRPr sz="2400"/>
            </a:lvl1pPr>
          </a:lstStyle>
          <a:p>
            <a:pPr lvl="0"/>
            <a:endParaRPr lang="en-US" dirty="0"/>
          </a:p>
          <a:p>
            <a:pPr lvl="0"/>
            <a:r>
              <a:rPr lang="en-US" dirty="0"/>
              <a:t>Click to edit Master text styles</a:t>
            </a:r>
          </a:p>
        </p:txBody>
      </p:sp>
    </p:spTree>
    <p:extLst>
      <p:ext uri="{BB962C8B-B14F-4D97-AF65-F5344CB8AC3E}">
        <p14:creationId xmlns:p14="http://schemas.microsoft.com/office/powerpoint/2010/main" val="127683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Text - 2 columns">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152144"/>
            <a:ext cx="4005072" cy="513892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06400" y="1155700"/>
            <a:ext cx="8339328" cy="5138928"/>
          </a:xfrm>
        </p:spPr>
        <p:txBody>
          <a:bodyPr/>
          <a:lstStyle>
            <a:lvl1pPr>
              <a:buNone/>
              <a:defRPr/>
            </a:lvl1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2" name="Title 1"/>
          <p:cNvSpPr>
            <a:spLocks noGrp="1"/>
          </p:cNvSpPr>
          <p:nvPr>
            <p:ph type="title"/>
          </p:nvPr>
        </p:nvSpPr>
        <p:spPr>
          <a:xfrm>
            <a:off x="400050" y="228600"/>
            <a:ext cx="8337550" cy="365125"/>
          </a:xfr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317185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asic text slide (full page w/2 co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402336" y="2185416"/>
            <a:ext cx="4005072" cy="41056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5513" y="2187194"/>
            <a:ext cx="4005072" cy="41056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83586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sic text slide (full page w/2 col. hd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402336" y="2715768"/>
            <a:ext cx="4005072" cy="358444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2706624"/>
            <a:ext cx="4005072" cy="358444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253795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asic Text - 2 columns">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152144"/>
            <a:ext cx="4005072" cy="513892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10798428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35138378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sic text slide (2 col w/hdrs) x 2">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682496"/>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Text Placeholder 10"/>
          <p:cNvSpPr>
            <a:spLocks noGrp="1"/>
          </p:cNvSpPr>
          <p:nvPr>
            <p:ph type="body" sz="quarter" idx="16"/>
          </p:nvPr>
        </p:nvSpPr>
        <p:spPr>
          <a:xfrm>
            <a:off x="402336" y="4251960"/>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10"/>
          <p:cNvSpPr>
            <a:spLocks noGrp="1"/>
          </p:cNvSpPr>
          <p:nvPr>
            <p:ph type="body" sz="quarter" idx="17"/>
          </p:nvPr>
        </p:nvSpPr>
        <p:spPr>
          <a:xfrm>
            <a:off x="4736592" y="4251960"/>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450125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Basic text slide (2 col w/hdrs) ">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35566151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868680"/>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able Placeholder 6"/>
          <p:cNvSpPr>
            <a:spLocks noGrp="1"/>
          </p:cNvSpPr>
          <p:nvPr>
            <p:ph type="tbl" sz="quarter" idx="10"/>
          </p:nvPr>
        </p:nvSpPr>
        <p:spPr>
          <a:xfrm>
            <a:off x="402336" y="2176272"/>
            <a:ext cx="8339328" cy="4050792"/>
          </a:xfrm>
        </p:spPr>
        <p:txBody>
          <a:bodyPr/>
          <a:lstStyle/>
          <a:p>
            <a:pPr lvl="0"/>
            <a:endParaRPr lang="en-US" noProof="0" dirty="0"/>
          </a:p>
        </p:txBody>
      </p:sp>
    </p:spTree>
    <p:extLst>
      <p:ext uri="{BB962C8B-B14F-4D97-AF65-F5344CB8AC3E}">
        <p14:creationId xmlns:p14="http://schemas.microsoft.com/office/powerpoint/2010/main" val="30177704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evron table">
    <p:spTree>
      <p:nvGrpSpPr>
        <p:cNvPr id="1" name=""/>
        <p:cNvGrpSpPr/>
        <p:nvPr/>
      </p:nvGrpSpPr>
      <p:grpSpPr>
        <a:xfrm>
          <a:off x="0" y="0"/>
          <a:ext cx="0" cy="0"/>
          <a:chOff x="0" y="0"/>
          <a:chExt cx="0" cy="0"/>
        </a:xfrm>
      </p:grpSpPr>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able Placeholder 6"/>
          <p:cNvSpPr>
            <a:spLocks noGrp="1"/>
          </p:cNvSpPr>
          <p:nvPr>
            <p:ph type="tbl" sz="quarter" idx="10"/>
          </p:nvPr>
        </p:nvSpPr>
        <p:spPr>
          <a:xfrm>
            <a:off x="402336" y="1747838"/>
            <a:ext cx="8339328" cy="4545012"/>
          </a:xfrm>
        </p:spPr>
        <p:txBody>
          <a:bodyPr/>
          <a:lstStyle/>
          <a:p>
            <a:pPr lvl="0"/>
            <a:endParaRPr lang="en-US" noProof="0" dirty="0"/>
          </a:p>
        </p:txBody>
      </p:sp>
    </p:spTree>
    <p:extLst>
      <p:ext uri="{BB962C8B-B14F-4D97-AF65-F5344CB8AC3E}">
        <p14:creationId xmlns:p14="http://schemas.microsoft.com/office/powerpoint/2010/main" val="7940477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660904" y="115570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2656840" y="2898648"/>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2656840" y="4645152"/>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6221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jor Points w/par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2656840" y="2185416"/>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2660904" y="393192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405328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umbered points ">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30936" y="1536192"/>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9" name="Text Placeholder 10"/>
          <p:cNvSpPr>
            <a:spLocks noGrp="1"/>
          </p:cNvSpPr>
          <p:nvPr>
            <p:ph type="body" sz="quarter" idx="17"/>
          </p:nvPr>
        </p:nvSpPr>
        <p:spPr>
          <a:xfrm>
            <a:off x="630936" y="2779776"/>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8"/>
          </p:nvPr>
        </p:nvSpPr>
        <p:spPr>
          <a:xfrm>
            <a:off x="630936" y="4023360"/>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0"/>
          <p:cNvSpPr>
            <a:spLocks noGrp="1"/>
          </p:cNvSpPr>
          <p:nvPr>
            <p:ph type="body" sz="quarter" idx="19"/>
          </p:nvPr>
        </p:nvSpPr>
        <p:spPr>
          <a:xfrm>
            <a:off x="630936" y="5266944"/>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15" name="Text Placeholder 10"/>
          <p:cNvSpPr>
            <a:spLocks noGrp="1"/>
          </p:cNvSpPr>
          <p:nvPr>
            <p:ph type="body" sz="quarter" idx="21"/>
          </p:nvPr>
        </p:nvSpPr>
        <p:spPr>
          <a:xfrm>
            <a:off x="4965192" y="2779776"/>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Placeholder 10"/>
          <p:cNvSpPr>
            <a:spLocks noGrp="1"/>
          </p:cNvSpPr>
          <p:nvPr>
            <p:ph type="body" sz="quarter" idx="23"/>
          </p:nvPr>
        </p:nvSpPr>
        <p:spPr>
          <a:xfrm>
            <a:off x="4965192" y="5266944"/>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0"/>
          <p:cNvSpPr>
            <a:spLocks noGrp="1"/>
          </p:cNvSpPr>
          <p:nvPr>
            <p:ph type="body" sz="quarter" idx="24"/>
          </p:nvPr>
        </p:nvSpPr>
        <p:spPr>
          <a:xfrm>
            <a:off x="4965192" y="4023360"/>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0"/>
          <p:cNvSpPr>
            <a:spLocks noGrp="1"/>
          </p:cNvSpPr>
          <p:nvPr>
            <p:ph type="body" sz="quarter" idx="25"/>
          </p:nvPr>
        </p:nvSpPr>
        <p:spPr>
          <a:xfrm>
            <a:off x="4965192" y="1536192"/>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511081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ara w/ 2 Chevr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393192"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p>
        </p:txBody>
      </p:sp>
      <p:sp>
        <p:nvSpPr>
          <p:cNvPr id="6" name="Text Placeholder 10"/>
          <p:cNvSpPr>
            <a:spLocks noGrp="1"/>
          </p:cNvSpPr>
          <p:nvPr>
            <p:ph type="body" sz="quarter" idx="14"/>
          </p:nvPr>
        </p:nvSpPr>
        <p:spPr>
          <a:xfrm>
            <a:off x="4562856"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1577378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200400"/>
            <a:ext cx="4169664" cy="3090672"/>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3200400"/>
            <a:ext cx="4005072" cy="3090672"/>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704668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1434"/>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562856" y="1828800"/>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188362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ext Placeholder 10"/>
          <p:cNvSpPr>
            <a:spLocks noGrp="1"/>
          </p:cNvSpPr>
          <p:nvPr>
            <p:ph type="body" sz="quarter" idx="16"/>
          </p:nvPr>
        </p:nvSpPr>
        <p:spPr>
          <a:xfrm>
            <a:off x="2478024"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10"/>
          <p:cNvSpPr>
            <a:spLocks noGrp="1"/>
          </p:cNvSpPr>
          <p:nvPr>
            <p:ph type="body" sz="quarter" idx="17"/>
          </p:nvPr>
        </p:nvSpPr>
        <p:spPr>
          <a:xfrm>
            <a:off x="4562856"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8"/>
          </p:nvPr>
        </p:nvSpPr>
        <p:spPr>
          <a:xfrm>
            <a:off x="6647688"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459122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Text Placeholder 10"/>
          <p:cNvSpPr>
            <a:spLocks noGrp="1"/>
          </p:cNvSpPr>
          <p:nvPr>
            <p:ph type="body" sz="quarter" idx="16"/>
          </p:nvPr>
        </p:nvSpPr>
        <p:spPr>
          <a:xfrm>
            <a:off x="317296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7"/>
          </p:nvPr>
        </p:nvSpPr>
        <p:spPr>
          <a:xfrm>
            <a:off x="596188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0"/>
          <p:cNvSpPr>
            <a:spLocks noGrp="1"/>
          </p:cNvSpPr>
          <p:nvPr>
            <p:ph type="body" sz="quarter" idx="18"/>
          </p:nvPr>
        </p:nvSpPr>
        <p:spPr>
          <a:xfrm>
            <a:off x="402336"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10"/>
          <p:cNvSpPr>
            <a:spLocks noGrp="1"/>
          </p:cNvSpPr>
          <p:nvPr>
            <p:ph type="body" sz="quarter" idx="19"/>
          </p:nvPr>
        </p:nvSpPr>
        <p:spPr>
          <a:xfrm>
            <a:off x="4727448"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213882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7694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rts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0857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Chart Placeholder 7"/>
          <p:cNvSpPr>
            <a:spLocks noGrp="1"/>
          </p:cNvSpPr>
          <p:nvPr>
            <p:ph type="chart" sz="quarter" idx="15"/>
          </p:nvPr>
        </p:nvSpPr>
        <p:spPr>
          <a:xfrm>
            <a:off x="393192" y="1728216"/>
            <a:ext cx="3968496" cy="3986784"/>
          </a:xfrm>
        </p:spPr>
        <p:txBody>
          <a:bodyPr/>
          <a:lstStyle>
            <a:lvl1pPr>
              <a:buNone/>
              <a:defRPr/>
            </a:lvl1pPr>
          </a:lstStyle>
          <a:p>
            <a:pPr lvl="0"/>
            <a:endParaRPr lang="en-US" noProof="0" dirty="0"/>
          </a:p>
        </p:txBody>
      </p:sp>
    </p:spTree>
    <p:extLst>
      <p:ext uri="{BB962C8B-B14F-4D97-AF65-F5344CB8AC3E}">
        <p14:creationId xmlns:p14="http://schemas.microsoft.com/office/powerpoint/2010/main" val="8506565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rts (top)">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00050" y="5056632"/>
            <a:ext cx="8341614" cy="1243584"/>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Chart Placeholder 7"/>
          <p:cNvSpPr>
            <a:spLocks noGrp="1"/>
          </p:cNvSpPr>
          <p:nvPr>
            <p:ph type="chart" sz="quarter" idx="15"/>
          </p:nvPr>
        </p:nvSpPr>
        <p:spPr>
          <a:xfrm>
            <a:off x="438912" y="1197864"/>
            <a:ext cx="8275320" cy="3383280"/>
          </a:xfrm>
        </p:spPr>
        <p:txBody>
          <a:bodyPr/>
          <a:lstStyle>
            <a:lvl1pPr>
              <a:buNone/>
              <a:defRPr/>
            </a:lvl1pPr>
          </a:lstStyle>
          <a:p>
            <a:pPr lvl="0"/>
            <a:endParaRPr lang="en-US" noProof="0" dirty="0"/>
          </a:p>
        </p:txBody>
      </p:sp>
    </p:spTree>
    <p:extLst>
      <p:ext uri="{BB962C8B-B14F-4D97-AF65-F5344CB8AC3E}">
        <p14:creationId xmlns:p14="http://schemas.microsoft.com/office/powerpoint/2010/main" val="61146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text slide (2 col w/hdrs) x 2">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682496"/>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Text Placeholder 10"/>
          <p:cNvSpPr>
            <a:spLocks noGrp="1"/>
          </p:cNvSpPr>
          <p:nvPr>
            <p:ph type="body" sz="quarter" idx="16"/>
          </p:nvPr>
        </p:nvSpPr>
        <p:spPr>
          <a:xfrm>
            <a:off x="402336" y="4251960"/>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10"/>
          <p:cNvSpPr>
            <a:spLocks noGrp="1"/>
          </p:cNvSpPr>
          <p:nvPr>
            <p:ph type="body" sz="quarter" idx="17"/>
          </p:nvPr>
        </p:nvSpPr>
        <p:spPr>
          <a:xfrm>
            <a:off x="4736592" y="4251960"/>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400050" y="1155700"/>
            <a:ext cx="8337550" cy="5137150"/>
          </a:xfrm>
        </p:spPr>
        <p:txBody>
          <a:bodyPr/>
          <a:lstStyle/>
          <a:p>
            <a:pPr lvl="0"/>
            <a:r>
              <a:rPr lang="en-US" dirty="0"/>
              <a:t>Click to edit Master text styles</a:t>
            </a:r>
          </a:p>
        </p:txBody>
      </p:sp>
    </p:spTree>
    <p:extLst>
      <p:ext uri="{BB962C8B-B14F-4D97-AF65-F5344CB8AC3E}">
        <p14:creationId xmlns:p14="http://schemas.microsoft.com/office/powerpoint/2010/main" val="19712984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044952"/>
            <a:ext cx="4005072" cy="3246120"/>
          </a:xfrm>
        </p:spPr>
        <p:txBody>
          <a:bodyPr/>
          <a:lstStyle>
            <a:lvl1pPr marL="0" indent="0">
              <a:defRPr sz="2000">
                <a:solidFill>
                  <a:schemeClr val="tx1"/>
                </a:solidFill>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3044952"/>
            <a:ext cx="4005072" cy="3246120"/>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068371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2419558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407988"/>
            <a:ext cx="8337550" cy="365125"/>
          </a:xfrm>
        </p:spPr>
        <p:txBody>
          <a:bodyPr/>
          <a:lstStyle>
            <a:lvl1pPr>
              <a:defRPr sz="2400"/>
            </a:lvl1pPr>
          </a:lstStyle>
          <a:p>
            <a:r>
              <a:rPr lang="en-US" dirty="0"/>
              <a:t>Click to edit Master title style</a:t>
            </a:r>
          </a:p>
        </p:txBody>
      </p:sp>
      <p:sp>
        <p:nvSpPr>
          <p:cNvPr id="3" name="Table Placeholder 2"/>
          <p:cNvSpPr>
            <a:spLocks noGrp="1"/>
          </p:cNvSpPr>
          <p:nvPr>
            <p:ph type="tbl" idx="1"/>
          </p:nvPr>
        </p:nvSpPr>
        <p:spPr>
          <a:xfrm>
            <a:off x="400050" y="1154113"/>
            <a:ext cx="8337550" cy="5135562"/>
          </a:xfrm>
        </p:spPr>
        <p:txBody>
          <a:bodyPr/>
          <a:lstStyle/>
          <a:p>
            <a:pPr lvl="0"/>
            <a:r>
              <a:rPr lang="en-US" noProof="0" dirty="0"/>
              <a:t>Click icon to add table</a:t>
            </a:r>
          </a:p>
        </p:txBody>
      </p:sp>
    </p:spTree>
    <p:extLst>
      <p:ext uri="{BB962C8B-B14F-4D97-AF65-F5344CB8AC3E}">
        <p14:creationId xmlns:p14="http://schemas.microsoft.com/office/powerpoint/2010/main" val="41869183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HP_223"/>
          <p:cNvSpPr txBox="1">
            <a:spLocks/>
          </p:cNvSpPr>
          <p:nvPr userDrawn="1"/>
        </p:nvSpPr>
        <p:spPr bwMode="auto">
          <a:xfrm>
            <a:off x="3331066" y="1019224"/>
            <a:ext cx="4005072" cy="1193889"/>
          </a:xfrm>
          <a:prstGeom prst="rect">
            <a:avLst/>
          </a:prstGeom>
        </p:spPr>
        <p:txBody>
          <a:bodyPr/>
          <a:lstStyle/>
          <a:p>
            <a:pPr marL="227013" lvl="1" indent="-225425" fontAlgn="base">
              <a:lnSpc>
                <a:spcPct val="106000"/>
              </a:lnSpc>
              <a:spcBef>
                <a:spcPct val="40000"/>
              </a:spcBef>
              <a:spcAft>
                <a:spcPct val="0"/>
              </a:spcAft>
              <a:buClr>
                <a:srgbClr val="000000"/>
              </a:buClr>
              <a:buFont typeface="Wingdings 2" pitchFamily="18" charset="2"/>
              <a:buChar char="¡"/>
              <a:defRPr/>
            </a:pPr>
            <a:r>
              <a:rPr lang="en-US" dirty="0">
                <a:solidFill>
                  <a:srgbClr val="000000"/>
                </a:solidFill>
                <a:cs typeface="Arial" charset="0"/>
              </a:rPr>
              <a:t>Bullet</a:t>
            </a:r>
          </a:p>
          <a:p>
            <a:pPr marL="342900" indent="-342900" fontAlgn="base">
              <a:lnSpc>
                <a:spcPct val="106000"/>
              </a:lnSpc>
              <a:spcBef>
                <a:spcPct val="40000"/>
              </a:spcBef>
              <a:spcAft>
                <a:spcPct val="0"/>
              </a:spcAft>
              <a:buClr>
                <a:srgbClr val="000000"/>
              </a:buClr>
              <a:buSzPct val="80000"/>
              <a:buFont typeface="Wingdings" pitchFamily="2" charset="2"/>
              <a:buNone/>
              <a:defRPr/>
            </a:pPr>
            <a:endParaRPr lang="en-US" dirty="0">
              <a:solidFill>
                <a:srgbClr val="000000"/>
              </a:solidFill>
              <a:cs typeface="Arial" charset="0"/>
            </a:endParaRPr>
          </a:p>
        </p:txBody>
      </p:sp>
    </p:spTree>
    <p:extLst>
      <p:ext uri="{BB962C8B-B14F-4D97-AF65-F5344CB8AC3E}">
        <p14:creationId xmlns:p14="http://schemas.microsoft.com/office/powerpoint/2010/main" val="6445849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custDataLst>
      <p:tags r:id="rId1"/>
    </p:custDataLst>
    <p:extLst>
      <p:ext uri="{BB962C8B-B14F-4D97-AF65-F5344CB8AC3E}">
        <p14:creationId xmlns:p14="http://schemas.microsoft.com/office/powerpoint/2010/main" val="1619794497"/>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image" Target="../media/image2.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3.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image" Target="../media/image1.png"/><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image" Target="../media/image2.png"/><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theme" Target="../theme/theme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bg1"/>
        </a:solidFill>
        <a:effectLst/>
      </p:bgPr>
    </p:bg>
    <p:spTree>
      <p:nvGrpSpPr>
        <p:cNvPr id="1" name=""/>
        <p:cNvGrpSpPr/>
        <p:nvPr/>
      </p:nvGrpSpPr>
      <p:grpSpPr>
        <a:xfrm>
          <a:off x="0" y="0"/>
          <a:ext cx="0" cy="0"/>
          <a:chOff x="0" y="0"/>
          <a:chExt cx="0" cy="0"/>
        </a:xfrm>
      </p:grpSpPr>
      <p:sp>
        <p:nvSpPr>
          <p:cNvPr id="20482" name="MSTSHP_01"/>
          <p:cNvSpPr>
            <a:spLocks noGrp="1" noChangeArrowheads="1"/>
          </p:cNvSpPr>
          <p:nvPr>
            <p:ph type="title"/>
          </p:nvPr>
        </p:nvSpPr>
        <p:spPr bwMode="invGray">
          <a:xfrm>
            <a:off x="400050" y="407988"/>
            <a:ext cx="7625815"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0483" name="MSTSHP_02"/>
          <p:cNvSpPr>
            <a:spLocks noGrp="1" noChangeArrowheads="1"/>
          </p:cNvSpPr>
          <p:nvPr>
            <p:ph type="body" idx="1"/>
          </p:nvPr>
        </p:nvSpPr>
        <p:spPr bwMode="invGray">
          <a:xfrm>
            <a:off x="400050" y="1154113"/>
            <a:ext cx="8337550"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699717" name="Text Box 5"/>
          <p:cNvSpPr txBox="1">
            <a:spLocks noChangeArrowheads="1"/>
          </p:cNvSpPr>
          <p:nvPr/>
        </p:nvSpPr>
        <p:spPr bwMode="invGray">
          <a:xfrm>
            <a:off x="4386263" y="6619875"/>
            <a:ext cx="373062" cy="19367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a:solidFill>
                  <a:srgbClr val="000000"/>
                </a:solidFill>
              </a:rPr>
              <a:t>- </a:t>
            </a:r>
            <a:fld id="{485DE658-46E8-4DB4-9B7E-91C594B5C9FA}" type="slidenum">
              <a:rPr lang="en-US" sz="1200">
                <a:solidFill>
                  <a:srgbClr val="000000"/>
                </a:solidFill>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000000"/>
                </a:solidFill>
              </a:rPr>
              <a:t> -</a:t>
            </a:r>
          </a:p>
        </p:txBody>
      </p:sp>
      <p:sp>
        <p:nvSpPr>
          <p:cNvPr id="3699759" name="Line 47"/>
          <p:cNvSpPr>
            <a:spLocks noChangeShapeType="1"/>
          </p:cNvSpPr>
          <p:nvPr/>
        </p:nvSpPr>
        <p:spPr bwMode="invGray">
          <a:xfrm>
            <a:off x="401638" y="803275"/>
            <a:ext cx="8335962" cy="0"/>
          </a:xfrm>
          <a:prstGeom prst="line">
            <a:avLst/>
          </a:prstGeom>
          <a:noFill/>
          <a:ln w="28575">
            <a:solidFill>
              <a:schemeClr val="bg2"/>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endParaRPr>
          </a:p>
        </p:txBody>
      </p:sp>
      <p:pic>
        <p:nvPicPr>
          <p:cNvPr id="8" name="Picture 7"/>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7726152" y="87630"/>
            <a:ext cx="1011448" cy="100584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758" r:id="rId29"/>
    <p:sldLayoutId id="2147483761" r:id="rId30"/>
  </p:sldLayoutIdLst>
  <p:txStyles>
    <p:title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buNone/>
        <a:defRPr sz="1800">
          <a:solidFill>
            <a:schemeClr val="tx1"/>
          </a:solidFill>
          <a:latin typeface="+mn-lt"/>
          <a:ea typeface="+mn-ea"/>
          <a:cs typeface="+mn-cs"/>
        </a:defRPr>
      </a:lvl1pPr>
      <a:lvl2pPr marL="227013" indent="-225425" algn="l" rtl="0" eaLnBrk="0" fontAlgn="base" hangingPunct="0">
        <a:lnSpc>
          <a:spcPct val="106000"/>
        </a:lnSpc>
        <a:spcBef>
          <a:spcPct val="40000"/>
        </a:spcBef>
        <a:spcAft>
          <a:spcPct val="0"/>
        </a:spcAft>
        <a:buClr>
          <a:schemeClr val="tx1"/>
        </a:buClr>
        <a:buFont typeface="Wingdings 2" pitchFamily="18" charset="2"/>
        <a:buChar char="¡"/>
        <a:defRPr sz="1800" b="0" i="0" u="none">
          <a:solidFill>
            <a:schemeClr val="tx1"/>
          </a:solidFill>
          <a:latin typeface="+mn-lt"/>
        </a:defRPr>
      </a:lvl2pPr>
      <a:lvl3pPr marL="457200" indent="-228600" algn="l" rtl="0" eaLnBrk="0" fontAlgn="base" hangingPunct="0">
        <a:lnSpc>
          <a:spcPct val="106000"/>
        </a:lnSpc>
        <a:spcBef>
          <a:spcPct val="20000"/>
        </a:spcBef>
        <a:spcAft>
          <a:spcPct val="0"/>
        </a:spcAft>
        <a:buClr>
          <a:schemeClr val="tx1"/>
        </a:buClr>
        <a:buFont typeface="Arial" charset="0"/>
        <a:buChar char="–"/>
        <a:defRPr sz="1600">
          <a:solidFill>
            <a:schemeClr val="tx1"/>
          </a:solidFill>
          <a:latin typeface="+mn-lt"/>
        </a:defRPr>
      </a:lvl3pPr>
      <a:lvl4pPr marL="681038" indent="-222250" algn="l" rtl="0" eaLnBrk="0" fontAlgn="base" hangingPunct="0">
        <a:lnSpc>
          <a:spcPct val="106000"/>
        </a:lnSpc>
        <a:spcBef>
          <a:spcPct val="20000"/>
        </a:spcBef>
        <a:spcAft>
          <a:spcPct val="0"/>
        </a:spcAft>
        <a:buClr>
          <a:schemeClr val="tx1"/>
        </a:buClr>
        <a:buChar char="•"/>
        <a:defRPr sz="1600">
          <a:solidFill>
            <a:schemeClr val="tx1"/>
          </a:solidFill>
          <a:latin typeface="+mn-lt"/>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0482" name="MSTSHP_01"/>
          <p:cNvSpPr>
            <a:spLocks noGrp="1" noChangeArrowheads="1"/>
          </p:cNvSpPr>
          <p:nvPr>
            <p:ph type="title"/>
          </p:nvPr>
        </p:nvSpPr>
        <p:spPr bwMode="inv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20483" name="MSTSHP_02"/>
          <p:cNvSpPr>
            <a:spLocks noGrp="1" noChangeArrowheads="1"/>
          </p:cNvSpPr>
          <p:nvPr>
            <p:ph type="body" idx="1"/>
          </p:nvPr>
        </p:nvSpPr>
        <p:spPr bwMode="invGray">
          <a:xfrm>
            <a:off x="400050" y="1154113"/>
            <a:ext cx="8337550"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699717" name="Text Box 5"/>
          <p:cNvSpPr txBox="1">
            <a:spLocks noChangeArrowheads="1"/>
          </p:cNvSpPr>
          <p:nvPr/>
        </p:nvSpPr>
        <p:spPr bwMode="invGray">
          <a:xfrm>
            <a:off x="4386263" y="6619875"/>
            <a:ext cx="373062" cy="19367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a:solidFill>
                  <a:srgbClr val="000000"/>
                </a:solidFill>
                <a:cs typeface="Arial" charset="0"/>
              </a:rPr>
              <a:t>- </a:t>
            </a:r>
            <a:fld id="{E89F17DF-7329-4B49-A4AE-A64E3CE0CA1B}" type="slidenum">
              <a:rPr lang="en-US" sz="1200">
                <a:solidFill>
                  <a:srgbClr val="000000"/>
                </a:solidFill>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000000"/>
                </a:solidFill>
                <a:cs typeface="Arial" charset="0"/>
              </a:rPr>
              <a:t> -</a:t>
            </a:r>
          </a:p>
        </p:txBody>
      </p:sp>
      <p:sp>
        <p:nvSpPr>
          <p:cNvPr id="3699738" name="SHP_DOCTRACKER"/>
          <p:cNvSpPr txBox="1">
            <a:spLocks noChangeArrowheads="1"/>
          </p:cNvSpPr>
          <p:nvPr/>
        </p:nvSpPr>
        <p:spPr bwMode="gray">
          <a:xfrm rot="-5400000">
            <a:off x="8861425" y="6543675"/>
            <a:ext cx="422275" cy="66675"/>
          </a:xfrm>
          <a:prstGeom prst="rect">
            <a:avLst/>
          </a:prstGeom>
          <a:noFill/>
          <a:ln w="12700" algn="ctr">
            <a:noFill/>
            <a:miter lim="800000"/>
            <a:headEnd/>
            <a:tailEnd/>
          </a:ln>
          <a:effectLst/>
        </p:spPr>
        <p:txBody>
          <a:bodyPr wrap="none" lIns="0" tIns="0" rIns="0" bIns="0"/>
          <a:lstStyle/>
          <a:p>
            <a:pPr eaLnBrk="0" fontAlgn="base" hangingPunct="0">
              <a:lnSpc>
                <a:spcPct val="106000"/>
              </a:lnSpc>
              <a:spcBef>
                <a:spcPct val="0"/>
              </a:spcBef>
              <a:spcAft>
                <a:spcPct val="0"/>
              </a:spcAft>
              <a:defRPr/>
            </a:pPr>
            <a:r>
              <a:rPr lang="en-US" sz="400" dirty="0">
                <a:solidFill>
                  <a:srgbClr val="AFAFAF"/>
                </a:solidFill>
                <a:cs typeface="Arial" charset="0"/>
              </a:rPr>
              <a:t>WVCPRBCOMPASS Project  - COMPASS Fundamentals Presentation-FINAL.pptx</a:t>
            </a:r>
          </a:p>
        </p:txBody>
      </p:sp>
      <p:sp>
        <p:nvSpPr>
          <p:cNvPr id="3699759" name="Line 47"/>
          <p:cNvSpPr>
            <a:spLocks noChangeShapeType="1"/>
          </p:cNvSpPr>
          <p:nvPr/>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cs typeface="Arial" charset="0"/>
            </a:endParaRPr>
          </a:p>
        </p:txBody>
      </p:sp>
      <p:pic>
        <p:nvPicPr>
          <p:cNvPr id="20488" name="Picture 50" descr="DEL_COL"/>
          <p:cNvPicPr>
            <a:picLocks noChangeArrowheads="1"/>
          </p:cNvPicPr>
          <p:nvPr/>
        </p:nvPicPr>
        <p:blipFill>
          <a:blip r:embed="rId32" cstate="print"/>
          <a:srcRect/>
          <a:stretch>
            <a:fillRect/>
          </a:stretch>
        </p:blipFill>
        <p:spPr bwMode="gray">
          <a:xfrm>
            <a:off x="395288" y="6616700"/>
            <a:ext cx="868362" cy="165100"/>
          </a:xfrm>
          <a:prstGeom prst="rect">
            <a:avLst/>
          </a:prstGeom>
          <a:noFill/>
          <a:ln w="9525">
            <a:noFill/>
            <a:miter lim="800000"/>
            <a:headEnd/>
            <a:tailEnd/>
          </a:ln>
        </p:spPr>
      </p:pic>
    </p:spTree>
    <p:extLst>
      <p:ext uri="{BB962C8B-B14F-4D97-AF65-F5344CB8AC3E}">
        <p14:creationId xmlns:p14="http://schemas.microsoft.com/office/powerpoint/2010/main" val="845843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Lst>
  <p:transition/>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lnSpc>
          <a:spcPct val="106000"/>
        </a:lnSpc>
        <a:spcBef>
          <a:spcPct val="40000"/>
        </a:spcBef>
        <a:spcAft>
          <a:spcPct val="0"/>
        </a:spcAft>
        <a:buClr>
          <a:schemeClr val="tx1"/>
        </a:buClr>
        <a:buSzPct val="80000"/>
        <a:buFont typeface="Wingdings" pitchFamily="2" charset="2"/>
        <a:defRPr sz="2000">
          <a:solidFill>
            <a:schemeClr val="tx1"/>
          </a:solidFill>
          <a:latin typeface="+mn-lt"/>
          <a:ea typeface="+mn-ea"/>
          <a:cs typeface="+mn-cs"/>
        </a:defRPr>
      </a:lvl1pPr>
      <a:lvl2pPr marL="227013" indent="-225425" algn="l" rtl="0" eaLnBrk="1" fontAlgn="base" hangingPunct="1">
        <a:lnSpc>
          <a:spcPct val="106000"/>
        </a:lnSpc>
        <a:spcBef>
          <a:spcPct val="40000"/>
        </a:spcBef>
        <a:spcAft>
          <a:spcPct val="0"/>
        </a:spcAft>
        <a:buClr>
          <a:schemeClr val="tx1"/>
        </a:buClr>
        <a:buFont typeface="Wingdings 2" pitchFamily="18" charset="2"/>
        <a:buChar char="¡"/>
        <a:defRPr sz="2000">
          <a:solidFill>
            <a:schemeClr val="tx1"/>
          </a:solidFill>
          <a:latin typeface="+mn-lt"/>
        </a:defRPr>
      </a:lvl2pPr>
      <a:lvl3pPr marL="457200" indent="-228600" algn="l" rtl="0" eaLnBrk="1" fontAlgn="base" hangingPunct="1">
        <a:lnSpc>
          <a:spcPct val="106000"/>
        </a:lnSpc>
        <a:spcBef>
          <a:spcPct val="20000"/>
        </a:spcBef>
        <a:spcAft>
          <a:spcPct val="0"/>
        </a:spcAft>
        <a:buClr>
          <a:schemeClr val="tx1"/>
        </a:buClr>
        <a:buFont typeface="Arial" charset="0"/>
        <a:buChar char="–"/>
        <a:defRPr>
          <a:solidFill>
            <a:schemeClr val="tx1"/>
          </a:solidFill>
          <a:latin typeface="+mn-lt"/>
        </a:defRPr>
      </a:lvl3pPr>
      <a:lvl4pPr marL="681038" indent="-222250" algn="l" rtl="0" eaLnBrk="1" fontAlgn="base" hangingPunct="1">
        <a:lnSpc>
          <a:spcPct val="106000"/>
        </a:lnSpc>
        <a:spcBef>
          <a:spcPct val="20000"/>
        </a:spcBef>
        <a:spcAft>
          <a:spcPct val="0"/>
        </a:spcAft>
        <a:buClr>
          <a:schemeClr val="tx1"/>
        </a:buClr>
        <a:buChar char="•"/>
        <a:defRPr>
          <a:solidFill>
            <a:schemeClr val="tx1"/>
          </a:solidFill>
          <a:latin typeface="+mn-lt"/>
        </a:defRPr>
      </a:lvl4pPr>
      <a:lvl5pPr marL="1722438" indent="-236538" algn="l" rtl="0" eaLnBrk="1" fontAlgn="base" hangingPunct="1">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0482" name="MSTSHP_01"/>
          <p:cNvSpPr>
            <a:spLocks noGrp="1" noChangeArrowheads="1"/>
          </p:cNvSpPr>
          <p:nvPr>
            <p:ph type="title"/>
          </p:nvPr>
        </p:nvSpPr>
        <p:spPr bwMode="inv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20483" name="MSTSHP_02"/>
          <p:cNvSpPr>
            <a:spLocks noGrp="1" noChangeArrowheads="1"/>
          </p:cNvSpPr>
          <p:nvPr>
            <p:ph type="body" idx="1"/>
          </p:nvPr>
        </p:nvSpPr>
        <p:spPr bwMode="invGray">
          <a:xfrm>
            <a:off x="400050" y="1154113"/>
            <a:ext cx="8337550"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99717" name="Text Box 5"/>
          <p:cNvSpPr txBox="1">
            <a:spLocks noChangeArrowheads="1"/>
          </p:cNvSpPr>
          <p:nvPr/>
        </p:nvSpPr>
        <p:spPr bwMode="invGray">
          <a:xfrm>
            <a:off x="4517489" y="6707431"/>
            <a:ext cx="110608" cy="10611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2776"/>
              </a:buClr>
              <a:buSzPct val="65000"/>
              <a:buFont typeface="Wingdings" pitchFamily="2" charset="2"/>
              <a:buNone/>
              <a:defRPr/>
            </a:pPr>
            <a:fld id="{E89F17DF-7329-4B49-A4AE-A64E3CE0CA1B}" type="slidenum">
              <a:rPr lang="en-US" sz="700" smtClean="0">
                <a:solidFill>
                  <a:srgbClr val="002776"/>
                </a:solidFill>
                <a:cs typeface="Arial" charset="0"/>
              </a:rPr>
              <a:pPr algn="ctr" eaLnBrk="0" fontAlgn="base" hangingPunct="0">
                <a:lnSpc>
                  <a:spcPct val="106000"/>
                </a:lnSpc>
                <a:spcBef>
                  <a:spcPct val="0"/>
                </a:spcBef>
                <a:spcAft>
                  <a:spcPct val="0"/>
                </a:spcAft>
                <a:buClr>
                  <a:srgbClr val="002776"/>
                </a:buClr>
                <a:buSzPct val="65000"/>
                <a:buFont typeface="Wingdings" pitchFamily="2" charset="2"/>
                <a:buNone/>
                <a:defRPr/>
              </a:pPr>
              <a:t>‹#›</a:t>
            </a:fld>
            <a:endParaRPr lang="en-US" sz="1200" dirty="0">
              <a:solidFill>
                <a:srgbClr val="002776"/>
              </a:solidFill>
              <a:cs typeface="Arial" charset="0"/>
            </a:endParaRPr>
          </a:p>
        </p:txBody>
      </p:sp>
      <p:sp>
        <p:nvSpPr>
          <p:cNvPr id="3699759" name="Line 47"/>
          <p:cNvSpPr>
            <a:spLocks noChangeShapeType="1"/>
          </p:cNvSpPr>
          <p:nvPr/>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2776"/>
              </a:solidFill>
              <a:cs typeface="Arial" charset="0"/>
            </a:endParaRPr>
          </a:p>
        </p:txBody>
      </p:sp>
    </p:spTree>
    <p:extLst>
      <p:ext uri="{BB962C8B-B14F-4D97-AF65-F5344CB8AC3E}">
        <p14:creationId xmlns:p14="http://schemas.microsoft.com/office/powerpoint/2010/main" val="373332840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lnSpc>
          <a:spcPct val="106000"/>
        </a:lnSpc>
        <a:spcBef>
          <a:spcPct val="40000"/>
        </a:spcBef>
        <a:spcAft>
          <a:spcPct val="0"/>
        </a:spcAft>
        <a:buClr>
          <a:schemeClr val="tx1"/>
        </a:buClr>
        <a:buSzPct val="80000"/>
        <a:buFont typeface="Wingdings" pitchFamily="2" charset="2"/>
        <a:defRPr sz="2000">
          <a:solidFill>
            <a:schemeClr val="tx1"/>
          </a:solidFill>
          <a:latin typeface="+mn-lt"/>
          <a:ea typeface="+mn-ea"/>
          <a:cs typeface="+mn-cs"/>
        </a:defRPr>
      </a:lvl1pPr>
      <a:lvl2pPr marL="227013" indent="-225425" algn="l" rtl="0" eaLnBrk="1" fontAlgn="base" hangingPunct="1">
        <a:lnSpc>
          <a:spcPct val="106000"/>
        </a:lnSpc>
        <a:spcBef>
          <a:spcPct val="40000"/>
        </a:spcBef>
        <a:spcAft>
          <a:spcPct val="0"/>
        </a:spcAft>
        <a:buClr>
          <a:schemeClr val="tx1"/>
        </a:buClr>
        <a:buFont typeface="Arial" pitchFamily="34" charset="0"/>
        <a:buChar char="•"/>
        <a:defRPr sz="2000">
          <a:solidFill>
            <a:schemeClr val="tx1"/>
          </a:solidFill>
          <a:latin typeface="+mn-lt"/>
        </a:defRPr>
      </a:lvl2pPr>
      <a:lvl3pPr marL="457200" indent="-228600" algn="l" rtl="0" eaLnBrk="1" fontAlgn="base" hangingPunct="1">
        <a:lnSpc>
          <a:spcPct val="106000"/>
        </a:lnSpc>
        <a:spcBef>
          <a:spcPct val="20000"/>
        </a:spcBef>
        <a:spcAft>
          <a:spcPct val="0"/>
        </a:spcAft>
        <a:buClr>
          <a:schemeClr val="tx1"/>
        </a:buClr>
        <a:buFont typeface="Arial" charset="0"/>
        <a:buChar char="–"/>
        <a:defRPr>
          <a:solidFill>
            <a:schemeClr val="tx1"/>
          </a:solidFill>
          <a:latin typeface="+mn-lt"/>
        </a:defRPr>
      </a:lvl3pPr>
      <a:lvl4pPr marL="681038" indent="-222250" algn="l" rtl="0" eaLnBrk="1" fontAlgn="base" hangingPunct="1">
        <a:lnSpc>
          <a:spcPct val="106000"/>
        </a:lnSpc>
        <a:spcBef>
          <a:spcPct val="20000"/>
        </a:spcBef>
        <a:spcAft>
          <a:spcPct val="0"/>
        </a:spcAft>
        <a:buClr>
          <a:schemeClr val="tx1"/>
        </a:buClr>
        <a:buChar char="•"/>
        <a:defRPr>
          <a:solidFill>
            <a:schemeClr val="tx1"/>
          </a:solidFill>
          <a:latin typeface="+mn-lt"/>
        </a:defRPr>
      </a:lvl4pPr>
      <a:lvl5pPr marL="912813" indent="-236538" algn="l" rtl="0" eaLnBrk="1" fontAlgn="base" hangingPunct="1">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blackWhite">
      <p:bgPr>
        <a:solidFill>
          <a:schemeClr val="bg1"/>
        </a:solidFill>
        <a:effectLst/>
      </p:bgPr>
    </p:bg>
    <p:spTree>
      <p:nvGrpSpPr>
        <p:cNvPr id="1" name=""/>
        <p:cNvGrpSpPr/>
        <p:nvPr/>
      </p:nvGrpSpPr>
      <p:grpSpPr>
        <a:xfrm>
          <a:off x="0" y="0"/>
          <a:ext cx="0" cy="0"/>
          <a:chOff x="0" y="0"/>
          <a:chExt cx="0" cy="0"/>
        </a:xfrm>
      </p:grpSpPr>
      <p:sp>
        <p:nvSpPr>
          <p:cNvPr id="20482" name="MSTSHP_01"/>
          <p:cNvSpPr>
            <a:spLocks noGrp="1" noChangeArrowheads="1"/>
          </p:cNvSpPr>
          <p:nvPr>
            <p:ph type="title"/>
          </p:nvPr>
        </p:nvSpPr>
        <p:spPr bwMode="inv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0483" name="MSTSHP_02"/>
          <p:cNvSpPr>
            <a:spLocks noGrp="1" noChangeArrowheads="1"/>
          </p:cNvSpPr>
          <p:nvPr>
            <p:ph type="body" idx="1"/>
          </p:nvPr>
        </p:nvSpPr>
        <p:spPr bwMode="invGray">
          <a:xfrm>
            <a:off x="400050" y="1154113"/>
            <a:ext cx="8337550"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699717" name="Text Box 5"/>
          <p:cNvSpPr txBox="1">
            <a:spLocks noChangeArrowheads="1"/>
          </p:cNvSpPr>
          <p:nvPr/>
        </p:nvSpPr>
        <p:spPr bwMode="invGray">
          <a:xfrm>
            <a:off x="4386263" y="6619875"/>
            <a:ext cx="373062" cy="19367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a:solidFill>
                  <a:srgbClr val="000000"/>
                </a:solidFill>
              </a:rPr>
              <a:t>- </a:t>
            </a:r>
            <a:fld id="{485DE658-46E8-4DB4-9B7E-91C594B5C9FA}" type="slidenum">
              <a:rPr lang="en-US" sz="1200">
                <a:solidFill>
                  <a:srgbClr val="000000"/>
                </a:solidFill>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000000"/>
                </a:solidFill>
              </a:rPr>
              <a:t> -</a:t>
            </a:r>
          </a:p>
        </p:txBody>
      </p:sp>
      <p:sp>
        <p:nvSpPr>
          <p:cNvPr id="3699759" name="Line 47"/>
          <p:cNvSpPr>
            <a:spLocks noChangeShapeType="1"/>
          </p:cNvSpPr>
          <p:nvPr/>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endParaRPr>
          </a:p>
        </p:txBody>
      </p:sp>
      <p:pic>
        <p:nvPicPr>
          <p:cNvPr id="20488" name="Picture 50" descr="DEL_COL"/>
          <p:cNvPicPr>
            <a:picLocks noChangeArrowheads="1"/>
          </p:cNvPicPr>
          <p:nvPr/>
        </p:nvPicPr>
        <p:blipFill>
          <a:blip r:embed="rId32" cstate="print"/>
          <a:srcRect/>
          <a:stretch>
            <a:fillRect/>
          </a:stretch>
        </p:blipFill>
        <p:spPr bwMode="gray">
          <a:xfrm>
            <a:off x="395288" y="6616700"/>
            <a:ext cx="868362" cy="165100"/>
          </a:xfrm>
          <a:prstGeom prst="rect">
            <a:avLst/>
          </a:prstGeom>
          <a:noFill/>
          <a:ln w="9525">
            <a:noFill/>
            <a:miter lim="800000"/>
            <a:headEnd/>
            <a:tailEnd/>
          </a:ln>
        </p:spPr>
      </p:pic>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726152" y="87630"/>
            <a:ext cx="1011448" cy="1005840"/>
          </a:xfrm>
          <a:prstGeom prst="rect">
            <a:avLst/>
          </a:prstGeom>
        </p:spPr>
      </p:pic>
    </p:spTree>
    <p:extLst>
      <p:ext uri="{BB962C8B-B14F-4D97-AF65-F5344CB8AC3E}">
        <p14:creationId xmlns:p14="http://schemas.microsoft.com/office/powerpoint/2010/main" val="167028468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9" r:id="rId30"/>
  </p:sldLayoutIdLst>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buNone/>
        <a:defRPr sz="1800">
          <a:solidFill>
            <a:schemeClr val="tx1"/>
          </a:solidFill>
          <a:latin typeface="+mn-lt"/>
          <a:ea typeface="+mn-ea"/>
          <a:cs typeface="+mn-cs"/>
        </a:defRPr>
      </a:lvl1pPr>
      <a:lvl2pPr marL="227013" indent="-225425" algn="l" rtl="0" eaLnBrk="0" fontAlgn="base" hangingPunct="0">
        <a:lnSpc>
          <a:spcPct val="106000"/>
        </a:lnSpc>
        <a:spcBef>
          <a:spcPct val="40000"/>
        </a:spcBef>
        <a:spcAft>
          <a:spcPct val="0"/>
        </a:spcAft>
        <a:buClr>
          <a:schemeClr val="tx1"/>
        </a:buClr>
        <a:buFont typeface="Wingdings 2" pitchFamily="18" charset="2"/>
        <a:buChar char="¡"/>
        <a:defRPr sz="1800">
          <a:solidFill>
            <a:schemeClr val="tx1"/>
          </a:solidFill>
          <a:latin typeface="+mn-lt"/>
        </a:defRPr>
      </a:lvl2pPr>
      <a:lvl3pPr marL="457200" indent="-228600" algn="l" rtl="0" eaLnBrk="0" fontAlgn="base" hangingPunct="0">
        <a:lnSpc>
          <a:spcPct val="106000"/>
        </a:lnSpc>
        <a:spcBef>
          <a:spcPct val="20000"/>
        </a:spcBef>
        <a:spcAft>
          <a:spcPct val="0"/>
        </a:spcAft>
        <a:buClr>
          <a:schemeClr val="tx1"/>
        </a:buClr>
        <a:buFont typeface="Arial" charset="0"/>
        <a:buChar char="–"/>
        <a:defRPr sz="1600">
          <a:solidFill>
            <a:schemeClr val="tx1"/>
          </a:solidFill>
          <a:latin typeface="+mn-lt"/>
        </a:defRPr>
      </a:lvl3pPr>
      <a:lvl4pPr marL="681038" indent="-222250" algn="l" rtl="0" eaLnBrk="0" fontAlgn="base" hangingPunct="0">
        <a:lnSpc>
          <a:spcPct val="106000"/>
        </a:lnSpc>
        <a:spcBef>
          <a:spcPct val="20000"/>
        </a:spcBef>
        <a:spcAft>
          <a:spcPct val="0"/>
        </a:spcAft>
        <a:buClr>
          <a:schemeClr val="tx1"/>
        </a:buClr>
        <a:buChar char="•"/>
        <a:defRPr sz="1600">
          <a:solidFill>
            <a:schemeClr val="tx1"/>
          </a:solidFill>
          <a:latin typeface="+mn-lt"/>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5.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4800" y="317499"/>
            <a:ext cx="8462963" cy="6111875"/>
            <a:chOff x="304800" y="317499"/>
            <a:chExt cx="8462963" cy="6111875"/>
          </a:xfrm>
        </p:grpSpPr>
        <p:sp>
          <p:nvSpPr>
            <p:cNvPr id="5" name="SHP_165"/>
            <p:cNvSpPr>
              <a:spLocks noChangeArrowheads="1"/>
            </p:cNvSpPr>
            <p:nvPr/>
          </p:nvSpPr>
          <p:spPr bwMode="auto">
            <a:xfrm>
              <a:off x="304800" y="317499"/>
              <a:ext cx="8462963" cy="6111875"/>
            </a:xfrm>
            <a:prstGeom prst="rect">
              <a:avLst/>
            </a:prstGeom>
            <a:noFill/>
            <a:ln w="19050" algn="ctr">
              <a:solidFill>
                <a:srgbClr val="374A6A"/>
              </a:solidFill>
              <a:miter lim="800000"/>
              <a:headEnd/>
              <a:tailEnd/>
            </a:ln>
          </p:spPr>
          <p:txBody>
            <a:bodyPr lIns="90000" tIns="90000" rIns="90000" bIns="90000" anchor="ctr"/>
            <a:lstStyle/>
            <a:p>
              <a:pPr marL="119063" indent="-119063" eaLnBrk="0" fontAlgn="base" hangingPunct="0">
                <a:spcBef>
                  <a:spcPct val="50000"/>
                </a:spcBef>
                <a:spcAft>
                  <a:spcPct val="0"/>
                </a:spcAft>
              </a:pPr>
              <a:endParaRPr lang="en-US" sz="1100" b="1" dirty="0">
                <a:solidFill>
                  <a:srgbClr val="000000"/>
                </a:solidFill>
              </a:endParaRPr>
            </a:p>
          </p:txBody>
        </p:sp>
        <p:sp>
          <p:nvSpPr>
            <p:cNvPr id="7" name="TextBox 6"/>
            <p:cNvSpPr txBox="1"/>
            <p:nvPr/>
          </p:nvSpPr>
          <p:spPr bwMode="auto">
            <a:xfrm>
              <a:off x="376238" y="3901629"/>
              <a:ext cx="7091362" cy="456022"/>
            </a:xfrm>
            <a:prstGeom prst="rect">
              <a:avLst/>
            </a:prstGeom>
          </p:spPr>
          <p:txBody>
            <a:bodyPr wrap="square" rtlCol="0">
              <a:spAutoFit/>
            </a:bodyPr>
            <a:lstStyle/>
            <a:p>
              <a:pPr indent="1588" fontAlgn="base">
                <a:lnSpc>
                  <a:spcPct val="106000"/>
                </a:lnSpc>
                <a:spcBef>
                  <a:spcPct val="40000"/>
                </a:spcBef>
                <a:spcAft>
                  <a:spcPct val="0"/>
                </a:spcAft>
                <a:buClr>
                  <a:srgbClr val="000000"/>
                </a:buClr>
              </a:pPr>
              <a:r>
                <a:rPr lang="en-US" sz="2400" b="1" dirty="0">
                  <a:solidFill>
                    <a:srgbClr val="046A38"/>
                  </a:solidFill>
                  <a:cs typeface="Arial" charset="0"/>
                </a:rPr>
                <a:t>2023 WVASBO Fall Conference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373999"/>
              <a:ext cx="1291161" cy="128400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616" y="5029200"/>
              <a:ext cx="4657345" cy="1005840"/>
            </a:xfrm>
            <a:prstGeom prst="rect">
              <a:avLst/>
            </a:prstGeom>
          </p:spPr>
        </p:pic>
        <p:sp>
          <p:nvSpPr>
            <p:cNvPr id="13" name="TextBox 12"/>
            <p:cNvSpPr txBox="1"/>
            <p:nvPr/>
          </p:nvSpPr>
          <p:spPr bwMode="auto">
            <a:xfrm>
              <a:off x="304800" y="2144899"/>
              <a:ext cx="8086724" cy="1090940"/>
            </a:xfrm>
            <a:prstGeom prst="rect">
              <a:avLst/>
            </a:prstGeom>
          </p:spPr>
          <p:txBody>
            <a:bodyPr wrap="square" rtlCol="0">
              <a:spAutoFit/>
            </a:bodyPr>
            <a:lstStyle/>
            <a:p>
              <a:pPr indent="1588" fontAlgn="base">
                <a:lnSpc>
                  <a:spcPct val="106000"/>
                </a:lnSpc>
                <a:spcBef>
                  <a:spcPct val="40000"/>
                </a:spcBef>
                <a:spcAft>
                  <a:spcPct val="0"/>
                </a:spcAft>
                <a:buClr>
                  <a:srgbClr val="000000"/>
                </a:buClr>
              </a:pPr>
              <a:r>
                <a:rPr lang="en-US" sz="3200" dirty="0">
                  <a:solidFill>
                    <a:srgbClr val="012169"/>
                  </a:solidFill>
                  <a:cs typeface="Arial" charset="0"/>
                </a:rPr>
                <a:t>West Virginia Consolidated Public Retirement Board</a:t>
              </a:r>
            </a:p>
          </p:txBody>
        </p:sp>
      </p:grpSp>
    </p:spTree>
    <p:custDataLst>
      <p:tags r:id="rId1"/>
    </p:custDataLst>
    <p:extLst>
      <p:ext uri="{BB962C8B-B14F-4D97-AF65-F5344CB8AC3E}">
        <p14:creationId xmlns:p14="http://schemas.microsoft.com/office/powerpoint/2010/main" val="3318714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E247C-F821-4C2A-8310-7AE8296AAC49}"/>
              </a:ext>
            </a:extLst>
          </p:cNvPr>
          <p:cNvSpPr>
            <a:spLocks noGrp="1"/>
          </p:cNvSpPr>
          <p:nvPr>
            <p:ph type="body" sz="quarter" idx="10"/>
          </p:nvPr>
        </p:nvSpPr>
        <p:spPr/>
        <p:txBody>
          <a:bodyPr/>
          <a:lstStyle/>
          <a:p>
            <a:r>
              <a:rPr lang="en-US" b="1" dirty="0"/>
              <a:t>How Should Employers Correct?</a:t>
            </a:r>
          </a:p>
          <a:p>
            <a:pPr>
              <a:buFont typeface="Arial" panose="020B0604020202020204" pitchFamily="34" charset="0"/>
              <a:buChar char="•"/>
            </a:pPr>
            <a:r>
              <a:rPr lang="en-US" dirty="0"/>
              <a:t>Contact CPRB when an “error” occurs for a system terminated employee</a:t>
            </a:r>
          </a:p>
          <a:p>
            <a:pPr>
              <a:buFont typeface="Arial" panose="020B0604020202020204" pitchFamily="34" charset="0"/>
              <a:buChar char="•"/>
            </a:pPr>
            <a:r>
              <a:rPr lang="en-US" dirty="0"/>
              <a:t>CPRB Staff can remove the date (if all other employment details remain same) and error will be fixed</a:t>
            </a:r>
          </a:p>
          <a:p>
            <a:pPr marL="0" indent="0"/>
            <a:endParaRPr lang="en-US" dirty="0"/>
          </a:p>
          <a:p>
            <a:pPr marL="0" indent="0"/>
            <a:endParaRPr lang="en-US" dirty="0"/>
          </a:p>
          <a:p>
            <a:endParaRPr lang="en-US" dirty="0"/>
          </a:p>
          <a:p>
            <a:endParaRPr lang="en-US" dirty="0"/>
          </a:p>
        </p:txBody>
      </p:sp>
      <p:sp>
        <p:nvSpPr>
          <p:cNvPr id="3" name="Title 2">
            <a:extLst>
              <a:ext uri="{FF2B5EF4-FFF2-40B4-BE49-F238E27FC236}">
                <a16:creationId xmlns:a16="http://schemas.microsoft.com/office/drawing/2014/main" id="{332009C0-AF74-4913-AEE7-CB88724AF637}"/>
              </a:ext>
            </a:extLst>
          </p:cNvPr>
          <p:cNvSpPr>
            <a:spLocks noGrp="1"/>
          </p:cNvSpPr>
          <p:nvPr>
            <p:ph type="title"/>
          </p:nvPr>
        </p:nvSpPr>
        <p:spPr/>
        <p:txBody>
          <a:bodyPr/>
          <a:lstStyle/>
          <a:p>
            <a:r>
              <a:rPr lang="en-US" dirty="0"/>
              <a:t>System Terminated Employees</a:t>
            </a:r>
          </a:p>
        </p:txBody>
      </p:sp>
      <p:pic>
        <p:nvPicPr>
          <p:cNvPr id="5" name="Picture 4">
            <a:extLst>
              <a:ext uri="{FF2B5EF4-FFF2-40B4-BE49-F238E27FC236}">
                <a16:creationId xmlns:a16="http://schemas.microsoft.com/office/drawing/2014/main" id="{3F0F67CF-7FDD-4153-AD60-44AD8C583766}"/>
              </a:ext>
            </a:extLst>
          </p:cNvPr>
          <p:cNvPicPr>
            <a:picLocks noChangeAspect="1"/>
          </p:cNvPicPr>
          <p:nvPr/>
        </p:nvPicPr>
        <p:blipFill rotWithShape="1">
          <a:blip r:embed="rId2">
            <a:extLst>
              <a:ext uri="{28A0092B-C50C-407E-A947-70E740481C1C}">
                <a14:useLocalDpi xmlns:a14="http://schemas.microsoft.com/office/drawing/2010/main" val="0"/>
              </a:ext>
            </a:extLst>
          </a:blip>
          <a:srcRect t="58889" r="678" b="2474"/>
          <a:stretch/>
        </p:blipFill>
        <p:spPr>
          <a:xfrm>
            <a:off x="499668" y="2819400"/>
            <a:ext cx="7969498" cy="3276600"/>
          </a:xfrm>
          <a:prstGeom prst="rect">
            <a:avLst/>
          </a:prstGeom>
        </p:spPr>
      </p:pic>
    </p:spTree>
    <p:extLst>
      <p:ext uri="{BB962C8B-B14F-4D97-AF65-F5344CB8AC3E}">
        <p14:creationId xmlns:p14="http://schemas.microsoft.com/office/powerpoint/2010/main" val="186868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7BBD4-D024-40B0-A3CB-7E0AEBD3F0ED}"/>
              </a:ext>
            </a:extLst>
          </p:cNvPr>
          <p:cNvSpPr>
            <a:spLocks noGrp="1"/>
          </p:cNvSpPr>
          <p:nvPr>
            <p:ph type="body" sz="quarter" idx="10"/>
          </p:nvPr>
        </p:nvSpPr>
        <p:spPr/>
        <p:txBody>
          <a:bodyPr/>
          <a:lstStyle/>
          <a:p>
            <a:r>
              <a:rPr lang="en-US" b="1" dirty="0"/>
              <a:t>How can this be prevented?</a:t>
            </a:r>
          </a:p>
          <a:p>
            <a:pPr>
              <a:buFont typeface="Arial" panose="020B0604020202020204" pitchFamily="34" charset="0"/>
              <a:buChar char="•"/>
            </a:pPr>
            <a:r>
              <a:rPr lang="en-US" dirty="0"/>
              <a:t>Every employer can manually add record for a member that is off payroll</a:t>
            </a:r>
          </a:p>
          <a:p>
            <a:pPr>
              <a:buFont typeface="Arial" panose="020B0604020202020204" pitchFamily="34" charset="0"/>
              <a:buChar char="•"/>
            </a:pPr>
            <a:r>
              <a:rPr lang="en-US" dirty="0"/>
              <a:t>Submitted information through ESS will prevent the “System Termination”</a:t>
            </a:r>
          </a:p>
          <a:p>
            <a:pPr marL="0" indent="0"/>
            <a:endParaRPr lang="en-US" dirty="0"/>
          </a:p>
          <a:p>
            <a:pPr marL="0" indent="0"/>
            <a:endParaRPr lang="en-US" dirty="0"/>
          </a:p>
        </p:txBody>
      </p:sp>
      <p:sp>
        <p:nvSpPr>
          <p:cNvPr id="3" name="Title 2">
            <a:extLst>
              <a:ext uri="{FF2B5EF4-FFF2-40B4-BE49-F238E27FC236}">
                <a16:creationId xmlns:a16="http://schemas.microsoft.com/office/drawing/2014/main" id="{73B19D76-B620-4A44-B73A-66A6CB817467}"/>
              </a:ext>
            </a:extLst>
          </p:cNvPr>
          <p:cNvSpPr>
            <a:spLocks noGrp="1"/>
          </p:cNvSpPr>
          <p:nvPr>
            <p:ph type="title"/>
          </p:nvPr>
        </p:nvSpPr>
        <p:spPr/>
        <p:txBody>
          <a:bodyPr/>
          <a:lstStyle/>
          <a:p>
            <a:r>
              <a:rPr lang="en-US" dirty="0"/>
              <a:t>System Terminated Employees	</a:t>
            </a:r>
          </a:p>
        </p:txBody>
      </p:sp>
      <p:pic>
        <p:nvPicPr>
          <p:cNvPr id="5" name="Picture 4">
            <a:extLst>
              <a:ext uri="{FF2B5EF4-FFF2-40B4-BE49-F238E27FC236}">
                <a16:creationId xmlns:a16="http://schemas.microsoft.com/office/drawing/2014/main" id="{0987ED8C-1A06-459A-B821-5CC22170BFC8}"/>
              </a:ext>
            </a:extLst>
          </p:cNvPr>
          <p:cNvPicPr>
            <a:picLocks noChangeAspect="1"/>
          </p:cNvPicPr>
          <p:nvPr/>
        </p:nvPicPr>
        <p:blipFill rotWithShape="1">
          <a:blip r:embed="rId2">
            <a:extLst>
              <a:ext uri="{28A0092B-C50C-407E-A947-70E740481C1C}">
                <a14:useLocalDpi xmlns:a14="http://schemas.microsoft.com/office/drawing/2010/main" val="0"/>
              </a:ext>
            </a:extLst>
          </a:blip>
          <a:srcRect l="1" t="33334" r="53" b="2473"/>
          <a:stretch/>
        </p:blipFill>
        <p:spPr>
          <a:xfrm>
            <a:off x="1143000" y="2381962"/>
            <a:ext cx="6096000" cy="3744665"/>
          </a:xfrm>
          <a:prstGeom prst="rect">
            <a:avLst/>
          </a:prstGeom>
        </p:spPr>
      </p:pic>
    </p:spTree>
    <p:extLst>
      <p:ext uri="{BB962C8B-B14F-4D97-AF65-F5344CB8AC3E}">
        <p14:creationId xmlns:p14="http://schemas.microsoft.com/office/powerpoint/2010/main" val="24537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7BBD4-D024-40B0-A3CB-7E0AEBD3F0ED}"/>
              </a:ext>
            </a:extLst>
          </p:cNvPr>
          <p:cNvSpPr>
            <a:spLocks noGrp="1"/>
          </p:cNvSpPr>
          <p:nvPr>
            <p:ph type="body" sz="quarter" idx="10"/>
          </p:nvPr>
        </p:nvSpPr>
        <p:spPr/>
        <p:txBody>
          <a:bodyPr/>
          <a:lstStyle/>
          <a:p>
            <a:r>
              <a:rPr lang="en-US" b="1" dirty="0"/>
              <a:t>Why is the Certification displayed twice?</a:t>
            </a:r>
          </a:p>
          <a:p>
            <a:pPr>
              <a:buFont typeface="Arial" panose="020B0604020202020204" pitchFamily="34" charset="0"/>
              <a:buChar char="•"/>
            </a:pPr>
            <a:r>
              <a:rPr lang="en-US" dirty="0"/>
              <a:t>Employer may receive multiple certifications for a member that has a system terminated enrollment. </a:t>
            </a:r>
          </a:p>
          <a:p>
            <a:pPr>
              <a:buFont typeface="Arial" panose="020B0604020202020204" pitchFamily="34" charset="0"/>
              <a:buChar char="•"/>
            </a:pPr>
            <a:r>
              <a:rPr lang="en-US" dirty="0"/>
              <a:t>It is NOT required to complete multiple certifications for the same member.</a:t>
            </a:r>
          </a:p>
          <a:p>
            <a:pPr>
              <a:buFont typeface="Arial" panose="020B0604020202020204" pitchFamily="34" charset="0"/>
              <a:buChar char="•"/>
            </a:pPr>
            <a:r>
              <a:rPr lang="en-US" dirty="0"/>
              <a:t>Contact the Retirement Department at CPRB if there are multiple certifications for a member and the issue can be resolved.  </a:t>
            </a:r>
          </a:p>
          <a:p>
            <a:pPr marL="0" indent="0"/>
            <a:endParaRPr lang="en-US" dirty="0"/>
          </a:p>
          <a:p>
            <a:pPr marL="0" indent="0"/>
            <a:endParaRPr lang="en-US" dirty="0"/>
          </a:p>
        </p:txBody>
      </p:sp>
      <p:sp>
        <p:nvSpPr>
          <p:cNvPr id="3" name="Title 2">
            <a:extLst>
              <a:ext uri="{FF2B5EF4-FFF2-40B4-BE49-F238E27FC236}">
                <a16:creationId xmlns:a16="http://schemas.microsoft.com/office/drawing/2014/main" id="{73B19D76-B620-4A44-B73A-66A6CB817467}"/>
              </a:ext>
            </a:extLst>
          </p:cNvPr>
          <p:cNvSpPr>
            <a:spLocks noGrp="1"/>
          </p:cNvSpPr>
          <p:nvPr>
            <p:ph type="title"/>
          </p:nvPr>
        </p:nvSpPr>
        <p:spPr/>
        <p:txBody>
          <a:bodyPr/>
          <a:lstStyle/>
          <a:p>
            <a:r>
              <a:rPr lang="en-US" dirty="0"/>
              <a:t>System Terminated Employees	</a:t>
            </a:r>
          </a:p>
        </p:txBody>
      </p:sp>
    </p:spTree>
    <p:extLst>
      <p:ext uri="{BB962C8B-B14F-4D97-AF65-F5344CB8AC3E}">
        <p14:creationId xmlns:p14="http://schemas.microsoft.com/office/powerpoint/2010/main" val="1839812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EA0C02-4336-4D4C-B8FD-210E6F172604}"/>
              </a:ext>
            </a:extLst>
          </p:cNvPr>
          <p:cNvSpPr>
            <a:spLocks noGrp="1"/>
          </p:cNvSpPr>
          <p:nvPr>
            <p:ph type="body" sz="quarter" idx="10"/>
          </p:nvPr>
        </p:nvSpPr>
        <p:spPr/>
        <p:txBody>
          <a:bodyPr/>
          <a:lstStyle/>
          <a:p>
            <a:pPr>
              <a:buFont typeface="Arial" panose="020B0604020202020204" pitchFamily="34" charset="0"/>
              <a:buChar char="•"/>
            </a:pPr>
            <a:r>
              <a:rPr lang="en-US" sz="1600" dirty="0"/>
              <a:t>“Normal contract is for 200.0000 days” is defaulted to 200 in WVEIS based on pay table. </a:t>
            </a:r>
          </a:p>
          <a:p>
            <a:pPr>
              <a:buFont typeface="Arial" panose="020B0604020202020204" pitchFamily="34" charset="0"/>
              <a:buChar char="•"/>
            </a:pPr>
            <a:r>
              <a:rPr lang="en-US" sz="1600" dirty="0"/>
              <a:t>“This contract is for ____ days” should be how many days employee will work that year.</a:t>
            </a:r>
          </a:p>
          <a:p>
            <a:pPr>
              <a:buFont typeface="Arial" panose="020B0604020202020204" pitchFamily="34" charset="0"/>
              <a:buChar char="•"/>
            </a:pPr>
            <a:r>
              <a:rPr lang="en-US" sz="1600" dirty="0"/>
              <a:t>“COMPASS Contract term: ___” is based on the number of days in the POSITION. (This may match the “contract is for” days if they work the full year.)</a:t>
            </a:r>
          </a:p>
          <a:p>
            <a:pPr>
              <a:buFont typeface="Arial" panose="020B0604020202020204" pitchFamily="34" charset="0"/>
              <a:buChar char="•"/>
            </a:pPr>
            <a:r>
              <a:rPr lang="en-US" sz="1600" dirty="0"/>
              <a:t>“Payment is to be made in ___ checks” is total number of checks employee will receive. </a:t>
            </a:r>
          </a:p>
          <a:p>
            <a:endParaRPr lang="en-US" dirty="0"/>
          </a:p>
          <a:p>
            <a:endParaRPr lang="en-US" dirty="0"/>
          </a:p>
        </p:txBody>
      </p:sp>
      <p:sp>
        <p:nvSpPr>
          <p:cNvPr id="3" name="Title 2">
            <a:extLst>
              <a:ext uri="{FF2B5EF4-FFF2-40B4-BE49-F238E27FC236}">
                <a16:creationId xmlns:a16="http://schemas.microsoft.com/office/drawing/2014/main" id="{B564C475-1338-4331-A484-15313E593BB4}"/>
              </a:ext>
            </a:extLst>
          </p:cNvPr>
          <p:cNvSpPr>
            <a:spLocks noGrp="1"/>
          </p:cNvSpPr>
          <p:nvPr>
            <p:ph type="title"/>
          </p:nvPr>
        </p:nvSpPr>
        <p:spPr/>
        <p:txBody>
          <a:bodyPr/>
          <a:lstStyle/>
          <a:p>
            <a:r>
              <a:rPr lang="en-US" dirty="0"/>
              <a:t>WVEIS Assignment / COMPASS </a:t>
            </a:r>
          </a:p>
        </p:txBody>
      </p:sp>
      <p:pic>
        <p:nvPicPr>
          <p:cNvPr id="4" name="Picture 3">
            <a:extLst>
              <a:ext uri="{FF2B5EF4-FFF2-40B4-BE49-F238E27FC236}">
                <a16:creationId xmlns:a16="http://schemas.microsoft.com/office/drawing/2014/main" id="{A5DD941B-BF65-45E0-A006-8BA0C9EAA452}"/>
              </a:ext>
            </a:extLst>
          </p:cNvPr>
          <p:cNvPicPr>
            <a:picLocks noChangeAspect="1"/>
          </p:cNvPicPr>
          <p:nvPr/>
        </p:nvPicPr>
        <p:blipFill rotWithShape="1">
          <a:blip r:embed="rId2"/>
          <a:srcRect t="18342"/>
          <a:stretch/>
        </p:blipFill>
        <p:spPr>
          <a:xfrm>
            <a:off x="763425" y="2895600"/>
            <a:ext cx="7610800" cy="3294406"/>
          </a:xfrm>
          <a:prstGeom prst="rect">
            <a:avLst/>
          </a:prstGeom>
        </p:spPr>
      </p:pic>
    </p:spTree>
    <p:extLst>
      <p:ext uri="{BB962C8B-B14F-4D97-AF65-F5344CB8AC3E}">
        <p14:creationId xmlns:p14="http://schemas.microsoft.com/office/powerpoint/2010/main" val="3665371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3CC086-6135-4FC5-B482-EE653D93B749}"/>
              </a:ext>
            </a:extLst>
          </p:cNvPr>
          <p:cNvSpPr>
            <a:spLocks noGrp="1"/>
          </p:cNvSpPr>
          <p:nvPr>
            <p:ph type="body" sz="quarter" idx="10"/>
          </p:nvPr>
        </p:nvSpPr>
        <p:spPr/>
        <p:txBody>
          <a:bodyPr/>
          <a:lstStyle/>
          <a:p>
            <a:r>
              <a:rPr lang="en-US" dirty="0"/>
              <a:t>The number of days from “This contract is for ___ days” divided by the number of checks.  </a:t>
            </a:r>
          </a:p>
          <a:p>
            <a:endParaRPr lang="en-US" dirty="0"/>
          </a:p>
          <a:p>
            <a:r>
              <a:rPr lang="en-US" dirty="0"/>
              <a:t>Example: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Contract for 200 days / 24 checks = 8.333 days</a:t>
            </a:r>
          </a:p>
          <a:p>
            <a:endParaRPr lang="en-US" dirty="0"/>
          </a:p>
        </p:txBody>
      </p:sp>
      <p:sp>
        <p:nvSpPr>
          <p:cNvPr id="3" name="Title 2">
            <a:extLst>
              <a:ext uri="{FF2B5EF4-FFF2-40B4-BE49-F238E27FC236}">
                <a16:creationId xmlns:a16="http://schemas.microsoft.com/office/drawing/2014/main" id="{56551595-180E-469B-8FE2-95837A662712}"/>
              </a:ext>
            </a:extLst>
          </p:cNvPr>
          <p:cNvSpPr>
            <a:spLocks noGrp="1"/>
          </p:cNvSpPr>
          <p:nvPr>
            <p:ph type="title"/>
          </p:nvPr>
        </p:nvSpPr>
        <p:spPr/>
        <p:txBody>
          <a:bodyPr/>
          <a:lstStyle/>
          <a:p>
            <a:r>
              <a:rPr lang="en-US" dirty="0"/>
              <a:t>How Days Worked are Calculated</a:t>
            </a:r>
          </a:p>
        </p:txBody>
      </p:sp>
      <p:pic>
        <p:nvPicPr>
          <p:cNvPr id="4" name="Picture 3">
            <a:extLst>
              <a:ext uri="{FF2B5EF4-FFF2-40B4-BE49-F238E27FC236}">
                <a16:creationId xmlns:a16="http://schemas.microsoft.com/office/drawing/2014/main" id="{C7A9A353-41E2-4F35-86BA-3146A7010CD3}"/>
              </a:ext>
            </a:extLst>
          </p:cNvPr>
          <p:cNvPicPr>
            <a:picLocks noChangeAspect="1"/>
          </p:cNvPicPr>
          <p:nvPr/>
        </p:nvPicPr>
        <p:blipFill rotWithShape="1">
          <a:blip r:embed="rId2"/>
          <a:srcRect t="18342"/>
          <a:stretch/>
        </p:blipFill>
        <p:spPr>
          <a:xfrm>
            <a:off x="770664" y="2667000"/>
            <a:ext cx="7610800" cy="2895600"/>
          </a:xfrm>
          <a:prstGeom prst="rect">
            <a:avLst/>
          </a:prstGeom>
        </p:spPr>
      </p:pic>
    </p:spTree>
    <p:extLst>
      <p:ext uri="{BB962C8B-B14F-4D97-AF65-F5344CB8AC3E}">
        <p14:creationId xmlns:p14="http://schemas.microsoft.com/office/powerpoint/2010/main" val="344542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EA0C02-4336-4D4C-B8FD-210E6F172604}"/>
              </a:ext>
            </a:extLst>
          </p:cNvPr>
          <p:cNvSpPr>
            <a:spLocks noGrp="1"/>
          </p:cNvSpPr>
          <p:nvPr>
            <p:ph type="body" sz="quarter" idx="10"/>
          </p:nvPr>
        </p:nvSpPr>
        <p:spPr/>
        <p:txBody>
          <a:bodyPr/>
          <a:lstStyle/>
          <a:p>
            <a:pPr>
              <a:buFont typeface="Arial" panose="020B0604020202020204" pitchFamily="34" charset="0"/>
              <a:buChar char="•"/>
            </a:pPr>
            <a:r>
              <a:rPr lang="en-US" sz="1600" dirty="0"/>
              <a:t>Days worked determines total service. </a:t>
            </a:r>
          </a:p>
          <a:p>
            <a:pPr>
              <a:buFont typeface="Arial" panose="020B0604020202020204" pitchFamily="34" charset="0"/>
              <a:buChar char="•"/>
            </a:pPr>
            <a:r>
              <a:rPr lang="en-US" sz="1600" dirty="0"/>
              <a:t>Total Service determines retirement vesting. </a:t>
            </a:r>
          </a:p>
          <a:p>
            <a:pPr>
              <a:buFont typeface="Arial" panose="020B0604020202020204" pitchFamily="34" charset="0"/>
              <a:buChar char="•"/>
            </a:pPr>
            <a:r>
              <a:rPr lang="en-US" sz="1600" dirty="0"/>
              <a:t>TRS Tier 1 (Plan 1 and Plan 3) needs 5 years for vesting</a:t>
            </a:r>
          </a:p>
          <a:p>
            <a:pPr>
              <a:buFont typeface="Arial" panose="020B0604020202020204" pitchFamily="34" charset="0"/>
              <a:buChar char="•"/>
            </a:pPr>
            <a:r>
              <a:rPr lang="en-US" sz="1600" dirty="0"/>
              <a:t>TRS Tier 2 (Plan 9) needs 10 years for vesting</a:t>
            </a:r>
          </a:p>
          <a:p>
            <a:pPr>
              <a:buFont typeface="Arial" panose="020B0604020202020204" pitchFamily="34" charset="0"/>
              <a:buChar char="•"/>
            </a:pPr>
            <a:endParaRPr lang="en-US" sz="1600" dirty="0"/>
          </a:p>
          <a:p>
            <a:pPr marL="0" indent="0"/>
            <a:endParaRPr lang="en-US" sz="1600" dirty="0"/>
          </a:p>
          <a:p>
            <a:pPr algn="l"/>
            <a:r>
              <a:rPr lang="en-US" sz="1800" b="1" i="0" u="none" strike="noStrike" baseline="0" dirty="0">
                <a:latin typeface="NewCenturySchlbk-Bold"/>
              </a:rPr>
              <a:t>      § 162-4-4.6.1 Service Credit</a:t>
            </a:r>
          </a:p>
          <a:p>
            <a:pPr algn="l"/>
            <a:r>
              <a:rPr lang="en-US" sz="1800" b="0" i="0" u="none" strike="noStrike" baseline="0" dirty="0">
                <a:latin typeface="NewCenturySchlbk-Roman"/>
              </a:rPr>
              <a:t>      The Board shall give members absent from service for more than one month in a school year a fractional credit for service that year. The numerator of the fraction shall be the number of days paid and the denominator shall be the number of contract days, not to exceed two hundred and forty (240) days, minus twenty (20).</a:t>
            </a:r>
          </a:p>
          <a:p>
            <a:pPr algn="l"/>
            <a:endParaRPr lang="en-US" dirty="0">
              <a:latin typeface="NewCenturySchlbk-Roman"/>
            </a:endParaRPr>
          </a:p>
          <a:p>
            <a:pPr algn="l"/>
            <a:r>
              <a:rPr lang="en-US" sz="1600" dirty="0">
                <a:latin typeface="NewCenturySchlbk-Roman"/>
              </a:rPr>
              <a:t>        </a:t>
            </a:r>
            <a:r>
              <a:rPr lang="en-US" sz="1600" i="1" dirty="0">
                <a:latin typeface="NewCenturySchlbk-Roman"/>
              </a:rPr>
              <a:t>Example</a:t>
            </a:r>
            <a:r>
              <a:rPr lang="en-US" sz="1600" dirty="0">
                <a:latin typeface="NewCenturySchlbk-Roman"/>
              </a:rPr>
              <a:t>:  Employee A worked 180 days on a 200 day contract (1.000yr service)</a:t>
            </a:r>
          </a:p>
          <a:p>
            <a:pPr algn="l"/>
            <a:r>
              <a:rPr lang="en-US" sz="1600" dirty="0">
                <a:latin typeface="NewCenturySchlbk-Roman"/>
              </a:rPr>
              <a:t>                          Employee B worked 168 days on a 200 day contract (0.933yr service)</a:t>
            </a:r>
            <a:endParaRPr lang="en-US" sz="1600" dirty="0"/>
          </a:p>
          <a:p>
            <a:endParaRPr lang="en-US" dirty="0"/>
          </a:p>
          <a:p>
            <a:endParaRPr lang="en-US" dirty="0"/>
          </a:p>
        </p:txBody>
      </p:sp>
      <p:sp>
        <p:nvSpPr>
          <p:cNvPr id="3" name="Title 2">
            <a:extLst>
              <a:ext uri="{FF2B5EF4-FFF2-40B4-BE49-F238E27FC236}">
                <a16:creationId xmlns:a16="http://schemas.microsoft.com/office/drawing/2014/main" id="{B564C475-1338-4331-A484-15313E593BB4}"/>
              </a:ext>
            </a:extLst>
          </p:cNvPr>
          <p:cNvSpPr>
            <a:spLocks noGrp="1"/>
          </p:cNvSpPr>
          <p:nvPr>
            <p:ph type="title"/>
          </p:nvPr>
        </p:nvSpPr>
        <p:spPr/>
        <p:txBody>
          <a:bodyPr/>
          <a:lstStyle/>
          <a:p>
            <a:r>
              <a:rPr lang="en-US" dirty="0"/>
              <a:t>Why Days Worked are Important</a:t>
            </a:r>
          </a:p>
        </p:txBody>
      </p:sp>
    </p:spTree>
    <p:extLst>
      <p:ext uri="{BB962C8B-B14F-4D97-AF65-F5344CB8AC3E}">
        <p14:creationId xmlns:p14="http://schemas.microsoft.com/office/powerpoint/2010/main" val="3732414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8C367D-AFF9-4457-8107-38D485B2D260}"/>
              </a:ext>
            </a:extLst>
          </p:cNvPr>
          <p:cNvSpPr>
            <a:spLocks noGrp="1"/>
          </p:cNvSpPr>
          <p:nvPr>
            <p:ph type="body" sz="quarter" idx="10"/>
          </p:nvPr>
        </p:nvSpPr>
        <p:spPr>
          <a:xfrm>
            <a:off x="406400" y="1155700"/>
            <a:ext cx="8339328" cy="5138928"/>
          </a:xfrm>
        </p:spPr>
        <p:txBody>
          <a:bodyPr/>
          <a:lstStyle/>
          <a:p>
            <a:r>
              <a:rPr lang="en-US" sz="2000" dirty="0"/>
              <a:t>Services Tab – Employee Information</a:t>
            </a:r>
          </a:p>
          <a:p>
            <a:r>
              <a:rPr lang="en-US" sz="2000" dirty="0"/>
              <a:t>Enter SSN of new employee</a:t>
            </a:r>
          </a:p>
          <a:p>
            <a:endParaRPr lang="en-US" sz="2000" dirty="0"/>
          </a:p>
        </p:txBody>
      </p:sp>
      <p:sp>
        <p:nvSpPr>
          <p:cNvPr id="3" name="Title 2">
            <a:extLst>
              <a:ext uri="{FF2B5EF4-FFF2-40B4-BE49-F238E27FC236}">
                <a16:creationId xmlns:a16="http://schemas.microsoft.com/office/drawing/2014/main" id="{246ADC8D-B9D3-48B7-A1A2-7991024451F8}"/>
              </a:ext>
            </a:extLst>
          </p:cNvPr>
          <p:cNvSpPr>
            <a:spLocks noGrp="1"/>
          </p:cNvSpPr>
          <p:nvPr>
            <p:ph type="title"/>
          </p:nvPr>
        </p:nvSpPr>
        <p:spPr/>
        <p:txBody>
          <a:bodyPr/>
          <a:lstStyle/>
          <a:p>
            <a:r>
              <a:rPr lang="en-US" dirty="0"/>
              <a:t>Determine Correct Plan</a:t>
            </a:r>
          </a:p>
        </p:txBody>
      </p:sp>
      <p:pic>
        <p:nvPicPr>
          <p:cNvPr id="5" name="Picture 4">
            <a:extLst>
              <a:ext uri="{FF2B5EF4-FFF2-40B4-BE49-F238E27FC236}">
                <a16:creationId xmlns:a16="http://schemas.microsoft.com/office/drawing/2014/main" id="{A61B626D-C0A3-4307-8BC6-2E6CDB245751}"/>
              </a:ext>
            </a:extLst>
          </p:cNvPr>
          <p:cNvPicPr>
            <a:picLocks noChangeAspect="1"/>
          </p:cNvPicPr>
          <p:nvPr/>
        </p:nvPicPr>
        <p:blipFill rotWithShape="1">
          <a:blip r:embed="rId2">
            <a:extLst>
              <a:ext uri="{28A0092B-C50C-407E-A947-70E740481C1C}">
                <a14:useLocalDpi xmlns:a14="http://schemas.microsoft.com/office/drawing/2010/main" val="0"/>
              </a:ext>
            </a:extLst>
          </a:blip>
          <a:srcRect t="21111" b="23333"/>
          <a:stretch/>
        </p:blipFill>
        <p:spPr>
          <a:xfrm>
            <a:off x="398272" y="2671003"/>
            <a:ext cx="7796798" cy="3810000"/>
          </a:xfrm>
          <a:prstGeom prst="rect">
            <a:avLst/>
          </a:prstGeom>
        </p:spPr>
      </p:pic>
    </p:spTree>
    <p:extLst>
      <p:ext uri="{BB962C8B-B14F-4D97-AF65-F5344CB8AC3E}">
        <p14:creationId xmlns:p14="http://schemas.microsoft.com/office/powerpoint/2010/main" val="2256168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8C367D-AFF9-4457-8107-38D485B2D260}"/>
              </a:ext>
            </a:extLst>
          </p:cNvPr>
          <p:cNvSpPr>
            <a:spLocks noGrp="1"/>
          </p:cNvSpPr>
          <p:nvPr>
            <p:ph type="body" sz="quarter" idx="10"/>
          </p:nvPr>
        </p:nvSpPr>
        <p:spPr/>
        <p:txBody>
          <a:bodyPr/>
          <a:lstStyle/>
          <a:p>
            <a:r>
              <a:rPr lang="en-US" sz="2000" dirty="0"/>
              <a:t>Services Tab – Employee Information</a:t>
            </a:r>
          </a:p>
          <a:p>
            <a:r>
              <a:rPr lang="en-US" sz="2000" dirty="0"/>
              <a:t>Enter SSN – Click Next</a:t>
            </a:r>
          </a:p>
        </p:txBody>
      </p:sp>
      <p:sp>
        <p:nvSpPr>
          <p:cNvPr id="3" name="Title 2">
            <a:extLst>
              <a:ext uri="{FF2B5EF4-FFF2-40B4-BE49-F238E27FC236}">
                <a16:creationId xmlns:a16="http://schemas.microsoft.com/office/drawing/2014/main" id="{246ADC8D-B9D3-48B7-A1A2-7991024451F8}"/>
              </a:ext>
            </a:extLst>
          </p:cNvPr>
          <p:cNvSpPr>
            <a:spLocks noGrp="1"/>
          </p:cNvSpPr>
          <p:nvPr>
            <p:ph type="title"/>
          </p:nvPr>
        </p:nvSpPr>
        <p:spPr/>
        <p:txBody>
          <a:bodyPr/>
          <a:lstStyle/>
          <a:p>
            <a:r>
              <a:rPr lang="en-US" dirty="0"/>
              <a:t>Determine Correct Plan</a:t>
            </a:r>
          </a:p>
        </p:txBody>
      </p:sp>
      <p:pic>
        <p:nvPicPr>
          <p:cNvPr id="6" name="Picture 5">
            <a:extLst>
              <a:ext uri="{FF2B5EF4-FFF2-40B4-BE49-F238E27FC236}">
                <a16:creationId xmlns:a16="http://schemas.microsoft.com/office/drawing/2014/main" id="{EB2E6FA0-738C-4E35-9A63-8D73AD32BDB9}"/>
              </a:ext>
            </a:extLst>
          </p:cNvPr>
          <p:cNvPicPr>
            <a:picLocks noChangeAspect="1"/>
          </p:cNvPicPr>
          <p:nvPr/>
        </p:nvPicPr>
        <p:blipFill rotWithShape="1">
          <a:blip r:embed="rId2">
            <a:extLst>
              <a:ext uri="{28A0092B-C50C-407E-A947-70E740481C1C}">
                <a14:useLocalDpi xmlns:a14="http://schemas.microsoft.com/office/drawing/2010/main" val="0"/>
              </a:ext>
            </a:extLst>
          </a:blip>
          <a:srcRect t="32224" b="8213"/>
          <a:stretch/>
        </p:blipFill>
        <p:spPr>
          <a:xfrm>
            <a:off x="304800" y="2363045"/>
            <a:ext cx="8050338" cy="4084828"/>
          </a:xfrm>
          <a:prstGeom prst="rect">
            <a:avLst/>
          </a:prstGeom>
        </p:spPr>
      </p:pic>
      <p:sp>
        <p:nvSpPr>
          <p:cNvPr id="7" name="Arrow: Right 6">
            <a:extLst>
              <a:ext uri="{FF2B5EF4-FFF2-40B4-BE49-F238E27FC236}">
                <a16:creationId xmlns:a16="http://schemas.microsoft.com/office/drawing/2014/main" id="{1C0E38F4-8286-4B93-B1FB-F950EBD25141}"/>
              </a:ext>
            </a:extLst>
          </p:cNvPr>
          <p:cNvSpPr/>
          <p:nvPr/>
        </p:nvSpPr>
        <p:spPr bwMode="auto">
          <a:xfrm>
            <a:off x="-535178" y="5791200"/>
            <a:ext cx="933450" cy="228600"/>
          </a:xfrm>
          <a:prstGeom prst="righ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22251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8C367D-AFF9-4457-8107-38D485B2D260}"/>
              </a:ext>
            </a:extLst>
          </p:cNvPr>
          <p:cNvSpPr>
            <a:spLocks noGrp="1"/>
          </p:cNvSpPr>
          <p:nvPr>
            <p:ph type="body" sz="quarter" idx="10"/>
          </p:nvPr>
        </p:nvSpPr>
        <p:spPr/>
        <p:txBody>
          <a:bodyPr/>
          <a:lstStyle/>
          <a:p>
            <a:r>
              <a:rPr lang="en-US" sz="2000" dirty="0"/>
              <a:t>Services Tab – Employee Information</a:t>
            </a:r>
          </a:p>
          <a:p>
            <a:endParaRPr lang="en-US" sz="2000" dirty="0"/>
          </a:p>
          <a:p>
            <a:r>
              <a:rPr lang="en-US" sz="2000" u="sng" dirty="0"/>
              <a:t>UNPURCHASED SERVICE</a:t>
            </a:r>
          </a:p>
          <a:p>
            <a:endParaRPr lang="en-US" sz="2000" dirty="0"/>
          </a:p>
          <a:p>
            <a:endParaRPr lang="en-US" sz="2000" dirty="0"/>
          </a:p>
          <a:p>
            <a:endParaRPr lang="en-US" sz="2000" dirty="0"/>
          </a:p>
          <a:p>
            <a:endParaRPr lang="en-US" sz="2000" dirty="0"/>
          </a:p>
          <a:p>
            <a:r>
              <a:rPr lang="en-US" sz="2000" u="sng" dirty="0"/>
              <a:t>PUCHASED SERVICE</a:t>
            </a:r>
          </a:p>
        </p:txBody>
      </p:sp>
      <p:sp>
        <p:nvSpPr>
          <p:cNvPr id="3" name="Title 2">
            <a:extLst>
              <a:ext uri="{FF2B5EF4-FFF2-40B4-BE49-F238E27FC236}">
                <a16:creationId xmlns:a16="http://schemas.microsoft.com/office/drawing/2014/main" id="{246ADC8D-B9D3-48B7-A1A2-7991024451F8}"/>
              </a:ext>
            </a:extLst>
          </p:cNvPr>
          <p:cNvSpPr>
            <a:spLocks noGrp="1"/>
          </p:cNvSpPr>
          <p:nvPr>
            <p:ph type="title"/>
          </p:nvPr>
        </p:nvSpPr>
        <p:spPr/>
        <p:txBody>
          <a:bodyPr/>
          <a:lstStyle/>
          <a:p>
            <a:r>
              <a:rPr lang="en-US" dirty="0"/>
              <a:t>TDC to TRS Service Purchase</a:t>
            </a:r>
          </a:p>
        </p:txBody>
      </p:sp>
      <p:sp>
        <p:nvSpPr>
          <p:cNvPr id="7" name="Arrow: Right 6">
            <a:extLst>
              <a:ext uri="{FF2B5EF4-FFF2-40B4-BE49-F238E27FC236}">
                <a16:creationId xmlns:a16="http://schemas.microsoft.com/office/drawing/2014/main" id="{1C0E38F4-8286-4B93-B1FB-F950EBD25141}"/>
              </a:ext>
            </a:extLst>
          </p:cNvPr>
          <p:cNvSpPr/>
          <p:nvPr/>
        </p:nvSpPr>
        <p:spPr bwMode="auto">
          <a:xfrm>
            <a:off x="-563313" y="2711488"/>
            <a:ext cx="933450" cy="228600"/>
          </a:xfrm>
          <a:prstGeom prst="righ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pic>
        <p:nvPicPr>
          <p:cNvPr id="5" name="Picture 4" descr="A screenshot of a computer&#10;&#10;Description automatically generated">
            <a:extLst>
              <a:ext uri="{FF2B5EF4-FFF2-40B4-BE49-F238E27FC236}">
                <a16:creationId xmlns:a16="http://schemas.microsoft.com/office/drawing/2014/main" id="{019AF5E8-B37E-08E9-FF1D-73996F7CC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74" y="2585920"/>
            <a:ext cx="7502707" cy="838317"/>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3476D359-9636-D438-91D8-958905980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4854457"/>
            <a:ext cx="7503879" cy="847843"/>
          </a:xfrm>
          <a:prstGeom prst="rect">
            <a:avLst/>
          </a:prstGeom>
        </p:spPr>
      </p:pic>
    </p:spTree>
    <p:extLst>
      <p:ext uri="{BB962C8B-B14F-4D97-AF65-F5344CB8AC3E}">
        <p14:creationId xmlns:p14="http://schemas.microsoft.com/office/powerpoint/2010/main" val="1219232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D11E3F-C105-4B40-A3C1-388C7FDF52CA}"/>
              </a:ext>
            </a:extLst>
          </p:cNvPr>
          <p:cNvSpPr>
            <a:spLocks noGrp="1"/>
          </p:cNvSpPr>
          <p:nvPr>
            <p:ph type="body" sz="quarter" idx="10"/>
          </p:nvPr>
        </p:nvSpPr>
        <p:spPr/>
        <p:txBody>
          <a:bodyPr/>
          <a:lstStyle/>
          <a:p>
            <a:r>
              <a:rPr lang="en-US" sz="2000" b="1" dirty="0"/>
              <a:t>§ 162-4-6 </a:t>
            </a:r>
          </a:p>
          <a:p>
            <a:pPr>
              <a:buFont typeface="Arial" panose="020B0604020202020204" pitchFamily="34" charset="0"/>
              <a:buChar char="•"/>
            </a:pPr>
            <a:r>
              <a:rPr lang="en-US" dirty="0"/>
              <a:t>Any retirant who accepts employment by a participating employer, other than as a college teacher, for a relatively short period (no more than a one hundred-forty (140) day contract) who is not considered in any way a permanent or regular employee is considered a temporary, part-time or substitute employee and shall continue to receive his or her normal monthly benefit during the temporary employment. The days may be consecutive.</a:t>
            </a:r>
          </a:p>
          <a:p>
            <a:pPr marL="0" indent="0"/>
            <a:endParaRPr lang="en-US" dirty="0"/>
          </a:p>
          <a:p>
            <a:pPr>
              <a:buFont typeface="Arial" panose="020B0604020202020204" pitchFamily="34" charset="0"/>
              <a:buChar char="•"/>
            </a:pPr>
            <a:r>
              <a:rPr lang="en-US" b="0" i="0" dirty="0">
                <a:solidFill>
                  <a:srgbClr val="222222"/>
                </a:solidFill>
                <a:effectLst/>
                <a:latin typeface="Arial" panose="020B0604020202020204" pitchFamily="34" charset="0"/>
              </a:rPr>
              <a:t>Retirees exceeding the 140 days worked will be reduced to his or her guaranteed minimum annuity amount the month the 141st day is worked and will remain reduced each month he or she continues to work.</a:t>
            </a:r>
          </a:p>
          <a:p>
            <a:pPr marL="0" indent="0"/>
            <a:endParaRPr lang="en-US" dirty="0"/>
          </a:p>
          <a:p>
            <a:pPr>
              <a:buFont typeface="Arial" panose="020B0604020202020204" pitchFamily="34" charset="0"/>
              <a:buChar char="•"/>
            </a:pPr>
            <a:r>
              <a:rPr lang="en-US" dirty="0"/>
              <a:t>Annuity will be restored to full benefit the month following termination</a:t>
            </a:r>
          </a:p>
          <a:p>
            <a:pPr marL="0" indent="0"/>
            <a:endParaRPr lang="en-US" dirty="0"/>
          </a:p>
          <a:p>
            <a:pPr>
              <a:buFont typeface="Arial" panose="020B0604020202020204" pitchFamily="34" charset="0"/>
              <a:buChar char="•"/>
            </a:pPr>
            <a:r>
              <a:rPr lang="en-US" dirty="0"/>
              <a:t>140 Days start over each fiscal year (July 1)</a:t>
            </a:r>
          </a:p>
          <a:p>
            <a:pPr>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3CC08AF8-DBA9-46DF-8113-51F2A8268F93}"/>
              </a:ext>
            </a:extLst>
          </p:cNvPr>
          <p:cNvSpPr>
            <a:spLocks noGrp="1"/>
          </p:cNvSpPr>
          <p:nvPr>
            <p:ph type="title"/>
          </p:nvPr>
        </p:nvSpPr>
        <p:spPr>
          <a:xfrm>
            <a:off x="403225" y="380809"/>
            <a:ext cx="8337550" cy="365125"/>
          </a:xfrm>
        </p:spPr>
        <p:txBody>
          <a:bodyPr/>
          <a:lstStyle/>
          <a:p>
            <a:r>
              <a:rPr lang="en-US" dirty="0"/>
              <a:t>Post Retirement Employment</a:t>
            </a:r>
          </a:p>
        </p:txBody>
      </p:sp>
    </p:spTree>
    <p:extLst>
      <p:ext uri="{BB962C8B-B14F-4D97-AF65-F5344CB8AC3E}">
        <p14:creationId xmlns:p14="http://schemas.microsoft.com/office/powerpoint/2010/main" val="158251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Today’s Agenda</a:t>
            </a:r>
          </a:p>
        </p:txBody>
      </p:sp>
      <p:graphicFrame>
        <p:nvGraphicFramePr>
          <p:cNvPr id="6" name="Content Placeholder 4"/>
          <p:cNvGraphicFramePr>
            <a:graphicFrameLocks/>
          </p:cNvGraphicFramePr>
          <p:nvPr>
            <p:extLst>
              <p:ext uri="{D42A27DB-BD31-4B8C-83A1-F6EECF244321}">
                <p14:modId xmlns:p14="http://schemas.microsoft.com/office/powerpoint/2010/main" val="2124634120"/>
              </p:ext>
            </p:extLst>
          </p:nvPr>
        </p:nvGraphicFramePr>
        <p:xfrm>
          <a:off x="381000" y="1066800"/>
          <a:ext cx="7391400" cy="3468922"/>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val="20000"/>
                    </a:ext>
                  </a:extLst>
                </a:gridCol>
              </a:tblGrid>
              <a:tr h="381698">
                <a:tc>
                  <a:txBody>
                    <a:bodyPr/>
                    <a:lstStyle/>
                    <a:p>
                      <a:r>
                        <a:rPr lang="en-US" sz="1800" b="1" dirty="0"/>
                        <a:t>Topic</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85372">
                <a:tc>
                  <a:txBody>
                    <a:bodyPr/>
                    <a:lstStyle/>
                    <a:p>
                      <a:r>
                        <a:rPr lang="en-US" sz="1400" b="1" dirty="0"/>
                        <a:t>COMPASS AND WVEIS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FF4"/>
                    </a:solidFill>
                  </a:tcPr>
                </a:tc>
                <a:extLst>
                  <a:ext uri="{0D108BD9-81ED-4DB2-BD59-A6C34878D82A}">
                    <a16:rowId xmlns:a16="http://schemas.microsoft.com/office/drawing/2014/main" val="10001"/>
                  </a:ext>
                </a:extLst>
              </a:tr>
              <a:tr h="299730">
                <a:tc>
                  <a:txBody>
                    <a:bodyPr/>
                    <a:lstStyle/>
                    <a:p>
                      <a:pPr lvl="0"/>
                      <a:r>
                        <a:rPr lang="en-US" sz="1400" b="1" kern="1200" dirty="0">
                          <a:solidFill>
                            <a:schemeClr val="dk1"/>
                          </a:solidFill>
                          <a:latin typeface="+mn-lt"/>
                          <a:ea typeface="+mn-ea"/>
                          <a:cs typeface="+mn-cs"/>
                        </a:rPr>
                        <a:t>Discussion</a:t>
                      </a:r>
                      <a:r>
                        <a:rPr lang="en-US" sz="1400" b="1" kern="1200" baseline="0" dirty="0">
                          <a:solidFill>
                            <a:schemeClr val="dk1"/>
                          </a:solidFill>
                          <a:latin typeface="+mn-lt"/>
                          <a:ea typeface="+mn-ea"/>
                          <a:cs typeface="+mn-cs"/>
                        </a:rPr>
                        <a:t> Topics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5372">
                <a:tc>
                  <a:txBody>
                    <a:bodyPr/>
                    <a:lstStyle/>
                    <a:p>
                      <a:pPr marL="457200" lvl="1" indent="0">
                        <a:buFont typeface="Arial" panose="020B0604020202020204" pitchFamily="34" charset="0"/>
                        <a:buNone/>
                      </a:pPr>
                      <a:r>
                        <a:rPr lang="en-US" sz="1400" b="1" kern="1200" dirty="0">
                          <a:solidFill>
                            <a:schemeClr val="dk1"/>
                          </a:solidFill>
                          <a:latin typeface="+mn-lt"/>
                          <a:ea typeface="+mn-ea"/>
                          <a:cs typeface="+mn-cs"/>
                        </a:rPr>
                        <a:t>ACH</a:t>
                      </a:r>
                    </a:p>
                    <a:p>
                      <a:pPr marL="457200" lvl="1" indent="0">
                        <a:buFont typeface="Arial" panose="020B0604020202020204" pitchFamily="34" charset="0"/>
                        <a:buNone/>
                      </a:pPr>
                      <a:r>
                        <a:rPr lang="en-US" sz="1400" b="1" kern="1200" dirty="0">
                          <a:solidFill>
                            <a:schemeClr val="dk1"/>
                          </a:solidFill>
                          <a:latin typeface="+mn-lt"/>
                          <a:ea typeface="+mn-ea"/>
                          <a:cs typeface="+mn-cs"/>
                        </a:rPr>
                        <a:t>Retirement Certifications</a:t>
                      </a:r>
                    </a:p>
                    <a:p>
                      <a:pPr marL="457200" lvl="1" indent="0">
                        <a:buFont typeface="Arial" panose="020B0604020202020204" pitchFamily="34" charset="0"/>
                        <a:buNone/>
                      </a:pPr>
                      <a:r>
                        <a:rPr lang="en-US" sz="1400" b="1" kern="1200" dirty="0">
                          <a:solidFill>
                            <a:schemeClr val="dk1"/>
                          </a:solidFill>
                          <a:latin typeface="+mn-lt"/>
                          <a:ea typeface="+mn-ea"/>
                          <a:cs typeface="+mn-cs"/>
                        </a:rPr>
                        <a:t>Deferred Summer Pays</a:t>
                      </a:r>
                    </a:p>
                    <a:p>
                      <a:pPr marL="457200" lvl="1" indent="0">
                        <a:buFont typeface="Arial" panose="020B0604020202020204" pitchFamily="34" charset="0"/>
                        <a:buNone/>
                      </a:pPr>
                      <a:r>
                        <a:rPr lang="en-US" sz="1400" b="1" kern="1200" dirty="0">
                          <a:solidFill>
                            <a:schemeClr val="dk1"/>
                          </a:solidFill>
                          <a:latin typeface="+mn-lt"/>
                          <a:ea typeface="+mn-ea"/>
                          <a:cs typeface="+mn-cs"/>
                        </a:rPr>
                        <a:t>System Terminated Employees</a:t>
                      </a:r>
                    </a:p>
                    <a:p>
                      <a:pPr marL="457200" lvl="1" indent="0">
                        <a:buFont typeface="Arial" panose="020B0604020202020204" pitchFamily="34" charset="0"/>
                        <a:buNone/>
                      </a:pPr>
                      <a:r>
                        <a:rPr lang="en-US" sz="1400" b="1" kern="1200" dirty="0">
                          <a:solidFill>
                            <a:schemeClr val="dk1"/>
                          </a:solidFill>
                          <a:latin typeface="+mn-lt"/>
                          <a:ea typeface="+mn-ea"/>
                          <a:cs typeface="+mn-cs"/>
                        </a:rPr>
                        <a:t>Days Worked (Determination &amp; Importance)</a:t>
                      </a:r>
                    </a:p>
                    <a:p>
                      <a:pPr marL="457200" lvl="1" indent="0">
                        <a:buFont typeface="Arial" panose="020B0604020202020204" pitchFamily="34" charset="0"/>
                        <a:buNone/>
                      </a:pPr>
                      <a:r>
                        <a:rPr lang="en-US" sz="1400" b="1" kern="1200" dirty="0">
                          <a:solidFill>
                            <a:schemeClr val="dk1"/>
                          </a:solidFill>
                          <a:latin typeface="+mn-lt"/>
                          <a:ea typeface="+mn-ea"/>
                          <a:cs typeface="+mn-cs"/>
                        </a:rPr>
                        <a:t>Enrolling in Correct Plan</a:t>
                      </a:r>
                    </a:p>
                    <a:p>
                      <a:pPr marL="457200" lvl="1" indent="0">
                        <a:buFont typeface="Arial" panose="020B0604020202020204" pitchFamily="34" charset="0"/>
                        <a:buNone/>
                      </a:pPr>
                      <a:r>
                        <a:rPr lang="en-US" sz="1400" b="1" kern="1200" dirty="0">
                          <a:solidFill>
                            <a:schemeClr val="dk1"/>
                          </a:solidFill>
                          <a:latin typeface="+mn-lt"/>
                          <a:ea typeface="+mn-ea"/>
                          <a:cs typeface="+mn-cs"/>
                        </a:rPr>
                        <a:t>Determining TDC to TRS Purchase</a:t>
                      </a:r>
                    </a:p>
                    <a:p>
                      <a:pPr marL="457200" lvl="1" indent="0">
                        <a:buFont typeface="Arial" panose="020B0604020202020204" pitchFamily="34" charset="0"/>
                        <a:buNone/>
                      </a:pPr>
                      <a:r>
                        <a:rPr lang="en-US" sz="1400" b="1" kern="1200" dirty="0">
                          <a:solidFill>
                            <a:schemeClr val="dk1"/>
                          </a:solidFill>
                          <a:latin typeface="+mn-lt"/>
                          <a:ea typeface="+mn-ea"/>
                          <a:cs typeface="+mn-cs"/>
                        </a:rPr>
                        <a:t>Post Retirement Employment</a:t>
                      </a:r>
                    </a:p>
                    <a:p>
                      <a:pPr marL="457200" lvl="1" indent="0">
                        <a:buFont typeface="Arial" panose="020B0604020202020204" pitchFamily="34" charset="0"/>
                        <a:buNone/>
                      </a:pPr>
                      <a:r>
                        <a:rPr lang="en-US" sz="1400" b="1" kern="1200" baseline="0" dirty="0">
                          <a:solidFill>
                            <a:schemeClr val="dk1"/>
                          </a:solidFill>
                          <a:latin typeface="+mn-lt"/>
                          <a:ea typeface="+mn-ea"/>
                          <a:cs typeface="+mn-cs"/>
                        </a:rPr>
                        <a:t>Improvements/Suggestions</a:t>
                      </a:r>
                      <a:endParaRPr lang="en-US" sz="1400" b="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5372">
                <a:tc>
                  <a:txBody>
                    <a:bodyPr/>
                    <a:lstStyle/>
                    <a:p>
                      <a:pPr marL="0" lvl="1" indent="0"/>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F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5497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72D55-5C55-4034-B0A4-8312EC1A3ECA}"/>
              </a:ext>
            </a:extLst>
          </p:cNvPr>
          <p:cNvSpPr>
            <a:spLocks noGrp="1"/>
          </p:cNvSpPr>
          <p:nvPr>
            <p:ph type="body" sz="quarter" idx="10"/>
          </p:nvPr>
        </p:nvSpPr>
        <p:spPr/>
        <p:txBody>
          <a:bodyPr/>
          <a:lstStyle/>
          <a:p>
            <a:pPr marL="0" indent="0"/>
            <a:r>
              <a:rPr lang="en-US" sz="2400" b="1" u="sng" dirty="0"/>
              <a:t>Retiree and Employer Responsibilities</a:t>
            </a:r>
          </a:p>
          <a:p>
            <a:pPr marL="285750" indent="-285750">
              <a:buFont typeface="Arial" panose="020B0604020202020204" pitchFamily="34" charset="0"/>
              <a:buChar char="•"/>
            </a:pPr>
            <a:r>
              <a:rPr lang="en-US" dirty="0"/>
              <a:t>Track Days worked</a:t>
            </a:r>
          </a:p>
          <a:p>
            <a:pPr marL="285750" indent="-285750">
              <a:buFont typeface="Arial" panose="020B0604020202020204" pitchFamily="34" charset="0"/>
              <a:buChar char="•"/>
            </a:pPr>
            <a:r>
              <a:rPr lang="en-US" dirty="0"/>
              <a:t>Report to CPRB when exceeded 140 limit</a:t>
            </a:r>
          </a:p>
          <a:p>
            <a:pPr marL="285750" indent="-285750">
              <a:buFont typeface="Arial" panose="020B0604020202020204" pitchFamily="34" charset="0"/>
              <a:buChar char="•"/>
            </a:pPr>
            <a:r>
              <a:rPr lang="en-US" dirty="0"/>
              <a:t>Inform CPRB upon termination so benefit can be restored</a:t>
            </a:r>
          </a:p>
          <a:p>
            <a:pPr marL="285750" indent="-285750">
              <a:buFont typeface="Arial" panose="020B0604020202020204" pitchFamily="34" charset="0"/>
              <a:buChar char="•"/>
            </a:pPr>
            <a:r>
              <a:rPr lang="en-US" dirty="0"/>
              <a:t>Substitute “teachers” can add their hours together to equal a day worked. This is determined by </a:t>
            </a:r>
            <a:r>
              <a:rPr lang="en-US" b="0" i="1" dirty="0">
                <a:solidFill>
                  <a:srgbClr val="222222"/>
                </a:solidFill>
                <a:effectLst/>
                <a:latin typeface="Arial" panose="020B0604020202020204" pitchFamily="34" charset="0"/>
              </a:rPr>
              <a:t>Totaling the number of hours worked and dividing by the standard number of hours that a full-time teacher works per day. </a:t>
            </a:r>
          </a:p>
          <a:p>
            <a:pPr marL="285750" indent="-285750">
              <a:buFont typeface="Arial" panose="020B0604020202020204" pitchFamily="34" charset="0"/>
              <a:buChar char="•"/>
            </a:pPr>
            <a:r>
              <a:rPr lang="en-US" dirty="0"/>
              <a:t>All other positions count as 1 day worked no matter the hours per day</a:t>
            </a:r>
            <a:endParaRPr lang="en-US" b="0" i="1" dirty="0">
              <a:solidFill>
                <a:srgbClr val="222222"/>
              </a:solidFill>
              <a:effectLst/>
              <a:latin typeface="Arial" panose="020B0604020202020204" pitchFamily="34" charset="0"/>
            </a:endParaRPr>
          </a:p>
          <a:p>
            <a:pPr marL="0" indent="0"/>
            <a:endParaRPr lang="en-US" i="1" dirty="0">
              <a:solidFill>
                <a:srgbClr val="222222"/>
              </a:solidFill>
              <a:latin typeface="Arial" panose="020B0604020202020204" pitchFamily="34" charset="0"/>
            </a:endParaRPr>
          </a:p>
          <a:p>
            <a:pPr marL="0" indent="0"/>
            <a:r>
              <a:rPr lang="en-US" sz="2800" b="1" u="sng" dirty="0"/>
              <a:t>*VERY IMPORTANT*</a:t>
            </a:r>
          </a:p>
          <a:p>
            <a:pPr marL="0" indent="0"/>
            <a:r>
              <a:rPr lang="en-US" dirty="0"/>
              <a:t>CPRB should be notified as soon as the employment begin date has been determined by Employer or Employee. </a:t>
            </a:r>
          </a:p>
          <a:p>
            <a:pPr marL="0" indent="0"/>
            <a:endParaRPr lang="en-US" dirty="0"/>
          </a:p>
        </p:txBody>
      </p:sp>
      <p:sp>
        <p:nvSpPr>
          <p:cNvPr id="3" name="Title 2">
            <a:extLst>
              <a:ext uri="{FF2B5EF4-FFF2-40B4-BE49-F238E27FC236}">
                <a16:creationId xmlns:a16="http://schemas.microsoft.com/office/drawing/2014/main" id="{24D94A56-F7AD-4C0E-8508-E7FC50723E46}"/>
              </a:ext>
            </a:extLst>
          </p:cNvPr>
          <p:cNvSpPr>
            <a:spLocks noGrp="1"/>
          </p:cNvSpPr>
          <p:nvPr>
            <p:ph type="title"/>
          </p:nvPr>
        </p:nvSpPr>
        <p:spPr/>
        <p:txBody>
          <a:bodyPr/>
          <a:lstStyle/>
          <a:p>
            <a:r>
              <a:rPr lang="en-US" dirty="0"/>
              <a:t>Post Retirement Employment</a:t>
            </a:r>
          </a:p>
        </p:txBody>
      </p:sp>
    </p:spTree>
    <p:extLst>
      <p:ext uri="{BB962C8B-B14F-4D97-AF65-F5344CB8AC3E}">
        <p14:creationId xmlns:p14="http://schemas.microsoft.com/office/powerpoint/2010/main" val="660861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47B740-4AE8-4A37-AD97-44948B1BEE22}"/>
              </a:ext>
            </a:extLst>
          </p:cNvPr>
          <p:cNvSpPr>
            <a:spLocks noGrp="1"/>
          </p:cNvSpPr>
          <p:nvPr>
            <p:ph type="body" sz="quarter" idx="10"/>
          </p:nvPr>
        </p:nvSpPr>
        <p:spPr/>
        <p:txBody>
          <a:body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r>
              <a:rPr lang="en-US" dirty="0"/>
              <a:t>The CPRB is always looking for ways to improve.  Please feel free to share insight into any ideas that can improve the current processes. </a:t>
            </a:r>
          </a:p>
          <a:p>
            <a:pPr marL="0" indent="0"/>
            <a:endParaRPr lang="en-US" dirty="0"/>
          </a:p>
          <a:p>
            <a:pPr marL="0" indent="0"/>
            <a:endParaRPr lang="en-US" dirty="0"/>
          </a:p>
          <a:p>
            <a:pPr marL="0" indent="0"/>
            <a:endParaRPr lang="en-US" dirty="0"/>
          </a:p>
        </p:txBody>
      </p:sp>
      <p:sp>
        <p:nvSpPr>
          <p:cNvPr id="3" name="Title 2">
            <a:extLst>
              <a:ext uri="{FF2B5EF4-FFF2-40B4-BE49-F238E27FC236}">
                <a16:creationId xmlns:a16="http://schemas.microsoft.com/office/drawing/2014/main" id="{12DB7274-9AB7-43F9-B750-093300D30137}"/>
              </a:ext>
            </a:extLst>
          </p:cNvPr>
          <p:cNvSpPr>
            <a:spLocks noGrp="1"/>
          </p:cNvSpPr>
          <p:nvPr>
            <p:ph type="title"/>
          </p:nvPr>
        </p:nvSpPr>
        <p:spPr/>
        <p:txBody>
          <a:bodyPr/>
          <a:lstStyle/>
          <a:p>
            <a:r>
              <a:rPr lang="en-US" dirty="0"/>
              <a:t>Improvements/Suggestions</a:t>
            </a:r>
          </a:p>
        </p:txBody>
      </p:sp>
    </p:spTree>
    <p:extLst>
      <p:ext uri="{BB962C8B-B14F-4D97-AF65-F5344CB8AC3E}">
        <p14:creationId xmlns:p14="http://schemas.microsoft.com/office/powerpoint/2010/main" val="177054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762000" y="1295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70000"/>
              </a:spcBef>
              <a:spcAft>
                <a:spcPct val="10000"/>
              </a:spcAft>
              <a:buClr>
                <a:schemeClr val="accent1"/>
              </a:buClr>
              <a:buSzPct val="50000"/>
              <a:buFont typeface="Monotype Sorts" pitchFamily="2" charset="2"/>
              <a:defRPr sz="2200" b="1">
                <a:solidFill>
                  <a:schemeClr val="tx1"/>
                </a:solidFill>
                <a:latin typeface="Arial" panose="020B0604020202020204" pitchFamily="34" charset="0"/>
              </a:defRPr>
            </a:lvl1pPr>
            <a:lvl2pPr marL="742950" indent="-285750" eaLnBrk="0" hangingPunct="0">
              <a:spcBef>
                <a:spcPct val="50000"/>
              </a:spcBef>
              <a:spcAft>
                <a:spcPct val="10000"/>
              </a:spcAft>
              <a:buClr>
                <a:srgbClr val="006600"/>
              </a:buClr>
              <a:buSzPct val="85000"/>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50000"/>
              </a:spcBef>
              <a:spcAft>
                <a:spcPct val="10000"/>
              </a:spcAft>
              <a:buClr>
                <a:srgbClr val="006600"/>
              </a:buClr>
              <a:buSzPct val="85000"/>
              <a:buFont typeface="Wingdings" panose="05000000000000000000" pitchFamily="2" charset="2"/>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spcAft>
                <a:spcPct val="0"/>
              </a:spcAft>
              <a:buClrTx/>
              <a:buSzTx/>
              <a:buFontTx/>
              <a:buNone/>
            </a:pPr>
            <a:r>
              <a:rPr lang="en-US" altLang="en-US" sz="3600" dirty="0">
                <a:solidFill>
                  <a:srgbClr val="002060"/>
                </a:solidFill>
              </a:rPr>
              <a:t>Questions?</a:t>
            </a:r>
          </a:p>
        </p:txBody>
      </p:sp>
      <p:sp>
        <p:nvSpPr>
          <p:cNvPr id="2" name="TextBox 1"/>
          <p:cNvSpPr txBox="1"/>
          <p:nvPr/>
        </p:nvSpPr>
        <p:spPr>
          <a:xfrm>
            <a:off x="1066800" y="2667000"/>
            <a:ext cx="7086600" cy="646331"/>
          </a:xfrm>
          <a:prstGeom prst="rect">
            <a:avLst/>
          </a:prstGeom>
          <a:noFill/>
        </p:spPr>
        <p:txBody>
          <a:bodyPr>
            <a:spAutoFit/>
          </a:bodyPr>
          <a:lstStyle/>
          <a:p>
            <a:pPr algn="ctr">
              <a:defRPr/>
            </a:pPr>
            <a:r>
              <a:rPr lang="en-US" dirty="0">
                <a:solidFill>
                  <a:srgbClr val="003300"/>
                </a:solidFill>
                <a:latin typeface="+mn-lt"/>
              </a:rPr>
              <a:t>Send questions via email to CPRBEmployerHelp@wv.gov </a:t>
            </a:r>
          </a:p>
          <a:p>
            <a:pPr>
              <a:defRPr/>
            </a:pPr>
            <a:endParaRPr lang="en-US" dirty="0">
              <a:latin typeface="+mn-lt"/>
            </a:endParaRPr>
          </a:p>
        </p:txBody>
      </p:sp>
    </p:spTree>
    <p:extLst>
      <p:ext uri="{BB962C8B-B14F-4D97-AF65-F5344CB8AC3E}">
        <p14:creationId xmlns:p14="http://schemas.microsoft.com/office/powerpoint/2010/main" val="92408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E468341-2EDC-4BCB-83AB-0C443F7D4693}"/>
              </a:ext>
            </a:extLst>
          </p:cNvPr>
          <p:cNvSpPr>
            <a:spLocks noGrp="1"/>
          </p:cNvSpPr>
          <p:nvPr>
            <p:ph type="body" sz="quarter" idx="14"/>
          </p:nvPr>
        </p:nvSpPr>
        <p:spPr/>
        <p:txBody>
          <a:bodyPr/>
          <a:lstStyle/>
          <a:p>
            <a:endParaRPr lang="en-US" dirty="0"/>
          </a:p>
        </p:txBody>
      </p:sp>
      <p:sp>
        <p:nvSpPr>
          <p:cNvPr id="7" name="Text Placeholder 6">
            <a:extLst>
              <a:ext uri="{FF2B5EF4-FFF2-40B4-BE49-F238E27FC236}">
                <a16:creationId xmlns:a16="http://schemas.microsoft.com/office/drawing/2014/main" id="{09A51A30-22A7-41E7-875F-9B14C7148475}"/>
              </a:ext>
            </a:extLst>
          </p:cNvPr>
          <p:cNvSpPr>
            <a:spLocks noGrp="1"/>
          </p:cNvSpPr>
          <p:nvPr>
            <p:ph type="body" sz="quarter" idx="13"/>
          </p:nvPr>
        </p:nvSpPr>
        <p:spPr/>
        <p:txBody>
          <a:bodyPr/>
          <a:lstStyle/>
          <a:p>
            <a:r>
              <a:rPr lang="en-US" u="sng" dirty="0"/>
              <a:t>BENEFITS OF ACH</a:t>
            </a:r>
          </a:p>
          <a:p>
            <a:pPr marL="285750" indent="-285750">
              <a:buFont typeface="Arial" panose="020B0604020202020204" pitchFamily="34" charset="0"/>
              <a:buChar char="•"/>
            </a:pPr>
            <a:r>
              <a:rPr lang="en-US" dirty="0"/>
              <a:t>Lower Cost</a:t>
            </a:r>
          </a:p>
          <a:p>
            <a:pPr marL="285750" indent="-285750">
              <a:buFont typeface="Arial" panose="020B0604020202020204" pitchFamily="34" charset="0"/>
              <a:buChar char="•"/>
            </a:pPr>
            <a:r>
              <a:rPr lang="en-US" dirty="0"/>
              <a:t>Increased Security</a:t>
            </a:r>
          </a:p>
          <a:p>
            <a:pPr marL="285750" indent="-285750">
              <a:buFont typeface="Arial" panose="020B0604020202020204" pitchFamily="34" charset="0"/>
              <a:buChar char="•"/>
            </a:pPr>
            <a:r>
              <a:rPr lang="en-US" dirty="0"/>
              <a:t>Convenience</a:t>
            </a:r>
          </a:p>
          <a:p>
            <a:pPr marL="285750" indent="-285750">
              <a:buFont typeface="Arial" panose="020B0604020202020204" pitchFamily="34" charset="0"/>
              <a:buChar char="•"/>
            </a:pPr>
            <a:r>
              <a:rPr lang="en-US" dirty="0"/>
              <a:t>Reduced Human Error</a:t>
            </a:r>
          </a:p>
          <a:p>
            <a:pPr marL="285750" indent="-285750">
              <a:buFont typeface="Arial" panose="020B0604020202020204" pitchFamily="34" charset="0"/>
              <a:buChar char="•"/>
            </a:pPr>
            <a:r>
              <a:rPr lang="en-US" dirty="0"/>
              <a:t>Faster Processing Time</a:t>
            </a:r>
          </a:p>
          <a:p>
            <a:endParaRPr lang="en-US" dirty="0"/>
          </a:p>
          <a:p>
            <a:pPr marL="285750" indent="-285750">
              <a:buFontTx/>
              <a:buChar char="-"/>
            </a:pPr>
            <a:r>
              <a:rPr lang="en-US" dirty="0"/>
              <a:t>Complete the Employer Debit Authorization form &amp; return it to the WVCPRB with the copy of a Voided Check</a:t>
            </a:r>
          </a:p>
          <a:p>
            <a:endParaRPr lang="en-US" dirty="0"/>
          </a:p>
          <a:p>
            <a:r>
              <a:rPr lang="en-US" dirty="0"/>
              <a:t>-   One bank account per agency code</a:t>
            </a:r>
          </a:p>
        </p:txBody>
      </p:sp>
      <p:sp>
        <p:nvSpPr>
          <p:cNvPr id="3" name="Title 2">
            <a:extLst>
              <a:ext uri="{FF2B5EF4-FFF2-40B4-BE49-F238E27FC236}">
                <a16:creationId xmlns:a16="http://schemas.microsoft.com/office/drawing/2014/main" id="{7BABE22F-36ED-4DEB-B8BE-1D8E93744174}"/>
              </a:ext>
            </a:extLst>
          </p:cNvPr>
          <p:cNvSpPr>
            <a:spLocks noGrp="1"/>
          </p:cNvSpPr>
          <p:nvPr>
            <p:ph type="title"/>
          </p:nvPr>
        </p:nvSpPr>
        <p:spPr/>
        <p:txBody>
          <a:bodyPr/>
          <a:lstStyle/>
          <a:p>
            <a:r>
              <a:rPr lang="en-US" dirty="0"/>
              <a:t>Automated Clearing House</a:t>
            </a:r>
          </a:p>
        </p:txBody>
      </p:sp>
      <p:pic>
        <p:nvPicPr>
          <p:cNvPr id="11" name="Picture 10">
            <a:extLst>
              <a:ext uri="{FF2B5EF4-FFF2-40B4-BE49-F238E27FC236}">
                <a16:creationId xmlns:a16="http://schemas.microsoft.com/office/drawing/2014/main" id="{A0A0BE24-343E-46CB-AE64-6DE6C9E4F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592" y="1152144"/>
            <a:ext cx="4005072" cy="5138927"/>
          </a:xfrm>
          <a:prstGeom prst="rect">
            <a:avLst/>
          </a:prstGeom>
        </p:spPr>
      </p:pic>
    </p:spTree>
    <p:extLst>
      <p:ext uri="{BB962C8B-B14F-4D97-AF65-F5344CB8AC3E}">
        <p14:creationId xmlns:p14="http://schemas.microsoft.com/office/powerpoint/2010/main" val="374288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0F2D1F-EA58-4232-9512-643A85EA3E1E}"/>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“Last Pay Date” and “Last Pay Period End Date are populated based on the last posted contribution at the time of the certification creation.</a:t>
            </a:r>
          </a:p>
          <a:p>
            <a:pPr marL="285750" indent="-285750">
              <a:buFont typeface="Arial" panose="020B0604020202020204" pitchFamily="34" charset="0"/>
              <a:buChar char="•"/>
            </a:pPr>
            <a:r>
              <a:rPr lang="en-US" dirty="0"/>
              <a:t>“Last Day Physically Worked” is the last day the member reported to work.</a:t>
            </a:r>
          </a:p>
          <a:p>
            <a:pPr marL="285750" indent="-285750">
              <a:buFont typeface="Arial" panose="020B0604020202020204" pitchFamily="34" charset="0"/>
              <a:buChar char="•"/>
            </a:pPr>
            <a:r>
              <a:rPr lang="en-US" dirty="0"/>
              <a:t>“Employment End Date” is the last day of covered employment. </a:t>
            </a:r>
          </a:p>
          <a:p>
            <a:pPr marL="285750" indent="-285750">
              <a:buFont typeface="Arial" panose="020B0604020202020204" pitchFamily="34" charset="0"/>
              <a:buChar char="•"/>
            </a:pPr>
            <a:r>
              <a:rPr lang="en-US" dirty="0"/>
              <a:t>Can be completed on/after the termination date. </a:t>
            </a:r>
          </a:p>
          <a:p>
            <a:pPr marL="285750" indent="-285750">
              <a:buFont typeface="Arial" panose="020B0604020202020204" pitchFamily="34" charset="0"/>
              <a:buChar char="•"/>
            </a:pPr>
            <a:r>
              <a:rPr lang="en-US" dirty="0"/>
              <a:t>DO NOT USE RETIREMENT DATES FOR THESE</a:t>
            </a:r>
          </a:p>
        </p:txBody>
      </p:sp>
      <p:sp>
        <p:nvSpPr>
          <p:cNvPr id="3" name="Title 2">
            <a:extLst>
              <a:ext uri="{FF2B5EF4-FFF2-40B4-BE49-F238E27FC236}">
                <a16:creationId xmlns:a16="http://schemas.microsoft.com/office/drawing/2014/main" id="{75FD4785-7679-4EC1-A071-6D6590D808AE}"/>
              </a:ext>
            </a:extLst>
          </p:cNvPr>
          <p:cNvSpPr>
            <a:spLocks noGrp="1"/>
          </p:cNvSpPr>
          <p:nvPr>
            <p:ph type="title"/>
          </p:nvPr>
        </p:nvSpPr>
        <p:spPr/>
        <p:txBody>
          <a:bodyPr/>
          <a:lstStyle/>
          <a:p>
            <a:r>
              <a:rPr lang="en-US" dirty="0"/>
              <a:t>Retirement Certification</a:t>
            </a:r>
          </a:p>
        </p:txBody>
      </p:sp>
      <p:pic>
        <p:nvPicPr>
          <p:cNvPr id="6" name="Picture 5" descr="A screenshot of a computer&#10;&#10;Description automatically generated">
            <a:extLst>
              <a:ext uri="{FF2B5EF4-FFF2-40B4-BE49-F238E27FC236}">
                <a16:creationId xmlns:a16="http://schemas.microsoft.com/office/drawing/2014/main" id="{6FF3F2A5-4D0E-F05C-4C06-FBE620AA1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769" y="3825613"/>
            <a:ext cx="7268589" cy="1876687"/>
          </a:xfrm>
          <a:prstGeom prst="rect">
            <a:avLst/>
          </a:prstGeom>
        </p:spPr>
      </p:pic>
    </p:spTree>
    <p:extLst>
      <p:ext uri="{BB962C8B-B14F-4D97-AF65-F5344CB8AC3E}">
        <p14:creationId xmlns:p14="http://schemas.microsoft.com/office/powerpoint/2010/main" val="256988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0F2D1F-EA58-4232-9512-643A85EA3E1E}"/>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Enter any upcoming payments not already reported to CPRB. </a:t>
            </a:r>
          </a:p>
          <a:p>
            <a:pPr marL="285750" indent="-285750">
              <a:buFont typeface="Arial" panose="020B0604020202020204" pitchFamily="34" charset="0"/>
              <a:buChar char="•"/>
            </a:pPr>
            <a:r>
              <a:rPr lang="en-US" dirty="0"/>
              <a:t>“Summary of Final Fiscal Year Worked” is a required field.  Enter totals for member’s last Fiscal Year even if it is a partial year.  These are essential for the correct retirement calculation.  If not completed the employer will be contacted. </a:t>
            </a:r>
          </a:p>
          <a:p>
            <a:pPr marL="285750" indent="-28575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75FD4785-7679-4EC1-A071-6D6590D808AE}"/>
              </a:ext>
            </a:extLst>
          </p:cNvPr>
          <p:cNvSpPr>
            <a:spLocks noGrp="1"/>
          </p:cNvSpPr>
          <p:nvPr>
            <p:ph type="title"/>
          </p:nvPr>
        </p:nvSpPr>
        <p:spPr/>
        <p:txBody>
          <a:bodyPr/>
          <a:lstStyle/>
          <a:p>
            <a:r>
              <a:rPr lang="en-US" dirty="0"/>
              <a:t>Retirement Certification</a:t>
            </a:r>
          </a:p>
        </p:txBody>
      </p:sp>
      <p:pic>
        <p:nvPicPr>
          <p:cNvPr id="5" name="Picture 4" descr="Graphical user interface, application&#10;&#10;Description automatically generated">
            <a:extLst>
              <a:ext uri="{FF2B5EF4-FFF2-40B4-BE49-F238E27FC236}">
                <a16:creationId xmlns:a16="http://schemas.microsoft.com/office/drawing/2014/main" id="{A0FC768E-823E-4668-A704-7A4B43E1F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667001"/>
            <a:ext cx="7848599" cy="3612388"/>
          </a:xfrm>
          <a:prstGeom prst="rect">
            <a:avLst/>
          </a:prstGeom>
        </p:spPr>
      </p:pic>
    </p:spTree>
    <p:extLst>
      <p:ext uri="{BB962C8B-B14F-4D97-AF65-F5344CB8AC3E}">
        <p14:creationId xmlns:p14="http://schemas.microsoft.com/office/powerpoint/2010/main" val="135131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0F2D1F-EA58-4232-9512-643A85EA3E1E}"/>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TDC Salary Verification is a required field. If not completed the certification will be returned. The Contract Days (Length) was not sent to CPRB during the transfer process. If the years listed do not apply to your agency, then enter 0’s.</a:t>
            </a:r>
          </a:p>
        </p:txBody>
      </p:sp>
      <p:sp>
        <p:nvSpPr>
          <p:cNvPr id="3" name="Title 2">
            <a:extLst>
              <a:ext uri="{FF2B5EF4-FFF2-40B4-BE49-F238E27FC236}">
                <a16:creationId xmlns:a16="http://schemas.microsoft.com/office/drawing/2014/main" id="{75FD4785-7679-4EC1-A071-6D6590D808AE}"/>
              </a:ext>
            </a:extLst>
          </p:cNvPr>
          <p:cNvSpPr>
            <a:spLocks noGrp="1"/>
          </p:cNvSpPr>
          <p:nvPr>
            <p:ph type="title"/>
          </p:nvPr>
        </p:nvSpPr>
        <p:spPr/>
        <p:txBody>
          <a:bodyPr/>
          <a:lstStyle/>
          <a:p>
            <a:r>
              <a:rPr lang="en-US" dirty="0"/>
              <a:t>Retirement Certification</a:t>
            </a:r>
          </a:p>
        </p:txBody>
      </p:sp>
      <p:pic>
        <p:nvPicPr>
          <p:cNvPr id="6" name="Picture 5" descr="A screenshot of a computer&#10;&#10;Description automatically generated">
            <a:extLst>
              <a:ext uri="{FF2B5EF4-FFF2-40B4-BE49-F238E27FC236}">
                <a16:creationId xmlns:a16="http://schemas.microsoft.com/office/drawing/2014/main" id="{078B314E-8250-15C1-36D6-08A8870D9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047" y="2133600"/>
            <a:ext cx="7201905" cy="4161029"/>
          </a:xfrm>
          <a:prstGeom prst="rect">
            <a:avLst/>
          </a:prstGeom>
        </p:spPr>
      </p:pic>
    </p:spTree>
    <p:extLst>
      <p:ext uri="{BB962C8B-B14F-4D97-AF65-F5344CB8AC3E}">
        <p14:creationId xmlns:p14="http://schemas.microsoft.com/office/powerpoint/2010/main" val="499466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B09E6A-D541-4FF7-A844-A87304EFC683}"/>
              </a:ext>
            </a:extLst>
          </p:cNvPr>
          <p:cNvSpPr>
            <a:spLocks noGrp="1"/>
          </p:cNvSpPr>
          <p:nvPr>
            <p:ph type="body" sz="quarter" idx="10"/>
          </p:nvPr>
        </p:nvSpPr>
        <p:spPr/>
        <p:txBody>
          <a:bodyPr/>
          <a:lstStyle/>
          <a:p>
            <a:pPr>
              <a:buFont typeface="Arial" panose="020B0604020202020204" pitchFamily="34" charset="0"/>
              <a:buChar char="•"/>
            </a:pPr>
            <a:r>
              <a:rPr lang="en-US" dirty="0"/>
              <a:t>All deferred summer pays are due to the CPRB by July 15</a:t>
            </a:r>
            <a:r>
              <a:rPr lang="en-US" baseline="30000" dirty="0"/>
              <a:t>th.</a:t>
            </a:r>
            <a:endParaRPr lang="en-US" dirty="0"/>
          </a:p>
          <a:p>
            <a:pPr>
              <a:buFont typeface="Arial" panose="020B0604020202020204" pitchFamily="34" charset="0"/>
              <a:buChar char="•"/>
            </a:pPr>
            <a:r>
              <a:rPr lang="en-US" dirty="0"/>
              <a:t>Designated dates must be on COMPASS Payroll Schedule.  If not already on the schedule, contact CPRB with the dates. Since payroll schedule dates in COMPASS should not cross fiscal year, use June Pay Dates &amp; Pay Period End Dates.</a:t>
            </a:r>
          </a:p>
          <a:p>
            <a:pPr>
              <a:buFont typeface="Arial" panose="020B0604020202020204" pitchFamily="34" charset="0"/>
              <a:buChar char="•"/>
            </a:pPr>
            <a:r>
              <a:rPr lang="en-US" dirty="0"/>
              <a:t>Report each Deferred Summer Pay as a </a:t>
            </a:r>
            <a:r>
              <a:rPr lang="en-US" b="1" dirty="0"/>
              <a:t>separate submission</a:t>
            </a:r>
            <a:r>
              <a:rPr lang="en-US" dirty="0"/>
              <a:t> in COMPASS.</a:t>
            </a:r>
          </a:p>
          <a:p>
            <a:pPr>
              <a:buFont typeface="Arial" panose="020B0604020202020204" pitchFamily="34" charset="0"/>
              <a:buChar char="•"/>
            </a:pPr>
            <a:r>
              <a:rPr lang="en-US" dirty="0"/>
              <a:t>Please answer YES in WOW program so pays are identified as Deferred.</a:t>
            </a:r>
          </a:p>
          <a:p>
            <a:pPr marL="0" indent="0"/>
            <a:endParaRPr lang="en-US" dirty="0"/>
          </a:p>
        </p:txBody>
      </p:sp>
      <p:sp>
        <p:nvSpPr>
          <p:cNvPr id="3" name="Title 2">
            <a:extLst>
              <a:ext uri="{FF2B5EF4-FFF2-40B4-BE49-F238E27FC236}">
                <a16:creationId xmlns:a16="http://schemas.microsoft.com/office/drawing/2014/main" id="{A9D4CD30-EC0A-43FC-ABDA-E275B9734340}"/>
              </a:ext>
            </a:extLst>
          </p:cNvPr>
          <p:cNvSpPr>
            <a:spLocks noGrp="1"/>
          </p:cNvSpPr>
          <p:nvPr>
            <p:ph type="title"/>
          </p:nvPr>
        </p:nvSpPr>
        <p:spPr/>
        <p:txBody>
          <a:bodyPr/>
          <a:lstStyle/>
          <a:p>
            <a:r>
              <a:rPr lang="en-US" dirty="0"/>
              <a:t>Deferred Summer Pays</a:t>
            </a:r>
          </a:p>
        </p:txBody>
      </p:sp>
      <p:pic>
        <p:nvPicPr>
          <p:cNvPr id="5" name="Picture 4">
            <a:extLst>
              <a:ext uri="{FF2B5EF4-FFF2-40B4-BE49-F238E27FC236}">
                <a16:creationId xmlns:a16="http://schemas.microsoft.com/office/drawing/2014/main" id="{132C0ED5-8B88-4B82-994E-5BD04CAB0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718879"/>
            <a:ext cx="3505200" cy="2386519"/>
          </a:xfrm>
          <a:prstGeom prst="rect">
            <a:avLst/>
          </a:prstGeom>
        </p:spPr>
      </p:pic>
      <p:pic>
        <p:nvPicPr>
          <p:cNvPr id="6" name="Picture 5">
            <a:extLst>
              <a:ext uri="{FF2B5EF4-FFF2-40B4-BE49-F238E27FC236}">
                <a16:creationId xmlns:a16="http://schemas.microsoft.com/office/drawing/2014/main" id="{AB11D9B3-41DD-4E37-9926-786A631E5205}"/>
              </a:ext>
            </a:extLst>
          </p:cNvPr>
          <p:cNvPicPr>
            <a:picLocks noChangeAspect="1"/>
          </p:cNvPicPr>
          <p:nvPr/>
        </p:nvPicPr>
        <p:blipFill>
          <a:blip r:embed="rId3"/>
          <a:stretch>
            <a:fillRect/>
          </a:stretch>
        </p:blipFill>
        <p:spPr>
          <a:xfrm>
            <a:off x="4495808" y="3718879"/>
            <a:ext cx="4073157" cy="2204296"/>
          </a:xfrm>
          <a:prstGeom prst="rect">
            <a:avLst/>
          </a:prstGeom>
        </p:spPr>
      </p:pic>
    </p:spTree>
    <p:extLst>
      <p:ext uri="{BB962C8B-B14F-4D97-AF65-F5344CB8AC3E}">
        <p14:creationId xmlns:p14="http://schemas.microsoft.com/office/powerpoint/2010/main" val="273109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2D3BFB-9BC6-4AE9-B551-D6FB143317A1}"/>
              </a:ext>
            </a:extLst>
          </p:cNvPr>
          <p:cNvSpPr>
            <a:spLocks noGrp="1"/>
          </p:cNvSpPr>
          <p:nvPr>
            <p:ph type="body" sz="quarter" idx="10"/>
          </p:nvPr>
        </p:nvSpPr>
        <p:spPr/>
        <p:txBody>
          <a:bodyPr/>
          <a:lstStyle/>
          <a:p>
            <a:r>
              <a:rPr lang="en-US" b="1" dirty="0"/>
              <a:t>Why is employee “System Terminated” in COMPASS?</a:t>
            </a:r>
          </a:p>
          <a:p>
            <a:pPr>
              <a:buFont typeface="Arial" panose="020B0604020202020204" pitchFamily="34" charset="0"/>
              <a:buChar char="•"/>
            </a:pPr>
            <a:r>
              <a:rPr lang="en-US" dirty="0"/>
              <a:t>Member does not have a contribution reported in COMPASS for 120 days since last Pay Period End Date</a:t>
            </a:r>
          </a:p>
          <a:p>
            <a:pPr>
              <a:buFont typeface="Arial" panose="020B0604020202020204" pitchFamily="34" charset="0"/>
              <a:buChar char="•"/>
            </a:pPr>
            <a:r>
              <a:rPr lang="en-US" dirty="0"/>
              <a:t>CPRB does not know if employee is on Leave Without Pay or Terminated</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endParaRPr lang="en-US" dirty="0"/>
          </a:p>
        </p:txBody>
      </p:sp>
      <p:sp>
        <p:nvSpPr>
          <p:cNvPr id="3" name="Title 2">
            <a:extLst>
              <a:ext uri="{FF2B5EF4-FFF2-40B4-BE49-F238E27FC236}">
                <a16:creationId xmlns:a16="http://schemas.microsoft.com/office/drawing/2014/main" id="{5EC594BF-4CEE-48FF-985D-0E0D1354AB69}"/>
              </a:ext>
            </a:extLst>
          </p:cNvPr>
          <p:cNvSpPr>
            <a:spLocks noGrp="1"/>
          </p:cNvSpPr>
          <p:nvPr>
            <p:ph type="title"/>
          </p:nvPr>
        </p:nvSpPr>
        <p:spPr/>
        <p:txBody>
          <a:bodyPr/>
          <a:lstStyle/>
          <a:p>
            <a:r>
              <a:rPr lang="en-US" dirty="0"/>
              <a:t>System Terminated Employees</a:t>
            </a:r>
          </a:p>
        </p:txBody>
      </p:sp>
      <p:pic>
        <p:nvPicPr>
          <p:cNvPr id="5" name="Picture 4">
            <a:extLst>
              <a:ext uri="{FF2B5EF4-FFF2-40B4-BE49-F238E27FC236}">
                <a16:creationId xmlns:a16="http://schemas.microsoft.com/office/drawing/2014/main" id="{8C1B1714-F3A7-49AC-A5B2-193505CC7590}"/>
              </a:ext>
            </a:extLst>
          </p:cNvPr>
          <p:cNvPicPr>
            <a:picLocks noChangeAspect="1"/>
          </p:cNvPicPr>
          <p:nvPr/>
        </p:nvPicPr>
        <p:blipFill rotWithShape="1">
          <a:blip r:embed="rId2">
            <a:extLst>
              <a:ext uri="{28A0092B-C50C-407E-A947-70E740481C1C}">
                <a14:useLocalDpi xmlns:a14="http://schemas.microsoft.com/office/drawing/2010/main" val="0"/>
              </a:ext>
            </a:extLst>
          </a:blip>
          <a:srcRect l="4853" t="47873" r="5176" b="18434"/>
          <a:stretch/>
        </p:blipFill>
        <p:spPr>
          <a:xfrm>
            <a:off x="398272" y="3200400"/>
            <a:ext cx="8345050" cy="1981200"/>
          </a:xfrm>
          <a:prstGeom prst="rect">
            <a:avLst/>
          </a:prstGeom>
        </p:spPr>
      </p:pic>
    </p:spTree>
    <p:extLst>
      <p:ext uri="{BB962C8B-B14F-4D97-AF65-F5344CB8AC3E}">
        <p14:creationId xmlns:p14="http://schemas.microsoft.com/office/powerpoint/2010/main" val="10184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A1D45-F99F-48E1-989D-07CFD7CF8BD2}"/>
              </a:ext>
            </a:extLst>
          </p:cNvPr>
          <p:cNvSpPr>
            <a:spLocks noGrp="1"/>
          </p:cNvSpPr>
          <p:nvPr>
            <p:ph type="body" sz="quarter" idx="10"/>
          </p:nvPr>
        </p:nvSpPr>
        <p:spPr/>
        <p:txBody>
          <a:bodyPr/>
          <a:lstStyle/>
          <a:p>
            <a:r>
              <a:rPr lang="en-US" dirty="0"/>
              <a:t>ESS View of a System Terminated Employee</a:t>
            </a:r>
          </a:p>
        </p:txBody>
      </p:sp>
      <p:sp>
        <p:nvSpPr>
          <p:cNvPr id="3" name="Title 2">
            <a:extLst>
              <a:ext uri="{FF2B5EF4-FFF2-40B4-BE49-F238E27FC236}">
                <a16:creationId xmlns:a16="http://schemas.microsoft.com/office/drawing/2014/main" id="{0A555D50-566C-4659-B954-E275B91B1781}"/>
              </a:ext>
            </a:extLst>
          </p:cNvPr>
          <p:cNvSpPr>
            <a:spLocks noGrp="1"/>
          </p:cNvSpPr>
          <p:nvPr>
            <p:ph type="title"/>
          </p:nvPr>
        </p:nvSpPr>
        <p:spPr/>
        <p:txBody>
          <a:bodyPr/>
          <a:lstStyle/>
          <a:p>
            <a:r>
              <a:rPr lang="en-US" dirty="0"/>
              <a:t>System Terminated Employees</a:t>
            </a:r>
          </a:p>
        </p:txBody>
      </p:sp>
      <p:pic>
        <p:nvPicPr>
          <p:cNvPr id="4" name="Picture 3">
            <a:extLst>
              <a:ext uri="{FF2B5EF4-FFF2-40B4-BE49-F238E27FC236}">
                <a16:creationId xmlns:a16="http://schemas.microsoft.com/office/drawing/2014/main" id="{99AC0AE3-6EBF-4F88-96D9-1B2D0C14130A}"/>
              </a:ext>
            </a:extLst>
          </p:cNvPr>
          <p:cNvPicPr>
            <a:picLocks noChangeAspect="1"/>
          </p:cNvPicPr>
          <p:nvPr/>
        </p:nvPicPr>
        <p:blipFill rotWithShape="1">
          <a:blip r:embed="rId2">
            <a:extLst>
              <a:ext uri="{28A0092B-C50C-407E-A947-70E740481C1C}">
                <a14:useLocalDpi xmlns:a14="http://schemas.microsoft.com/office/drawing/2010/main" val="0"/>
              </a:ext>
            </a:extLst>
          </a:blip>
          <a:srcRect l="-1" t="58889" r="309"/>
          <a:stretch/>
        </p:blipFill>
        <p:spPr>
          <a:xfrm>
            <a:off x="425780" y="2057400"/>
            <a:ext cx="8102936" cy="3644900"/>
          </a:xfrm>
          <a:prstGeom prst="rect">
            <a:avLst/>
          </a:prstGeom>
        </p:spPr>
      </p:pic>
    </p:spTree>
    <p:extLst>
      <p:ext uri="{BB962C8B-B14F-4D97-AF65-F5344CB8AC3E}">
        <p14:creationId xmlns:p14="http://schemas.microsoft.com/office/powerpoint/2010/main" val="618331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 name="MMPROD_NEXTUNIQUEID" val="10010"/>
  <p:tag name="MMPROD_UIPERSISTENCEDATA" val="MMPROD_UIPERSISTENCEDATA"/>
  <p:tag name="MMPROD_UIDATA" val="&lt;database version=&quot;11.0&quot;&gt;&lt;object type=&quot;1&quot; unique_id=&quot;10001&quot;&gt;&lt;object type=&quot;2&quot; unique_id=&quot;10055&quot;&gt;&lt;object type=&quot;3&quot; unique_id=&quot;10057&quot;&gt;&lt;property id=&quot;20148&quot; value=&quot;5&quot;/&gt;&lt;property id=&quot;20300&quot; value=&quot;Slide 2 - &amp;quot;Today’s Agenda&amp;quot;&quot;/&gt;&lt;property id=&quot;20307&quot; value=&quot;386&quot;/&gt;&lt;/object&gt;&lt;object type=&quot;3&quot; unique_id=&quot;10061&quot;&gt;&lt;property id=&quot;20148&quot; value=&quot;5&quot;/&gt;&lt;property id=&quot;20300&quot; value=&quot;Slide 3 - &amp;quot;Overview of COMPASS&amp;quot;&quot;/&gt;&lt;property id=&quot;20307&quot; value=&quot;398&quot;/&gt;&lt;/object&gt;&lt;object type=&quot;3&quot; unique_id=&quot;10062&quot;&gt;&lt;property id=&quot;20148&quot; value=&quot;5&quot;/&gt;&lt;property id=&quot;20300&quot; value=&quot;Slide 4 - &amp;quot;COMPASS and ESS Connection&amp;quot;&quot;/&gt;&lt;property id=&quot;20307&quot; value=&quot;404&quot;/&gt;&lt;/object&gt;&lt;object type=&quot;3&quot; unique_id=&quot;10063&quot;&gt;&lt;property id=&quot;20148&quot; value=&quot;5&quot;/&gt;&lt;property id=&quot;20300&quot; value=&quot;Slide 5 - &amp;quot;Employer Self Service (ESS) Access &amp;quot;&quot;/&gt;&lt;property id=&quot;20307&quot; value=&quot;415&quot;/&gt;&lt;/object&gt;&lt;object type=&quot;3&quot; unique_id=&quot;10064&quot;&gt;&lt;property id=&quot;20148&quot; value=&quot;5&quot;/&gt;&lt;property id=&quot;20300&quot; value=&quot;Slide 6 - &amp;quot;Registering for ESS&amp;quot;&quot;/&gt;&lt;property id=&quot;20307&quot; value=&quot;416&quot;/&gt;&lt;/object&gt;&lt;object type=&quot;3&quot; unique_id=&quot;10065&quot;&gt;&lt;property id=&quot;20148&quot; value=&quot;5&quot;/&gt;&lt;property id=&quot;20300&quot; value=&quot;Slide 7 - &amp;quot;Demonstration – ESS Registration &amp;amp; Login &amp;quot;&quot;/&gt;&lt;property id=&quot;20307&quot; value=&quot;417&quot;/&gt;&lt;/object&gt;&lt;object type=&quot;3&quot; unique_id=&quot;10066&quot;&gt;&lt;property id=&quot;20148&quot; value=&quot;5&quot;/&gt;&lt;property id=&quot;20300&quot; value=&quot;Slide 9 - &amp;quot;CPRB’s Employer Self Service User Roles  &amp;quot;&quot;/&gt;&lt;property id=&quot;20307&quot; value=&quot;409&quot;/&gt;&lt;/object&gt;&lt;object type=&quot;3&quot; unique_id=&quot;10067&quot;&gt;&lt;property id=&quot;20148&quot; value=&quot;5&quot;/&gt;&lt;property id=&quot;20300&quot; value=&quot;Slide 10 - &amp;quot;ESS User Roles Functions &amp;quot;&quot;/&gt;&lt;property id=&quot;20307&quot; value=&quot;410&quot;/&gt;&lt;/object&gt;&lt;object type=&quot;3&quot; unique_id=&quot;10068&quot;&gt;&lt;property id=&quot;20148&quot; value=&quot;5&quot;/&gt;&lt;property id=&quot;20300&quot; value=&quot;Slide 11 - &amp;quot;ESS Core Requirements &amp;quot;&quot;/&gt;&lt;property id=&quot;20307&quot; value=&quot;411&quot;/&gt;&lt;/object&gt;&lt;object type=&quot;3&quot; unique_id=&quot;10069&quot;&gt;&lt;property id=&quot;20148&quot; value=&quot;5&quot;/&gt;&lt;property id=&quot;20300&quot; value=&quot;Slide 12 - &amp;quot;Demonstration – ESS Administrator Functions&amp;quot;&quot;/&gt;&lt;property id=&quot;20307&quot; value=&quot;412&quot;/&gt;&lt;/object&gt;&lt;object type=&quot;3&quot; unique_id=&quot;10071&quot;&gt;&lt;property id=&quot;20148&quot; value=&quot;5&quot;/&gt;&lt;property id=&quot;20300&quot; value=&quot;Slide 14 - &amp;quot;Payroll Schedule &amp;quot;&quot;/&gt;&lt;property id=&quot;20307&quot; value=&quot;413&quot;/&gt;&lt;/object&gt;&lt;object type=&quot;3&quot; unique_id=&quot;10072&quot;&gt;&lt;property id=&quot;20148&quot; value=&quot;5&quot;/&gt;&lt;property id=&quot;20300&quot; value=&quot;Slide 15 - &amp;quot;Demonstration – Manage Payroll Schedule&amp;quot;&quot;/&gt;&lt;property id=&quot;20307&quot; value=&quot;414&quot;/&gt;&lt;/object&gt;&lt;object type=&quot;3&quot; unique_id=&quot;10073&quot;&gt;&lt;property id=&quot;20148&quot; value=&quot;5&quot;/&gt;&lt;property id=&quot;20300&quot; value=&quot;Slide 17 - &amp;quot;Employer Reporting&amp;quot;&quot;/&gt;&lt;property id=&quot;20307&quot; value=&quot;376&quot;/&gt;&lt;/object&gt;&lt;object type=&quot;3&quot; unique_id=&quot;10074&quot;&gt;&lt;property id=&quot;20148&quot; value=&quot;5&quot;/&gt;&lt;property id=&quot;20300&quot; value=&quot;Slide 18 - &amp;quot;Types of Employer Reports&amp;quot;&quot;/&gt;&lt;property id=&quot;20307&quot; value=&quot;377&quot;/&gt;&lt;/object&gt;&lt;object type=&quot;3&quot; unique_id=&quot;10076&quot;&gt;&lt;property id=&quot;20148&quot; value=&quot;5&quot;/&gt;&lt;property id=&quot;20300&quot; value=&quot;Slide 19 - &amp;quot;Demonstration – Employment Classification &amp;quot;&quot;/&gt;&lt;property id=&quot;20307&quot; value=&quot;393&quot;/&gt;&lt;/object&gt;&lt;object type=&quot;3&quot; unique_id=&quot;10079&quot;&gt;&lt;property id=&quot;20148&quot; value=&quot;5&quot;/&gt;&lt;property id=&quot;20300&quot; value=&quot;Slide 29 - &amp;quot;Questions?&amp;quot;&quot;/&gt;&lt;property id=&quot;20307&quot; value=&quot;372&quot;/&gt;&lt;/object&gt;&lt;object type=&quot;3&quot; unique_id=&quot;10080&quot;&gt;&lt;property id=&quot;20148&quot; value=&quot;5&quot;/&gt;&lt;property id=&quot;20300&quot; value=&quot;Slide 30&quot;/&gt;&lt;property id=&quot;20307&quot; value=&quot;387&quot;/&gt;&lt;/object&gt;&lt;object type=&quot;3&quot; unique_id=&quot;10881&quot;&gt;&lt;property id=&quot;20148&quot; value=&quot;5&quot;/&gt;&lt;property id=&quot;20300&quot; value=&quot;Slide 25 - &amp;quot;Employer Certifications&amp;quot;&quot;/&gt;&lt;property id=&quot;20307&quot; value=&quot;420&quot;/&gt;&lt;/object&gt;&lt;object type=&quot;3&quot; unique_id=&quot;10883&quot;&gt;&lt;property id=&quot;20148&quot; value=&quot;5&quot;/&gt;&lt;property id=&quot;20300&quot; value=&quot;Slide 33 - &amp;quot;Download CPRB ID &amp;amp; Contribution Group Search &amp;quot;&quot;/&gt;&lt;property id=&quot;20307&quot; value=&quot;418&quot;/&gt;&lt;/object&gt;&lt;object type=&quot;3&quot; unique_id=&quot;10884&quot;&gt;&lt;property id=&quot;20148&quot; value=&quot;5&quot;/&gt;&lt;property id=&quot;20300&quot; value=&quot;Slide 34 - &amp;quot;Demonstration - Download CPRB ID &amp;amp; Contribution Group Search &amp;quot;&quot;/&gt;&lt;property id=&quot;20307&quot; value=&quot;419&quot;/&gt;&lt;/object&gt;&lt;object type=&quot;3&quot; unique_id=&quot;23006&quot;&gt;&lt;property id=&quot;20148&quot; value=&quot;5&quot;/&gt;&lt;property id=&quot;20300&quot; value=&quot;Slide 1&quot;/&gt;&lt;property id=&quot;20307&quot; value=&quot;422&quot;/&gt;&lt;/object&gt;&lt;object type=&quot;3&quot; unique_id=&quot;24045&quot;&gt;&lt;property id=&quot;20148&quot; value=&quot;5&quot;/&gt;&lt;property id=&quot;20300&quot; value=&quot;Slide 27 - &amp;quot;Demonstration – Employer Certifications&amp;quot;&quot;/&gt;&lt;property id=&quot;20307&quot; value=&quot;423&quot;/&gt;&lt;/object&gt;&lt;object type=&quot;3&quot; unique_id=&quot;24127&quot;&gt;&lt;property id=&quot;20148&quot; value=&quot;5&quot;/&gt;&lt;property id=&quot;20300&quot; value=&quot;Slide 26 - &amp;quot;Types of Certifications&amp;quot;&quot;/&gt;&lt;property id=&quot;20307&quot; value=&quot;424&quot;/&gt;&lt;/object&gt;&lt;object type=&quot;3&quot; unique_id=&quot;24507&quot;&gt;&lt;property id=&quot;20148&quot; value=&quot;5&quot;/&gt;&lt;property id=&quot;20300&quot; value=&quot;Slide 31 - &amp;quot;Demonstration – Employer Certifications&amp;quot;&quot;/&gt;&lt;property id=&quot;20307&quot; value=&quot;425&quot;/&gt;&lt;/object&gt;&lt;object type=&quot;3&quot; unique_id=&quot;25456&quot;&gt;&lt;property id=&quot;20148&quot; value=&quot;5&quot;/&gt;&lt;property id=&quot;20300&quot; value=&quot;Slide 8&quot;/&gt;&lt;property id=&quot;20307&quot; value=&quot;426&quot;/&gt;&lt;/object&gt;&lt;object type=&quot;3&quot; unique_id=&quot;25457&quot;&gt;&lt;property id=&quot;20148&quot; value=&quot;5&quot;/&gt;&lt;property id=&quot;20300&quot; value=&quot;Slide 13&quot;/&gt;&lt;property id=&quot;20307&quot; value=&quot;427&quot;/&gt;&lt;/object&gt;&lt;object type=&quot;3&quot; unique_id=&quot;25458&quot;&gt;&lt;property id=&quot;20148&quot; value=&quot;5&quot;/&gt;&lt;property id=&quot;20300&quot; value=&quot;Slide 16&quot;/&gt;&lt;property id=&quot;20307&quot; value=&quot;428&quot;/&gt;&lt;/object&gt;&lt;object type=&quot;3&quot; unique_id=&quot;25459&quot;&gt;&lt;property id=&quot;20148&quot; value=&quot;5&quot;/&gt;&lt;property id=&quot;20300&quot; value=&quot;Slide 20&quot;/&gt;&lt;property id=&quot;20307&quot; value=&quot;429&quot;/&gt;&lt;/object&gt;&lt;object type=&quot;3&quot; unique_id=&quot;25460&quot;&gt;&lt;property id=&quot;20148&quot; value=&quot;5&quot;/&gt;&lt;property id=&quot;20300&quot; value=&quot;Slide 21 - &amp;quot;Demonstration – Contribution &amp;quot;&quot;/&gt;&lt;property id=&quot;20307&quot; value=&quot;432&quot;/&gt;&lt;/object&gt;&lt;object type=&quot;3&quot; unique_id=&quot;25461&quot;&gt;&lt;property id=&quot;20148&quot; value=&quot;5&quot;/&gt;&lt;property id=&quot;20300&quot; value=&quot;Slide 22&quot;/&gt;&lt;property id=&quot;20307&quot; value=&quot;430&quot;/&gt;&lt;/object&gt;&lt;object type=&quot;3&quot; unique_id=&quot;25462&quot;&gt;&lt;property id=&quot;20148&quot; value=&quot;5&quot;/&gt;&lt;property id=&quot;20300&quot; value=&quot;Slide 23 - &amp;quot;Demonstration – Employment Classification &amp;amp;  Contribution&amp;quot;&quot;/&gt;&lt;property id=&quot;20307&quot; value=&quot;433&quot;/&gt;&lt;/object&gt;&lt;object type=&quot;3&quot; unique_id=&quot;25463&quot;&gt;&lt;property id=&quot;20148&quot; value=&quot;5&quot;/&gt;&lt;property id=&quot;20300&quot; value=&quot;Slide 24&quot;/&gt;&lt;property id=&quot;20307&quot; value=&quot;431&quot;/&gt;&lt;/object&gt;&lt;object type=&quot;3&quot; unique_id=&quot;25735&quot;&gt;&lt;property id=&quot;20148&quot; value=&quot;5&quot;/&gt;&lt;property id=&quot;20300&quot; value=&quot;Slide 28&quot;/&gt;&lt;property id=&quot;20307&quot; value=&quot;434&quot;/&gt;&lt;/object&gt;&lt;object type=&quot;3&quot; unique_id=&quot;25736&quot;&gt;&lt;property id=&quot;20148&quot; value=&quot;5&quot;/&gt;&lt;property id=&quot;20300&quot; value=&quot;Slide 32&quot;/&gt;&lt;property id=&quot;20307&quot; value=&quot;435&quot;/&gt;&lt;/object&gt;&lt;/object&gt;&lt;object type=&quot;8&quot; unique_id=&quot;10107&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S Consulting On-screen S WHT_R1.5V_1208">
  <a:themeElements>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S WHT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lnDef>
    <a:txDef>
      <a:spPr bwMode="auto"/>
      <a:bodyPr/>
      <a:lstStyle>
        <a:defPPr marL="227013" indent="-225425" algn="l" rtl="0" fontAlgn="base">
          <a:lnSpc>
            <a:spcPct val="106000"/>
          </a:lnSpc>
          <a:spcBef>
            <a:spcPct val="40000"/>
          </a:spcBef>
          <a:spcAft>
            <a:spcPct val="0"/>
          </a:spcAft>
          <a:buClr>
            <a:srgbClr val="000000"/>
          </a:buClr>
          <a:buFont typeface="Wingdings 2" pitchFamily="18" charset="2"/>
          <a:buChar char="¡"/>
          <a:defRPr sz="1800" dirty="0">
            <a:solidFill>
              <a:srgbClr val="000000"/>
            </a:solidFill>
            <a:latin typeface="Arial" charset="0"/>
            <a:ea typeface="+mn-ea"/>
            <a:cs typeface="Arial" charset="0"/>
          </a:defRPr>
        </a:defPPr>
      </a:lstStyle>
    </a:txDef>
  </a:objectDefaults>
  <a:extraClrSchemeLst>
    <a:extraClrScheme>
      <a:clrScheme name="US Consulting On-screen S WHT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S WHT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S WHT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S WHT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S WHT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S WHT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S WHT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S WHT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S WHT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S Consulting On-screen M WHT_R1.5V_0109">
  <a:themeElements>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S WHT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lnDef>
    <a:txDef>
      <a:spPr bwMode="auto"/>
      <a:bodyPr/>
      <a:lstStyle>
        <a:defPPr marL="227013" indent="-225425" algn="l" rtl="0" fontAlgn="base">
          <a:lnSpc>
            <a:spcPct val="106000"/>
          </a:lnSpc>
          <a:spcBef>
            <a:spcPct val="40000"/>
          </a:spcBef>
          <a:spcAft>
            <a:spcPct val="0"/>
          </a:spcAft>
          <a:buClr>
            <a:srgbClr val="000000"/>
          </a:buClr>
          <a:buFont typeface="Wingdings 2" pitchFamily="18" charset="2"/>
          <a:buChar char="¡"/>
          <a:defRPr sz="2000" dirty="0">
            <a:solidFill>
              <a:srgbClr val="000000"/>
            </a:solidFill>
            <a:latin typeface="Arial" charset="0"/>
            <a:ea typeface="+mn-ea"/>
            <a:cs typeface="Arial" charset="0"/>
          </a:defRPr>
        </a:defPPr>
      </a:lstStyle>
    </a:txDef>
  </a:objectDefaults>
  <a:extraClrSchemeLst>
    <a:extraClrScheme>
      <a:clrScheme name="US Consulting On-screen S WHT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S WHT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S WHT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S WHT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S WHT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S WHT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S WHT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S WHT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S WHT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S Consulting On-screen M WHT_R1.5V_0109">
  <a:themeElements>
    <a:clrScheme name="Deloitte Brand">
      <a:dk1>
        <a:srgbClr val="002776"/>
      </a:dk1>
      <a:lt1>
        <a:srgbClr val="FFFFFF"/>
      </a:lt1>
      <a:dk2>
        <a:srgbClr val="002776"/>
      </a:dk2>
      <a:lt2>
        <a:srgbClr val="FFFFFF"/>
      </a:lt2>
      <a:accent1>
        <a:srgbClr val="92D400"/>
      </a:accent1>
      <a:accent2>
        <a:srgbClr val="002776"/>
      </a:accent2>
      <a:accent3>
        <a:srgbClr val="00A1DE"/>
      </a:accent3>
      <a:accent4>
        <a:srgbClr val="72C7E7"/>
      </a:accent4>
      <a:accent5>
        <a:srgbClr val="3C8A2E"/>
      </a:accent5>
      <a:accent6>
        <a:srgbClr val="C9DD03"/>
      </a:accent6>
      <a:hlink>
        <a:srgbClr val="002776"/>
      </a:hlink>
      <a:folHlink>
        <a:srgbClr val="00A1DE"/>
      </a:folHlink>
    </a:clrScheme>
    <a:fontScheme name="US Consulting On-screen S WHT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lnDef>
    <a:txDef>
      <a:spPr bwMode="auto"/>
      <a:bodyPr/>
      <a:lstStyle>
        <a:defPPr marL="227013" indent="-225425" algn="l" rtl="0" fontAlgn="base">
          <a:lnSpc>
            <a:spcPct val="106000"/>
          </a:lnSpc>
          <a:spcBef>
            <a:spcPct val="40000"/>
          </a:spcBef>
          <a:spcAft>
            <a:spcPct val="0"/>
          </a:spcAft>
          <a:buClr>
            <a:srgbClr val="000000"/>
          </a:buClr>
          <a:buFont typeface="Wingdings 2" pitchFamily="18" charset="2"/>
          <a:buChar char="¡"/>
          <a:defRPr sz="2000" dirty="0">
            <a:solidFill>
              <a:srgbClr val="000000"/>
            </a:solidFill>
            <a:latin typeface="Arial" charset="0"/>
            <a:ea typeface="+mn-ea"/>
            <a:cs typeface="Arial" charset="0"/>
          </a:defRPr>
        </a:defPPr>
      </a:lstStyle>
    </a:txDef>
  </a:objectDefaults>
  <a:extraClrSchemeLst>
    <a:extraClrScheme>
      <a:clrScheme name="US Consulting On-screen S WHT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S WHT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S WHT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S WHT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S WHT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S WHT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S WHT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S WHT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S WHT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S Consulting On-screen S WHT_R1.5V_1208">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US Consulting On-screen S WHT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lnDef>
    <a:txDef>
      <a:spPr bwMode="auto"/>
      <a:bodyPr/>
      <a:lstStyle>
        <a:defPPr marL="227013" indent="-225425" algn="l" rtl="0" fontAlgn="base">
          <a:lnSpc>
            <a:spcPct val="106000"/>
          </a:lnSpc>
          <a:spcBef>
            <a:spcPct val="40000"/>
          </a:spcBef>
          <a:spcAft>
            <a:spcPct val="0"/>
          </a:spcAft>
          <a:buClr>
            <a:srgbClr val="000000"/>
          </a:buClr>
          <a:buFont typeface="Wingdings 2" pitchFamily="18" charset="2"/>
          <a:buChar char="¡"/>
          <a:defRPr sz="1800" dirty="0">
            <a:solidFill>
              <a:srgbClr val="000000"/>
            </a:solidFill>
            <a:latin typeface="Arial" charset="0"/>
            <a:ea typeface="+mn-ea"/>
            <a:cs typeface="Arial" charset="0"/>
          </a:defRPr>
        </a:defPPr>
      </a:lstStyle>
    </a:txDef>
  </a:objectDefaults>
  <a:extraClrSchemeLst>
    <a:extraClrScheme>
      <a:clrScheme name="US Consulting On-screen S WHT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S WHT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S WHT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S WHT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S WHT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S WHT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S WHT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S WHT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S WHT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4738B4F1FEDC4EB1018135E5FB344F" ma:contentTypeVersion="0" ma:contentTypeDescription="Create a new document." ma:contentTypeScope="" ma:versionID="e93f7f8ef10013804d6a1bea5dd7e0a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4AE66B-C935-465B-9FE9-88273AEAD926}">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3881CD60-08B4-42AD-8225-9C63AD2B3868}">
  <ds:schemaRefs>
    <ds:schemaRef ds:uri="http://schemas.microsoft.com/sharepoint/v3/contenttype/forms"/>
  </ds:schemaRefs>
</ds:datastoreItem>
</file>

<file path=customXml/itemProps3.xml><?xml version="1.0" encoding="utf-8"?>
<ds:datastoreItem xmlns:ds="http://schemas.openxmlformats.org/officeDocument/2006/customXml" ds:itemID="{EDD4C2E4-87C2-4395-AC6C-D5D5D2EC0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23303</TotalTime>
  <Words>1159</Words>
  <Application>Microsoft Office PowerPoint</Application>
  <PresentationFormat>On-screen Show (4:3)</PresentationFormat>
  <Paragraphs>144</Paragraphs>
  <Slides>22</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Arial</vt:lpstr>
      <vt:lpstr>Ariel</vt:lpstr>
      <vt:lpstr>Calibri</vt:lpstr>
      <vt:lpstr>NewCenturySchlbk-Bold</vt:lpstr>
      <vt:lpstr>NewCenturySchlbk-Roman</vt:lpstr>
      <vt:lpstr>Times New Roman</vt:lpstr>
      <vt:lpstr>Wingdings</vt:lpstr>
      <vt:lpstr>Wingdings 2</vt:lpstr>
      <vt:lpstr>US Consulting On-screen S WHT_R1.5V_1208</vt:lpstr>
      <vt:lpstr>US Consulting On-screen M WHT_R1.5V_0109</vt:lpstr>
      <vt:lpstr>1_US Consulting On-screen M WHT_R1.5V_0109</vt:lpstr>
      <vt:lpstr>1_US Consulting On-screen S WHT_R1.5V_1208</vt:lpstr>
      <vt:lpstr>PowerPoint Presentation</vt:lpstr>
      <vt:lpstr>Today’s Agenda</vt:lpstr>
      <vt:lpstr>Automated Clearing House</vt:lpstr>
      <vt:lpstr>Retirement Certification</vt:lpstr>
      <vt:lpstr>Retirement Certification</vt:lpstr>
      <vt:lpstr>Retirement Certification</vt:lpstr>
      <vt:lpstr>Deferred Summer Pays</vt:lpstr>
      <vt:lpstr>System Terminated Employees</vt:lpstr>
      <vt:lpstr>System Terminated Employees</vt:lpstr>
      <vt:lpstr>System Terminated Employees</vt:lpstr>
      <vt:lpstr>System Terminated Employees </vt:lpstr>
      <vt:lpstr>System Terminated Employees </vt:lpstr>
      <vt:lpstr>WVEIS Assignment / COMPASS </vt:lpstr>
      <vt:lpstr>How Days Worked are Calculated</vt:lpstr>
      <vt:lpstr>Why Days Worked are Important</vt:lpstr>
      <vt:lpstr>Determine Correct Plan</vt:lpstr>
      <vt:lpstr>Determine Correct Plan</vt:lpstr>
      <vt:lpstr>TDC to TRS Service Purchase</vt:lpstr>
      <vt:lpstr>Post Retirement Employment</vt:lpstr>
      <vt:lpstr>Post Retirement Employment</vt:lpstr>
      <vt:lpstr>Improvements/Suggestions</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sentence</dc:title>
  <dc:creator>McNutt, Kristen Marie</dc:creator>
  <cp:lastModifiedBy>Barr, Christopher A</cp:lastModifiedBy>
  <cp:revision>1181</cp:revision>
  <cp:lastPrinted>2022-05-18T17:01:40Z</cp:lastPrinted>
  <dcterms:created xsi:type="dcterms:W3CDTF">2011-06-08T00:52:26Z</dcterms:created>
  <dcterms:modified xsi:type="dcterms:W3CDTF">2023-10-03T20:10:22Z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74D7265E-95F6-44B7-90DA-F77786AACF73</vt:lpwstr>
  </property>
  <property fmtid="{D5CDD505-2E9C-101B-9397-08002B2CF9AE}" pid="3" name="ArticulatePath">
    <vt:lpwstr>WVCPRB COMPASS Project  Process Payments_v0.1</vt:lpwstr>
  </property>
  <property fmtid="{D5CDD505-2E9C-101B-9397-08002B2CF9AE}" pid="4" name="ContentTypeId">
    <vt:lpwstr>0x0101008B4738B4F1FEDC4EB1018135E5FB344F</vt:lpwstr>
  </property>
</Properties>
</file>