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5"/>
  </p:notesMasterIdLst>
  <p:handoutMasterIdLst>
    <p:handoutMasterId r:id="rId26"/>
  </p:handoutMasterIdLst>
  <p:sldIdLst>
    <p:sldId id="312" r:id="rId2"/>
    <p:sldId id="301" r:id="rId3"/>
    <p:sldId id="339" r:id="rId4"/>
    <p:sldId id="340" r:id="rId5"/>
    <p:sldId id="341" r:id="rId6"/>
    <p:sldId id="332" r:id="rId7"/>
    <p:sldId id="333" r:id="rId8"/>
    <p:sldId id="334" r:id="rId9"/>
    <p:sldId id="335" r:id="rId10"/>
    <p:sldId id="336" r:id="rId11"/>
    <p:sldId id="337" r:id="rId12"/>
    <p:sldId id="342" r:id="rId13"/>
    <p:sldId id="261" r:id="rId14"/>
    <p:sldId id="338" r:id="rId15"/>
    <p:sldId id="256" r:id="rId16"/>
    <p:sldId id="317" r:id="rId17"/>
    <p:sldId id="319" r:id="rId18"/>
    <p:sldId id="327" r:id="rId19"/>
    <p:sldId id="325" r:id="rId20"/>
    <p:sldId id="331" r:id="rId21"/>
    <p:sldId id="315" r:id="rId22"/>
    <p:sldId id="323" r:id="rId23"/>
    <p:sldId id="321" r:id="rId24"/>
  </p:sldIdLst>
  <p:sldSz cx="7315200" cy="9144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3F"/>
    <a:srgbClr val="1739A5"/>
    <a:srgbClr val="FFFFA3"/>
    <a:srgbClr val="0062AC"/>
    <a:srgbClr val="0075CC"/>
    <a:srgbClr val="377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60" autoAdjust="0"/>
    <p:restoredTop sz="96296" autoAdjust="0"/>
  </p:normalViewPr>
  <p:slideViewPr>
    <p:cSldViewPr>
      <p:cViewPr varScale="1">
        <p:scale>
          <a:sx n="86" d="100"/>
          <a:sy n="86" d="100"/>
        </p:scale>
        <p:origin x="2886" y="96"/>
      </p:cViewPr>
      <p:guideLst>
        <p:guide orient="horz" pos="2880"/>
        <p:guide pos="2304"/>
      </p:guideLst>
    </p:cSldViewPr>
  </p:slideViewPr>
  <p:outlineViewPr>
    <p:cViewPr>
      <p:scale>
        <a:sx n="33" d="100"/>
        <a:sy n="33" d="100"/>
      </p:scale>
      <p:origin x="0" y="468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203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7"/>
            <a:ext cx="3038474" cy="465138"/>
          </a:xfrm>
          <a:prstGeom prst="rect">
            <a:avLst/>
          </a:prstGeom>
        </p:spPr>
        <p:txBody>
          <a:bodyPr vert="horz" lIns="91332" tIns="45664" rIns="91332" bIns="45664" rtlCol="0"/>
          <a:lstStyle>
            <a:lvl1pPr algn="l">
              <a:defRPr sz="1200"/>
            </a:lvl1pPr>
          </a:lstStyle>
          <a:p>
            <a:endParaRPr lang="en-US" dirty="0"/>
          </a:p>
        </p:txBody>
      </p:sp>
      <p:sp>
        <p:nvSpPr>
          <p:cNvPr id="3" name="Date Placeholder 2"/>
          <p:cNvSpPr>
            <a:spLocks noGrp="1"/>
          </p:cNvSpPr>
          <p:nvPr>
            <p:ph type="dt" sz="quarter" idx="1"/>
          </p:nvPr>
        </p:nvSpPr>
        <p:spPr>
          <a:xfrm>
            <a:off x="3970346" y="7"/>
            <a:ext cx="3038474" cy="465138"/>
          </a:xfrm>
          <a:prstGeom prst="rect">
            <a:avLst/>
          </a:prstGeom>
        </p:spPr>
        <p:txBody>
          <a:bodyPr vert="horz" lIns="91332" tIns="45664" rIns="91332" bIns="45664" rtlCol="0"/>
          <a:lstStyle>
            <a:lvl1pPr algn="r">
              <a:defRPr sz="1200"/>
            </a:lvl1pPr>
          </a:lstStyle>
          <a:p>
            <a:fld id="{E91AF803-EA09-457C-99F6-45C6E644AB24}" type="datetimeFigureOut">
              <a:rPr lang="en-US" smtClean="0"/>
              <a:t>10/3/2023</a:t>
            </a:fld>
            <a:endParaRPr lang="en-US" dirty="0"/>
          </a:p>
        </p:txBody>
      </p:sp>
      <p:sp>
        <p:nvSpPr>
          <p:cNvPr id="4" name="Footer Placeholder 3"/>
          <p:cNvSpPr>
            <a:spLocks noGrp="1"/>
          </p:cNvSpPr>
          <p:nvPr>
            <p:ph type="ftr" sz="quarter" idx="2"/>
          </p:nvPr>
        </p:nvSpPr>
        <p:spPr>
          <a:xfrm>
            <a:off x="8" y="8829677"/>
            <a:ext cx="3038474" cy="465138"/>
          </a:xfrm>
          <a:prstGeom prst="rect">
            <a:avLst/>
          </a:prstGeom>
        </p:spPr>
        <p:txBody>
          <a:bodyPr vert="horz" lIns="91332" tIns="45664" rIns="91332" bIns="4566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6" y="8829677"/>
            <a:ext cx="3038474" cy="465138"/>
          </a:xfrm>
          <a:prstGeom prst="rect">
            <a:avLst/>
          </a:prstGeom>
        </p:spPr>
        <p:txBody>
          <a:bodyPr vert="horz" lIns="91332" tIns="45664" rIns="91332" bIns="45664" rtlCol="0" anchor="b"/>
          <a:lstStyle>
            <a:lvl1pPr algn="r">
              <a:defRPr sz="1200"/>
            </a:lvl1pPr>
          </a:lstStyle>
          <a:p>
            <a:fld id="{0473C16A-988B-41A5-8648-0EEF4897DAF3}" type="slidenum">
              <a:rPr lang="en-US" smtClean="0"/>
              <a:t>‹#›</a:t>
            </a:fld>
            <a:endParaRPr lang="en-US" dirty="0"/>
          </a:p>
        </p:txBody>
      </p:sp>
    </p:spTree>
    <p:extLst>
      <p:ext uri="{BB962C8B-B14F-4D97-AF65-F5344CB8AC3E}">
        <p14:creationId xmlns:p14="http://schemas.microsoft.com/office/powerpoint/2010/main" val="1682412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7"/>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51" tIns="46527" rIns="93051" bIns="46527" numCol="1" anchor="t" anchorCtr="0" compatLnSpc="1">
            <a:prstTxWarp prst="textNoShape">
              <a:avLst/>
            </a:prstTxWarp>
          </a:bodyPr>
          <a:lstStyle>
            <a:lvl1pPr defTabSz="930613">
              <a:defRPr sz="1200">
                <a:cs typeface="+mn-cs"/>
              </a:defRPr>
            </a:lvl1pPr>
          </a:lstStyle>
          <a:p>
            <a:pPr>
              <a:defRPr/>
            </a:pPr>
            <a:endParaRPr lang="en-US" dirty="0"/>
          </a:p>
        </p:txBody>
      </p:sp>
      <p:sp>
        <p:nvSpPr>
          <p:cNvPr id="4099" name="Rectangle 3"/>
          <p:cNvSpPr>
            <a:spLocks noGrp="1" noChangeArrowheads="1"/>
          </p:cNvSpPr>
          <p:nvPr>
            <p:ph type="dt" idx="1"/>
          </p:nvPr>
        </p:nvSpPr>
        <p:spPr bwMode="auto">
          <a:xfrm>
            <a:off x="3971926" y="7"/>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51" tIns="46527" rIns="93051" bIns="46527" numCol="1" anchor="t" anchorCtr="0" compatLnSpc="1">
            <a:prstTxWarp prst="textNoShape">
              <a:avLst/>
            </a:prstTxWarp>
          </a:bodyPr>
          <a:lstStyle>
            <a:lvl1pPr algn="r" defTabSz="930613">
              <a:defRPr sz="1200">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2111375" y="696913"/>
            <a:ext cx="2789238" cy="34877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0089" y="4416426"/>
            <a:ext cx="56102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51" tIns="46527" rIns="93051" bIns="465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8829677"/>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51" tIns="46527" rIns="93051" bIns="46527" numCol="1" anchor="b" anchorCtr="0" compatLnSpc="1">
            <a:prstTxWarp prst="textNoShape">
              <a:avLst/>
            </a:prstTxWarp>
          </a:bodyPr>
          <a:lstStyle>
            <a:lvl1pPr defTabSz="930613">
              <a:defRPr sz="120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971926" y="8829677"/>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51" tIns="46527" rIns="93051" bIns="46527" numCol="1" anchor="b" anchorCtr="0" compatLnSpc="1">
            <a:prstTxWarp prst="textNoShape">
              <a:avLst/>
            </a:prstTxWarp>
          </a:bodyPr>
          <a:lstStyle>
            <a:lvl1pPr algn="r" defTabSz="930613">
              <a:defRPr sz="1200">
                <a:cs typeface="+mn-cs"/>
              </a:defRPr>
            </a:lvl1pPr>
          </a:lstStyle>
          <a:p>
            <a:pPr>
              <a:defRPr/>
            </a:pPr>
            <a:fld id="{98E5C3D9-76A2-4984-BE32-1048B6E36EA4}" type="slidenum">
              <a:rPr lang="en-US"/>
              <a:pPr>
                <a:defRPr/>
              </a:pPr>
              <a:t>‹#›</a:t>
            </a:fld>
            <a:endParaRPr lang="en-US" dirty="0"/>
          </a:p>
        </p:txBody>
      </p:sp>
    </p:spTree>
    <p:extLst>
      <p:ext uri="{BB962C8B-B14F-4D97-AF65-F5344CB8AC3E}">
        <p14:creationId xmlns:p14="http://schemas.microsoft.com/office/powerpoint/2010/main" val="39423918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7208">
              <a:defRPr/>
            </a:pPr>
            <a:fld id="{98E5C3D9-76A2-4984-BE32-1048B6E36EA4}" type="slidenum">
              <a:rPr lang="en-US">
                <a:solidFill>
                  <a:srgbClr val="000000"/>
                </a:solidFill>
                <a:latin typeface="Arial" charset="0"/>
              </a:rPr>
              <a:pPr defTabSz="937208">
                <a:defRPr/>
              </a:pPr>
              <a:t>1</a:t>
            </a:fld>
            <a:endParaRPr lang="en-US" dirty="0">
              <a:solidFill>
                <a:srgbClr val="000000"/>
              </a:solidFill>
              <a:latin typeface="Arial" charset="0"/>
            </a:endParaRPr>
          </a:p>
        </p:txBody>
      </p:sp>
    </p:spTree>
    <p:extLst>
      <p:ext uri="{BB962C8B-B14F-4D97-AF65-F5344CB8AC3E}">
        <p14:creationId xmlns:p14="http://schemas.microsoft.com/office/powerpoint/2010/main" val="2195973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696913"/>
            <a:ext cx="2789238"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E5C3D9-76A2-4984-BE32-1048B6E36EA4}" type="slidenum">
              <a:rPr lang="en-US" smtClean="0"/>
              <a:pPr>
                <a:defRPr/>
              </a:pPr>
              <a:t>13</a:t>
            </a:fld>
            <a:endParaRPr lang="en-US" dirty="0"/>
          </a:p>
        </p:txBody>
      </p:sp>
    </p:spTree>
    <p:extLst>
      <p:ext uri="{BB962C8B-B14F-4D97-AF65-F5344CB8AC3E}">
        <p14:creationId xmlns:p14="http://schemas.microsoft.com/office/powerpoint/2010/main" val="3728941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696913"/>
            <a:ext cx="2789238"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E5C3D9-76A2-4984-BE32-1048B6E36EA4}" type="slidenum">
              <a:rPr lang="en-US" smtClean="0"/>
              <a:pPr>
                <a:defRPr/>
              </a:pPr>
              <a:t>14</a:t>
            </a:fld>
            <a:endParaRPr lang="en-US" dirty="0"/>
          </a:p>
        </p:txBody>
      </p:sp>
    </p:spTree>
    <p:extLst>
      <p:ext uri="{BB962C8B-B14F-4D97-AF65-F5344CB8AC3E}">
        <p14:creationId xmlns:p14="http://schemas.microsoft.com/office/powerpoint/2010/main" val="3617970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046"/>
            <a:ext cx="6217920" cy="196056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lvl1pPr>
            <a:lvl2pPr marL="457191" indent="0" algn="ctr">
              <a:buNone/>
              <a:defRPr/>
            </a:lvl2pPr>
            <a:lvl3pPr marL="914382" indent="0" algn="ctr">
              <a:buNone/>
              <a:defRPr/>
            </a:lvl3pPr>
            <a:lvl4pPr marL="1371573" indent="0" algn="ctr">
              <a:buNone/>
              <a:defRPr/>
            </a:lvl4pPr>
            <a:lvl5pPr marL="1828764" indent="0" algn="ctr">
              <a:buNone/>
              <a:defRPr/>
            </a:lvl5pPr>
            <a:lvl6pPr marL="2285954" indent="0" algn="ctr">
              <a:buNone/>
              <a:defRPr/>
            </a:lvl6pPr>
            <a:lvl7pPr marL="2743146" indent="0" algn="ctr">
              <a:buNone/>
              <a:defRPr/>
            </a:lvl7pPr>
            <a:lvl8pPr marL="3200336" indent="0" algn="ctr">
              <a:buNone/>
              <a:defRPr/>
            </a:lvl8pPr>
            <a:lvl9pPr marL="365752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9C267C1B-70FD-410E-A717-956B53F90385}" type="datetime1">
              <a:rPr lang="en-US" smtClean="0"/>
              <a:t>10/3/2023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4B1F4FE-78E1-4D7E-B3B7-480841C101A4}" type="slidenum">
              <a:rPr lang="en-US"/>
              <a:pPr>
                <a:defRPr/>
              </a:pPr>
              <a:t>‹#›</a:t>
            </a:fld>
            <a:endParaRPr lang="en-US" dirty="0"/>
          </a:p>
        </p:txBody>
      </p:sp>
    </p:spTree>
    <p:extLst>
      <p:ext uri="{BB962C8B-B14F-4D97-AF65-F5344CB8AC3E}">
        <p14:creationId xmlns:p14="http://schemas.microsoft.com/office/powerpoint/2010/main" val="4124785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F093BA6-0D2A-4B8A-98CD-A3B335C58FE9}" type="datetime1">
              <a:rPr lang="en-US" smtClean="0"/>
              <a:t>10/3/2023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F7B4D0-081A-485E-AE38-D1B3C6FC636C}" type="slidenum">
              <a:rPr lang="en-US"/>
              <a:pPr>
                <a:defRPr/>
              </a:pPr>
              <a:t>‹#›</a:t>
            </a:fld>
            <a:endParaRPr lang="en-US" dirty="0"/>
          </a:p>
        </p:txBody>
      </p:sp>
    </p:spTree>
    <p:extLst>
      <p:ext uri="{BB962C8B-B14F-4D97-AF65-F5344CB8AC3E}">
        <p14:creationId xmlns:p14="http://schemas.microsoft.com/office/powerpoint/2010/main" val="1949733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727"/>
            <a:ext cx="1645920" cy="7800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727"/>
            <a:ext cx="4775200"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30BFECD-7776-4665-ACDF-74CA7CC07150}" type="datetime1">
              <a:rPr lang="en-US" smtClean="0"/>
              <a:t>10/3/2023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AB0749E-2F83-4442-8880-63F42B58F6EB}" type="slidenum">
              <a:rPr lang="en-US"/>
              <a:pPr>
                <a:defRPr/>
              </a:pPr>
              <a:t>‹#›</a:t>
            </a:fld>
            <a:endParaRPr lang="en-US" dirty="0"/>
          </a:p>
        </p:txBody>
      </p:sp>
    </p:spTree>
    <p:extLst>
      <p:ext uri="{BB962C8B-B14F-4D97-AF65-F5344CB8AC3E}">
        <p14:creationId xmlns:p14="http://schemas.microsoft.com/office/powerpoint/2010/main" val="295001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89639DA-CC1C-4D9C-AA6C-213DCFF44732}" type="datetime1">
              <a:rPr lang="en-US" smtClean="0"/>
              <a:t>10/3/2023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AE1AA61-EFF6-4531-8CEF-7DD26733DA74}" type="slidenum">
              <a:rPr lang="en-US"/>
              <a:pPr>
                <a:defRPr/>
              </a:pPr>
              <a:t>‹#›</a:t>
            </a:fld>
            <a:endParaRPr lang="en-US" dirty="0"/>
          </a:p>
        </p:txBody>
      </p:sp>
    </p:spTree>
    <p:extLst>
      <p:ext uri="{BB962C8B-B14F-4D97-AF65-F5344CB8AC3E}">
        <p14:creationId xmlns:p14="http://schemas.microsoft.com/office/powerpoint/2010/main" val="65445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427" y="5875339"/>
            <a:ext cx="621792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77427" y="3875092"/>
            <a:ext cx="6217920" cy="2000251"/>
          </a:xfrm>
        </p:spPr>
        <p:txBody>
          <a:bodyPr anchor="b"/>
          <a:lstStyle>
            <a:lvl1pPr marL="0" indent="0">
              <a:buNone/>
              <a:defRPr sz="2000"/>
            </a:lvl1pPr>
            <a:lvl2pPr marL="457191" indent="0">
              <a:buNone/>
              <a:defRPr sz="1800"/>
            </a:lvl2pPr>
            <a:lvl3pPr marL="914382" indent="0">
              <a:buNone/>
              <a:defRPr sz="1600"/>
            </a:lvl3pPr>
            <a:lvl4pPr marL="1371573" indent="0">
              <a:buNone/>
              <a:defRPr sz="1400"/>
            </a:lvl4pPr>
            <a:lvl5pPr marL="1828764" indent="0">
              <a:buNone/>
              <a:defRPr sz="1400"/>
            </a:lvl5pPr>
            <a:lvl6pPr marL="2285954" indent="0">
              <a:buNone/>
              <a:defRPr sz="1400"/>
            </a:lvl6pPr>
            <a:lvl7pPr marL="2743146" indent="0">
              <a:buNone/>
              <a:defRPr sz="1400"/>
            </a:lvl7pPr>
            <a:lvl8pPr marL="3200336" indent="0">
              <a:buNone/>
              <a:defRPr sz="1400"/>
            </a:lvl8pPr>
            <a:lvl9pPr marL="365752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2AF8775-D682-4CBA-87AA-E30466B0FA8B}" type="datetime1">
              <a:rPr lang="en-US" smtClean="0"/>
              <a:t>10/3/2023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0405300-416F-42FD-A3E4-5163971715D5}" type="slidenum">
              <a:rPr lang="en-US"/>
              <a:pPr>
                <a:defRPr/>
              </a:pPr>
              <a:t>‹#›</a:t>
            </a:fld>
            <a:endParaRPr lang="en-US" dirty="0"/>
          </a:p>
        </p:txBody>
      </p:sp>
    </p:spTree>
    <p:extLst>
      <p:ext uri="{BB962C8B-B14F-4D97-AF65-F5344CB8AC3E}">
        <p14:creationId xmlns:p14="http://schemas.microsoft.com/office/powerpoint/2010/main" val="2298442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0"/>
            <a:ext cx="321056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38881" y="2133600"/>
            <a:ext cx="321056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F4C9A7C-E20A-4CFB-82F9-DCFB773BD580}" type="datetime1">
              <a:rPr lang="en-US" smtClean="0"/>
              <a:t>10/3/2023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6C5AE88-36C2-46C9-AFA7-7863336E248C}" type="slidenum">
              <a:rPr lang="en-US"/>
              <a:pPr>
                <a:defRPr/>
              </a:pPr>
              <a:t>‹#›</a:t>
            </a:fld>
            <a:endParaRPr lang="en-US" dirty="0"/>
          </a:p>
        </p:txBody>
      </p:sp>
    </p:spTree>
    <p:extLst>
      <p:ext uri="{BB962C8B-B14F-4D97-AF65-F5344CB8AC3E}">
        <p14:creationId xmlns:p14="http://schemas.microsoft.com/office/powerpoint/2010/main" val="3497333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288"/>
            <a:ext cx="3232574" cy="854075"/>
          </a:xfrm>
        </p:spPr>
        <p:txBody>
          <a:bodyPr anchor="b"/>
          <a:lstStyle>
            <a:lvl1pPr marL="0" indent="0">
              <a:buNone/>
              <a:defRPr sz="2400" b="1"/>
            </a:lvl1pPr>
            <a:lvl2pPr marL="457191" indent="0">
              <a:buNone/>
              <a:defRPr sz="2000" b="1"/>
            </a:lvl2pPr>
            <a:lvl3pPr marL="914382" indent="0">
              <a:buNone/>
              <a:defRPr sz="1800" b="1"/>
            </a:lvl3pPr>
            <a:lvl4pPr marL="1371573" indent="0">
              <a:buNone/>
              <a:defRPr sz="1600" b="1"/>
            </a:lvl4pPr>
            <a:lvl5pPr marL="1828764" indent="0">
              <a:buNone/>
              <a:defRPr sz="1600" b="1"/>
            </a:lvl5pPr>
            <a:lvl6pPr marL="2285954" indent="0">
              <a:buNone/>
              <a:defRPr sz="1600" b="1"/>
            </a:lvl6pPr>
            <a:lvl7pPr marL="2743146" indent="0">
              <a:buNone/>
              <a:defRPr sz="1600" b="1"/>
            </a:lvl7pPr>
            <a:lvl8pPr marL="3200336" indent="0">
              <a:buNone/>
              <a:defRPr sz="1600" b="1"/>
            </a:lvl8pPr>
            <a:lvl9pPr marL="3657528"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0" y="2900370"/>
            <a:ext cx="3232574"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871" y="2046288"/>
            <a:ext cx="3232573" cy="854075"/>
          </a:xfrm>
        </p:spPr>
        <p:txBody>
          <a:bodyPr anchor="b"/>
          <a:lstStyle>
            <a:lvl1pPr marL="0" indent="0">
              <a:buNone/>
              <a:defRPr sz="2400" b="1"/>
            </a:lvl1pPr>
            <a:lvl2pPr marL="457191" indent="0">
              <a:buNone/>
              <a:defRPr sz="2000" b="1"/>
            </a:lvl2pPr>
            <a:lvl3pPr marL="914382" indent="0">
              <a:buNone/>
              <a:defRPr sz="1800" b="1"/>
            </a:lvl3pPr>
            <a:lvl4pPr marL="1371573" indent="0">
              <a:buNone/>
              <a:defRPr sz="1600" b="1"/>
            </a:lvl4pPr>
            <a:lvl5pPr marL="1828764" indent="0">
              <a:buNone/>
              <a:defRPr sz="1600" b="1"/>
            </a:lvl5pPr>
            <a:lvl6pPr marL="2285954" indent="0">
              <a:buNone/>
              <a:defRPr sz="1600" b="1"/>
            </a:lvl6pPr>
            <a:lvl7pPr marL="2743146" indent="0">
              <a:buNone/>
              <a:defRPr sz="1600" b="1"/>
            </a:lvl7pPr>
            <a:lvl8pPr marL="3200336" indent="0">
              <a:buNone/>
              <a:defRPr sz="1600" b="1"/>
            </a:lvl8pPr>
            <a:lvl9pPr marL="365752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716871" y="2900370"/>
            <a:ext cx="3232573"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E21D59C-E70B-47BB-A521-92CDF4362C31}" type="datetime1">
              <a:rPr lang="en-US" smtClean="0"/>
              <a:t>10/3/2023</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9B49DDFA-D85F-4149-8EDF-8F4D028111C2}" type="slidenum">
              <a:rPr lang="en-US"/>
              <a:pPr>
                <a:defRPr/>
              </a:pPr>
              <a:t>‹#›</a:t>
            </a:fld>
            <a:endParaRPr lang="en-US" dirty="0"/>
          </a:p>
        </p:txBody>
      </p:sp>
    </p:spTree>
    <p:extLst>
      <p:ext uri="{BB962C8B-B14F-4D97-AF65-F5344CB8AC3E}">
        <p14:creationId xmlns:p14="http://schemas.microsoft.com/office/powerpoint/2010/main" val="1966568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FBD30BE-9BD8-45C7-B4BB-2FAA615BA7B5}" type="datetime1">
              <a:rPr lang="en-US" smtClean="0"/>
              <a:t>10/3/2023</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1A59A0C-C966-46D2-9B22-57FB954657FE}" type="slidenum">
              <a:rPr lang="en-US"/>
              <a:pPr>
                <a:defRPr/>
              </a:pPr>
              <a:t>‹#›</a:t>
            </a:fld>
            <a:endParaRPr lang="en-US" dirty="0"/>
          </a:p>
        </p:txBody>
      </p:sp>
    </p:spTree>
    <p:extLst>
      <p:ext uri="{BB962C8B-B14F-4D97-AF65-F5344CB8AC3E}">
        <p14:creationId xmlns:p14="http://schemas.microsoft.com/office/powerpoint/2010/main" val="251579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DFC6F2A-63A6-494B-B0C6-BA9F3430BAAD}" type="datetime1">
              <a:rPr lang="en-US" smtClean="0"/>
              <a:t>10/3/2023</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12E45BF-3BBF-4B49-8648-EFBFDB4D2790}" type="slidenum">
              <a:rPr lang="en-US"/>
              <a:pPr>
                <a:defRPr/>
              </a:pPr>
              <a:t>‹#›</a:t>
            </a:fld>
            <a:endParaRPr lang="en-US" dirty="0"/>
          </a:p>
        </p:txBody>
      </p:sp>
    </p:spTree>
    <p:extLst>
      <p:ext uri="{BB962C8B-B14F-4D97-AF65-F5344CB8AC3E}">
        <p14:creationId xmlns:p14="http://schemas.microsoft.com/office/powerpoint/2010/main" val="367767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3" y="363539"/>
            <a:ext cx="2406227"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5" y="363551"/>
            <a:ext cx="4089399"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3" y="1912951"/>
            <a:ext cx="2406227" cy="6254751"/>
          </a:xfrm>
        </p:spPr>
        <p:txBody>
          <a:bodyPr/>
          <a:lstStyle>
            <a:lvl1pPr marL="0" indent="0">
              <a:buNone/>
              <a:defRPr sz="1400"/>
            </a:lvl1pPr>
            <a:lvl2pPr marL="457191" indent="0">
              <a:buNone/>
              <a:defRPr sz="1200"/>
            </a:lvl2pPr>
            <a:lvl3pPr marL="914382" indent="0">
              <a:buNone/>
              <a:defRPr sz="1000"/>
            </a:lvl3pPr>
            <a:lvl4pPr marL="1371573" indent="0">
              <a:buNone/>
              <a:defRPr sz="900"/>
            </a:lvl4pPr>
            <a:lvl5pPr marL="1828764" indent="0">
              <a:buNone/>
              <a:defRPr sz="900"/>
            </a:lvl5pPr>
            <a:lvl6pPr marL="2285954" indent="0">
              <a:buNone/>
              <a:defRPr sz="900"/>
            </a:lvl6pPr>
            <a:lvl7pPr marL="2743146" indent="0">
              <a:buNone/>
              <a:defRPr sz="900"/>
            </a:lvl7pPr>
            <a:lvl8pPr marL="3200336" indent="0">
              <a:buNone/>
              <a:defRPr sz="900"/>
            </a:lvl8pPr>
            <a:lvl9pPr marL="365752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B52AEC4-7BAF-45E3-8189-782C6C39E5D4}" type="datetime1">
              <a:rPr lang="en-US" smtClean="0"/>
              <a:t>10/3/2023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945E35A-62BD-4F1E-AA4B-0498333FABFF}" type="slidenum">
              <a:rPr lang="en-US"/>
              <a:pPr>
                <a:defRPr/>
              </a:pPr>
              <a:t>‹#›</a:t>
            </a:fld>
            <a:endParaRPr lang="en-US" dirty="0"/>
          </a:p>
        </p:txBody>
      </p:sp>
    </p:spTree>
    <p:extLst>
      <p:ext uri="{BB962C8B-B14F-4D97-AF65-F5344CB8AC3E}">
        <p14:creationId xmlns:p14="http://schemas.microsoft.com/office/powerpoint/2010/main" val="1415198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4254" y="6400810"/>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4254" y="817563"/>
            <a:ext cx="4389120" cy="5486400"/>
          </a:xfrm>
        </p:spPr>
        <p:txBody>
          <a:bodyPr/>
          <a:lstStyle>
            <a:lvl1pPr marL="0" indent="0">
              <a:buNone/>
              <a:defRPr sz="3200"/>
            </a:lvl1pPr>
            <a:lvl2pPr marL="457191" indent="0">
              <a:buNone/>
              <a:defRPr sz="2800"/>
            </a:lvl2pPr>
            <a:lvl3pPr marL="914382" indent="0">
              <a:buNone/>
              <a:defRPr sz="2400"/>
            </a:lvl3pPr>
            <a:lvl4pPr marL="1371573" indent="0">
              <a:buNone/>
              <a:defRPr sz="2000"/>
            </a:lvl4pPr>
            <a:lvl5pPr marL="1828764" indent="0">
              <a:buNone/>
              <a:defRPr sz="2000"/>
            </a:lvl5pPr>
            <a:lvl6pPr marL="2285954" indent="0">
              <a:buNone/>
              <a:defRPr sz="2000"/>
            </a:lvl6pPr>
            <a:lvl7pPr marL="2743146" indent="0">
              <a:buNone/>
              <a:defRPr sz="2000"/>
            </a:lvl7pPr>
            <a:lvl8pPr marL="3200336" indent="0">
              <a:buNone/>
              <a:defRPr sz="2000"/>
            </a:lvl8pPr>
            <a:lvl9pPr marL="3657528" indent="0">
              <a:buNone/>
              <a:defRPr sz="2000"/>
            </a:lvl9pPr>
          </a:lstStyle>
          <a:p>
            <a:pPr lvl="0"/>
            <a:endParaRPr lang="en-US" noProof="0" dirty="0"/>
          </a:p>
        </p:txBody>
      </p:sp>
      <p:sp>
        <p:nvSpPr>
          <p:cNvPr id="4" name="Text Placeholder 3"/>
          <p:cNvSpPr>
            <a:spLocks noGrp="1"/>
          </p:cNvSpPr>
          <p:nvPr>
            <p:ph type="body" sz="half" idx="2"/>
          </p:nvPr>
        </p:nvSpPr>
        <p:spPr>
          <a:xfrm>
            <a:off x="1434254" y="7156463"/>
            <a:ext cx="4389120" cy="1073151"/>
          </a:xfrm>
        </p:spPr>
        <p:txBody>
          <a:bodyPr/>
          <a:lstStyle>
            <a:lvl1pPr marL="0" indent="0">
              <a:buNone/>
              <a:defRPr sz="1400"/>
            </a:lvl1pPr>
            <a:lvl2pPr marL="457191" indent="0">
              <a:buNone/>
              <a:defRPr sz="1200"/>
            </a:lvl2pPr>
            <a:lvl3pPr marL="914382" indent="0">
              <a:buNone/>
              <a:defRPr sz="1000"/>
            </a:lvl3pPr>
            <a:lvl4pPr marL="1371573" indent="0">
              <a:buNone/>
              <a:defRPr sz="900"/>
            </a:lvl4pPr>
            <a:lvl5pPr marL="1828764" indent="0">
              <a:buNone/>
              <a:defRPr sz="900"/>
            </a:lvl5pPr>
            <a:lvl6pPr marL="2285954" indent="0">
              <a:buNone/>
              <a:defRPr sz="900"/>
            </a:lvl6pPr>
            <a:lvl7pPr marL="2743146" indent="0">
              <a:buNone/>
              <a:defRPr sz="900"/>
            </a:lvl7pPr>
            <a:lvl8pPr marL="3200336" indent="0">
              <a:buNone/>
              <a:defRPr sz="900"/>
            </a:lvl8pPr>
            <a:lvl9pPr marL="365752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E9EFC35-2ECA-4527-A1F6-880540C078A2}" type="datetime1">
              <a:rPr lang="en-US" smtClean="0"/>
              <a:t>10/3/2023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9A1D717-1D62-4FE4-96FD-DB9D0F0DCDA2}" type="slidenum">
              <a:rPr lang="en-US"/>
              <a:pPr>
                <a:defRPr/>
              </a:pPr>
              <a:t>‹#›</a:t>
            </a:fld>
            <a:endParaRPr lang="en-US" dirty="0"/>
          </a:p>
        </p:txBody>
      </p:sp>
    </p:spTree>
    <p:extLst>
      <p:ext uri="{BB962C8B-B14F-4D97-AF65-F5344CB8AC3E}">
        <p14:creationId xmlns:p14="http://schemas.microsoft.com/office/powerpoint/2010/main" val="62208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5760" y="366713"/>
            <a:ext cx="658368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65760" y="2133600"/>
            <a:ext cx="658368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65760" y="8326438"/>
            <a:ext cx="170688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fld id="{80852519-A54C-45FF-B2AF-D4F110F2FE69}" type="datetime1">
              <a:rPr lang="en-US" smtClean="0"/>
              <a:t>10/3/2023</a:t>
            </a:fld>
            <a:endParaRPr lang="en-US" dirty="0"/>
          </a:p>
        </p:txBody>
      </p:sp>
      <p:sp>
        <p:nvSpPr>
          <p:cNvPr id="1029" name="Rectangle 5"/>
          <p:cNvSpPr>
            <a:spLocks noGrp="1" noChangeArrowheads="1"/>
          </p:cNvSpPr>
          <p:nvPr>
            <p:ph type="ftr" sz="quarter" idx="3"/>
          </p:nvPr>
        </p:nvSpPr>
        <p:spPr bwMode="auto">
          <a:xfrm>
            <a:off x="2499360" y="8326438"/>
            <a:ext cx="231648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5242560" y="8326438"/>
            <a:ext cx="170688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1450A715-7A55-4EE7-8286-48F431FE157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91" algn="ctr" rtl="0" fontAlgn="base">
        <a:spcBef>
          <a:spcPct val="0"/>
        </a:spcBef>
        <a:spcAft>
          <a:spcPct val="0"/>
        </a:spcAft>
        <a:defRPr sz="4400">
          <a:solidFill>
            <a:schemeClr val="tx2"/>
          </a:solidFill>
          <a:latin typeface="Arial" charset="0"/>
        </a:defRPr>
      </a:lvl6pPr>
      <a:lvl7pPr marL="914382" algn="ctr" rtl="0" fontAlgn="base">
        <a:spcBef>
          <a:spcPct val="0"/>
        </a:spcBef>
        <a:spcAft>
          <a:spcPct val="0"/>
        </a:spcAft>
        <a:defRPr sz="4400">
          <a:solidFill>
            <a:schemeClr val="tx2"/>
          </a:solidFill>
          <a:latin typeface="Arial" charset="0"/>
        </a:defRPr>
      </a:lvl7pPr>
      <a:lvl8pPr marL="1371573" algn="ctr" rtl="0" fontAlgn="base">
        <a:spcBef>
          <a:spcPct val="0"/>
        </a:spcBef>
        <a:spcAft>
          <a:spcPct val="0"/>
        </a:spcAft>
        <a:defRPr sz="4400">
          <a:solidFill>
            <a:schemeClr val="tx2"/>
          </a:solidFill>
          <a:latin typeface="Arial" charset="0"/>
        </a:defRPr>
      </a:lvl8pPr>
      <a:lvl9pPr marL="1828764" algn="ctr" rtl="0" fontAlgn="base">
        <a:spcBef>
          <a:spcPct val="0"/>
        </a:spcBef>
        <a:spcAft>
          <a:spcPct val="0"/>
        </a:spcAft>
        <a:defRPr sz="4400">
          <a:solidFill>
            <a:schemeClr val="tx2"/>
          </a:solidFill>
          <a:latin typeface="Arial" charset="0"/>
        </a:defRPr>
      </a:lvl9pPr>
    </p:titleStyle>
    <p:body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82" rtl="0" eaLnBrk="1" latinLnBrk="0" hangingPunct="1">
        <a:defRPr sz="1800" kern="1200">
          <a:solidFill>
            <a:schemeClr val="tx1"/>
          </a:solidFill>
          <a:latin typeface="+mn-lt"/>
          <a:ea typeface="+mn-ea"/>
          <a:cs typeface="+mn-cs"/>
        </a:defRPr>
      </a:lvl1pPr>
      <a:lvl2pPr marL="457191" algn="l" defTabSz="914382" rtl="0" eaLnBrk="1" latinLnBrk="0" hangingPunct="1">
        <a:defRPr sz="1800" kern="1200">
          <a:solidFill>
            <a:schemeClr val="tx1"/>
          </a:solidFill>
          <a:latin typeface="+mn-lt"/>
          <a:ea typeface="+mn-ea"/>
          <a:cs typeface="+mn-cs"/>
        </a:defRPr>
      </a:lvl2pPr>
      <a:lvl3pPr marL="914382" algn="l" defTabSz="914382" rtl="0" eaLnBrk="1" latinLnBrk="0" hangingPunct="1">
        <a:defRPr sz="1800" kern="1200">
          <a:solidFill>
            <a:schemeClr val="tx1"/>
          </a:solidFill>
          <a:latin typeface="+mn-lt"/>
          <a:ea typeface="+mn-ea"/>
          <a:cs typeface="+mn-cs"/>
        </a:defRPr>
      </a:lvl3pPr>
      <a:lvl4pPr marL="1371573" algn="l" defTabSz="914382" rtl="0" eaLnBrk="1" latinLnBrk="0" hangingPunct="1">
        <a:defRPr sz="1800" kern="1200">
          <a:solidFill>
            <a:schemeClr val="tx1"/>
          </a:solidFill>
          <a:latin typeface="+mn-lt"/>
          <a:ea typeface="+mn-ea"/>
          <a:cs typeface="+mn-cs"/>
        </a:defRPr>
      </a:lvl4pPr>
      <a:lvl5pPr marL="1828764" algn="l" defTabSz="914382" rtl="0" eaLnBrk="1" latinLnBrk="0" hangingPunct="1">
        <a:defRPr sz="1800" kern="1200">
          <a:solidFill>
            <a:schemeClr val="tx1"/>
          </a:solidFill>
          <a:latin typeface="+mn-lt"/>
          <a:ea typeface="+mn-ea"/>
          <a:cs typeface="+mn-cs"/>
        </a:defRPr>
      </a:lvl5pPr>
      <a:lvl6pPr marL="2285954" algn="l" defTabSz="914382" rtl="0" eaLnBrk="1" latinLnBrk="0" hangingPunct="1">
        <a:defRPr sz="1800" kern="1200">
          <a:solidFill>
            <a:schemeClr val="tx1"/>
          </a:solidFill>
          <a:latin typeface="+mn-lt"/>
          <a:ea typeface="+mn-ea"/>
          <a:cs typeface="+mn-cs"/>
        </a:defRPr>
      </a:lvl6pPr>
      <a:lvl7pPr marL="2743146" algn="l" defTabSz="914382" rtl="0" eaLnBrk="1" latinLnBrk="0" hangingPunct="1">
        <a:defRPr sz="1800" kern="1200">
          <a:solidFill>
            <a:schemeClr val="tx1"/>
          </a:solidFill>
          <a:latin typeface="+mn-lt"/>
          <a:ea typeface="+mn-ea"/>
          <a:cs typeface="+mn-cs"/>
        </a:defRPr>
      </a:lvl7pPr>
      <a:lvl8pPr marL="3200336" algn="l" defTabSz="914382" rtl="0" eaLnBrk="1" latinLnBrk="0" hangingPunct="1">
        <a:defRPr sz="1800" kern="1200">
          <a:solidFill>
            <a:schemeClr val="tx1"/>
          </a:solidFill>
          <a:latin typeface="+mn-lt"/>
          <a:ea typeface="+mn-ea"/>
          <a:cs typeface="+mn-cs"/>
        </a:defRPr>
      </a:lvl8pPr>
      <a:lvl9pPr marL="3657528" algn="l" defTabSz="9143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custDataLst>
              <p:tags r:id="rId1"/>
            </p:custDataLst>
          </p:nvPr>
        </p:nvSpPr>
        <p:spPr bwMode="auto">
          <a:xfrm>
            <a:off x="1898830" y="381000"/>
            <a:ext cx="4501970" cy="294408"/>
          </a:xfrm>
          <a:prstGeom prst="rect">
            <a:avLst/>
          </a:prstGeom>
          <a:solidFill>
            <a:schemeClr val="bg2">
              <a:lumMod val="50000"/>
            </a:schemeClr>
          </a:solidFill>
          <a:ln>
            <a:noFill/>
          </a:ln>
          <a:effectLst/>
        </p:spPr>
        <p:txBody>
          <a:bodyPr wrap="none" lIns="71128" tIns="35564" rIns="71128" bIns="35564" anchor="ctr"/>
          <a:lstStyle/>
          <a:p>
            <a:pPr algn="ctr" defTabSz="792766"/>
            <a:endParaRPr lang="en-GB" sz="1545" b="1" dirty="0">
              <a:solidFill>
                <a:srgbClr val="000000"/>
              </a:solidFill>
              <a:latin typeface="Agency FB" pitchFamily="34" charset="0"/>
            </a:endParaRPr>
          </a:p>
        </p:txBody>
      </p:sp>
      <p:sp>
        <p:nvSpPr>
          <p:cNvPr id="5" name="Rectangle 4"/>
          <p:cNvSpPr/>
          <p:nvPr/>
        </p:nvSpPr>
        <p:spPr>
          <a:xfrm>
            <a:off x="1570975" y="1105294"/>
            <a:ext cx="4173249" cy="1133067"/>
          </a:xfrm>
          <a:prstGeom prst="rect">
            <a:avLst/>
          </a:prstGeom>
        </p:spPr>
        <p:txBody>
          <a:bodyPr wrap="square">
            <a:spAutoFit/>
          </a:bodyPr>
          <a:lstStyle/>
          <a:p>
            <a:pPr algn="ctr" defTabSz="792766">
              <a:defRPr/>
            </a:pPr>
            <a:r>
              <a:rPr lang="en-US" sz="2705" dirty="0">
                <a:ln w="1905"/>
                <a:solidFill>
                  <a:srgbClr val="000000"/>
                </a:solidFill>
                <a:effectLst>
                  <a:innerShdw blurRad="69850" dist="43180" dir="5400000">
                    <a:srgbClr val="000000">
                      <a:alpha val="65000"/>
                    </a:srgbClr>
                  </a:innerShdw>
                </a:effectLst>
                <a:latin typeface="Georgia" panose="02040502050405020303" pitchFamily="18" charset="0"/>
              </a:rPr>
              <a:t>School Building Authority </a:t>
            </a:r>
          </a:p>
          <a:p>
            <a:pPr algn="ctr" defTabSz="792766">
              <a:defRPr/>
            </a:pPr>
            <a:r>
              <a:rPr lang="en-US" sz="1353" i="1" dirty="0">
                <a:ln w="1905"/>
                <a:solidFill>
                  <a:srgbClr val="000000"/>
                </a:solidFill>
                <a:effectLst>
                  <a:innerShdw blurRad="69850" dist="43180" dir="5400000">
                    <a:srgbClr val="000000">
                      <a:alpha val="65000"/>
                    </a:srgbClr>
                  </a:innerShdw>
                </a:effectLst>
                <a:latin typeface="Georgia" panose="02040502050405020303" pitchFamily="18" charset="0"/>
              </a:rPr>
              <a:t>of</a:t>
            </a:r>
            <a:r>
              <a:rPr lang="en-US" sz="1353" dirty="0">
                <a:ln w="1905"/>
                <a:solidFill>
                  <a:srgbClr val="000000"/>
                </a:solidFill>
                <a:effectLst>
                  <a:innerShdw blurRad="69850" dist="43180" dir="5400000">
                    <a:srgbClr val="000000">
                      <a:alpha val="65000"/>
                    </a:srgbClr>
                  </a:innerShdw>
                </a:effectLst>
                <a:latin typeface="Georgia" panose="02040502050405020303" pitchFamily="18" charset="0"/>
              </a:rPr>
              <a:t> </a:t>
            </a:r>
          </a:p>
          <a:p>
            <a:pPr algn="ctr" defTabSz="792766">
              <a:defRPr/>
            </a:pPr>
            <a:r>
              <a:rPr lang="en-US" sz="2705" dirty="0">
                <a:ln w="1905"/>
                <a:solidFill>
                  <a:srgbClr val="000000"/>
                </a:solidFill>
                <a:effectLst>
                  <a:innerShdw blurRad="69850" dist="43180" dir="5400000">
                    <a:srgbClr val="000000">
                      <a:alpha val="65000"/>
                    </a:srgbClr>
                  </a:innerShdw>
                </a:effectLst>
                <a:latin typeface="Georgia" panose="02040502050405020303" pitchFamily="18" charset="0"/>
              </a:rPr>
              <a:t>West Virginia</a:t>
            </a:r>
          </a:p>
        </p:txBody>
      </p:sp>
      <p:pic>
        <p:nvPicPr>
          <p:cNvPr id="11" name="Picture 13" descr="275px-WV_State_Seal"/>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2866790" y="7315200"/>
            <a:ext cx="1581618" cy="155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920015" y="2355436"/>
            <a:ext cx="5480785" cy="3077534"/>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14400" y="381000"/>
            <a:ext cx="984430" cy="607219"/>
          </a:xfrm>
          <a:prstGeom prst="rect">
            <a:avLst/>
          </a:prstGeom>
        </p:spPr>
      </p:pic>
      <p:sp>
        <p:nvSpPr>
          <p:cNvPr id="2" name="Rectangle 1">
            <a:extLst>
              <a:ext uri="{FF2B5EF4-FFF2-40B4-BE49-F238E27FC236}">
                <a16:creationId xmlns:a16="http://schemas.microsoft.com/office/drawing/2014/main" id="{F90D17B2-0B03-46F8-8560-B485BB9B0B45}"/>
              </a:ext>
            </a:extLst>
          </p:cNvPr>
          <p:cNvSpPr/>
          <p:nvPr/>
        </p:nvSpPr>
        <p:spPr>
          <a:xfrm>
            <a:off x="914399" y="5550045"/>
            <a:ext cx="5486400" cy="1314975"/>
          </a:xfrm>
          <a:prstGeom prst="rect">
            <a:avLst/>
          </a:prstGeom>
        </p:spPr>
        <p:txBody>
          <a:bodyPr wrap="square">
            <a:spAutoFit/>
          </a:bodyPr>
          <a:lstStyle/>
          <a:p>
            <a:pPr algn="ctr">
              <a:lnSpc>
                <a:spcPct val="107000"/>
              </a:lnSpc>
              <a:spcBef>
                <a:spcPts val="0"/>
              </a:spcBef>
              <a:spcAft>
                <a:spcPts val="800"/>
              </a:spcAft>
            </a:pPr>
            <a:r>
              <a:rPr lang="en-US" sz="1400" b="1" dirty="0">
                <a:latin typeface="Garamond" panose="02020404030301010803" pitchFamily="18" charset="0"/>
                <a:ea typeface="Calibri" panose="020F0502020204030204" pitchFamily="34" charset="0"/>
                <a:cs typeface="Times New Roman" panose="02020603050405020304" pitchFamily="18" charset="0"/>
              </a:rPr>
              <a:t>School Building Authority Opportunities and Updates</a:t>
            </a:r>
          </a:p>
          <a:p>
            <a:pPr algn="ctr">
              <a:lnSpc>
                <a:spcPct val="107000"/>
              </a:lnSpc>
              <a:spcBef>
                <a:spcPts val="0"/>
              </a:spcBef>
              <a:spcAft>
                <a:spcPts val="800"/>
              </a:spcAft>
            </a:pPr>
            <a:r>
              <a:rPr lang="en-US" sz="1400" b="1" dirty="0">
                <a:latin typeface="Garamond" panose="02020404030301010803" pitchFamily="18" charset="0"/>
                <a:ea typeface="Calibri" panose="020F0502020204030204" pitchFamily="34" charset="0"/>
                <a:cs typeface="Times New Roman" panose="02020603050405020304" pitchFamily="18" charset="0"/>
              </a:rPr>
              <a:t>WV ASSOCIATION OF SCHOOL BUSINESS OFFICIALS</a:t>
            </a:r>
          </a:p>
          <a:p>
            <a:pPr algn="ctr">
              <a:lnSpc>
                <a:spcPct val="107000"/>
              </a:lnSpc>
              <a:spcBef>
                <a:spcPts val="0"/>
              </a:spcBef>
              <a:spcAft>
                <a:spcPts val="800"/>
              </a:spcAft>
            </a:pPr>
            <a:r>
              <a:rPr lang="en-US" sz="1400" b="1" dirty="0">
                <a:latin typeface="Garamond" panose="02020404030301010803" pitchFamily="18" charset="0"/>
                <a:ea typeface="Calibri" panose="020F0502020204030204" pitchFamily="34" charset="0"/>
                <a:cs typeface="Times New Roman" panose="02020603050405020304" pitchFamily="18" charset="0"/>
              </a:rPr>
              <a:t>October 4, 2023</a:t>
            </a:r>
          </a:p>
          <a:p>
            <a:pPr algn="ctr">
              <a:lnSpc>
                <a:spcPct val="107000"/>
              </a:lnSpc>
              <a:spcBef>
                <a:spcPts val="0"/>
              </a:spcBef>
              <a:spcAft>
                <a:spcPts val="800"/>
              </a:spcAft>
            </a:pPr>
            <a:r>
              <a:rPr lang="en-US" sz="1400" b="1" dirty="0">
                <a:latin typeface="Garamond" panose="02020404030301010803" pitchFamily="18" charset="0"/>
                <a:ea typeface="Calibri" panose="020F0502020204030204" pitchFamily="34" charset="0"/>
                <a:cs typeface="Times New Roman" panose="02020603050405020304" pitchFamily="18" charset="0"/>
              </a:rPr>
              <a:t>10:35 AM</a:t>
            </a:r>
            <a:endParaRPr lang="en-US" sz="1400" b="1" dirty="0">
              <a:latin typeface="Garamond" panose="02020404030301010803" pitchFamily="18" charset="0"/>
            </a:endParaRPr>
          </a:p>
        </p:txBody>
      </p:sp>
    </p:spTree>
    <p:extLst>
      <p:ext uri="{BB962C8B-B14F-4D97-AF65-F5344CB8AC3E}">
        <p14:creationId xmlns:p14="http://schemas.microsoft.com/office/powerpoint/2010/main" val="1849604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AF401-F01E-4581-AF85-7FB2310BF02A}"/>
              </a:ext>
            </a:extLst>
          </p:cNvPr>
          <p:cNvSpPr>
            <a:spLocks noGrp="1"/>
          </p:cNvSpPr>
          <p:nvPr>
            <p:ph type="title"/>
          </p:nvPr>
        </p:nvSpPr>
        <p:spPr>
          <a:xfrm>
            <a:off x="457200" y="223209"/>
            <a:ext cx="6583680" cy="1052511"/>
          </a:xfrm>
        </p:spPr>
        <p:txBody>
          <a:bodyPr/>
          <a:lstStyle/>
          <a:p>
            <a:pPr algn="l"/>
            <a:r>
              <a:rPr lang="en-US" sz="2000" kern="0" dirty="0">
                <a:latin typeface="Garamond" panose="02020404030301010803" pitchFamily="18" charset="0"/>
                <a:cs typeface="Times New Roman" pitchFamily="18" charset="0"/>
              </a:rPr>
              <a:t>Emergency Grant Projects</a:t>
            </a:r>
            <a:endParaRPr lang="en-US" sz="2000" dirty="0"/>
          </a:p>
        </p:txBody>
      </p:sp>
      <p:sp>
        <p:nvSpPr>
          <p:cNvPr id="3" name="Content Placeholder 2">
            <a:extLst>
              <a:ext uri="{FF2B5EF4-FFF2-40B4-BE49-F238E27FC236}">
                <a16:creationId xmlns:a16="http://schemas.microsoft.com/office/drawing/2014/main" id="{11347C91-5EC2-407A-88A8-F31518762ABC}"/>
              </a:ext>
            </a:extLst>
          </p:cNvPr>
          <p:cNvSpPr>
            <a:spLocks noGrp="1"/>
          </p:cNvSpPr>
          <p:nvPr>
            <p:ph idx="1"/>
          </p:nvPr>
        </p:nvSpPr>
        <p:spPr>
          <a:xfrm>
            <a:off x="365760" y="1250314"/>
            <a:ext cx="6583680" cy="7207886"/>
          </a:xfrm>
        </p:spPr>
        <p:txBody>
          <a:bodyPr/>
          <a:lstStyle/>
          <a:p>
            <a:endParaRPr lang="en-US" sz="1600" dirty="0">
              <a:latin typeface="Garamond" panose="02020404030301010803" pitchFamily="18" charset="0"/>
            </a:endParaRPr>
          </a:p>
          <a:p>
            <a:r>
              <a:rPr lang="en-US" sz="1800" dirty="0">
                <a:latin typeface="Garamond" panose="02020404030301010803" pitchFamily="18" charset="0"/>
              </a:rPr>
              <a:t>Subject to “Act of God”</a:t>
            </a:r>
          </a:p>
          <a:p>
            <a:r>
              <a:rPr lang="en-US" sz="1800" dirty="0">
                <a:latin typeface="Garamond" panose="02020404030301010803" pitchFamily="18" charset="0"/>
              </a:rPr>
              <a:t>Federal, State &amp; Local funds for emergency repairs must be identified and exhausted</a:t>
            </a:r>
          </a:p>
          <a:p>
            <a:r>
              <a:rPr lang="en-US" sz="1800" dirty="0">
                <a:latin typeface="Garamond" panose="02020404030301010803" pitchFamily="18" charset="0"/>
              </a:rPr>
              <a:t>Insurance Claims and settlement amounts must be identified and exhausted</a:t>
            </a:r>
          </a:p>
          <a:p>
            <a:r>
              <a:rPr lang="en-US" sz="1800" dirty="0">
                <a:latin typeface="Garamond" panose="02020404030301010803" pitchFamily="18" charset="0"/>
              </a:rPr>
              <a:t>Contact SBA Staff immediately</a:t>
            </a:r>
          </a:p>
          <a:p>
            <a:pPr lvl="1"/>
            <a:r>
              <a:rPr lang="en-US" sz="1600" dirty="0">
                <a:latin typeface="Garamond" panose="02020404030301010803" pitchFamily="18" charset="0"/>
              </a:rPr>
              <a:t>Please notify immediately of even the “potential” need for emergency funds so SBA Finance staff can create the entry of emergency grant in financial system to memorialize date of event</a:t>
            </a:r>
          </a:p>
          <a:p>
            <a:r>
              <a:rPr lang="en-US" sz="1800" dirty="0">
                <a:latin typeface="Garamond" panose="02020404030301010803" pitchFamily="18" charset="0"/>
              </a:rPr>
              <a:t>Application Process</a:t>
            </a:r>
          </a:p>
          <a:p>
            <a:pPr lvl="1"/>
            <a:r>
              <a:rPr lang="en-US" sz="1600" dirty="0">
                <a:latin typeface="Garamond" panose="02020404030301010803" pitchFamily="18" charset="0"/>
              </a:rPr>
              <a:t>Immediate notification of event and potential for emergency need</a:t>
            </a:r>
          </a:p>
          <a:p>
            <a:pPr lvl="1"/>
            <a:r>
              <a:rPr lang="en-US" sz="1600" dirty="0">
                <a:latin typeface="Garamond" panose="02020404030301010803" pitchFamily="18" charset="0"/>
              </a:rPr>
              <a:t>Letter from Superintendent detailing event</a:t>
            </a:r>
          </a:p>
        </p:txBody>
      </p:sp>
      <p:sp>
        <p:nvSpPr>
          <p:cNvPr id="4" name="Slide Number Placeholder 3">
            <a:extLst>
              <a:ext uri="{FF2B5EF4-FFF2-40B4-BE49-F238E27FC236}">
                <a16:creationId xmlns:a16="http://schemas.microsoft.com/office/drawing/2014/main" id="{5ACCB14C-9E37-4ABA-90B7-00410D044E48}"/>
              </a:ext>
            </a:extLst>
          </p:cNvPr>
          <p:cNvSpPr>
            <a:spLocks noGrp="1"/>
          </p:cNvSpPr>
          <p:nvPr>
            <p:ph type="sldNum" sz="quarter" idx="12"/>
          </p:nvPr>
        </p:nvSpPr>
        <p:spPr/>
        <p:txBody>
          <a:bodyPr/>
          <a:lstStyle/>
          <a:p>
            <a:pPr>
              <a:defRPr/>
            </a:pPr>
            <a:fld id="{4AE1AA61-EFF6-4531-8CEF-7DD26733DA74}" type="slidenum">
              <a:rPr lang="en-US" sz="1000" smtClean="0">
                <a:latin typeface="Garamond" panose="02020404030301010803" pitchFamily="18" charset="0"/>
              </a:rPr>
              <a:pPr>
                <a:defRPr/>
              </a:pPr>
              <a:t>10</a:t>
            </a:fld>
            <a:endParaRPr lang="en-US" sz="1000" dirty="0">
              <a:latin typeface="Garamond" panose="02020404030301010803" pitchFamily="18" charset="0"/>
            </a:endParaRPr>
          </a:p>
        </p:txBody>
      </p:sp>
      <p:cxnSp>
        <p:nvCxnSpPr>
          <p:cNvPr id="5" name="Straight Connector 4">
            <a:extLst>
              <a:ext uri="{FF2B5EF4-FFF2-40B4-BE49-F238E27FC236}">
                <a16:creationId xmlns:a16="http://schemas.microsoft.com/office/drawing/2014/main" id="{49D61739-9CE2-4CAD-9C92-674DA649AD78}"/>
              </a:ext>
            </a:extLst>
          </p:cNvPr>
          <p:cNvCxnSpPr>
            <a:cxnSpLocks/>
          </p:cNvCxnSpPr>
          <p:nvPr/>
        </p:nvCxnSpPr>
        <p:spPr>
          <a:xfrm>
            <a:off x="533400" y="1008916"/>
            <a:ext cx="67818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F84D043-4004-46E7-B49E-DE0496680362}"/>
              </a:ext>
            </a:extLst>
          </p:cNvPr>
          <p:cNvSpPr txBox="1"/>
          <p:nvPr/>
        </p:nvSpPr>
        <p:spPr>
          <a:xfrm>
            <a:off x="3048000" y="1008916"/>
            <a:ext cx="3657600" cy="266804"/>
          </a:xfrm>
          <a:prstGeom prst="rect">
            <a:avLst/>
          </a:prstGeom>
          <a:noFill/>
        </p:spPr>
        <p:txBody>
          <a:bodyPr wrap="square">
            <a:spAutoFit/>
          </a:body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sp>
        <p:nvSpPr>
          <p:cNvPr id="9" name="Content Placeholder 2">
            <a:extLst>
              <a:ext uri="{FF2B5EF4-FFF2-40B4-BE49-F238E27FC236}">
                <a16:creationId xmlns:a16="http://schemas.microsoft.com/office/drawing/2014/main" id="{2FB50CD2-DDD3-4E6E-888C-8018BB39A2DA}"/>
              </a:ext>
            </a:extLst>
          </p:cNvPr>
          <p:cNvSpPr txBox="1">
            <a:spLocks/>
          </p:cNvSpPr>
          <p:nvPr/>
        </p:nvSpPr>
        <p:spPr bwMode="auto">
          <a:xfrm>
            <a:off x="781094" y="8555815"/>
            <a:ext cx="5946808" cy="30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ctr">
              <a:buFontTx/>
              <a:buNone/>
              <a:tabLst>
                <a:tab pos="4857750" algn="l"/>
                <a:tab pos="5772150" algn="l"/>
              </a:tabLst>
            </a:pPr>
            <a:r>
              <a:rPr lang="en-US" sz="1000" i="1" kern="0" dirty="0">
                <a:latin typeface="Garamond" panose="02020404030301010803" pitchFamily="18" charset="0"/>
                <a:cs typeface="Times New Roman" panose="02020603050405020304" pitchFamily="18" charset="0"/>
              </a:rPr>
              <a:t>Pocahontas County – 2021 Wastewater Treatment Plant Emergency Request 10/1/21</a:t>
            </a:r>
          </a:p>
        </p:txBody>
      </p:sp>
      <p:pic>
        <p:nvPicPr>
          <p:cNvPr id="8" name="Picture 7" descr="A gravel area with a fence and trees&#10;&#10;Description automatically generated with medium confidence">
            <a:extLst>
              <a:ext uri="{FF2B5EF4-FFF2-40B4-BE49-F238E27FC236}">
                <a16:creationId xmlns:a16="http://schemas.microsoft.com/office/drawing/2014/main" id="{62E90415-9E8A-F888-B6C4-36F8500EA9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5330419"/>
            <a:ext cx="4191000" cy="3143250"/>
          </a:xfrm>
          <a:prstGeom prst="rect">
            <a:avLst/>
          </a:prstGeom>
        </p:spPr>
      </p:pic>
    </p:spTree>
    <p:extLst>
      <p:ext uri="{BB962C8B-B14F-4D97-AF65-F5344CB8AC3E}">
        <p14:creationId xmlns:p14="http://schemas.microsoft.com/office/powerpoint/2010/main" val="2287021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AF401-F01E-4581-AF85-7FB2310BF02A}"/>
              </a:ext>
            </a:extLst>
          </p:cNvPr>
          <p:cNvSpPr>
            <a:spLocks noGrp="1"/>
          </p:cNvSpPr>
          <p:nvPr>
            <p:ph type="title"/>
          </p:nvPr>
        </p:nvSpPr>
        <p:spPr>
          <a:xfrm>
            <a:off x="457200" y="223209"/>
            <a:ext cx="6583680" cy="1052511"/>
          </a:xfrm>
        </p:spPr>
        <p:txBody>
          <a:bodyPr/>
          <a:lstStyle/>
          <a:p>
            <a:pPr algn="l"/>
            <a:r>
              <a:rPr lang="en-US" sz="2000" kern="0" dirty="0">
                <a:latin typeface="Garamond" panose="02020404030301010803" pitchFamily="18" charset="0"/>
                <a:cs typeface="Times New Roman" pitchFamily="18" charset="0"/>
              </a:rPr>
              <a:t>Distressed County Emergency Grant Projects</a:t>
            </a:r>
            <a:endParaRPr lang="en-US" sz="2000" dirty="0"/>
          </a:p>
        </p:txBody>
      </p:sp>
      <p:sp>
        <p:nvSpPr>
          <p:cNvPr id="3" name="Content Placeholder 2">
            <a:extLst>
              <a:ext uri="{FF2B5EF4-FFF2-40B4-BE49-F238E27FC236}">
                <a16:creationId xmlns:a16="http://schemas.microsoft.com/office/drawing/2014/main" id="{11347C91-5EC2-407A-88A8-F31518762ABC}"/>
              </a:ext>
            </a:extLst>
          </p:cNvPr>
          <p:cNvSpPr>
            <a:spLocks noGrp="1"/>
          </p:cNvSpPr>
          <p:nvPr>
            <p:ph idx="1"/>
          </p:nvPr>
        </p:nvSpPr>
        <p:spPr>
          <a:xfrm>
            <a:off x="365760" y="1250314"/>
            <a:ext cx="6583680" cy="7207886"/>
          </a:xfrm>
        </p:spPr>
        <p:txBody>
          <a:bodyPr/>
          <a:lstStyle/>
          <a:p>
            <a:endParaRPr lang="en-US" sz="1600" dirty="0">
              <a:latin typeface="Garamond" panose="02020404030301010803" pitchFamily="18" charset="0"/>
            </a:endParaRPr>
          </a:p>
          <a:p>
            <a:r>
              <a:rPr lang="en-US" sz="1800" dirty="0">
                <a:latin typeface="Garamond" panose="02020404030301010803" pitchFamily="18" charset="0"/>
              </a:rPr>
              <a:t>Must be a “Financially Distressed” County</a:t>
            </a:r>
          </a:p>
          <a:p>
            <a:pPr lvl="1"/>
            <a:r>
              <a:rPr lang="en-US" sz="1600" dirty="0">
                <a:latin typeface="Garamond" panose="02020404030301010803" pitchFamily="18" charset="0"/>
              </a:rPr>
              <a:t>Defined by WVDE Office of School Finance</a:t>
            </a:r>
          </a:p>
          <a:p>
            <a:r>
              <a:rPr lang="en-US" sz="1800" dirty="0">
                <a:latin typeface="Garamond" panose="02020404030301010803" pitchFamily="18" charset="0"/>
              </a:rPr>
              <a:t>Reimbursement Program – County expends funds first</a:t>
            </a:r>
          </a:p>
          <a:p>
            <a:pPr lvl="1"/>
            <a:r>
              <a:rPr lang="en-US" sz="1600" dirty="0">
                <a:latin typeface="Garamond" panose="02020404030301010803" pitchFamily="18" charset="0"/>
              </a:rPr>
              <a:t>Purpose to keep the school or major core spaces of a school open &amp; operational</a:t>
            </a:r>
          </a:p>
          <a:p>
            <a:r>
              <a:rPr lang="en-US" sz="1800" dirty="0">
                <a:latin typeface="Garamond" panose="02020404030301010803" pitchFamily="18" charset="0"/>
              </a:rPr>
              <a:t>Application Process</a:t>
            </a:r>
          </a:p>
          <a:p>
            <a:pPr lvl="1"/>
            <a:r>
              <a:rPr lang="en-US" sz="1600" dirty="0">
                <a:latin typeface="Garamond" panose="02020404030301010803" pitchFamily="18" charset="0"/>
              </a:rPr>
              <a:t>Contact SBA Staff immediately of even the “potential” need for this type of emergency funding so SBA Finance staff can create the entry of emergency grant in financial system to memorialize date of request</a:t>
            </a:r>
          </a:p>
          <a:p>
            <a:pPr lvl="1"/>
            <a:r>
              <a:rPr lang="en-US" sz="1600" dirty="0">
                <a:latin typeface="Garamond" panose="02020404030301010803" pitchFamily="18" charset="0"/>
              </a:rPr>
              <a:t>Letter from Superintendent detailing current event and potential need</a:t>
            </a:r>
          </a:p>
          <a:p>
            <a:pPr lvl="1"/>
            <a:endParaRPr lang="en-US" sz="1600"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5ACCB14C-9E37-4ABA-90B7-00410D044E48}"/>
              </a:ext>
            </a:extLst>
          </p:cNvPr>
          <p:cNvSpPr>
            <a:spLocks noGrp="1"/>
          </p:cNvSpPr>
          <p:nvPr>
            <p:ph type="sldNum" sz="quarter" idx="12"/>
          </p:nvPr>
        </p:nvSpPr>
        <p:spPr/>
        <p:txBody>
          <a:bodyPr/>
          <a:lstStyle/>
          <a:p>
            <a:pPr>
              <a:defRPr/>
            </a:pPr>
            <a:fld id="{4AE1AA61-EFF6-4531-8CEF-7DD26733DA74}" type="slidenum">
              <a:rPr lang="en-US" sz="1000" smtClean="0">
                <a:latin typeface="Garamond" panose="02020404030301010803" pitchFamily="18" charset="0"/>
              </a:rPr>
              <a:pPr>
                <a:defRPr/>
              </a:pPr>
              <a:t>11</a:t>
            </a:fld>
            <a:endParaRPr lang="en-US" sz="1000" dirty="0">
              <a:latin typeface="Garamond" panose="02020404030301010803" pitchFamily="18" charset="0"/>
            </a:endParaRPr>
          </a:p>
        </p:txBody>
      </p:sp>
      <p:cxnSp>
        <p:nvCxnSpPr>
          <p:cNvPr id="5" name="Straight Connector 4">
            <a:extLst>
              <a:ext uri="{FF2B5EF4-FFF2-40B4-BE49-F238E27FC236}">
                <a16:creationId xmlns:a16="http://schemas.microsoft.com/office/drawing/2014/main" id="{49D61739-9CE2-4CAD-9C92-674DA649AD78}"/>
              </a:ext>
            </a:extLst>
          </p:cNvPr>
          <p:cNvCxnSpPr>
            <a:cxnSpLocks/>
          </p:cNvCxnSpPr>
          <p:nvPr/>
        </p:nvCxnSpPr>
        <p:spPr>
          <a:xfrm>
            <a:off x="533400" y="1008916"/>
            <a:ext cx="67818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F84D043-4004-46E7-B49E-DE0496680362}"/>
              </a:ext>
            </a:extLst>
          </p:cNvPr>
          <p:cNvSpPr txBox="1"/>
          <p:nvPr/>
        </p:nvSpPr>
        <p:spPr>
          <a:xfrm>
            <a:off x="3048000" y="1008916"/>
            <a:ext cx="3657600" cy="266804"/>
          </a:xfrm>
          <a:prstGeom prst="rect">
            <a:avLst/>
          </a:prstGeom>
          <a:noFill/>
        </p:spPr>
        <p:txBody>
          <a:bodyPr wrap="square">
            <a:spAutoFit/>
          </a:body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sp>
        <p:nvSpPr>
          <p:cNvPr id="9" name="Content Placeholder 2">
            <a:extLst>
              <a:ext uri="{FF2B5EF4-FFF2-40B4-BE49-F238E27FC236}">
                <a16:creationId xmlns:a16="http://schemas.microsoft.com/office/drawing/2014/main" id="{2FB50CD2-DDD3-4E6E-888C-8018BB39A2DA}"/>
              </a:ext>
            </a:extLst>
          </p:cNvPr>
          <p:cNvSpPr txBox="1">
            <a:spLocks/>
          </p:cNvSpPr>
          <p:nvPr/>
        </p:nvSpPr>
        <p:spPr bwMode="auto">
          <a:xfrm>
            <a:off x="838200" y="8072382"/>
            <a:ext cx="5946808" cy="30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ctr">
              <a:buFontTx/>
              <a:buNone/>
              <a:tabLst>
                <a:tab pos="4857750" algn="l"/>
                <a:tab pos="5772150" algn="l"/>
              </a:tabLst>
            </a:pPr>
            <a:endParaRPr lang="en-US" sz="1000" i="1" kern="0" dirty="0">
              <a:highlight>
                <a:srgbClr val="FFFF3F"/>
              </a:highlight>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1111933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AF401-F01E-4581-AF85-7FB2310BF02A}"/>
              </a:ext>
            </a:extLst>
          </p:cNvPr>
          <p:cNvSpPr>
            <a:spLocks noGrp="1"/>
          </p:cNvSpPr>
          <p:nvPr>
            <p:ph type="title"/>
          </p:nvPr>
        </p:nvSpPr>
        <p:spPr>
          <a:xfrm>
            <a:off x="457200" y="223209"/>
            <a:ext cx="6583680" cy="1052511"/>
          </a:xfrm>
        </p:spPr>
        <p:txBody>
          <a:bodyPr/>
          <a:lstStyle/>
          <a:p>
            <a:pPr algn="l"/>
            <a:r>
              <a:rPr lang="en-US" sz="2000" kern="0" dirty="0">
                <a:latin typeface="Garamond" panose="02020404030301010803" pitchFamily="18" charset="0"/>
                <a:cs typeface="Times New Roman" pitchFamily="18" charset="0"/>
              </a:rPr>
              <a:t>FEMA Grant Projects</a:t>
            </a:r>
            <a:endParaRPr lang="en-US" sz="2000" dirty="0"/>
          </a:p>
        </p:txBody>
      </p:sp>
      <p:sp>
        <p:nvSpPr>
          <p:cNvPr id="3" name="Content Placeholder 2">
            <a:extLst>
              <a:ext uri="{FF2B5EF4-FFF2-40B4-BE49-F238E27FC236}">
                <a16:creationId xmlns:a16="http://schemas.microsoft.com/office/drawing/2014/main" id="{11347C91-5EC2-407A-88A8-F31518762ABC}"/>
              </a:ext>
            </a:extLst>
          </p:cNvPr>
          <p:cNvSpPr>
            <a:spLocks noGrp="1"/>
          </p:cNvSpPr>
          <p:nvPr>
            <p:ph idx="1"/>
          </p:nvPr>
        </p:nvSpPr>
        <p:spPr>
          <a:xfrm>
            <a:off x="365760" y="1250313"/>
            <a:ext cx="6583680" cy="2508941"/>
          </a:xfrm>
        </p:spPr>
        <p:txBody>
          <a:bodyPr/>
          <a:lstStyle/>
          <a:p>
            <a:endParaRPr lang="en-US" sz="1600" dirty="0">
              <a:latin typeface="Garamond" panose="02020404030301010803" pitchFamily="18" charset="0"/>
            </a:endParaRPr>
          </a:p>
          <a:p>
            <a:r>
              <a:rPr lang="en-US" sz="1800" dirty="0">
                <a:latin typeface="Garamond" panose="02020404030301010803" pitchFamily="18" charset="0"/>
              </a:rPr>
              <a:t>Grants provided through the Federal Emergency Management Authority (FEMA) for school destroyed by natural disasters where the President of the United States and the Governor have declared the areas federal disaster areas.</a:t>
            </a:r>
          </a:p>
          <a:p>
            <a:pPr lvl="1"/>
            <a:r>
              <a:rPr lang="en-US" sz="1600" dirty="0">
                <a:latin typeface="Garamond" panose="02020404030301010803" pitchFamily="18" charset="0"/>
              </a:rPr>
              <a:t>Must be requested by the State and approved by FEMA before funds would be awarded.</a:t>
            </a:r>
          </a:p>
          <a:p>
            <a:pPr lvl="1"/>
            <a:r>
              <a:rPr lang="en-US" sz="1600" dirty="0">
                <a:latin typeface="Garamond" panose="02020404030301010803" pitchFamily="18" charset="0"/>
              </a:rPr>
              <a:t>SBA works with Governor’s Office and WV Division of Homeland Security to award and monitor grants</a:t>
            </a:r>
          </a:p>
          <a:p>
            <a:pPr lvl="1"/>
            <a:endParaRPr lang="en-US" sz="1200" dirty="0">
              <a:latin typeface="Garamond" panose="02020404030301010803" pitchFamily="18" charset="0"/>
            </a:endParaRPr>
          </a:p>
          <a:p>
            <a:pPr lvl="1"/>
            <a:endParaRPr lang="en-US" sz="1600"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5ACCB14C-9E37-4ABA-90B7-00410D044E48}"/>
              </a:ext>
            </a:extLst>
          </p:cNvPr>
          <p:cNvSpPr>
            <a:spLocks noGrp="1"/>
          </p:cNvSpPr>
          <p:nvPr>
            <p:ph type="sldNum" sz="quarter" idx="12"/>
          </p:nvPr>
        </p:nvSpPr>
        <p:spPr/>
        <p:txBody>
          <a:bodyPr/>
          <a:lstStyle/>
          <a:p>
            <a:pPr>
              <a:defRPr/>
            </a:pPr>
            <a:fld id="{4AE1AA61-EFF6-4531-8CEF-7DD26733DA74}" type="slidenum">
              <a:rPr lang="en-US" sz="1000" smtClean="0">
                <a:latin typeface="Garamond" panose="02020404030301010803" pitchFamily="18" charset="0"/>
              </a:rPr>
              <a:pPr>
                <a:defRPr/>
              </a:pPr>
              <a:t>12</a:t>
            </a:fld>
            <a:endParaRPr lang="en-US" sz="1000" dirty="0">
              <a:latin typeface="Garamond" panose="02020404030301010803" pitchFamily="18" charset="0"/>
            </a:endParaRPr>
          </a:p>
        </p:txBody>
      </p:sp>
      <p:cxnSp>
        <p:nvCxnSpPr>
          <p:cNvPr id="5" name="Straight Connector 4">
            <a:extLst>
              <a:ext uri="{FF2B5EF4-FFF2-40B4-BE49-F238E27FC236}">
                <a16:creationId xmlns:a16="http://schemas.microsoft.com/office/drawing/2014/main" id="{49D61739-9CE2-4CAD-9C92-674DA649AD78}"/>
              </a:ext>
            </a:extLst>
          </p:cNvPr>
          <p:cNvCxnSpPr>
            <a:cxnSpLocks/>
          </p:cNvCxnSpPr>
          <p:nvPr/>
        </p:nvCxnSpPr>
        <p:spPr>
          <a:xfrm>
            <a:off x="533400" y="1008916"/>
            <a:ext cx="67818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F84D043-4004-46E7-B49E-DE0496680362}"/>
              </a:ext>
            </a:extLst>
          </p:cNvPr>
          <p:cNvSpPr txBox="1"/>
          <p:nvPr/>
        </p:nvSpPr>
        <p:spPr>
          <a:xfrm>
            <a:off x="3048000" y="1008916"/>
            <a:ext cx="3657600" cy="266804"/>
          </a:xfrm>
          <a:prstGeom prst="rect">
            <a:avLst/>
          </a:prstGeom>
          <a:noFill/>
        </p:spPr>
        <p:txBody>
          <a:bodyPr wrap="square">
            <a:spAutoFit/>
          </a:body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sp>
        <p:nvSpPr>
          <p:cNvPr id="9" name="Content Placeholder 2">
            <a:extLst>
              <a:ext uri="{FF2B5EF4-FFF2-40B4-BE49-F238E27FC236}">
                <a16:creationId xmlns:a16="http://schemas.microsoft.com/office/drawing/2014/main" id="{2FB50CD2-DDD3-4E6E-888C-8018BB39A2DA}"/>
              </a:ext>
            </a:extLst>
          </p:cNvPr>
          <p:cNvSpPr txBox="1">
            <a:spLocks/>
          </p:cNvSpPr>
          <p:nvPr/>
        </p:nvSpPr>
        <p:spPr bwMode="auto">
          <a:xfrm>
            <a:off x="838200" y="8072382"/>
            <a:ext cx="5946808" cy="30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ctr">
              <a:buFontTx/>
              <a:buNone/>
              <a:tabLst>
                <a:tab pos="4857750" algn="l"/>
                <a:tab pos="5772150" algn="l"/>
              </a:tabLst>
            </a:pPr>
            <a:r>
              <a:rPr lang="en-US" sz="1000" i="1" kern="0" dirty="0">
                <a:latin typeface="Garamond" panose="02020404030301010803" pitchFamily="18" charset="0"/>
                <a:cs typeface="Times New Roman" panose="02020603050405020304" pitchFamily="18" charset="0"/>
              </a:rPr>
              <a:t>Kanawha County: FEMA Project New Herbert Hoover HS 8/19/23</a:t>
            </a:r>
          </a:p>
        </p:txBody>
      </p:sp>
      <p:pic>
        <p:nvPicPr>
          <p:cNvPr id="8" name="Picture 7" descr="A building with a large front yard&#10;&#10;Description automatically generated with medium confidence">
            <a:extLst>
              <a:ext uri="{FF2B5EF4-FFF2-40B4-BE49-F238E27FC236}">
                <a16:creationId xmlns:a16="http://schemas.microsoft.com/office/drawing/2014/main" id="{1669366E-66FB-0DC4-95CA-F73233D266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644" y="4085310"/>
            <a:ext cx="4881356" cy="3661017"/>
          </a:xfrm>
          <a:prstGeom prst="rect">
            <a:avLst/>
          </a:prstGeom>
        </p:spPr>
      </p:pic>
    </p:spTree>
    <p:extLst>
      <p:ext uri="{BB962C8B-B14F-4D97-AF65-F5344CB8AC3E}">
        <p14:creationId xmlns:p14="http://schemas.microsoft.com/office/powerpoint/2010/main" val="1342480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5760" y="107156"/>
            <a:ext cx="6583680" cy="1264444"/>
          </a:xfrm>
        </p:spPr>
        <p:txBody>
          <a:bodyPr/>
          <a:lstStyle/>
          <a:p>
            <a:r>
              <a:rPr lang="en-US" dirty="0"/>
              <a:t> </a:t>
            </a:r>
          </a:p>
        </p:txBody>
      </p:sp>
      <p:sp>
        <p:nvSpPr>
          <p:cNvPr id="10" name="Slide Number Placeholder 3"/>
          <p:cNvSpPr>
            <a:spLocks noGrp="1"/>
          </p:cNvSpPr>
          <p:nvPr>
            <p:ph type="sldNum" sz="quarter" idx="12"/>
          </p:nvPr>
        </p:nvSpPr>
        <p:spPr>
          <a:xfrm>
            <a:off x="6477000" y="8686800"/>
            <a:ext cx="640080" cy="284162"/>
          </a:xfrm>
        </p:spPr>
        <p:txBody>
          <a:bodyPr/>
          <a:lstStyle/>
          <a:p>
            <a:pPr>
              <a:defRPr/>
            </a:pPr>
            <a:fld id="{4AE1AA61-EFF6-4531-8CEF-7DD26733DA74}" type="slidenum">
              <a:rPr lang="en-US" sz="1000">
                <a:latin typeface="Garamond" panose="02020404030301010803" pitchFamily="18" charset="0"/>
              </a:rPr>
              <a:pPr>
                <a:defRPr/>
              </a:pPr>
              <a:t>13</a:t>
            </a:fld>
            <a:endParaRPr lang="en-US" sz="1000" dirty="0">
              <a:latin typeface="Garamond" panose="02020404030301010803" pitchFamily="18" charset="0"/>
            </a:endParaRPr>
          </a:p>
        </p:txBody>
      </p:sp>
      <p:cxnSp>
        <p:nvCxnSpPr>
          <p:cNvPr id="7" name="Straight Connector 6">
            <a:extLst>
              <a:ext uri="{FF2B5EF4-FFF2-40B4-BE49-F238E27FC236}">
                <a16:creationId xmlns:a16="http://schemas.microsoft.com/office/drawing/2014/main" id="{7B6EB49D-C77A-43D0-980E-7FB8ACD941D7}"/>
              </a:ext>
            </a:extLst>
          </p:cNvPr>
          <p:cNvCxnSpPr>
            <a:cxnSpLocks/>
          </p:cNvCxnSpPr>
          <p:nvPr/>
        </p:nvCxnSpPr>
        <p:spPr>
          <a:xfrm>
            <a:off x="838200" y="1066800"/>
            <a:ext cx="6477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691B7F18-697E-4AE2-A531-DFD08FBCD997}"/>
              </a:ext>
            </a:extLst>
          </p:cNvPr>
          <p:cNvSpPr txBox="1">
            <a:spLocks/>
          </p:cNvSpPr>
          <p:nvPr/>
        </p:nvSpPr>
        <p:spPr bwMode="auto">
          <a:xfrm>
            <a:off x="765208" y="609600"/>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nSpc>
                <a:spcPct val="120000"/>
              </a:lnSpc>
              <a:buNone/>
            </a:pPr>
            <a:r>
              <a:rPr lang="en-US" sz="2000" kern="0" dirty="0">
                <a:latin typeface="Garamond" panose="02020404030301010803" pitchFamily="18" charset="0"/>
                <a:cs typeface="Times New Roman" pitchFamily="18" charset="0"/>
              </a:rPr>
              <a:t>Items Needed for Requisition Reimbursement Processing</a:t>
            </a:r>
          </a:p>
        </p:txBody>
      </p:sp>
      <p:sp>
        <p:nvSpPr>
          <p:cNvPr id="11" name="Subtitle 2">
            <a:extLst>
              <a:ext uri="{FF2B5EF4-FFF2-40B4-BE49-F238E27FC236}">
                <a16:creationId xmlns:a16="http://schemas.microsoft.com/office/drawing/2014/main" id="{93AFBB25-C535-463A-A938-64C7582951FA}"/>
              </a:ext>
            </a:extLst>
          </p:cNvPr>
          <p:cNvSpPr txBox="1">
            <a:spLocks/>
          </p:cNvSpPr>
          <p:nvPr/>
        </p:nvSpPr>
        <p:spPr bwMode="auto">
          <a:xfrm>
            <a:off x="777240" y="1068411"/>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sp>
        <p:nvSpPr>
          <p:cNvPr id="12" name="Content Placeholder 2">
            <a:extLst>
              <a:ext uri="{FF2B5EF4-FFF2-40B4-BE49-F238E27FC236}">
                <a16:creationId xmlns:a16="http://schemas.microsoft.com/office/drawing/2014/main" id="{80D8664A-EA62-44CD-B00D-CC97185EC9E4}"/>
              </a:ext>
            </a:extLst>
          </p:cNvPr>
          <p:cNvSpPr txBox="1">
            <a:spLocks/>
          </p:cNvSpPr>
          <p:nvPr/>
        </p:nvSpPr>
        <p:spPr bwMode="auto">
          <a:xfrm>
            <a:off x="838200" y="1524000"/>
            <a:ext cx="5946808" cy="716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a:tabLst>
                <a:tab pos="4857750" algn="l"/>
                <a:tab pos="5772150" algn="l"/>
              </a:tabLst>
            </a:pPr>
            <a:r>
              <a:rPr lang="en-US" sz="1800" kern="0" dirty="0">
                <a:latin typeface="Garamond" panose="02020404030301010803" pitchFamily="18" charset="0"/>
                <a:cs typeface="Times New Roman" panose="02020603050405020304" pitchFamily="18" charset="0"/>
              </a:rPr>
              <a:t>Exhibit B – Requisition Form</a:t>
            </a:r>
          </a:p>
          <a:p>
            <a:pPr>
              <a:tabLst>
                <a:tab pos="4857750" algn="l"/>
                <a:tab pos="5772150" algn="l"/>
              </a:tabLst>
            </a:pPr>
            <a:r>
              <a:rPr lang="en-US" sz="1800" kern="0" dirty="0">
                <a:latin typeface="Garamond" panose="02020404030301010803" pitchFamily="18" charset="0"/>
                <a:cs typeface="Times New Roman" panose="02020603050405020304" pitchFamily="18" charset="0"/>
              </a:rPr>
              <a:t>SBA Requisition Reconciliation Summary</a:t>
            </a:r>
          </a:p>
          <a:p>
            <a:pPr lvl="1">
              <a:tabLst>
                <a:tab pos="4857750" algn="l"/>
                <a:tab pos="5772150" algn="l"/>
              </a:tabLst>
            </a:pPr>
            <a:r>
              <a:rPr lang="en-US" sz="1600" kern="0" dirty="0">
                <a:latin typeface="Garamond" panose="02020404030301010803" pitchFamily="18" charset="0"/>
                <a:cs typeface="Times New Roman" panose="02020603050405020304" pitchFamily="18" charset="0"/>
              </a:rPr>
              <a:t>Multiple Invoices/</a:t>
            </a:r>
            <a:r>
              <a:rPr lang="en-US" sz="1600" kern="0" dirty="0" err="1">
                <a:latin typeface="Garamond" panose="02020404030301010803" pitchFamily="18" charset="0"/>
                <a:cs typeface="Times New Roman" panose="02020603050405020304" pitchFamily="18" charset="0"/>
              </a:rPr>
              <a:t>PayApps</a:t>
            </a:r>
            <a:r>
              <a:rPr lang="en-US" sz="1600" kern="0" dirty="0">
                <a:latin typeface="Garamond" panose="02020404030301010803" pitchFamily="18" charset="0"/>
                <a:cs typeface="Times New Roman" panose="02020603050405020304" pitchFamily="18" charset="0"/>
              </a:rPr>
              <a:t> may be submitted within 1 Requisition submission if each Invoice/</a:t>
            </a:r>
            <a:r>
              <a:rPr lang="en-US" sz="1600" kern="0" dirty="0" err="1">
                <a:latin typeface="Garamond" panose="02020404030301010803" pitchFamily="18" charset="0"/>
                <a:cs typeface="Times New Roman" panose="02020603050405020304" pitchFamily="18" charset="0"/>
              </a:rPr>
              <a:t>PayApp</a:t>
            </a:r>
            <a:r>
              <a:rPr lang="en-US" sz="1600" kern="0" dirty="0">
                <a:latin typeface="Garamond" panose="02020404030301010803" pitchFamily="18" charset="0"/>
                <a:cs typeface="Times New Roman" panose="02020603050405020304" pitchFamily="18" charset="0"/>
              </a:rPr>
              <a:t> is reflected on the SBA Requisition Reconciliation Summary Form and all backup documentation submitted behind that.</a:t>
            </a:r>
          </a:p>
          <a:p>
            <a:pPr>
              <a:tabLst>
                <a:tab pos="4857750" algn="l"/>
                <a:tab pos="5772150" algn="l"/>
              </a:tabLst>
            </a:pPr>
            <a:r>
              <a:rPr lang="en-US" sz="1800" kern="0" dirty="0">
                <a:latin typeface="Garamond" panose="02020404030301010803" pitchFamily="18" charset="0"/>
                <a:cs typeface="Times New Roman" panose="02020603050405020304" pitchFamily="18" charset="0"/>
              </a:rPr>
              <a:t>Invoices/Pay Apps</a:t>
            </a:r>
          </a:p>
          <a:p>
            <a:pPr lvl="1">
              <a:tabLst>
                <a:tab pos="4857750" algn="l"/>
                <a:tab pos="5772150" algn="l"/>
              </a:tabLst>
            </a:pPr>
            <a:r>
              <a:rPr lang="en-US" sz="1600" kern="0" dirty="0">
                <a:latin typeface="Garamond" panose="02020404030301010803" pitchFamily="18" charset="0"/>
                <a:cs typeface="Times New Roman" panose="02020603050405020304" pitchFamily="18" charset="0"/>
              </a:rPr>
              <a:t>In order of Requisition Reconciliation Summary</a:t>
            </a:r>
          </a:p>
          <a:p>
            <a:pPr lvl="1">
              <a:tabLst>
                <a:tab pos="4857750" algn="l"/>
                <a:tab pos="5772150" algn="l"/>
              </a:tabLst>
            </a:pPr>
            <a:r>
              <a:rPr lang="en-US" sz="1600" kern="0" dirty="0">
                <a:latin typeface="Garamond" panose="02020404030301010803" pitchFamily="18" charset="0"/>
                <a:cs typeface="Times New Roman" panose="02020603050405020304" pitchFamily="18" charset="0"/>
              </a:rPr>
              <a:t>Clean Versions of Invoices (No Markups)</a:t>
            </a:r>
          </a:p>
          <a:p>
            <a:pPr lvl="1">
              <a:tabLst>
                <a:tab pos="4857750" algn="l"/>
                <a:tab pos="5772150" algn="l"/>
              </a:tabLst>
            </a:pPr>
            <a:r>
              <a:rPr lang="en-US" sz="1600" kern="0" dirty="0">
                <a:latin typeface="Garamond" panose="02020404030301010803" pitchFamily="18" charset="0"/>
                <a:cs typeface="Times New Roman" panose="02020603050405020304" pitchFamily="18" charset="0"/>
              </a:rPr>
              <a:t>Pay Apps must be completed with all appropriate signatures and backup Continuation Sheets</a:t>
            </a:r>
          </a:p>
          <a:p>
            <a:pPr lvl="1">
              <a:tabLst>
                <a:tab pos="4857750" algn="l"/>
                <a:tab pos="5772150" algn="l"/>
              </a:tabLst>
            </a:pPr>
            <a:r>
              <a:rPr lang="en-US" sz="1600" kern="0" dirty="0">
                <a:latin typeface="Garamond" panose="02020404030301010803" pitchFamily="18" charset="0"/>
                <a:cs typeface="Times New Roman" panose="02020603050405020304" pitchFamily="18" charset="0"/>
              </a:rPr>
              <a:t>Copies need to be clear and legible</a:t>
            </a:r>
          </a:p>
          <a:p>
            <a:pPr lvl="2">
              <a:tabLst>
                <a:tab pos="4857750" algn="l"/>
                <a:tab pos="5772150" algn="l"/>
              </a:tabLst>
            </a:pPr>
            <a:endParaRPr lang="en-US" sz="1000" kern="0" dirty="0">
              <a:latin typeface="Garamond" panose="02020404030301010803"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7E467CB-815F-4E5B-AC57-241E03961E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200" y="5674778"/>
            <a:ext cx="5946808" cy="2551613"/>
          </a:xfrm>
          <a:prstGeom prst="rect">
            <a:avLst/>
          </a:prstGeom>
        </p:spPr>
      </p:pic>
      <p:sp>
        <p:nvSpPr>
          <p:cNvPr id="14" name="Content Placeholder 2">
            <a:extLst>
              <a:ext uri="{FF2B5EF4-FFF2-40B4-BE49-F238E27FC236}">
                <a16:creationId xmlns:a16="http://schemas.microsoft.com/office/drawing/2014/main" id="{834C8494-F974-4E92-AB18-9B05F48ED300}"/>
              </a:ext>
            </a:extLst>
          </p:cNvPr>
          <p:cNvSpPr txBox="1">
            <a:spLocks/>
          </p:cNvSpPr>
          <p:nvPr/>
        </p:nvSpPr>
        <p:spPr bwMode="auto">
          <a:xfrm>
            <a:off x="838200" y="8226392"/>
            <a:ext cx="5946808" cy="30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ctr">
              <a:buFontTx/>
              <a:buNone/>
              <a:tabLst>
                <a:tab pos="4857750" algn="l"/>
                <a:tab pos="5772150" algn="l"/>
              </a:tabLst>
            </a:pPr>
            <a:r>
              <a:rPr lang="en-US" sz="1000" i="1" kern="0" dirty="0">
                <a:latin typeface="Garamond" panose="02020404030301010803" pitchFamily="18" charset="0"/>
                <a:cs typeface="Times New Roman" panose="02020603050405020304" pitchFamily="18" charset="0"/>
              </a:rPr>
              <a:t>Architect’s rendering of the proposed Clendenin-Bridge Elementary School – Kanawha County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760" y="107156"/>
            <a:ext cx="6583680" cy="1264444"/>
          </a:xfrm>
        </p:spPr>
        <p:txBody>
          <a:bodyPr/>
          <a:lstStyle/>
          <a:p>
            <a:r>
              <a:rPr lang="en-US" dirty="0"/>
              <a:t> </a:t>
            </a:r>
          </a:p>
        </p:txBody>
      </p:sp>
      <p:sp>
        <p:nvSpPr>
          <p:cNvPr id="10" name="Slide Number Placeholder 3"/>
          <p:cNvSpPr>
            <a:spLocks noGrp="1"/>
          </p:cNvSpPr>
          <p:nvPr>
            <p:ph type="sldNum" sz="quarter" idx="12"/>
          </p:nvPr>
        </p:nvSpPr>
        <p:spPr>
          <a:xfrm>
            <a:off x="6477000" y="8686800"/>
            <a:ext cx="640080" cy="284162"/>
          </a:xfrm>
        </p:spPr>
        <p:txBody>
          <a:bodyPr/>
          <a:lstStyle/>
          <a:p>
            <a:pPr>
              <a:defRPr/>
            </a:pPr>
            <a:fld id="{4AE1AA61-EFF6-4531-8CEF-7DD26733DA74}" type="slidenum">
              <a:rPr lang="en-US" sz="1000">
                <a:latin typeface="Garamond" panose="02020404030301010803" pitchFamily="18" charset="0"/>
              </a:rPr>
              <a:pPr>
                <a:defRPr/>
              </a:pPr>
              <a:t>14</a:t>
            </a:fld>
            <a:endParaRPr lang="en-US" sz="1000" dirty="0">
              <a:latin typeface="Garamond" panose="02020404030301010803" pitchFamily="18" charset="0"/>
            </a:endParaRPr>
          </a:p>
        </p:txBody>
      </p:sp>
      <p:cxnSp>
        <p:nvCxnSpPr>
          <p:cNvPr id="7" name="Straight Connector 6">
            <a:extLst>
              <a:ext uri="{FF2B5EF4-FFF2-40B4-BE49-F238E27FC236}">
                <a16:creationId xmlns:a16="http://schemas.microsoft.com/office/drawing/2014/main" id="{7B6EB49D-C77A-43D0-980E-7FB8ACD941D7}"/>
              </a:ext>
            </a:extLst>
          </p:cNvPr>
          <p:cNvCxnSpPr>
            <a:cxnSpLocks/>
          </p:cNvCxnSpPr>
          <p:nvPr/>
        </p:nvCxnSpPr>
        <p:spPr>
          <a:xfrm>
            <a:off x="838200" y="1066800"/>
            <a:ext cx="6477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691B7F18-697E-4AE2-A531-DFD08FBCD997}"/>
              </a:ext>
            </a:extLst>
          </p:cNvPr>
          <p:cNvSpPr txBox="1">
            <a:spLocks/>
          </p:cNvSpPr>
          <p:nvPr/>
        </p:nvSpPr>
        <p:spPr bwMode="auto">
          <a:xfrm>
            <a:off x="765208" y="609600"/>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nSpc>
                <a:spcPct val="120000"/>
              </a:lnSpc>
              <a:buNone/>
            </a:pPr>
            <a:r>
              <a:rPr lang="en-US" sz="2000" kern="0" dirty="0">
                <a:latin typeface="Garamond" panose="02020404030301010803" pitchFamily="18" charset="0"/>
                <a:cs typeface="Times New Roman" pitchFamily="18" charset="0"/>
              </a:rPr>
              <a:t>Fiscal Year End Processing / Requisition Submission</a:t>
            </a:r>
          </a:p>
        </p:txBody>
      </p:sp>
      <p:sp>
        <p:nvSpPr>
          <p:cNvPr id="11" name="Subtitle 2">
            <a:extLst>
              <a:ext uri="{FF2B5EF4-FFF2-40B4-BE49-F238E27FC236}">
                <a16:creationId xmlns:a16="http://schemas.microsoft.com/office/drawing/2014/main" id="{93AFBB25-C535-463A-A938-64C7582951FA}"/>
              </a:ext>
            </a:extLst>
          </p:cNvPr>
          <p:cNvSpPr txBox="1">
            <a:spLocks/>
          </p:cNvSpPr>
          <p:nvPr/>
        </p:nvSpPr>
        <p:spPr bwMode="auto">
          <a:xfrm>
            <a:off x="777240" y="1068411"/>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sp>
        <p:nvSpPr>
          <p:cNvPr id="12" name="Content Placeholder 2">
            <a:extLst>
              <a:ext uri="{FF2B5EF4-FFF2-40B4-BE49-F238E27FC236}">
                <a16:creationId xmlns:a16="http://schemas.microsoft.com/office/drawing/2014/main" id="{80D8664A-EA62-44CD-B00D-CC97185EC9E4}"/>
              </a:ext>
            </a:extLst>
          </p:cNvPr>
          <p:cNvSpPr txBox="1">
            <a:spLocks/>
          </p:cNvSpPr>
          <p:nvPr/>
        </p:nvSpPr>
        <p:spPr bwMode="auto">
          <a:xfrm>
            <a:off x="838200" y="1524000"/>
            <a:ext cx="5946808" cy="716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a:tabLst>
                <a:tab pos="4857750" algn="l"/>
                <a:tab pos="5772150" algn="l"/>
              </a:tabLst>
            </a:pPr>
            <a:r>
              <a:rPr lang="en-US" sz="1800" kern="0" dirty="0">
                <a:latin typeface="Garamond" panose="02020404030301010803" pitchFamily="18" charset="0"/>
                <a:cs typeface="Times New Roman" panose="02020603050405020304" pitchFamily="18" charset="0"/>
              </a:rPr>
              <a:t>Submissions can be made to SBA at any point</a:t>
            </a:r>
          </a:p>
          <a:p>
            <a:pPr lvl="1">
              <a:tabLst>
                <a:tab pos="4857750" algn="l"/>
                <a:tab pos="5772150" algn="l"/>
              </a:tabLst>
            </a:pPr>
            <a:r>
              <a:rPr lang="en-US" sz="1600" kern="0" dirty="0">
                <a:latin typeface="Garamond" panose="02020404030301010803" pitchFamily="18" charset="0"/>
                <a:cs typeface="Times New Roman" panose="02020603050405020304" pitchFamily="18" charset="0"/>
              </a:rPr>
              <a:t>Not limited to monthly submissions as in the past</a:t>
            </a:r>
          </a:p>
          <a:p>
            <a:pPr>
              <a:tabLst>
                <a:tab pos="4857750" algn="l"/>
                <a:tab pos="5772150" algn="l"/>
              </a:tabLst>
            </a:pPr>
            <a:r>
              <a:rPr lang="en-US" sz="1800" kern="0" dirty="0">
                <a:latin typeface="Garamond" panose="02020404030301010803" pitchFamily="18" charset="0"/>
                <a:cs typeface="Times New Roman" panose="02020603050405020304" pitchFamily="18" charset="0"/>
              </a:rPr>
              <a:t>SBA Fiscal Year end is June 30</a:t>
            </a:r>
          </a:p>
          <a:p>
            <a:pPr lvl="1">
              <a:tabLst>
                <a:tab pos="4857750" algn="l"/>
                <a:tab pos="5772150" algn="l"/>
              </a:tabLst>
            </a:pPr>
            <a:r>
              <a:rPr lang="en-US" sz="1600" kern="0" dirty="0">
                <a:latin typeface="Garamond" panose="02020404030301010803" pitchFamily="18" charset="0"/>
                <a:cs typeface="Times New Roman" panose="02020603050405020304" pitchFamily="18" charset="0"/>
              </a:rPr>
              <a:t>For MIP Grants, please try to make requisition submissions that will include invoice service dates through the month of May by June 15</a:t>
            </a:r>
          </a:p>
          <a:p>
            <a:pPr lvl="2">
              <a:tabLst>
                <a:tab pos="4857750" algn="l"/>
                <a:tab pos="5772150" algn="l"/>
              </a:tabLst>
            </a:pPr>
            <a:r>
              <a:rPr lang="en-US" sz="1400" kern="0" dirty="0">
                <a:latin typeface="Garamond" panose="02020404030301010803" pitchFamily="18" charset="0"/>
                <a:cs typeface="Times New Roman" panose="02020603050405020304" pitchFamily="18" charset="0"/>
              </a:rPr>
              <a:t>This is Not a FINAL cutoff as these can be submitted afterwards, but helps with our year-end processing/budgets</a:t>
            </a:r>
          </a:p>
          <a:p>
            <a:pPr lvl="2">
              <a:tabLst>
                <a:tab pos="4857750" algn="l"/>
                <a:tab pos="5772150" algn="l"/>
              </a:tabLst>
            </a:pPr>
            <a:r>
              <a:rPr lang="en-US" sz="1400" kern="0" dirty="0">
                <a:latin typeface="Garamond" panose="02020404030301010803" pitchFamily="18" charset="0"/>
                <a:cs typeface="Times New Roman" panose="02020603050405020304" pitchFamily="18" charset="0"/>
              </a:rPr>
              <a:t>Service Dates through June 15 can be submitted as well if available at that time interval</a:t>
            </a:r>
          </a:p>
          <a:p>
            <a:pPr>
              <a:tabLst>
                <a:tab pos="4857750" algn="l"/>
                <a:tab pos="5772150" algn="l"/>
              </a:tabLst>
            </a:pPr>
            <a:r>
              <a:rPr lang="en-US" sz="1800" kern="0" dirty="0">
                <a:latin typeface="Garamond" panose="02020404030301010803" pitchFamily="18" charset="0"/>
                <a:cs typeface="Times New Roman" panose="02020603050405020304" pitchFamily="18" charset="0"/>
              </a:rPr>
              <a:t>Construction Fund (NEEDS/MCS) have 13</a:t>
            </a:r>
            <a:r>
              <a:rPr lang="en-US" sz="1800" kern="0" baseline="30000" dirty="0">
                <a:latin typeface="Garamond" panose="02020404030301010803" pitchFamily="18" charset="0"/>
                <a:cs typeface="Times New Roman" panose="02020603050405020304" pitchFamily="18" charset="0"/>
              </a:rPr>
              <a:t>th</a:t>
            </a:r>
            <a:r>
              <a:rPr lang="en-US" sz="1800" kern="0" dirty="0">
                <a:latin typeface="Garamond" panose="02020404030301010803" pitchFamily="18" charset="0"/>
                <a:cs typeface="Times New Roman" panose="02020603050405020304" pitchFamily="18" charset="0"/>
              </a:rPr>
              <a:t> month ending July 31</a:t>
            </a:r>
          </a:p>
          <a:p>
            <a:pPr lvl="1">
              <a:tabLst>
                <a:tab pos="4857750" algn="l"/>
                <a:tab pos="5772150" algn="l"/>
              </a:tabLst>
            </a:pPr>
            <a:r>
              <a:rPr lang="en-US" sz="1600" kern="0" dirty="0">
                <a:latin typeface="Garamond" panose="02020404030301010803" pitchFamily="18" charset="0"/>
                <a:cs typeface="Times New Roman" panose="02020603050405020304" pitchFamily="18" charset="0"/>
              </a:rPr>
              <a:t>For NEEDS/MCS grants, please try to make requisition submissions that will include invoice service dates through June 30 by July 15.</a:t>
            </a:r>
          </a:p>
          <a:p>
            <a:pPr lvl="2">
              <a:tabLst>
                <a:tab pos="4857750" algn="l"/>
                <a:tab pos="5772150" algn="l"/>
              </a:tabLst>
            </a:pPr>
            <a:r>
              <a:rPr lang="en-US" sz="1400" kern="0" dirty="0">
                <a:latin typeface="Garamond" panose="02020404030301010803" pitchFamily="18" charset="0"/>
                <a:cs typeface="Times New Roman" panose="02020603050405020304" pitchFamily="18" charset="0"/>
              </a:rPr>
              <a:t>This is not a FINAL cutoff as these can be submitted afterwards, but helps with our year-end processing/budgets</a:t>
            </a:r>
          </a:p>
          <a:p>
            <a:pPr lvl="2">
              <a:tabLst>
                <a:tab pos="4857750" algn="l"/>
                <a:tab pos="5772150" algn="l"/>
              </a:tabLst>
            </a:pPr>
            <a:r>
              <a:rPr lang="en-US" sz="1400" kern="0" dirty="0">
                <a:latin typeface="Garamond" panose="02020404030301010803" pitchFamily="18" charset="0"/>
                <a:cs typeface="Times New Roman" panose="02020603050405020304" pitchFamily="18" charset="0"/>
              </a:rPr>
              <a:t>For 13</a:t>
            </a:r>
            <a:r>
              <a:rPr lang="en-US" sz="1400" kern="0" baseline="30000" dirty="0">
                <a:latin typeface="Garamond" panose="02020404030301010803" pitchFamily="18" charset="0"/>
                <a:cs typeface="Times New Roman" panose="02020603050405020304" pitchFamily="18" charset="0"/>
              </a:rPr>
              <a:t>th</a:t>
            </a:r>
            <a:r>
              <a:rPr lang="en-US" sz="1400" kern="0" dirty="0">
                <a:latin typeface="Garamond" panose="02020404030301010803" pitchFamily="18" charset="0"/>
                <a:cs typeface="Times New Roman" panose="02020603050405020304" pitchFamily="18" charset="0"/>
              </a:rPr>
              <a:t> month transactions, ONLY invoices service dates through June 30 can be processed with 13</a:t>
            </a:r>
            <a:r>
              <a:rPr lang="en-US" sz="1400" kern="0" baseline="30000" dirty="0">
                <a:latin typeface="Garamond" panose="02020404030301010803" pitchFamily="18" charset="0"/>
                <a:cs typeface="Times New Roman" panose="02020603050405020304" pitchFamily="18" charset="0"/>
              </a:rPr>
              <a:t>th</a:t>
            </a:r>
            <a:r>
              <a:rPr lang="en-US" sz="1400" kern="0" dirty="0">
                <a:latin typeface="Garamond" panose="02020404030301010803" pitchFamily="18" charset="0"/>
                <a:cs typeface="Times New Roman" panose="02020603050405020304" pitchFamily="18" charset="0"/>
              </a:rPr>
              <a:t> month funds</a:t>
            </a:r>
          </a:p>
          <a:p>
            <a:pPr lvl="2">
              <a:tabLst>
                <a:tab pos="4857750" algn="l"/>
                <a:tab pos="5772150" algn="l"/>
              </a:tabLst>
            </a:pPr>
            <a:r>
              <a:rPr lang="en-US" sz="1400" kern="0" dirty="0">
                <a:latin typeface="Garamond" panose="02020404030301010803" pitchFamily="18" charset="0"/>
                <a:cs typeface="Times New Roman" panose="02020603050405020304" pitchFamily="18" charset="0"/>
              </a:rPr>
              <a:t>Anything with dates after June 30 will be processed in the next Fiscal Year</a:t>
            </a:r>
          </a:p>
          <a:p>
            <a:pPr>
              <a:tabLst>
                <a:tab pos="4857750" algn="l"/>
                <a:tab pos="5772150" algn="l"/>
              </a:tabLst>
            </a:pPr>
            <a:r>
              <a:rPr lang="en-US" sz="1800" kern="0" dirty="0">
                <a:latin typeface="Garamond" panose="02020404030301010803" pitchFamily="18" charset="0"/>
                <a:cs typeface="Times New Roman" panose="02020603050405020304" pitchFamily="18" charset="0"/>
              </a:rPr>
              <a:t>We make Cash Flow, Budget and Forecasting reports based upon these dates and remaining balances.  This is very important to ensure that we provide the best service to you.</a:t>
            </a:r>
          </a:p>
          <a:p>
            <a:pPr>
              <a:tabLst>
                <a:tab pos="4857750" algn="l"/>
                <a:tab pos="5772150" algn="l"/>
              </a:tabLst>
            </a:pPr>
            <a:endParaRPr lang="en-US" sz="2200" kern="0" dirty="0">
              <a:latin typeface="Garamond" panose="02020404030301010803" pitchFamily="18" charset="0"/>
              <a:cs typeface="Times New Roman" panose="02020603050405020304" pitchFamily="18" charset="0"/>
            </a:endParaRPr>
          </a:p>
          <a:p>
            <a:pPr lvl="1">
              <a:tabLst>
                <a:tab pos="4857750" algn="l"/>
                <a:tab pos="5772150" algn="l"/>
              </a:tabLst>
            </a:pPr>
            <a:endParaRPr lang="en-US" sz="1800" kern="0" dirty="0">
              <a:latin typeface="Garamond" panose="02020404030301010803" pitchFamily="18" charset="0"/>
              <a:cs typeface="Times New Roman" panose="02020603050405020304" pitchFamily="18" charset="0"/>
            </a:endParaRPr>
          </a:p>
          <a:p>
            <a:pPr lvl="1">
              <a:tabLst>
                <a:tab pos="4857750" algn="l"/>
                <a:tab pos="5772150" algn="l"/>
              </a:tabLst>
            </a:pPr>
            <a:endParaRPr lang="en-US" sz="1400" kern="0" dirty="0">
              <a:latin typeface="Garamond" panose="02020404030301010803" pitchFamily="18" charset="0"/>
              <a:cs typeface="Times New Roman" panose="02020603050405020304" pitchFamily="18" charset="0"/>
            </a:endParaRPr>
          </a:p>
          <a:p>
            <a:pPr lvl="1">
              <a:tabLst>
                <a:tab pos="4857750" algn="l"/>
                <a:tab pos="5772150" algn="l"/>
              </a:tabLst>
            </a:pPr>
            <a:endParaRPr lang="en-US" sz="800" kern="0" dirty="0">
              <a:latin typeface="Garamond" panose="02020404030301010803" pitchFamily="18" charset="0"/>
              <a:cs typeface="Times New Roman" panose="02020603050405020304" pitchFamily="18" charset="0"/>
            </a:endParaRPr>
          </a:p>
          <a:p>
            <a:pPr lvl="2">
              <a:tabLst>
                <a:tab pos="4857750" algn="l"/>
                <a:tab pos="5772150" algn="l"/>
              </a:tabLst>
            </a:pPr>
            <a:endParaRPr lang="en-US" sz="1000" kern="0" dirty="0">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3748464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6477000" y="8686800"/>
            <a:ext cx="640080" cy="284162"/>
          </a:xfrm>
        </p:spPr>
        <p:txBody>
          <a:bodyPr/>
          <a:lstStyle/>
          <a:p>
            <a:pPr>
              <a:defRPr/>
            </a:pPr>
            <a:fld id="{4AE1AA61-EFF6-4531-8CEF-7DD26733DA74}" type="slidenum">
              <a:rPr lang="en-US" sz="1000">
                <a:latin typeface="Garamond" panose="02020404030301010803" pitchFamily="18" charset="0"/>
              </a:rPr>
              <a:pPr>
                <a:defRPr/>
              </a:pPr>
              <a:t>15</a:t>
            </a:fld>
            <a:endParaRPr lang="en-US" sz="1000" dirty="0">
              <a:latin typeface="Garamond" panose="02020404030301010803" pitchFamily="18" charset="0"/>
            </a:endParaRPr>
          </a:p>
        </p:txBody>
      </p:sp>
      <p:cxnSp>
        <p:nvCxnSpPr>
          <p:cNvPr id="5" name="Straight Connector 4">
            <a:extLst>
              <a:ext uri="{FF2B5EF4-FFF2-40B4-BE49-F238E27FC236}">
                <a16:creationId xmlns:a16="http://schemas.microsoft.com/office/drawing/2014/main" id="{2B9B5358-7E92-47A9-AD67-A4E9556FE520}"/>
              </a:ext>
            </a:extLst>
          </p:cNvPr>
          <p:cNvCxnSpPr>
            <a:cxnSpLocks/>
          </p:cNvCxnSpPr>
          <p:nvPr/>
        </p:nvCxnSpPr>
        <p:spPr>
          <a:xfrm>
            <a:off x="838200" y="1066800"/>
            <a:ext cx="6477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3B2D20F7-49E6-45D9-9971-113CCABD6A84}"/>
              </a:ext>
            </a:extLst>
          </p:cNvPr>
          <p:cNvSpPr txBox="1">
            <a:spLocks/>
          </p:cNvSpPr>
          <p:nvPr/>
        </p:nvSpPr>
        <p:spPr bwMode="auto">
          <a:xfrm>
            <a:off x="765208" y="609600"/>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nSpc>
                <a:spcPct val="120000"/>
              </a:lnSpc>
              <a:buNone/>
            </a:pPr>
            <a:r>
              <a:rPr lang="en-US" sz="2000" kern="0" dirty="0">
                <a:latin typeface="Garamond" panose="02020404030301010803" pitchFamily="18" charset="0"/>
                <a:cs typeface="Times New Roman" pitchFamily="18" charset="0"/>
              </a:rPr>
              <a:t>Common Delays in Requisition Reimbursement Processing</a:t>
            </a:r>
          </a:p>
        </p:txBody>
      </p:sp>
      <p:sp>
        <p:nvSpPr>
          <p:cNvPr id="9" name="Subtitle 2">
            <a:extLst>
              <a:ext uri="{FF2B5EF4-FFF2-40B4-BE49-F238E27FC236}">
                <a16:creationId xmlns:a16="http://schemas.microsoft.com/office/drawing/2014/main" id="{50A9E09D-F424-44D2-8892-B7BBF739FB66}"/>
              </a:ext>
            </a:extLst>
          </p:cNvPr>
          <p:cNvSpPr txBox="1">
            <a:spLocks/>
          </p:cNvSpPr>
          <p:nvPr/>
        </p:nvSpPr>
        <p:spPr bwMode="auto">
          <a:xfrm>
            <a:off x="777240" y="1068411"/>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sp>
        <p:nvSpPr>
          <p:cNvPr id="13" name="Content Placeholder 2">
            <a:extLst>
              <a:ext uri="{FF2B5EF4-FFF2-40B4-BE49-F238E27FC236}">
                <a16:creationId xmlns:a16="http://schemas.microsoft.com/office/drawing/2014/main" id="{F11DBA15-8EE5-416F-A144-4718EAC338A4}"/>
              </a:ext>
            </a:extLst>
          </p:cNvPr>
          <p:cNvSpPr txBox="1">
            <a:spLocks/>
          </p:cNvSpPr>
          <p:nvPr/>
        </p:nvSpPr>
        <p:spPr bwMode="auto">
          <a:xfrm>
            <a:off x="73878" y="4109081"/>
            <a:ext cx="2819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ctr">
              <a:buFontTx/>
              <a:buNone/>
              <a:tabLst>
                <a:tab pos="4857750" algn="l"/>
                <a:tab pos="5772150" algn="l"/>
              </a:tabLst>
            </a:pPr>
            <a:endParaRPr lang="en-US" sz="1200" kern="0" dirty="0">
              <a:latin typeface="Garamond" panose="02020404030301010803"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B4DAE52-83C0-4E77-B017-C03DA6BC8A65}"/>
              </a:ext>
            </a:extLst>
          </p:cNvPr>
          <p:cNvSpPr txBox="1"/>
          <p:nvPr/>
        </p:nvSpPr>
        <p:spPr>
          <a:xfrm>
            <a:off x="838200" y="2057400"/>
            <a:ext cx="6019800" cy="578619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Garamond" panose="02020404030301010803" pitchFamily="18" charset="0"/>
              </a:rPr>
              <a:t>Note: Documentation must be approved by SBA Finance Staff and the WV State Auditor’s Office (WVSAO) before processing reimbursement</a:t>
            </a:r>
          </a:p>
          <a:p>
            <a:pPr marL="285750" indent="-285750">
              <a:buFont typeface="Arial" panose="020B0604020202020204" pitchFamily="34" charset="0"/>
              <a:buChar char="•"/>
            </a:pPr>
            <a:r>
              <a:rPr lang="en-US" dirty="0">
                <a:latin typeface="Garamond" panose="02020404030301010803" pitchFamily="18" charset="0"/>
              </a:rPr>
              <a:t>Personally Identifiable Information on backup documents</a:t>
            </a:r>
          </a:p>
          <a:p>
            <a:pPr marL="742950" lvl="1" indent="-285750">
              <a:buFont typeface="Arial" panose="020B0604020202020204" pitchFamily="34" charset="0"/>
              <a:buChar char="•"/>
            </a:pPr>
            <a:r>
              <a:rPr lang="en-US" sz="1600" dirty="0">
                <a:latin typeface="Garamond" panose="02020404030301010803" pitchFamily="18" charset="0"/>
              </a:rPr>
              <a:t>Account Numbers</a:t>
            </a:r>
          </a:p>
          <a:p>
            <a:pPr marL="742950" lvl="1" indent="-285750">
              <a:buFont typeface="Arial" panose="020B0604020202020204" pitchFamily="34" charset="0"/>
              <a:buChar char="•"/>
            </a:pPr>
            <a:r>
              <a:rPr lang="en-US" sz="1600" dirty="0">
                <a:latin typeface="Garamond" panose="02020404030301010803" pitchFamily="18" charset="0"/>
              </a:rPr>
              <a:t>Banking Information</a:t>
            </a:r>
          </a:p>
          <a:p>
            <a:pPr marL="742950" lvl="1" indent="-285750">
              <a:buFont typeface="Arial" panose="020B0604020202020204" pitchFamily="34" charset="0"/>
              <a:buChar char="•"/>
            </a:pPr>
            <a:r>
              <a:rPr lang="en-US" sz="1600" dirty="0">
                <a:latin typeface="Garamond" panose="02020404030301010803" pitchFamily="18" charset="0"/>
              </a:rPr>
              <a:t>Check Numbers</a:t>
            </a:r>
          </a:p>
          <a:p>
            <a:pPr marL="742950" lvl="1" indent="-285750">
              <a:buFont typeface="Arial" panose="020B0604020202020204" pitchFamily="34" charset="0"/>
              <a:buChar char="•"/>
            </a:pPr>
            <a:r>
              <a:rPr lang="en-US" sz="1600" dirty="0">
                <a:latin typeface="Garamond" panose="02020404030301010803" pitchFamily="18" charset="0"/>
              </a:rPr>
              <a:t>FEIN</a:t>
            </a:r>
          </a:p>
          <a:p>
            <a:pPr marL="742950" lvl="1" indent="-285750">
              <a:buFont typeface="Arial" panose="020B0604020202020204" pitchFamily="34" charset="0"/>
              <a:buChar char="•"/>
            </a:pPr>
            <a:r>
              <a:rPr lang="en-US" sz="1600" dirty="0">
                <a:latin typeface="Garamond" panose="02020404030301010803" pitchFamily="18" charset="0"/>
              </a:rPr>
              <a:t>Other forms of PII</a:t>
            </a:r>
          </a:p>
          <a:p>
            <a:pPr marL="285750" indent="-285750">
              <a:buFont typeface="Arial" panose="020B0604020202020204" pitchFamily="34" charset="0"/>
              <a:buChar char="•"/>
            </a:pPr>
            <a:r>
              <a:rPr lang="en-US" dirty="0">
                <a:latin typeface="Garamond" panose="02020404030301010803" pitchFamily="18" charset="0"/>
              </a:rPr>
              <a:t>Incorrect Date(s) of Service</a:t>
            </a:r>
          </a:p>
          <a:p>
            <a:pPr marL="742950" lvl="1" indent="-285750">
              <a:buFont typeface="Arial" panose="020B0604020202020204" pitchFamily="34" charset="0"/>
              <a:buChar char="•"/>
            </a:pPr>
            <a:r>
              <a:rPr lang="en-US" sz="1600" dirty="0">
                <a:latin typeface="Garamond" panose="02020404030301010803" pitchFamily="18" charset="0"/>
              </a:rPr>
              <a:t>Ensure that Requisition Dates of Service match to periods of time (i.e., </a:t>
            </a:r>
            <a:r>
              <a:rPr lang="en-US" sz="1600" dirty="0" err="1">
                <a:latin typeface="Garamond" panose="02020404030301010803" pitchFamily="18" charset="0"/>
              </a:rPr>
              <a:t>PayApp</a:t>
            </a:r>
            <a:r>
              <a:rPr lang="en-US" sz="1600" dirty="0">
                <a:latin typeface="Garamond" panose="02020404030301010803" pitchFamily="18" charset="0"/>
              </a:rPr>
              <a:t> from Contractor stating “through 8/31/23” should most likely be a period from 8/1/23 through 8/31/23, not just 8/31/23)</a:t>
            </a:r>
          </a:p>
          <a:p>
            <a:pPr marL="742950" lvl="1" indent="-285750">
              <a:buFont typeface="Arial" panose="020B0604020202020204" pitchFamily="34" charset="0"/>
              <a:buChar char="•"/>
            </a:pPr>
            <a:r>
              <a:rPr lang="en-US" sz="1600" dirty="0">
                <a:latin typeface="Garamond" panose="02020404030301010803" pitchFamily="18" charset="0"/>
              </a:rPr>
              <a:t>Please try to have Contractors, etc. note dates in the margins of </a:t>
            </a:r>
            <a:r>
              <a:rPr lang="en-US" sz="1600" dirty="0" err="1">
                <a:latin typeface="Garamond" panose="02020404030301010803" pitchFamily="18" charset="0"/>
              </a:rPr>
              <a:t>PayApps</a:t>
            </a:r>
            <a:r>
              <a:rPr lang="en-US" sz="1600" dirty="0">
                <a:latin typeface="Garamond" panose="02020404030301010803" pitchFamily="18" charset="0"/>
              </a:rPr>
              <a:t>.</a:t>
            </a:r>
          </a:p>
          <a:p>
            <a:pPr marL="742950" lvl="1" indent="-285750">
              <a:buFont typeface="Arial" panose="020B0604020202020204" pitchFamily="34" charset="0"/>
              <a:buChar char="•"/>
            </a:pPr>
            <a:r>
              <a:rPr lang="en-US" sz="1600" dirty="0">
                <a:latin typeface="Garamond" panose="02020404030301010803" pitchFamily="18" charset="0"/>
              </a:rPr>
              <a:t>WVSAO concerned that large dollar requisitions most likely covered a certain time period rather than one day.</a:t>
            </a:r>
          </a:p>
          <a:p>
            <a:pPr marL="285750" indent="-285750">
              <a:buFont typeface="Arial" panose="020B0604020202020204" pitchFamily="34" charset="0"/>
              <a:buChar char="•"/>
            </a:pPr>
            <a:r>
              <a:rPr lang="en-US" dirty="0">
                <a:latin typeface="Garamond" panose="02020404030301010803" pitchFamily="18" charset="0"/>
              </a:rPr>
              <a:t>Information inconsistent between Reconciliation Summary and Backup documents</a:t>
            </a:r>
          </a:p>
          <a:p>
            <a:pPr marL="285750" indent="-285750">
              <a:buFont typeface="Arial" panose="020B0604020202020204" pitchFamily="34" charset="0"/>
              <a:buChar char="•"/>
            </a:pPr>
            <a:r>
              <a:rPr lang="en-US" dirty="0">
                <a:latin typeface="Garamond" panose="02020404030301010803" pitchFamily="18" charset="0"/>
              </a:rPr>
              <a:t>Reimbursement requests outside of Grant Award period</a:t>
            </a:r>
          </a:p>
          <a:p>
            <a:pPr marL="285750" indent="-285750">
              <a:buFont typeface="Arial" panose="020B0604020202020204" pitchFamily="34" charset="0"/>
              <a:buChar char="•"/>
            </a:pPr>
            <a:r>
              <a:rPr lang="en-US" dirty="0">
                <a:latin typeface="Garamond" panose="02020404030301010803" pitchFamily="18" charset="0"/>
              </a:rPr>
              <a:t>Not providing Grant Award Numbers in correspondence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90B42144-A6C1-497D-8FF4-73247F7E2508}"/>
              </a:ext>
            </a:extLst>
          </p:cNvPr>
          <p:cNvSpPr txBox="1">
            <a:spLocks/>
          </p:cNvSpPr>
          <p:nvPr/>
        </p:nvSpPr>
        <p:spPr bwMode="auto">
          <a:xfrm>
            <a:off x="6477000" y="8686800"/>
            <a:ext cx="64008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4AE1AA61-EFF6-4531-8CEF-7DD26733DA74}" type="slidenum">
              <a:rPr lang="en-US" sz="1000" smtClean="0">
                <a:latin typeface="Garamond" panose="02020404030301010803" pitchFamily="18" charset="0"/>
              </a:rPr>
              <a:pPr>
                <a:defRPr/>
              </a:pPr>
              <a:t>16</a:t>
            </a:fld>
            <a:endParaRPr lang="en-US" sz="1000" dirty="0">
              <a:latin typeface="Garamond" panose="02020404030301010803" pitchFamily="18" charset="0"/>
            </a:endParaRPr>
          </a:p>
        </p:txBody>
      </p:sp>
      <p:cxnSp>
        <p:nvCxnSpPr>
          <p:cNvPr id="6" name="Straight Connector 5">
            <a:extLst>
              <a:ext uri="{FF2B5EF4-FFF2-40B4-BE49-F238E27FC236}">
                <a16:creationId xmlns:a16="http://schemas.microsoft.com/office/drawing/2014/main" id="{A630879A-A464-4490-9EB5-5E2D1EFF7B2A}"/>
              </a:ext>
            </a:extLst>
          </p:cNvPr>
          <p:cNvCxnSpPr>
            <a:cxnSpLocks/>
          </p:cNvCxnSpPr>
          <p:nvPr/>
        </p:nvCxnSpPr>
        <p:spPr>
          <a:xfrm>
            <a:off x="838200" y="1066800"/>
            <a:ext cx="6477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8479DF45-EE1D-40A0-8360-5CEAE59951B8}"/>
              </a:ext>
            </a:extLst>
          </p:cNvPr>
          <p:cNvSpPr txBox="1">
            <a:spLocks/>
          </p:cNvSpPr>
          <p:nvPr/>
        </p:nvSpPr>
        <p:spPr bwMode="auto">
          <a:xfrm>
            <a:off x="777240" y="644664"/>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nSpc>
                <a:spcPct val="120000"/>
              </a:lnSpc>
              <a:buNone/>
            </a:pPr>
            <a:r>
              <a:rPr lang="en-US" sz="2000" kern="0" dirty="0">
                <a:latin typeface="Garamond" panose="02020404030301010803" pitchFamily="18" charset="0"/>
                <a:cs typeface="Times New Roman" pitchFamily="18" charset="0"/>
              </a:rPr>
              <a:t>Requisition Reimbursement Form Examples</a:t>
            </a:r>
          </a:p>
          <a:p>
            <a:pPr marL="0" indent="0">
              <a:lnSpc>
                <a:spcPct val="120000"/>
              </a:lnSpc>
              <a:buNone/>
            </a:pPr>
            <a:endParaRPr lang="en-US" sz="2000" kern="0" dirty="0">
              <a:latin typeface="Garamond" panose="02020404030301010803" pitchFamily="18" charset="0"/>
              <a:cs typeface="Times New Roman" pitchFamily="18" charset="0"/>
            </a:endParaRPr>
          </a:p>
        </p:txBody>
      </p:sp>
      <p:sp>
        <p:nvSpPr>
          <p:cNvPr id="8" name="Subtitle 2">
            <a:extLst>
              <a:ext uri="{FF2B5EF4-FFF2-40B4-BE49-F238E27FC236}">
                <a16:creationId xmlns:a16="http://schemas.microsoft.com/office/drawing/2014/main" id="{1B46A26F-C2A5-4640-BFB0-C9CC78811BCE}"/>
              </a:ext>
            </a:extLst>
          </p:cNvPr>
          <p:cNvSpPr txBox="1">
            <a:spLocks/>
          </p:cNvSpPr>
          <p:nvPr/>
        </p:nvSpPr>
        <p:spPr bwMode="auto">
          <a:xfrm>
            <a:off x="777240" y="1068411"/>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pic>
        <p:nvPicPr>
          <p:cNvPr id="10" name="Content Placeholder 9">
            <a:extLst>
              <a:ext uri="{FF2B5EF4-FFF2-40B4-BE49-F238E27FC236}">
                <a16:creationId xmlns:a16="http://schemas.microsoft.com/office/drawing/2014/main" id="{F2831113-681B-5D4F-AF18-09A6A90582D9}"/>
              </a:ext>
            </a:extLst>
          </p:cNvPr>
          <p:cNvPicPr>
            <a:picLocks noGrp="1" noChangeAspect="1"/>
          </p:cNvPicPr>
          <p:nvPr>
            <p:ph idx="1"/>
          </p:nvPr>
        </p:nvPicPr>
        <p:blipFill>
          <a:blip r:embed="rId2"/>
          <a:stretch>
            <a:fillRect/>
          </a:stretch>
        </p:blipFill>
        <p:spPr>
          <a:xfrm>
            <a:off x="855744" y="1527363"/>
            <a:ext cx="5941296" cy="6640325"/>
          </a:xfrm>
        </p:spPr>
      </p:pic>
    </p:spTree>
    <p:extLst>
      <p:ext uri="{BB962C8B-B14F-4D97-AF65-F5344CB8AC3E}">
        <p14:creationId xmlns:p14="http://schemas.microsoft.com/office/powerpoint/2010/main" val="3243752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10EE6FD-ED7A-4201-9309-63F341B613B4}"/>
              </a:ext>
            </a:extLst>
          </p:cNvPr>
          <p:cNvCxnSpPr>
            <a:cxnSpLocks/>
          </p:cNvCxnSpPr>
          <p:nvPr/>
        </p:nvCxnSpPr>
        <p:spPr>
          <a:xfrm>
            <a:off x="776868" y="685801"/>
            <a:ext cx="6477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DCC745F7-47F0-43D4-921A-E4C0AEFBCD0F}"/>
              </a:ext>
            </a:extLst>
          </p:cNvPr>
          <p:cNvSpPr txBox="1">
            <a:spLocks/>
          </p:cNvSpPr>
          <p:nvPr/>
        </p:nvSpPr>
        <p:spPr bwMode="auto">
          <a:xfrm>
            <a:off x="779099" y="228601"/>
            <a:ext cx="647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nSpc>
                <a:spcPct val="120000"/>
              </a:lnSpc>
              <a:buNone/>
            </a:pPr>
            <a:r>
              <a:rPr lang="en-US" sz="1800" kern="0" dirty="0">
                <a:latin typeface="Garamond" panose="02020404030301010803" pitchFamily="18" charset="0"/>
                <a:cs typeface="Times New Roman" pitchFamily="18" charset="0"/>
              </a:rPr>
              <a:t>Requisition Reimbursement Form Examples (Continued)</a:t>
            </a:r>
          </a:p>
        </p:txBody>
      </p:sp>
      <p:sp>
        <p:nvSpPr>
          <p:cNvPr id="7" name="Subtitle 2">
            <a:extLst>
              <a:ext uri="{FF2B5EF4-FFF2-40B4-BE49-F238E27FC236}">
                <a16:creationId xmlns:a16="http://schemas.microsoft.com/office/drawing/2014/main" id="{D1CD4283-C676-40E0-BE9A-2F4793B095AD}"/>
              </a:ext>
            </a:extLst>
          </p:cNvPr>
          <p:cNvSpPr txBox="1">
            <a:spLocks/>
          </p:cNvSpPr>
          <p:nvPr/>
        </p:nvSpPr>
        <p:spPr bwMode="auto">
          <a:xfrm>
            <a:off x="790250" y="685801"/>
            <a:ext cx="6019800" cy="237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10000"/>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sp>
        <p:nvSpPr>
          <p:cNvPr id="9" name="Slide Number Placeholder 3">
            <a:extLst>
              <a:ext uri="{FF2B5EF4-FFF2-40B4-BE49-F238E27FC236}">
                <a16:creationId xmlns:a16="http://schemas.microsoft.com/office/drawing/2014/main" id="{AA407D13-D847-428D-8461-5C0FA07B077A}"/>
              </a:ext>
            </a:extLst>
          </p:cNvPr>
          <p:cNvSpPr txBox="1">
            <a:spLocks/>
          </p:cNvSpPr>
          <p:nvPr/>
        </p:nvSpPr>
        <p:spPr bwMode="auto">
          <a:xfrm>
            <a:off x="6477000" y="8686800"/>
            <a:ext cx="64008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4AE1AA61-EFF6-4531-8CEF-7DD26733DA74}" type="slidenum">
              <a:rPr lang="en-US" sz="1000" smtClean="0">
                <a:latin typeface="Garamond" panose="02020404030301010803" pitchFamily="18" charset="0"/>
              </a:rPr>
              <a:pPr>
                <a:defRPr/>
              </a:pPr>
              <a:t>17</a:t>
            </a:fld>
            <a:endParaRPr lang="en-US" sz="1000" dirty="0">
              <a:latin typeface="Garamond" panose="02020404030301010803" pitchFamily="18" charset="0"/>
            </a:endParaRPr>
          </a:p>
        </p:txBody>
      </p:sp>
      <p:pic>
        <p:nvPicPr>
          <p:cNvPr id="8" name="Picture 7">
            <a:extLst>
              <a:ext uri="{FF2B5EF4-FFF2-40B4-BE49-F238E27FC236}">
                <a16:creationId xmlns:a16="http://schemas.microsoft.com/office/drawing/2014/main" id="{2F7A396B-7992-4AB2-AA4D-9B92D2418E90}"/>
              </a:ext>
            </a:extLst>
          </p:cNvPr>
          <p:cNvPicPr>
            <a:picLocks noChangeAspect="1"/>
          </p:cNvPicPr>
          <p:nvPr/>
        </p:nvPicPr>
        <p:blipFill>
          <a:blip r:embed="rId2"/>
          <a:stretch>
            <a:fillRect/>
          </a:stretch>
        </p:blipFill>
        <p:spPr>
          <a:xfrm>
            <a:off x="106986" y="1981870"/>
            <a:ext cx="7010094" cy="5415981"/>
          </a:xfrm>
          <a:prstGeom prst="rect">
            <a:avLst/>
          </a:prstGeom>
        </p:spPr>
      </p:pic>
      <p:sp>
        <p:nvSpPr>
          <p:cNvPr id="10" name="TextBox 9">
            <a:extLst>
              <a:ext uri="{FF2B5EF4-FFF2-40B4-BE49-F238E27FC236}">
                <a16:creationId xmlns:a16="http://schemas.microsoft.com/office/drawing/2014/main" id="{896936F9-DED6-4E74-8A60-8484EEA27751}"/>
              </a:ext>
            </a:extLst>
          </p:cNvPr>
          <p:cNvSpPr txBox="1"/>
          <p:nvPr/>
        </p:nvSpPr>
        <p:spPr>
          <a:xfrm>
            <a:off x="228600" y="1143000"/>
            <a:ext cx="6888480" cy="369332"/>
          </a:xfrm>
          <a:prstGeom prst="rect">
            <a:avLst/>
          </a:prstGeom>
          <a:noFill/>
        </p:spPr>
        <p:txBody>
          <a:bodyPr wrap="square" rtlCol="0">
            <a:spAutoFit/>
          </a:bodyPr>
          <a:lstStyle/>
          <a:p>
            <a:r>
              <a:rPr lang="en-US" dirty="0"/>
              <a:t>SBA Requisition Reconciliation Summary Form</a:t>
            </a:r>
          </a:p>
        </p:txBody>
      </p:sp>
    </p:spTree>
    <p:extLst>
      <p:ext uri="{BB962C8B-B14F-4D97-AF65-F5344CB8AC3E}">
        <p14:creationId xmlns:p14="http://schemas.microsoft.com/office/powerpoint/2010/main" val="1054274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40A1D2DB-A338-412E-97B2-8700DDBDE5E1}"/>
              </a:ext>
            </a:extLst>
          </p:cNvPr>
          <p:cNvSpPr txBox="1">
            <a:spLocks/>
          </p:cNvSpPr>
          <p:nvPr/>
        </p:nvSpPr>
        <p:spPr bwMode="auto">
          <a:xfrm>
            <a:off x="6477000" y="8686800"/>
            <a:ext cx="64008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4AE1AA61-EFF6-4531-8CEF-7DD26733DA74}" type="slidenum">
              <a:rPr lang="en-US" sz="1000" smtClean="0">
                <a:latin typeface="Garamond" panose="02020404030301010803" pitchFamily="18" charset="0"/>
              </a:rPr>
              <a:pPr>
                <a:defRPr/>
              </a:pPr>
              <a:t>18</a:t>
            </a:fld>
            <a:endParaRPr lang="en-US" sz="1000" dirty="0">
              <a:latin typeface="Garamond" panose="02020404030301010803" pitchFamily="18" charset="0"/>
            </a:endParaRPr>
          </a:p>
        </p:txBody>
      </p:sp>
      <p:cxnSp>
        <p:nvCxnSpPr>
          <p:cNvPr id="9" name="Straight Connector 8">
            <a:extLst>
              <a:ext uri="{FF2B5EF4-FFF2-40B4-BE49-F238E27FC236}">
                <a16:creationId xmlns:a16="http://schemas.microsoft.com/office/drawing/2014/main" id="{0001EA27-CF32-4036-9B77-C344FBBE6D88}"/>
              </a:ext>
            </a:extLst>
          </p:cNvPr>
          <p:cNvCxnSpPr>
            <a:cxnSpLocks/>
          </p:cNvCxnSpPr>
          <p:nvPr/>
        </p:nvCxnSpPr>
        <p:spPr>
          <a:xfrm>
            <a:off x="838200" y="1066800"/>
            <a:ext cx="6477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5A8F2EF9-0AD7-4201-8FAD-741790988863}"/>
              </a:ext>
            </a:extLst>
          </p:cNvPr>
          <p:cNvSpPr txBox="1">
            <a:spLocks/>
          </p:cNvSpPr>
          <p:nvPr/>
        </p:nvSpPr>
        <p:spPr bwMode="auto">
          <a:xfrm>
            <a:off x="765208" y="609600"/>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nSpc>
                <a:spcPct val="120000"/>
              </a:lnSpc>
              <a:buNone/>
            </a:pPr>
            <a:r>
              <a:rPr lang="en-US" sz="2000" kern="0" dirty="0">
                <a:latin typeface="Garamond" panose="02020404030301010803" pitchFamily="18" charset="0"/>
                <a:cs typeface="Times New Roman" pitchFamily="18" charset="0"/>
              </a:rPr>
              <a:t>SBA Requests When Providing Final Project Invoices</a:t>
            </a:r>
          </a:p>
        </p:txBody>
      </p:sp>
      <p:sp>
        <p:nvSpPr>
          <p:cNvPr id="11" name="Subtitle 2">
            <a:extLst>
              <a:ext uri="{FF2B5EF4-FFF2-40B4-BE49-F238E27FC236}">
                <a16:creationId xmlns:a16="http://schemas.microsoft.com/office/drawing/2014/main" id="{B362902D-F2CF-4526-B07C-BC3CDBF8668A}"/>
              </a:ext>
            </a:extLst>
          </p:cNvPr>
          <p:cNvSpPr txBox="1">
            <a:spLocks/>
          </p:cNvSpPr>
          <p:nvPr/>
        </p:nvSpPr>
        <p:spPr bwMode="auto">
          <a:xfrm>
            <a:off x="777240" y="1068411"/>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sp>
        <p:nvSpPr>
          <p:cNvPr id="12" name="Content Placeholder 2">
            <a:extLst>
              <a:ext uri="{FF2B5EF4-FFF2-40B4-BE49-F238E27FC236}">
                <a16:creationId xmlns:a16="http://schemas.microsoft.com/office/drawing/2014/main" id="{0487A01B-CC31-45EF-A5BA-5B959B57296B}"/>
              </a:ext>
            </a:extLst>
          </p:cNvPr>
          <p:cNvSpPr txBox="1">
            <a:spLocks/>
          </p:cNvSpPr>
          <p:nvPr/>
        </p:nvSpPr>
        <p:spPr bwMode="auto">
          <a:xfrm>
            <a:off x="850232" y="1540167"/>
            <a:ext cx="5946808" cy="716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a:tabLst>
                <a:tab pos="4857750" algn="l"/>
                <a:tab pos="5772150" algn="l"/>
              </a:tabLst>
            </a:pPr>
            <a:endParaRPr lang="en-US" sz="1200" kern="0" dirty="0">
              <a:latin typeface="Garamond" panose="02020404030301010803" pitchFamily="18" charset="0"/>
              <a:cs typeface="Times New Roman" panose="02020603050405020304" pitchFamily="18" charset="0"/>
            </a:endParaRPr>
          </a:p>
          <a:p>
            <a:pPr>
              <a:tabLst>
                <a:tab pos="4857750" algn="l"/>
                <a:tab pos="5772150" algn="l"/>
              </a:tabLst>
            </a:pPr>
            <a:r>
              <a:rPr lang="en-US" sz="1800" kern="0" dirty="0">
                <a:latin typeface="Garamond" panose="02020404030301010803" pitchFamily="18" charset="0"/>
                <a:cs typeface="Times New Roman" panose="02020603050405020304" pitchFamily="18" charset="0"/>
              </a:rPr>
              <a:t>Sworn Statements of Expenditures and SAGA compliance no longer required (Reimbursement Grants)</a:t>
            </a:r>
          </a:p>
          <a:p>
            <a:pPr>
              <a:tabLst>
                <a:tab pos="4857750" algn="l"/>
                <a:tab pos="5772150" algn="l"/>
              </a:tabLst>
            </a:pPr>
            <a:r>
              <a:rPr lang="en-US" sz="1800" kern="0" dirty="0">
                <a:latin typeface="Garamond" panose="02020404030301010803" pitchFamily="18" charset="0"/>
                <a:cs typeface="Times New Roman" panose="02020603050405020304" pitchFamily="18" charset="0"/>
              </a:rPr>
              <a:t>Email architect or provide memorandum with final invoice</a:t>
            </a:r>
          </a:p>
          <a:p>
            <a:pPr lvl="1">
              <a:tabLst>
                <a:tab pos="4857750" algn="l"/>
                <a:tab pos="5772150" algn="l"/>
              </a:tabLst>
            </a:pPr>
            <a:r>
              <a:rPr lang="en-US" sz="1600" kern="0" dirty="0">
                <a:latin typeface="Garamond" panose="02020404030301010803" pitchFamily="18" charset="0"/>
                <a:cs typeface="Times New Roman" panose="02020603050405020304" pitchFamily="18" charset="0"/>
              </a:rPr>
              <a:t>Must state that this is final invoice and no further billing forthcoming</a:t>
            </a:r>
          </a:p>
          <a:p>
            <a:pPr lvl="1">
              <a:tabLst>
                <a:tab pos="4857750" algn="l"/>
                <a:tab pos="5772150" algn="l"/>
              </a:tabLst>
            </a:pPr>
            <a:r>
              <a:rPr lang="en-US" sz="1600" kern="0" dirty="0">
                <a:latin typeface="Garamond" panose="02020404030301010803" pitchFamily="18" charset="0"/>
                <a:cs typeface="Times New Roman" panose="02020603050405020304" pitchFamily="18" charset="0"/>
              </a:rPr>
              <a:t>This sets up Closeout Process</a:t>
            </a:r>
          </a:p>
          <a:p>
            <a:pPr>
              <a:tabLst>
                <a:tab pos="4857750" algn="l"/>
                <a:tab pos="5772150" algn="l"/>
              </a:tabLst>
            </a:pPr>
            <a:r>
              <a:rPr lang="en-US" sz="1800" kern="0" dirty="0">
                <a:latin typeface="Garamond" panose="02020404030301010803" pitchFamily="18" charset="0"/>
                <a:cs typeface="Times New Roman" panose="02020603050405020304" pitchFamily="18" charset="0"/>
              </a:rPr>
              <a:t>Please provide SBA 502 Closeout Form</a:t>
            </a:r>
          </a:p>
          <a:p>
            <a:pPr lvl="1">
              <a:tabLst>
                <a:tab pos="4857750" algn="l"/>
                <a:tab pos="5772150" algn="l"/>
              </a:tabLst>
            </a:pPr>
            <a:r>
              <a:rPr lang="en-US" sz="1600" kern="0" dirty="0">
                <a:latin typeface="Garamond" panose="02020404030301010803" pitchFamily="18" charset="0"/>
                <a:cs typeface="Times New Roman" panose="02020603050405020304" pitchFamily="18" charset="0"/>
              </a:rPr>
              <a:t>If someone other than individual preparing requisitions is responsible for closeout, please ensure that others that need to know of closeout are informed</a:t>
            </a:r>
          </a:p>
          <a:p>
            <a:pPr>
              <a:tabLst>
                <a:tab pos="4857750" algn="l"/>
                <a:tab pos="5772150" algn="l"/>
              </a:tabLst>
            </a:pPr>
            <a:r>
              <a:rPr lang="en-US" sz="1800" kern="0" dirty="0">
                <a:latin typeface="Garamond" panose="02020404030301010803" pitchFamily="18" charset="0"/>
                <a:cs typeface="Times New Roman" panose="02020603050405020304" pitchFamily="18" charset="0"/>
              </a:rPr>
              <a:t>For projects such as roofs, HVAC, etc., remember to set aside depreciation funds</a:t>
            </a:r>
          </a:p>
          <a:p>
            <a:pPr>
              <a:tabLst>
                <a:tab pos="4857750" algn="l"/>
                <a:tab pos="5772150" algn="l"/>
              </a:tabLst>
            </a:pPr>
            <a:endParaRPr lang="en-US" sz="1800" kern="0" dirty="0">
              <a:highlight>
                <a:srgbClr val="FFFF00"/>
              </a:highlight>
              <a:latin typeface="Garamond" panose="02020404030301010803" pitchFamily="18" charset="0"/>
              <a:cs typeface="Times New Roman" panose="02020603050405020304" pitchFamily="18" charset="0"/>
            </a:endParaRPr>
          </a:p>
          <a:p>
            <a:pPr>
              <a:tabLst>
                <a:tab pos="4857750" algn="l"/>
                <a:tab pos="5772150" algn="l"/>
              </a:tabLst>
            </a:pPr>
            <a:endParaRPr lang="en-US" sz="1200" kern="0" dirty="0">
              <a:highlight>
                <a:srgbClr val="FFFF00"/>
              </a:highlight>
              <a:latin typeface="Garamond" panose="02020404030301010803" pitchFamily="18" charset="0"/>
              <a:cs typeface="Times New Roman" panose="02020603050405020304" pitchFamily="18" charset="0"/>
            </a:endParaRPr>
          </a:p>
          <a:p>
            <a:pPr>
              <a:tabLst>
                <a:tab pos="4857750" algn="l"/>
                <a:tab pos="5772150" algn="l"/>
              </a:tabLst>
            </a:pPr>
            <a:endParaRPr lang="en-US" sz="1200" kern="0" dirty="0">
              <a:latin typeface="Garamond" panose="02020404030301010803" pitchFamily="18"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B6CA6E5C-4B89-4B13-837E-64D8E045B4CB}"/>
              </a:ext>
            </a:extLst>
          </p:cNvPr>
          <p:cNvSpPr txBox="1">
            <a:spLocks/>
          </p:cNvSpPr>
          <p:nvPr/>
        </p:nvSpPr>
        <p:spPr bwMode="auto">
          <a:xfrm>
            <a:off x="838200" y="8072382"/>
            <a:ext cx="5946808" cy="30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ctr">
              <a:buFontTx/>
              <a:buNone/>
              <a:tabLst>
                <a:tab pos="4857750" algn="l"/>
                <a:tab pos="5772150" algn="l"/>
              </a:tabLst>
            </a:pPr>
            <a:endParaRPr lang="en-US" sz="1000" i="1" kern="0" dirty="0">
              <a:latin typeface="Garamond" panose="02020404030301010803"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B7E74292-6983-4F73-BEDF-8005217ED2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523" y="5334001"/>
            <a:ext cx="6674153" cy="2890781"/>
          </a:xfrm>
          <a:prstGeom prst="rect">
            <a:avLst/>
          </a:prstGeom>
        </p:spPr>
      </p:pic>
      <p:sp>
        <p:nvSpPr>
          <p:cNvPr id="15" name="Content Placeholder 2">
            <a:extLst>
              <a:ext uri="{FF2B5EF4-FFF2-40B4-BE49-F238E27FC236}">
                <a16:creationId xmlns:a16="http://schemas.microsoft.com/office/drawing/2014/main" id="{B637177B-6984-4E38-8C48-00EEDF5DD0FD}"/>
              </a:ext>
            </a:extLst>
          </p:cNvPr>
          <p:cNvSpPr txBox="1">
            <a:spLocks/>
          </p:cNvSpPr>
          <p:nvPr/>
        </p:nvSpPr>
        <p:spPr bwMode="auto">
          <a:xfrm>
            <a:off x="1158723" y="8251773"/>
            <a:ext cx="4769836" cy="281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ctr">
              <a:buFontTx/>
              <a:buNone/>
              <a:tabLst>
                <a:tab pos="4857750" algn="l"/>
                <a:tab pos="5772150" algn="l"/>
              </a:tabLst>
            </a:pPr>
            <a:r>
              <a:rPr lang="en-US" sz="1000" i="1" kern="0" dirty="0">
                <a:latin typeface="Garamond" panose="02020404030301010803" pitchFamily="18" charset="0"/>
                <a:cs typeface="Times New Roman" panose="02020603050405020304" pitchFamily="18" charset="0"/>
              </a:rPr>
              <a:t>Entrance of the new Gilmer Elementary School – Gilmer County</a:t>
            </a:r>
          </a:p>
        </p:txBody>
      </p:sp>
    </p:spTree>
    <p:extLst>
      <p:ext uri="{BB962C8B-B14F-4D97-AF65-F5344CB8AC3E}">
        <p14:creationId xmlns:p14="http://schemas.microsoft.com/office/powerpoint/2010/main" val="462011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7AF25-FB98-42A8-891B-8397E579BBE5}"/>
              </a:ext>
            </a:extLst>
          </p:cNvPr>
          <p:cNvSpPr>
            <a:spLocks noGrp="1"/>
          </p:cNvSpPr>
          <p:nvPr>
            <p:ph type="title"/>
          </p:nvPr>
        </p:nvSpPr>
        <p:spPr/>
        <p:txBody>
          <a:bodyPr/>
          <a:lstStyle/>
          <a:p>
            <a:pPr algn="l"/>
            <a:r>
              <a:rPr lang="en-US" sz="2000" dirty="0">
                <a:latin typeface="Garamond" panose="02020404030301010803" pitchFamily="18" charset="0"/>
                <a:cs typeface="Times New Roman" pitchFamily="18" charset="0"/>
              </a:rPr>
              <a:t>Grant Closeout Requirements</a:t>
            </a:r>
            <a:br>
              <a:rPr lang="en-US" sz="4400" kern="0" dirty="0">
                <a:highlight>
                  <a:srgbClr val="FFFF00"/>
                </a:highlight>
                <a:latin typeface="Garamond" panose="02020404030301010803" pitchFamily="18" charset="0"/>
                <a:cs typeface="Times New Roman" pitchFamily="18" charset="0"/>
              </a:rPr>
            </a:br>
            <a:endParaRPr lang="en-US" dirty="0">
              <a:highlight>
                <a:srgbClr val="FFFF00"/>
              </a:highlight>
            </a:endParaRPr>
          </a:p>
        </p:txBody>
      </p:sp>
      <p:sp>
        <p:nvSpPr>
          <p:cNvPr id="4" name="Slide Number Placeholder 3">
            <a:extLst>
              <a:ext uri="{FF2B5EF4-FFF2-40B4-BE49-F238E27FC236}">
                <a16:creationId xmlns:a16="http://schemas.microsoft.com/office/drawing/2014/main" id="{B77FD11B-DB99-40B2-AA90-016589024C0A}"/>
              </a:ext>
            </a:extLst>
          </p:cNvPr>
          <p:cNvSpPr>
            <a:spLocks noGrp="1"/>
          </p:cNvSpPr>
          <p:nvPr>
            <p:ph type="sldNum" sz="quarter" idx="12"/>
          </p:nvPr>
        </p:nvSpPr>
        <p:spPr/>
        <p:txBody>
          <a:bodyPr/>
          <a:lstStyle/>
          <a:p>
            <a:pPr lvl="1" algn="r">
              <a:defRPr/>
            </a:pPr>
            <a:r>
              <a:rPr lang="en-US" sz="1400" dirty="0">
                <a:latin typeface="Garamond" panose="02020404030301010803" pitchFamily="18" charset="0"/>
              </a:rPr>
              <a:t>8</a:t>
            </a:r>
            <a:endParaRPr lang="en-US" dirty="0">
              <a:latin typeface="Garamond" panose="02020404030301010803" pitchFamily="18" charset="0"/>
            </a:endParaRPr>
          </a:p>
        </p:txBody>
      </p:sp>
      <p:cxnSp>
        <p:nvCxnSpPr>
          <p:cNvPr id="5" name="Straight Connector 4">
            <a:extLst>
              <a:ext uri="{FF2B5EF4-FFF2-40B4-BE49-F238E27FC236}">
                <a16:creationId xmlns:a16="http://schemas.microsoft.com/office/drawing/2014/main" id="{CF45F16C-C63E-4F91-A682-358747BC9527}"/>
              </a:ext>
            </a:extLst>
          </p:cNvPr>
          <p:cNvCxnSpPr>
            <a:cxnSpLocks/>
          </p:cNvCxnSpPr>
          <p:nvPr/>
        </p:nvCxnSpPr>
        <p:spPr>
          <a:xfrm>
            <a:off x="472440" y="990600"/>
            <a:ext cx="684276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82634707-F73A-4B0C-ADD5-B5050649D341}"/>
              </a:ext>
            </a:extLst>
          </p:cNvPr>
          <p:cNvSpPr txBox="1">
            <a:spLocks/>
          </p:cNvSpPr>
          <p:nvPr/>
        </p:nvSpPr>
        <p:spPr bwMode="auto">
          <a:xfrm>
            <a:off x="701040" y="1006499"/>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sp>
        <p:nvSpPr>
          <p:cNvPr id="11" name="Content Placeholder 10">
            <a:extLst>
              <a:ext uri="{FF2B5EF4-FFF2-40B4-BE49-F238E27FC236}">
                <a16:creationId xmlns:a16="http://schemas.microsoft.com/office/drawing/2014/main" id="{FFED390B-DFBA-4952-8D89-9BE18675C94C}"/>
              </a:ext>
            </a:extLst>
          </p:cNvPr>
          <p:cNvSpPr>
            <a:spLocks noGrp="1"/>
          </p:cNvSpPr>
          <p:nvPr>
            <p:ph idx="1"/>
          </p:nvPr>
        </p:nvSpPr>
        <p:spPr>
          <a:xfrm>
            <a:off x="365760" y="2133600"/>
            <a:ext cx="6583680" cy="3657600"/>
          </a:xfrm>
        </p:spPr>
        <p:txBody>
          <a:bodyPr/>
          <a:lstStyle/>
          <a:p>
            <a:r>
              <a:rPr lang="en-US" sz="1800" dirty="0">
                <a:latin typeface="Garamond" panose="02020404030301010803" pitchFamily="18" charset="0"/>
              </a:rPr>
              <a:t>As previously mentioned, </a:t>
            </a:r>
            <a:r>
              <a:rPr lang="en-US" sz="1800" dirty="0">
                <a:latin typeface="Garamond" panose="02020404030301010803" pitchFamily="18" charset="0"/>
                <a:cs typeface="Times New Roman" panose="02020603050405020304" pitchFamily="18" charset="0"/>
              </a:rPr>
              <a:t>e</a:t>
            </a:r>
            <a:r>
              <a:rPr lang="en-US" sz="1800" kern="0" dirty="0">
                <a:latin typeface="Garamond" panose="02020404030301010803" pitchFamily="18" charset="0"/>
                <a:cs typeface="Times New Roman" panose="02020603050405020304" pitchFamily="18" charset="0"/>
              </a:rPr>
              <a:t>mail architect or provide memorandum with final invoice stating that this is final invoice, and no further invoicing is forthcoming</a:t>
            </a:r>
          </a:p>
          <a:p>
            <a:r>
              <a:rPr lang="en-US" sz="1800" dirty="0">
                <a:latin typeface="Garamond" panose="02020404030301010803" pitchFamily="18" charset="0"/>
                <a:cs typeface="Times New Roman" panose="02020603050405020304" pitchFamily="18" charset="0"/>
              </a:rPr>
              <a:t>SBA 502 Closeout Form</a:t>
            </a:r>
            <a:endParaRPr lang="en-US" sz="1800" kern="0" dirty="0">
              <a:latin typeface="Garamond" panose="02020404030301010803" pitchFamily="18" charset="0"/>
              <a:cs typeface="Times New Roman" panose="02020603050405020304" pitchFamily="18" charset="0"/>
            </a:endParaRPr>
          </a:p>
          <a:p>
            <a:r>
              <a:rPr lang="en-US" sz="1800" kern="0" dirty="0">
                <a:latin typeface="Garamond" panose="02020404030301010803" pitchFamily="18" charset="0"/>
                <a:cs typeface="Times New Roman" panose="02020603050405020304" pitchFamily="18" charset="0"/>
              </a:rPr>
              <a:t>WVEIS Backup Information</a:t>
            </a:r>
          </a:p>
          <a:p>
            <a:r>
              <a:rPr lang="en-US" sz="1800" kern="0" dirty="0">
                <a:latin typeface="Garamond" panose="02020404030301010803" pitchFamily="18" charset="0"/>
                <a:cs typeface="Times New Roman" panose="02020603050405020304" pitchFamily="18" charset="0"/>
              </a:rPr>
              <a:t>For projects such as roofs, HVAC, etc., remember to set aside depreciation funds over the useful life of the item.</a:t>
            </a:r>
          </a:p>
          <a:p>
            <a:endParaRPr lang="en-US" sz="1600" dirty="0">
              <a:latin typeface="Garamond" panose="02020404030301010803" pitchFamily="18" charset="0"/>
            </a:endParaRPr>
          </a:p>
        </p:txBody>
      </p:sp>
    </p:spTree>
    <p:extLst>
      <p:ext uri="{BB962C8B-B14F-4D97-AF65-F5344CB8AC3E}">
        <p14:creationId xmlns:p14="http://schemas.microsoft.com/office/powerpoint/2010/main" val="1675259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0"/>
            <a:ext cx="5946808" cy="4800600"/>
          </a:xfrm>
        </p:spPr>
        <p:txBody>
          <a:bodyPr/>
          <a:lstStyle/>
          <a:p>
            <a:pPr marL="0" indent="0">
              <a:buNone/>
              <a:tabLst>
                <a:tab pos="4857750" algn="l"/>
                <a:tab pos="5772150" algn="l"/>
              </a:tabLst>
            </a:pPr>
            <a:endParaRPr lang="en-US" sz="1200" dirty="0">
              <a:latin typeface="Garamond" panose="02020404030301010803" pitchFamily="18" charset="0"/>
              <a:cs typeface="Times New Roman" panose="02020603050405020304" pitchFamily="18" charset="0"/>
            </a:endParaRPr>
          </a:p>
          <a:p>
            <a:pPr>
              <a:buFontTx/>
              <a:buChar char="-"/>
              <a:tabLst>
                <a:tab pos="4857750" algn="l"/>
                <a:tab pos="5772150" algn="l"/>
              </a:tabLst>
            </a:pPr>
            <a:r>
              <a:rPr lang="en-US" sz="1800" dirty="0">
                <a:latin typeface="Garamond" panose="02020404030301010803" pitchFamily="18" charset="0"/>
                <a:cs typeface="Times New Roman" panose="02020603050405020304" pitchFamily="18" charset="0"/>
              </a:rPr>
              <a:t>SBA Mission Statement</a:t>
            </a:r>
          </a:p>
          <a:p>
            <a:pPr>
              <a:buFontTx/>
              <a:buChar char="-"/>
              <a:tabLst>
                <a:tab pos="4857750" algn="l"/>
                <a:tab pos="5772150" algn="l"/>
              </a:tabLst>
            </a:pPr>
            <a:r>
              <a:rPr lang="en-US" sz="1800" dirty="0">
                <a:latin typeface="Garamond" panose="02020404030301010803" pitchFamily="18" charset="0"/>
                <a:cs typeface="Times New Roman" panose="02020603050405020304" pitchFamily="18" charset="0"/>
              </a:rPr>
              <a:t>School Building Authority Members</a:t>
            </a:r>
          </a:p>
          <a:p>
            <a:pPr>
              <a:buFontTx/>
              <a:buChar char="-"/>
              <a:tabLst>
                <a:tab pos="4857750" algn="l"/>
                <a:tab pos="5772150" algn="l"/>
              </a:tabLst>
            </a:pPr>
            <a:r>
              <a:rPr lang="en-US" sz="1800" dirty="0">
                <a:latin typeface="Garamond" panose="02020404030301010803" pitchFamily="18" charset="0"/>
                <a:cs typeface="Times New Roman" panose="02020603050405020304" pitchFamily="18" charset="0"/>
              </a:rPr>
              <a:t>School Building Authority Staff</a:t>
            </a:r>
          </a:p>
          <a:p>
            <a:pPr>
              <a:buFontTx/>
              <a:buChar char="-"/>
              <a:tabLst>
                <a:tab pos="4857750" algn="l"/>
                <a:tab pos="5772150" algn="l"/>
              </a:tabLst>
            </a:pPr>
            <a:r>
              <a:rPr lang="en-US" sz="1800" dirty="0">
                <a:latin typeface="Garamond" panose="02020404030301010803" pitchFamily="18" charset="0"/>
                <a:cs typeface="Times New Roman" panose="02020603050405020304" pitchFamily="18" charset="0"/>
              </a:rPr>
              <a:t>Grant Types</a:t>
            </a:r>
          </a:p>
          <a:p>
            <a:pPr lvl="1">
              <a:buFontTx/>
              <a:buChar char="-"/>
              <a:tabLst>
                <a:tab pos="4857750" algn="l"/>
                <a:tab pos="5772150" algn="l"/>
              </a:tabLst>
            </a:pPr>
            <a:r>
              <a:rPr lang="en-US" sz="1600" dirty="0">
                <a:latin typeface="Garamond" panose="02020404030301010803" pitchFamily="18" charset="0"/>
                <a:cs typeface="Times New Roman" panose="02020603050405020304" pitchFamily="18" charset="0"/>
              </a:rPr>
              <a:t>NEEDS Projects</a:t>
            </a:r>
          </a:p>
          <a:p>
            <a:pPr lvl="1">
              <a:buFontTx/>
              <a:buChar char="-"/>
              <a:tabLst>
                <a:tab pos="4857750" algn="l"/>
                <a:tab pos="5772150" algn="l"/>
              </a:tabLst>
            </a:pPr>
            <a:r>
              <a:rPr lang="en-US" sz="1600" dirty="0">
                <a:latin typeface="Garamond" panose="02020404030301010803" pitchFamily="18" charset="0"/>
                <a:cs typeface="Times New Roman" panose="02020603050405020304" pitchFamily="18" charset="0"/>
              </a:rPr>
              <a:t>MIP Projects</a:t>
            </a:r>
          </a:p>
          <a:p>
            <a:pPr lvl="1">
              <a:buFontTx/>
              <a:buChar char="-"/>
              <a:tabLst>
                <a:tab pos="4857750" algn="l"/>
                <a:tab pos="5772150" algn="l"/>
              </a:tabLst>
            </a:pPr>
            <a:r>
              <a:rPr lang="en-US" sz="1600" dirty="0">
                <a:latin typeface="Garamond" panose="02020404030301010803" pitchFamily="18" charset="0"/>
                <a:cs typeface="Times New Roman" panose="02020603050405020304" pitchFamily="18" charset="0"/>
              </a:rPr>
              <a:t>MCS Projects</a:t>
            </a:r>
          </a:p>
          <a:p>
            <a:pPr lvl="1">
              <a:buFontTx/>
              <a:buChar char="-"/>
              <a:tabLst>
                <a:tab pos="4857750" algn="l"/>
                <a:tab pos="5772150" algn="l"/>
              </a:tabLst>
            </a:pPr>
            <a:r>
              <a:rPr lang="en-US" sz="1600" dirty="0">
                <a:latin typeface="Garamond" panose="02020404030301010803" pitchFamily="18" charset="0"/>
                <a:cs typeface="Times New Roman" panose="02020603050405020304" pitchFamily="18" charset="0"/>
              </a:rPr>
              <a:t>Emergency Grant Projects</a:t>
            </a:r>
          </a:p>
          <a:p>
            <a:pPr lvl="1">
              <a:buFontTx/>
              <a:buChar char="-"/>
              <a:tabLst>
                <a:tab pos="4857750" algn="l"/>
                <a:tab pos="5772150" algn="l"/>
              </a:tabLst>
            </a:pPr>
            <a:r>
              <a:rPr lang="en-US" sz="1600" dirty="0">
                <a:latin typeface="Garamond" panose="02020404030301010803" pitchFamily="18" charset="0"/>
                <a:cs typeface="Times New Roman" panose="02020603050405020304" pitchFamily="18" charset="0"/>
              </a:rPr>
              <a:t>Distressed County Projects</a:t>
            </a:r>
          </a:p>
          <a:p>
            <a:pPr>
              <a:buFontTx/>
              <a:buChar char="-"/>
              <a:tabLst>
                <a:tab pos="4857750" algn="l"/>
                <a:tab pos="5772150" algn="l"/>
              </a:tabLst>
            </a:pPr>
            <a:r>
              <a:rPr lang="en-US" sz="1800" dirty="0">
                <a:latin typeface="Garamond" panose="02020404030301010803" pitchFamily="18" charset="0"/>
                <a:cs typeface="Times New Roman" panose="02020603050405020304" pitchFamily="18" charset="0"/>
              </a:rPr>
              <a:t>Items Needed for Requisition Reimbursement Processing</a:t>
            </a:r>
          </a:p>
          <a:p>
            <a:pPr>
              <a:buFontTx/>
              <a:buChar char="-"/>
              <a:tabLst>
                <a:tab pos="4857750" algn="l"/>
                <a:tab pos="5772150" algn="l"/>
              </a:tabLst>
            </a:pPr>
            <a:r>
              <a:rPr lang="en-US" sz="1800" dirty="0">
                <a:latin typeface="Garamond" panose="02020404030301010803" pitchFamily="18" charset="0"/>
                <a:cs typeface="Times New Roman" panose="02020603050405020304" pitchFamily="18" charset="0"/>
              </a:rPr>
              <a:t>Fiscal Year-End Processing / Requisition Submission</a:t>
            </a:r>
          </a:p>
          <a:p>
            <a:pPr>
              <a:buFontTx/>
              <a:buChar char="-"/>
              <a:tabLst>
                <a:tab pos="4857750" algn="l"/>
                <a:tab pos="5772150" algn="l"/>
              </a:tabLst>
            </a:pPr>
            <a:r>
              <a:rPr lang="en-US" sz="1800" dirty="0">
                <a:latin typeface="Garamond" panose="02020404030301010803" pitchFamily="18" charset="0"/>
                <a:cs typeface="Times New Roman" panose="02020603050405020304" pitchFamily="18" charset="0"/>
              </a:rPr>
              <a:t>Common Delays in Requisition Reimbursement Processing</a:t>
            </a:r>
          </a:p>
          <a:p>
            <a:pPr>
              <a:buFontTx/>
              <a:buChar char="-"/>
              <a:tabLst>
                <a:tab pos="4857750" algn="l"/>
                <a:tab pos="5772150" algn="l"/>
              </a:tabLst>
            </a:pPr>
            <a:r>
              <a:rPr lang="en-US" sz="1800" dirty="0">
                <a:latin typeface="Garamond" panose="02020404030301010803" pitchFamily="18" charset="0"/>
                <a:cs typeface="Times New Roman" panose="02020603050405020304" pitchFamily="18" charset="0"/>
              </a:rPr>
              <a:t>Requisition Reimbursement Form Examples</a:t>
            </a:r>
          </a:p>
          <a:p>
            <a:pPr>
              <a:buFontTx/>
              <a:buChar char="-"/>
              <a:tabLst>
                <a:tab pos="4857750" algn="l"/>
                <a:tab pos="5772150" algn="l"/>
              </a:tabLst>
            </a:pPr>
            <a:r>
              <a:rPr lang="en-US" sz="1800" dirty="0">
                <a:latin typeface="Garamond" panose="02020404030301010803" pitchFamily="18" charset="0"/>
                <a:cs typeface="Times New Roman" panose="02020603050405020304" pitchFamily="18" charset="0"/>
              </a:rPr>
              <a:t>SBA Requests When Providing Final Project Invoices</a:t>
            </a:r>
          </a:p>
          <a:p>
            <a:pPr>
              <a:buFontTx/>
              <a:buChar char="-"/>
              <a:tabLst>
                <a:tab pos="4857750" algn="l"/>
                <a:tab pos="5772150" algn="l"/>
              </a:tabLst>
            </a:pPr>
            <a:r>
              <a:rPr lang="en-US" sz="1800" dirty="0">
                <a:latin typeface="Garamond" panose="02020404030301010803" pitchFamily="18" charset="0"/>
                <a:cs typeface="Times New Roman" panose="02020603050405020304" pitchFamily="18" charset="0"/>
              </a:rPr>
              <a:t>Grant Closeout Requirements</a:t>
            </a:r>
          </a:p>
          <a:p>
            <a:pPr lvl="1">
              <a:buFontTx/>
              <a:buChar char="-"/>
              <a:tabLst>
                <a:tab pos="4857750" algn="l"/>
                <a:tab pos="5772150" algn="l"/>
              </a:tabLst>
            </a:pPr>
            <a:r>
              <a:rPr lang="en-US" sz="1600" dirty="0">
                <a:latin typeface="Garamond" panose="02020404030301010803" pitchFamily="18" charset="0"/>
                <a:cs typeface="Times New Roman" panose="02020603050405020304" pitchFamily="18" charset="0"/>
              </a:rPr>
              <a:t>SBA 502 Grant Closeout Form</a:t>
            </a:r>
          </a:p>
          <a:p>
            <a:pPr lvl="1">
              <a:buFontTx/>
              <a:buChar char="-"/>
              <a:tabLst>
                <a:tab pos="4857750" algn="l"/>
                <a:tab pos="5772150" algn="l"/>
              </a:tabLst>
            </a:pPr>
            <a:r>
              <a:rPr lang="en-US" sz="1600" dirty="0">
                <a:latin typeface="Garamond" panose="02020404030301010803" pitchFamily="18" charset="0"/>
                <a:cs typeface="Times New Roman" panose="02020603050405020304" pitchFamily="18" charset="0"/>
              </a:rPr>
              <a:t>WVEIS Backup Information Example</a:t>
            </a:r>
          </a:p>
          <a:p>
            <a:pPr>
              <a:buFontTx/>
              <a:buChar char="-"/>
              <a:tabLst>
                <a:tab pos="4857750" algn="l"/>
                <a:tab pos="5772150" algn="l"/>
              </a:tabLst>
            </a:pPr>
            <a:r>
              <a:rPr lang="en-US" sz="1800" dirty="0">
                <a:latin typeface="Garamond" panose="02020404030301010803" pitchFamily="18" charset="0"/>
                <a:cs typeface="Times New Roman" panose="02020603050405020304" pitchFamily="18" charset="0"/>
              </a:rPr>
              <a:t>Common Issues in Grant Closeout Processing</a:t>
            </a:r>
          </a:p>
        </p:txBody>
      </p:sp>
      <p:sp>
        <p:nvSpPr>
          <p:cNvPr id="4" name="Slide Number Placeholder 3"/>
          <p:cNvSpPr>
            <a:spLocks noGrp="1"/>
          </p:cNvSpPr>
          <p:nvPr>
            <p:ph type="sldNum" sz="quarter" idx="12"/>
          </p:nvPr>
        </p:nvSpPr>
        <p:spPr>
          <a:xfrm>
            <a:off x="6477000" y="8686800"/>
            <a:ext cx="640080" cy="284162"/>
          </a:xfrm>
        </p:spPr>
        <p:txBody>
          <a:bodyPr/>
          <a:lstStyle/>
          <a:p>
            <a:pPr>
              <a:defRPr/>
            </a:pPr>
            <a:fld id="{4AE1AA61-EFF6-4531-8CEF-7DD26733DA74}" type="slidenum">
              <a:rPr lang="en-US" sz="1000">
                <a:latin typeface="Garamond" panose="02020404030301010803" pitchFamily="18" charset="0"/>
              </a:rPr>
              <a:pPr>
                <a:defRPr/>
              </a:pPr>
              <a:t>2</a:t>
            </a:fld>
            <a:endParaRPr lang="en-US" sz="1000" dirty="0">
              <a:latin typeface="Garamond" panose="02020404030301010803" pitchFamily="18" charset="0"/>
            </a:endParaRPr>
          </a:p>
        </p:txBody>
      </p:sp>
      <p:cxnSp>
        <p:nvCxnSpPr>
          <p:cNvPr id="7" name="Straight Connector 6">
            <a:extLst>
              <a:ext uri="{FF2B5EF4-FFF2-40B4-BE49-F238E27FC236}">
                <a16:creationId xmlns:a16="http://schemas.microsoft.com/office/drawing/2014/main" id="{6C56CD98-88A2-4F52-B70D-D0FA9F67FBEA}"/>
              </a:ext>
            </a:extLst>
          </p:cNvPr>
          <p:cNvCxnSpPr>
            <a:cxnSpLocks/>
          </p:cNvCxnSpPr>
          <p:nvPr/>
        </p:nvCxnSpPr>
        <p:spPr>
          <a:xfrm>
            <a:off x="838200" y="1066800"/>
            <a:ext cx="6477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9EE1BFEA-256B-40EF-B67A-368C4B90ADC3}"/>
              </a:ext>
            </a:extLst>
          </p:cNvPr>
          <p:cNvSpPr txBox="1">
            <a:spLocks/>
          </p:cNvSpPr>
          <p:nvPr/>
        </p:nvSpPr>
        <p:spPr bwMode="auto">
          <a:xfrm>
            <a:off x="765208" y="609600"/>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nSpc>
                <a:spcPct val="120000"/>
              </a:lnSpc>
              <a:buNone/>
            </a:pPr>
            <a:r>
              <a:rPr lang="en-US" sz="2000" kern="0" dirty="0">
                <a:latin typeface="Garamond" panose="02020404030301010803" pitchFamily="18" charset="0"/>
                <a:cs typeface="Times New Roman" pitchFamily="18" charset="0"/>
              </a:rPr>
              <a:t>Overview</a:t>
            </a:r>
          </a:p>
        </p:txBody>
      </p:sp>
      <p:sp>
        <p:nvSpPr>
          <p:cNvPr id="14" name="Subtitle 2">
            <a:extLst>
              <a:ext uri="{FF2B5EF4-FFF2-40B4-BE49-F238E27FC236}">
                <a16:creationId xmlns:a16="http://schemas.microsoft.com/office/drawing/2014/main" id="{F62E0E49-641E-4E60-9F8A-2FF1B09075E0}"/>
              </a:ext>
            </a:extLst>
          </p:cNvPr>
          <p:cNvSpPr txBox="1">
            <a:spLocks/>
          </p:cNvSpPr>
          <p:nvPr/>
        </p:nvSpPr>
        <p:spPr bwMode="auto">
          <a:xfrm>
            <a:off x="777240" y="1068411"/>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sp>
        <p:nvSpPr>
          <p:cNvPr id="15" name="Content Placeholder 2">
            <a:extLst>
              <a:ext uri="{FF2B5EF4-FFF2-40B4-BE49-F238E27FC236}">
                <a16:creationId xmlns:a16="http://schemas.microsoft.com/office/drawing/2014/main" id="{6CF66EC7-5DF9-4907-BA6C-4E056BE6BCAA}"/>
              </a:ext>
            </a:extLst>
          </p:cNvPr>
          <p:cNvSpPr txBox="1">
            <a:spLocks/>
          </p:cNvSpPr>
          <p:nvPr/>
        </p:nvSpPr>
        <p:spPr bwMode="auto">
          <a:xfrm>
            <a:off x="780957" y="8066296"/>
            <a:ext cx="5946808" cy="30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ctr">
              <a:buFontTx/>
              <a:buNone/>
              <a:tabLst>
                <a:tab pos="4857750" algn="l"/>
                <a:tab pos="5772150" algn="l"/>
              </a:tabLst>
            </a:pPr>
            <a:endParaRPr lang="en-US" sz="1000" i="1" kern="0" dirty="0">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362317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10EE6FD-ED7A-4201-9309-63F341B613B4}"/>
              </a:ext>
            </a:extLst>
          </p:cNvPr>
          <p:cNvCxnSpPr>
            <a:cxnSpLocks/>
          </p:cNvCxnSpPr>
          <p:nvPr/>
        </p:nvCxnSpPr>
        <p:spPr>
          <a:xfrm>
            <a:off x="776868" y="685801"/>
            <a:ext cx="6477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DCC745F7-47F0-43D4-921A-E4C0AEFBCD0F}"/>
              </a:ext>
            </a:extLst>
          </p:cNvPr>
          <p:cNvSpPr txBox="1">
            <a:spLocks/>
          </p:cNvSpPr>
          <p:nvPr/>
        </p:nvSpPr>
        <p:spPr bwMode="auto">
          <a:xfrm>
            <a:off x="779099" y="228601"/>
            <a:ext cx="647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nSpc>
                <a:spcPct val="120000"/>
              </a:lnSpc>
              <a:buNone/>
            </a:pPr>
            <a:r>
              <a:rPr lang="en-US" sz="1800" kern="0" dirty="0">
                <a:latin typeface="Garamond" panose="02020404030301010803" pitchFamily="18" charset="0"/>
                <a:cs typeface="Times New Roman" pitchFamily="18" charset="0"/>
              </a:rPr>
              <a:t>SBA 502 Grant Closeout Form</a:t>
            </a:r>
          </a:p>
        </p:txBody>
      </p:sp>
      <p:sp>
        <p:nvSpPr>
          <p:cNvPr id="7" name="Subtitle 2">
            <a:extLst>
              <a:ext uri="{FF2B5EF4-FFF2-40B4-BE49-F238E27FC236}">
                <a16:creationId xmlns:a16="http://schemas.microsoft.com/office/drawing/2014/main" id="{D1CD4283-C676-40E0-BE9A-2F4793B095AD}"/>
              </a:ext>
            </a:extLst>
          </p:cNvPr>
          <p:cNvSpPr txBox="1">
            <a:spLocks/>
          </p:cNvSpPr>
          <p:nvPr/>
        </p:nvSpPr>
        <p:spPr bwMode="auto">
          <a:xfrm>
            <a:off x="790250" y="685801"/>
            <a:ext cx="6019800" cy="237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10000"/>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sp>
        <p:nvSpPr>
          <p:cNvPr id="9" name="Slide Number Placeholder 3">
            <a:extLst>
              <a:ext uri="{FF2B5EF4-FFF2-40B4-BE49-F238E27FC236}">
                <a16:creationId xmlns:a16="http://schemas.microsoft.com/office/drawing/2014/main" id="{AA407D13-D847-428D-8461-5C0FA07B077A}"/>
              </a:ext>
            </a:extLst>
          </p:cNvPr>
          <p:cNvSpPr txBox="1">
            <a:spLocks/>
          </p:cNvSpPr>
          <p:nvPr/>
        </p:nvSpPr>
        <p:spPr bwMode="auto">
          <a:xfrm>
            <a:off x="6477000" y="8686800"/>
            <a:ext cx="64008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4AE1AA61-EFF6-4531-8CEF-7DD26733DA74}" type="slidenum">
              <a:rPr lang="en-US" sz="1000" smtClean="0">
                <a:latin typeface="Garamond" panose="02020404030301010803" pitchFamily="18" charset="0"/>
              </a:rPr>
              <a:pPr>
                <a:defRPr/>
              </a:pPr>
              <a:t>20</a:t>
            </a:fld>
            <a:endParaRPr lang="en-US" sz="1000" dirty="0">
              <a:latin typeface="Garamond" panose="02020404030301010803" pitchFamily="18" charset="0"/>
            </a:endParaRPr>
          </a:p>
        </p:txBody>
      </p:sp>
      <p:pic>
        <p:nvPicPr>
          <p:cNvPr id="3" name="Picture 2">
            <a:extLst>
              <a:ext uri="{FF2B5EF4-FFF2-40B4-BE49-F238E27FC236}">
                <a16:creationId xmlns:a16="http://schemas.microsoft.com/office/drawing/2014/main" id="{58F64909-9732-8D2D-036C-12215AC19D06}"/>
              </a:ext>
            </a:extLst>
          </p:cNvPr>
          <p:cNvPicPr>
            <a:picLocks noChangeAspect="1"/>
          </p:cNvPicPr>
          <p:nvPr/>
        </p:nvPicPr>
        <p:blipFill>
          <a:blip r:embed="rId2"/>
          <a:stretch>
            <a:fillRect/>
          </a:stretch>
        </p:blipFill>
        <p:spPr>
          <a:xfrm>
            <a:off x="630706" y="1048948"/>
            <a:ext cx="6338887" cy="7779933"/>
          </a:xfrm>
          <a:prstGeom prst="rect">
            <a:avLst/>
          </a:prstGeom>
        </p:spPr>
      </p:pic>
    </p:spTree>
    <p:extLst>
      <p:ext uri="{BB962C8B-B14F-4D97-AF65-F5344CB8AC3E}">
        <p14:creationId xmlns:p14="http://schemas.microsoft.com/office/powerpoint/2010/main" val="1241279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40A1D2DB-A338-412E-97B2-8700DDBDE5E1}"/>
              </a:ext>
            </a:extLst>
          </p:cNvPr>
          <p:cNvSpPr txBox="1">
            <a:spLocks/>
          </p:cNvSpPr>
          <p:nvPr/>
        </p:nvSpPr>
        <p:spPr bwMode="auto">
          <a:xfrm>
            <a:off x="6477000" y="8686800"/>
            <a:ext cx="64008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4AE1AA61-EFF6-4531-8CEF-7DD26733DA74}" type="slidenum">
              <a:rPr lang="en-US" sz="1000" smtClean="0">
                <a:latin typeface="Garamond" panose="02020404030301010803" pitchFamily="18" charset="0"/>
              </a:rPr>
              <a:pPr>
                <a:defRPr/>
              </a:pPr>
              <a:t>21</a:t>
            </a:fld>
            <a:endParaRPr lang="en-US" sz="1000" dirty="0">
              <a:latin typeface="Garamond" panose="02020404030301010803" pitchFamily="18" charset="0"/>
            </a:endParaRPr>
          </a:p>
        </p:txBody>
      </p:sp>
      <p:cxnSp>
        <p:nvCxnSpPr>
          <p:cNvPr id="9" name="Straight Connector 8">
            <a:extLst>
              <a:ext uri="{FF2B5EF4-FFF2-40B4-BE49-F238E27FC236}">
                <a16:creationId xmlns:a16="http://schemas.microsoft.com/office/drawing/2014/main" id="{0001EA27-CF32-4036-9B77-C344FBBE6D88}"/>
              </a:ext>
            </a:extLst>
          </p:cNvPr>
          <p:cNvCxnSpPr>
            <a:cxnSpLocks/>
          </p:cNvCxnSpPr>
          <p:nvPr/>
        </p:nvCxnSpPr>
        <p:spPr>
          <a:xfrm>
            <a:off x="838200" y="1066800"/>
            <a:ext cx="6477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5A8F2EF9-0AD7-4201-8FAD-741790988863}"/>
              </a:ext>
            </a:extLst>
          </p:cNvPr>
          <p:cNvSpPr txBox="1">
            <a:spLocks/>
          </p:cNvSpPr>
          <p:nvPr/>
        </p:nvSpPr>
        <p:spPr bwMode="auto">
          <a:xfrm>
            <a:off x="840059" y="642559"/>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nSpc>
                <a:spcPct val="120000"/>
              </a:lnSpc>
              <a:buNone/>
            </a:pPr>
            <a:r>
              <a:rPr lang="en-US" sz="2000" kern="0" dirty="0">
                <a:latin typeface="Garamond" panose="02020404030301010803" pitchFamily="18" charset="0"/>
                <a:cs typeface="Times New Roman" pitchFamily="18" charset="0"/>
              </a:rPr>
              <a:t>WVEIS Backup Information Example</a:t>
            </a:r>
          </a:p>
        </p:txBody>
      </p:sp>
      <p:sp>
        <p:nvSpPr>
          <p:cNvPr id="11" name="Subtitle 2">
            <a:extLst>
              <a:ext uri="{FF2B5EF4-FFF2-40B4-BE49-F238E27FC236}">
                <a16:creationId xmlns:a16="http://schemas.microsoft.com/office/drawing/2014/main" id="{B362902D-F2CF-4526-B07C-BC3CDBF8668A}"/>
              </a:ext>
            </a:extLst>
          </p:cNvPr>
          <p:cNvSpPr txBox="1">
            <a:spLocks/>
          </p:cNvSpPr>
          <p:nvPr/>
        </p:nvSpPr>
        <p:spPr bwMode="auto">
          <a:xfrm>
            <a:off x="777240" y="1107441"/>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pic>
        <p:nvPicPr>
          <p:cNvPr id="3" name="Picture 2">
            <a:extLst>
              <a:ext uri="{FF2B5EF4-FFF2-40B4-BE49-F238E27FC236}">
                <a16:creationId xmlns:a16="http://schemas.microsoft.com/office/drawing/2014/main" id="{51EAA85B-83D5-42CC-BE89-FE54C1878DB7}"/>
              </a:ext>
            </a:extLst>
          </p:cNvPr>
          <p:cNvPicPr>
            <a:picLocks noChangeAspect="1"/>
          </p:cNvPicPr>
          <p:nvPr/>
        </p:nvPicPr>
        <p:blipFill>
          <a:blip r:embed="rId2"/>
          <a:stretch>
            <a:fillRect/>
          </a:stretch>
        </p:blipFill>
        <p:spPr>
          <a:xfrm>
            <a:off x="22302" y="2143721"/>
            <a:ext cx="7315200" cy="6542273"/>
          </a:xfrm>
          <a:prstGeom prst="rect">
            <a:avLst/>
          </a:prstGeom>
        </p:spPr>
      </p:pic>
      <p:sp>
        <p:nvSpPr>
          <p:cNvPr id="6" name="TextBox 5">
            <a:extLst>
              <a:ext uri="{FF2B5EF4-FFF2-40B4-BE49-F238E27FC236}">
                <a16:creationId xmlns:a16="http://schemas.microsoft.com/office/drawing/2014/main" id="{5BBCA1AA-A558-4E47-9771-6B1267E1BB97}"/>
              </a:ext>
            </a:extLst>
          </p:cNvPr>
          <p:cNvSpPr txBox="1"/>
          <p:nvPr/>
        </p:nvSpPr>
        <p:spPr>
          <a:xfrm>
            <a:off x="609600" y="1563030"/>
            <a:ext cx="5867400" cy="338554"/>
          </a:xfrm>
          <a:prstGeom prst="rect">
            <a:avLst/>
          </a:prstGeom>
          <a:noFill/>
        </p:spPr>
        <p:txBody>
          <a:bodyPr wrap="square" rtlCol="0">
            <a:spAutoFit/>
          </a:bodyPr>
          <a:lstStyle/>
          <a:p>
            <a:r>
              <a:rPr lang="en-US" sz="1600" dirty="0">
                <a:latin typeface="Garamond" panose="02020404030301010803" pitchFamily="18" charset="0"/>
              </a:rPr>
              <a:t>WVEIS Backup Information</a:t>
            </a:r>
          </a:p>
        </p:txBody>
      </p:sp>
    </p:spTree>
    <p:extLst>
      <p:ext uri="{BB962C8B-B14F-4D97-AF65-F5344CB8AC3E}">
        <p14:creationId xmlns:p14="http://schemas.microsoft.com/office/powerpoint/2010/main" val="3787290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AF401-F01E-4581-AF85-7FB2310BF02A}"/>
              </a:ext>
            </a:extLst>
          </p:cNvPr>
          <p:cNvSpPr>
            <a:spLocks noGrp="1"/>
          </p:cNvSpPr>
          <p:nvPr>
            <p:ph type="title"/>
          </p:nvPr>
        </p:nvSpPr>
        <p:spPr>
          <a:xfrm>
            <a:off x="457200" y="223209"/>
            <a:ext cx="6583680" cy="1052511"/>
          </a:xfrm>
        </p:spPr>
        <p:txBody>
          <a:bodyPr/>
          <a:lstStyle/>
          <a:p>
            <a:pPr algn="l"/>
            <a:r>
              <a:rPr lang="en-US" sz="2000" kern="0" dirty="0">
                <a:latin typeface="Garamond" panose="02020404030301010803" pitchFamily="18" charset="0"/>
                <a:cs typeface="Times New Roman" pitchFamily="18" charset="0"/>
              </a:rPr>
              <a:t>Common Issues in Grant Closeout Processing</a:t>
            </a:r>
            <a:endParaRPr lang="en-US" sz="2000" dirty="0"/>
          </a:p>
        </p:txBody>
      </p:sp>
      <p:sp>
        <p:nvSpPr>
          <p:cNvPr id="3" name="Content Placeholder 2">
            <a:extLst>
              <a:ext uri="{FF2B5EF4-FFF2-40B4-BE49-F238E27FC236}">
                <a16:creationId xmlns:a16="http://schemas.microsoft.com/office/drawing/2014/main" id="{11347C91-5EC2-407A-88A8-F31518762ABC}"/>
              </a:ext>
            </a:extLst>
          </p:cNvPr>
          <p:cNvSpPr>
            <a:spLocks noGrp="1"/>
          </p:cNvSpPr>
          <p:nvPr>
            <p:ph idx="1"/>
          </p:nvPr>
        </p:nvSpPr>
        <p:spPr>
          <a:xfrm>
            <a:off x="365760" y="1250314"/>
            <a:ext cx="6583680" cy="7207886"/>
          </a:xfrm>
        </p:spPr>
        <p:txBody>
          <a:bodyPr/>
          <a:lstStyle/>
          <a:p>
            <a:endParaRPr lang="en-US" sz="1600" dirty="0">
              <a:latin typeface="Garamond" panose="02020404030301010803" pitchFamily="18" charset="0"/>
            </a:endParaRPr>
          </a:p>
          <a:p>
            <a:endParaRPr lang="en-US" sz="1600" dirty="0">
              <a:latin typeface="Garamond" panose="02020404030301010803" pitchFamily="18" charset="0"/>
            </a:endParaRPr>
          </a:p>
          <a:p>
            <a:r>
              <a:rPr lang="en-US" sz="1800" dirty="0">
                <a:latin typeface="Garamond" panose="02020404030301010803" pitchFamily="18" charset="0"/>
              </a:rPr>
              <a:t>Information not provided in a timely manner</a:t>
            </a:r>
          </a:p>
          <a:p>
            <a:r>
              <a:rPr lang="en-US" sz="1800" dirty="0">
                <a:latin typeface="Garamond" panose="02020404030301010803" pitchFamily="18" charset="0"/>
              </a:rPr>
              <a:t>SBA 502 Form not provided with Final Invoicing</a:t>
            </a:r>
          </a:p>
          <a:p>
            <a:r>
              <a:rPr lang="en-US" sz="1800" dirty="0">
                <a:latin typeface="Garamond" panose="02020404030301010803" pitchFamily="18" charset="0"/>
              </a:rPr>
              <a:t>Not responding to emails requesting closeout requirements</a:t>
            </a:r>
          </a:p>
          <a:p>
            <a:pPr marL="0" indent="0">
              <a:buNone/>
            </a:pPr>
            <a:endParaRPr lang="en-US" sz="1200"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5ACCB14C-9E37-4ABA-90B7-00410D044E48}"/>
              </a:ext>
            </a:extLst>
          </p:cNvPr>
          <p:cNvSpPr>
            <a:spLocks noGrp="1"/>
          </p:cNvSpPr>
          <p:nvPr>
            <p:ph type="sldNum" sz="quarter" idx="12"/>
          </p:nvPr>
        </p:nvSpPr>
        <p:spPr/>
        <p:txBody>
          <a:bodyPr/>
          <a:lstStyle/>
          <a:p>
            <a:pPr>
              <a:defRPr/>
            </a:pPr>
            <a:fld id="{4AE1AA61-EFF6-4531-8CEF-7DD26733DA74}" type="slidenum">
              <a:rPr lang="en-US" sz="1000" smtClean="0">
                <a:latin typeface="Garamond" panose="02020404030301010803" pitchFamily="18" charset="0"/>
              </a:rPr>
              <a:pPr>
                <a:defRPr/>
              </a:pPr>
              <a:t>22</a:t>
            </a:fld>
            <a:endParaRPr lang="en-US" sz="1000" dirty="0">
              <a:latin typeface="Garamond" panose="02020404030301010803" pitchFamily="18" charset="0"/>
            </a:endParaRPr>
          </a:p>
        </p:txBody>
      </p:sp>
      <p:cxnSp>
        <p:nvCxnSpPr>
          <p:cNvPr id="5" name="Straight Connector 4">
            <a:extLst>
              <a:ext uri="{FF2B5EF4-FFF2-40B4-BE49-F238E27FC236}">
                <a16:creationId xmlns:a16="http://schemas.microsoft.com/office/drawing/2014/main" id="{49D61739-9CE2-4CAD-9C92-674DA649AD78}"/>
              </a:ext>
            </a:extLst>
          </p:cNvPr>
          <p:cNvCxnSpPr>
            <a:cxnSpLocks/>
          </p:cNvCxnSpPr>
          <p:nvPr/>
        </p:nvCxnSpPr>
        <p:spPr>
          <a:xfrm>
            <a:off x="533400" y="1008916"/>
            <a:ext cx="67818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F84D043-4004-46E7-B49E-DE0496680362}"/>
              </a:ext>
            </a:extLst>
          </p:cNvPr>
          <p:cNvSpPr txBox="1"/>
          <p:nvPr/>
        </p:nvSpPr>
        <p:spPr>
          <a:xfrm>
            <a:off x="3048000" y="1008916"/>
            <a:ext cx="3657600" cy="266804"/>
          </a:xfrm>
          <a:prstGeom prst="rect">
            <a:avLst/>
          </a:prstGeom>
          <a:noFill/>
        </p:spPr>
        <p:txBody>
          <a:bodyPr wrap="square">
            <a:spAutoFit/>
          </a:body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pic>
        <p:nvPicPr>
          <p:cNvPr id="8" name="Picture 7">
            <a:extLst>
              <a:ext uri="{FF2B5EF4-FFF2-40B4-BE49-F238E27FC236}">
                <a16:creationId xmlns:a16="http://schemas.microsoft.com/office/drawing/2014/main" id="{B6AFD3AE-6FF0-437E-B36A-BB5B23F36E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8200" y="5032158"/>
            <a:ext cx="5958840" cy="3048000"/>
          </a:xfrm>
          <a:prstGeom prst="rect">
            <a:avLst/>
          </a:prstGeom>
        </p:spPr>
      </p:pic>
      <p:sp>
        <p:nvSpPr>
          <p:cNvPr id="9" name="Content Placeholder 2">
            <a:extLst>
              <a:ext uri="{FF2B5EF4-FFF2-40B4-BE49-F238E27FC236}">
                <a16:creationId xmlns:a16="http://schemas.microsoft.com/office/drawing/2014/main" id="{2FB50CD2-DDD3-4E6E-888C-8018BB39A2DA}"/>
              </a:ext>
            </a:extLst>
          </p:cNvPr>
          <p:cNvSpPr txBox="1">
            <a:spLocks/>
          </p:cNvSpPr>
          <p:nvPr/>
        </p:nvSpPr>
        <p:spPr bwMode="auto">
          <a:xfrm>
            <a:off x="838200" y="8072382"/>
            <a:ext cx="5946808" cy="30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ctr">
              <a:buFontTx/>
              <a:buNone/>
              <a:tabLst>
                <a:tab pos="4857750" algn="l"/>
                <a:tab pos="5772150" algn="l"/>
              </a:tabLst>
            </a:pPr>
            <a:r>
              <a:rPr lang="en-US" sz="1000" i="1" kern="0" dirty="0">
                <a:latin typeface="Garamond" panose="02020404030301010803" pitchFamily="18" charset="0"/>
                <a:cs typeface="Times New Roman" panose="02020603050405020304" pitchFamily="18" charset="0"/>
              </a:rPr>
              <a:t>Entrance of the new Brooke Middle School – Brooke County</a:t>
            </a:r>
          </a:p>
        </p:txBody>
      </p:sp>
    </p:spTree>
    <p:extLst>
      <p:ext uri="{BB962C8B-B14F-4D97-AF65-F5344CB8AC3E}">
        <p14:creationId xmlns:p14="http://schemas.microsoft.com/office/powerpoint/2010/main" val="107238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42D39A10-E2D4-4D67-BA1D-6D692A5E6CA6}"/>
              </a:ext>
            </a:extLst>
          </p:cNvPr>
          <p:cNvSpPr txBox="1">
            <a:spLocks/>
          </p:cNvSpPr>
          <p:nvPr/>
        </p:nvSpPr>
        <p:spPr bwMode="auto">
          <a:xfrm>
            <a:off x="6477000" y="8686800"/>
            <a:ext cx="64008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4AE1AA61-EFF6-4531-8CEF-7DD26733DA74}" type="slidenum">
              <a:rPr lang="en-US" sz="1000" smtClean="0">
                <a:latin typeface="Garamond" panose="02020404030301010803" pitchFamily="18" charset="0"/>
              </a:rPr>
              <a:pPr>
                <a:defRPr/>
              </a:pPr>
              <a:t>23</a:t>
            </a:fld>
            <a:endParaRPr lang="en-US" sz="1000" dirty="0">
              <a:latin typeface="Garamond" panose="02020404030301010803" pitchFamily="18" charset="0"/>
            </a:endParaRPr>
          </a:p>
        </p:txBody>
      </p:sp>
      <p:cxnSp>
        <p:nvCxnSpPr>
          <p:cNvPr id="7" name="Straight Connector 6">
            <a:extLst>
              <a:ext uri="{FF2B5EF4-FFF2-40B4-BE49-F238E27FC236}">
                <a16:creationId xmlns:a16="http://schemas.microsoft.com/office/drawing/2014/main" id="{B84F85EB-5520-4180-9475-68803FE52F12}"/>
              </a:ext>
            </a:extLst>
          </p:cNvPr>
          <p:cNvCxnSpPr>
            <a:cxnSpLocks/>
          </p:cNvCxnSpPr>
          <p:nvPr/>
        </p:nvCxnSpPr>
        <p:spPr>
          <a:xfrm>
            <a:off x="838200" y="1066800"/>
            <a:ext cx="6477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FFB4ED38-C60F-42AC-9C48-50B353C81921}"/>
              </a:ext>
            </a:extLst>
          </p:cNvPr>
          <p:cNvSpPr txBox="1">
            <a:spLocks/>
          </p:cNvSpPr>
          <p:nvPr/>
        </p:nvSpPr>
        <p:spPr bwMode="auto">
          <a:xfrm>
            <a:off x="765208" y="609600"/>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nSpc>
                <a:spcPct val="120000"/>
              </a:lnSpc>
              <a:buNone/>
            </a:pPr>
            <a:r>
              <a:rPr lang="en-US" sz="2000" kern="0" dirty="0">
                <a:latin typeface="Garamond" panose="02020404030301010803" pitchFamily="18" charset="0"/>
                <a:cs typeface="Times New Roman" pitchFamily="18" charset="0"/>
              </a:rPr>
              <a:t>Contact Information</a:t>
            </a:r>
          </a:p>
        </p:txBody>
      </p:sp>
      <p:sp>
        <p:nvSpPr>
          <p:cNvPr id="9" name="Subtitle 2">
            <a:extLst>
              <a:ext uri="{FF2B5EF4-FFF2-40B4-BE49-F238E27FC236}">
                <a16:creationId xmlns:a16="http://schemas.microsoft.com/office/drawing/2014/main" id="{6754AEE3-7714-400A-8420-E1A94AE5B349}"/>
              </a:ext>
            </a:extLst>
          </p:cNvPr>
          <p:cNvSpPr txBox="1">
            <a:spLocks/>
          </p:cNvSpPr>
          <p:nvPr/>
        </p:nvSpPr>
        <p:spPr bwMode="auto">
          <a:xfrm>
            <a:off x="777240" y="1068411"/>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sp>
        <p:nvSpPr>
          <p:cNvPr id="14" name="Content Placeholder 2">
            <a:extLst>
              <a:ext uri="{FF2B5EF4-FFF2-40B4-BE49-F238E27FC236}">
                <a16:creationId xmlns:a16="http://schemas.microsoft.com/office/drawing/2014/main" id="{9756BAE9-6CE9-4F02-B1C0-F4D088665FC1}"/>
              </a:ext>
            </a:extLst>
          </p:cNvPr>
          <p:cNvSpPr txBox="1">
            <a:spLocks/>
          </p:cNvSpPr>
          <p:nvPr/>
        </p:nvSpPr>
        <p:spPr bwMode="auto">
          <a:xfrm>
            <a:off x="838200" y="2363678"/>
            <a:ext cx="5946808" cy="236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ctr">
              <a:buFontTx/>
              <a:buNone/>
              <a:tabLst>
                <a:tab pos="4857750" algn="l"/>
                <a:tab pos="5772150" algn="l"/>
              </a:tabLst>
            </a:pPr>
            <a:r>
              <a:rPr lang="en-US" sz="1800" b="1" kern="0" dirty="0">
                <a:latin typeface="Garamond" panose="02020404030301010803" pitchFamily="18" charset="0"/>
                <a:cs typeface="Times New Roman" panose="02020603050405020304" pitchFamily="18" charset="0"/>
              </a:rPr>
              <a:t>School Building Authority of West Virginia</a:t>
            </a:r>
          </a:p>
          <a:p>
            <a:pPr marL="0" indent="0" algn="ctr">
              <a:buFontTx/>
              <a:buNone/>
              <a:tabLst>
                <a:tab pos="4857750" algn="l"/>
                <a:tab pos="5772150" algn="l"/>
              </a:tabLst>
            </a:pPr>
            <a:r>
              <a:rPr lang="en-US" sz="1800" kern="0" dirty="0">
                <a:latin typeface="Garamond" panose="02020404030301010803" pitchFamily="18" charset="0"/>
                <a:cs typeface="Times New Roman" panose="02020603050405020304" pitchFamily="18" charset="0"/>
              </a:rPr>
              <a:t>2300 Kanawha Blvd., East</a:t>
            </a:r>
          </a:p>
          <a:p>
            <a:pPr marL="0" indent="0" algn="ctr">
              <a:buFontTx/>
              <a:buNone/>
              <a:tabLst>
                <a:tab pos="4857750" algn="l"/>
                <a:tab pos="5772150" algn="l"/>
              </a:tabLst>
            </a:pPr>
            <a:r>
              <a:rPr lang="en-US" sz="1800" kern="0" dirty="0">
                <a:latin typeface="Garamond" panose="02020404030301010803" pitchFamily="18" charset="0"/>
                <a:cs typeface="Times New Roman" panose="02020603050405020304" pitchFamily="18" charset="0"/>
              </a:rPr>
              <a:t>Charleston, WV 25311</a:t>
            </a:r>
          </a:p>
          <a:p>
            <a:pPr marL="0" indent="0" algn="ctr">
              <a:buFontTx/>
              <a:buNone/>
              <a:tabLst>
                <a:tab pos="4857750" algn="l"/>
                <a:tab pos="5772150" algn="l"/>
              </a:tabLst>
            </a:pPr>
            <a:endParaRPr lang="en-US" sz="1800" kern="0" dirty="0">
              <a:latin typeface="Garamond" panose="02020404030301010803" pitchFamily="18" charset="0"/>
              <a:cs typeface="Times New Roman" panose="02020603050405020304" pitchFamily="18" charset="0"/>
            </a:endParaRPr>
          </a:p>
          <a:p>
            <a:pPr marL="0" indent="0" algn="ctr">
              <a:buFontTx/>
              <a:buNone/>
              <a:tabLst>
                <a:tab pos="4857750" algn="l"/>
                <a:tab pos="5772150" algn="l"/>
              </a:tabLst>
            </a:pPr>
            <a:r>
              <a:rPr lang="en-US" sz="1800" kern="0" dirty="0">
                <a:latin typeface="Garamond" panose="02020404030301010803" pitchFamily="18" charset="0"/>
                <a:cs typeface="Times New Roman" panose="02020603050405020304" pitchFamily="18" charset="0"/>
              </a:rPr>
              <a:t>304-558-2541</a:t>
            </a:r>
          </a:p>
          <a:p>
            <a:pPr marL="0" indent="0" algn="ctr">
              <a:buFontTx/>
              <a:buNone/>
              <a:tabLst>
                <a:tab pos="4857750" algn="l"/>
                <a:tab pos="5772150" algn="l"/>
              </a:tabLst>
            </a:pPr>
            <a:endParaRPr lang="en-US" sz="1800" kern="0" dirty="0">
              <a:latin typeface="Garamond" panose="02020404030301010803" pitchFamily="18" charset="0"/>
              <a:cs typeface="Times New Roman" panose="02020603050405020304" pitchFamily="18" charset="0"/>
            </a:endParaRPr>
          </a:p>
          <a:p>
            <a:pPr marL="0" indent="0" algn="ctr">
              <a:buFontTx/>
              <a:buNone/>
              <a:tabLst>
                <a:tab pos="4857750" algn="l"/>
                <a:tab pos="5772150" algn="l"/>
              </a:tabLst>
            </a:pPr>
            <a:r>
              <a:rPr lang="en-US" sz="1800" kern="0" dirty="0">
                <a:latin typeface="Garamond" panose="02020404030301010803" pitchFamily="18" charset="0"/>
                <a:cs typeface="Times New Roman" panose="02020603050405020304" pitchFamily="18" charset="0"/>
              </a:rPr>
              <a:t>sba.wv.gov </a:t>
            </a:r>
          </a:p>
          <a:p>
            <a:pPr marL="0" indent="0" algn="ctr">
              <a:buFontTx/>
              <a:buNone/>
              <a:tabLst>
                <a:tab pos="4857750" algn="l"/>
                <a:tab pos="5772150" algn="l"/>
              </a:tabLst>
            </a:pPr>
            <a:endParaRPr lang="en-US" sz="1800" kern="0" dirty="0">
              <a:latin typeface="Garamond" panose="02020404030301010803" pitchFamily="18" charset="0"/>
              <a:cs typeface="Times New Roman" panose="02020603050405020304" pitchFamily="18" charset="0"/>
            </a:endParaRPr>
          </a:p>
          <a:p>
            <a:pPr marL="0" indent="0" algn="ctr">
              <a:buFontTx/>
              <a:buNone/>
              <a:tabLst>
                <a:tab pos="4857750" algn="l"/>
                <a:tab pos="5772150" algn="l"/>
              </a:tabLst>
            </a:pPr>
            <a:r>
              <a:rPr lang="en-US" sz="1800" kern="0" dirty="0">
                <a:latin typeface="Garamond" panose="02020404030301010803" pitchFamily="18" charset="0"/>
                <a:cs typeface="Times New Roman" panose="02020603050405020304" pitchFamily="18" charset="0"/>
              </a:rPr>
              <a:t>Jordan.L.Kirk@wv.gov</a:t>
            </a:r>
          </a:p>
        </p:txBody>
      </p:sp>
    </p:spTree>
    <p:extLst>
      <p:ext uri="{BB962C8B-B14F-4D97-AF65-F5344CB8AC3E}">
        <p14:creationId xmlns:p14="http://schemas.microsoft.com/office/powerpoint/2010/main" val="1891574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AF401-F01E-4581-AF85-7FB2310BF02A}"/>
              </a:ext>
            </a:extLst>
          </p:cNvPr>
          <p:cNvSpPr>
            <a:spLocks noGrp="1"/>
          </p:cNvSpPr>
          <p:nvPr>
            <p:ph type="title"/>
          </p:nvPr>
        </p:nvSpPr>
        <p:spPr>
          <a:xfrm>
            <a:off x="457200" y="223209"/>
            <a:ext cx="6583680" cy="1052511"/>
          </a:xfrm>
        </p:spPr>
        <p:txBody>
          <a:bodyPr/>
          <a:lstStyle/>
          <a:p>
            <a:pPr algn="l"/>
            <a:r>
              <a:rPr lang="en-US" sz="2000" kern="0" dirty="0">
                <a:latin typeface="Garamond" panose="02020404030301010803" pitchFamily="18" charset="0"/>
                <a:cs typeface="Times New Roman" pitchFamily="18" charset="0"/>
              </a:rPr>
              <a:t>School Building Authority Mission</a:t>
            </a:r>
            <a:endParaRPr lang="en-US" sz="2000" dirty="0"/>
          </a:p>
        </p:txBody>
      </p:sp>
      <p:sp>
        <p:nvSpPr>
          <p:cNvPr id="3" name="Content Placeholder 2">
            <a:extLst>
              <a:ext uri="{FF2B5EF4-FFF2-40B4-BE49-F238E27FC236}">
                <a16:creationId xmlns:a16="http://schemas.microsoft.com/office/drawing/2014/main" id="{11347C91-5EC2-407A-88A8-F31518762ABC}"/>
              </a:ext>
            </a:extLst>
          </p:cNvPr>
          <p:cNvSpPr>
            <a:spLocks noGrp="1"/>
          </p:cNvSpPr>
          <p:nvPr>
            <p:ph idx="1"/>
          </p:nvPr>
        </p:nvSpPr>
        <p:spPr>
          <a:xfrm>
            <a:off x="365760" y="1304693"/>
            <a:ext cx="6583680" cy="7153507"/>
          </a:xfrm>
        </p:spPr>
        <p:txBody>
          <a:bodyPr/>
          <a:lstStyle/>
          <a:p>
            <a:endParaRPr lang="en-US" sz="1600" dirty="0">
              <a:latin typeface="Garamond" panose="02020404030301010803" pitchFamily="18" charset="0"/>
            </a:endParaRPr>
          </a:p>
          <a:p>
            <a:pPr marL="0" indent="0">
              <a:lnSpc>
                <a:spcPct val="200000"/>
              </a:lnSpc>
              <a:buNone/>
            </a:pPr>
            <a:r>
              <a:rPr lang="en-US" sz="1800" b="0" i="0" u="none" strike="noStrike" dirty="0">
                <a:solidFill>
                  <a:srgbClr val="000000"/>
                </a:solidFill>
                <a:effectLst/>
                <a:latin typeface="Georgia" panose="02040502050405020303" pitchFamily="18" charset="0"/>
              </a:rPr>
              <a:t>“The (SBA) is empowered to facilitate and provide state funds</a:t>
            </a:r>
          </a:p>
          <a:p>
            <a:pPr marL="0" indent="0">
              <a:lnSpc>
                <a:spcPct val="200000"/>
              </a:lnSpc>
              <a:buNone/>
            </a:pPr>
            <a:r>
              <a:rPr lang="en-US" sz="1800" b="0" i="0" u="none" strike="noStrike" dirty="0">
                <a:solidFill>
                  <a:srgbClr val="000000"/>
                </a:solidFill>
                <a:effectLst/>
                <a:latin typeface="Georgia" panose="02040502050405020303" pitchFamily="18" charset="0"/>
              </a:rPr>
              <a:t>for the construction and maintenance of school facilities to meet the educational needs of the people of the state in an efficient and economical manner.” </a:t>
            </a:r>
            <a:br>
              <a:rPr lang="en-US" sz="1800" b="0" i="0" u="none" strike="noStrike" dirty="0">
                <a:solidFill>
                  <a:srgbClr val="000000"/>
                </a:solidFill>
                <a:effectLst/>
                <a:latin typeface="Georgia" panose="02040502050405020303" pitchFamily="18" charset="0"/>
              </a:rPr>
            </a:br>
            <a:r>
              <a:rPr lang="en-US" sz="1800" b="0" i="0" u="none" strike="noStrike" dirty="0">
                <a:solidFill>
                  <a:srgbClr val="000000"/>
                </a:solidFill>
                <a:effectLst/>
                <a:latin typeface="Georgia" panose="02040502050405020303" pitchFamily="18" charset="0"/>
              </a:rPr>
              <a:t>                                         (WV Code §18-9D) </a:t>
            </a:r>
            <a:endParaRPr lang="en-US" sz="1200"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5ACCB14C-9E37-4ABA-90B7-00410D044E48}"/>
              </a:ext>
            </a:extLst>
          </p:cNvPr>
          <p:cNvSpPr>
            <a:spLocks noGrp="1"/>
          </p:cNvSpPr>
          <p:nvPr>
            <p:ph type="sldNum" sz="quarter" idx="12"/>
          </p:nvPr>
        </p:nvSpPr>
        <p:spPr/>
        <p:txBody>
          <a:bodyPr/>
          <a:lstStyle/>
          <a:p>
            <a:pPr>
              <a:defRPr/>
            </a:pPr>
            <a:fld id="{4AE1AA61-EFF6-4531-8CEF-7DD26733DA74}" type="slidenum">
              <a:rPr lang="en-US" sz="1000" smtClean="0">
                <a:latin typeface="Garamond" panose="02020404030301010803" pitchFamily="18" charset="0"/>
              </a:rPr>
              <a:pPr>
                <a:defRPr/>
              </a:pPr>
              <a:t>3</a:t>
            </a:fld>
            <a:endParaRPr lang="en-US" sz="1000" dirty="0">
              <a:latin typeface="Garamond" panose="02020404030301010803" pitchFamily="18" charset="0"/>
            </a:endParaRPr>
          </a:p>
        </p:txBody>
      </p:sp>
      <p:cxnSp>
        <p:nvCxnSpPr>
          <p:cNvPr id="5" name="Straight Connector 4">
            <a:extLst>
              <a:ext uri="{FF2B5EF4-FFF2-40B4-BE49-F238E27FC236}">
                <a16:creationId xmlns:a16="http://schemas.microsoft.com/office/drawing/2014/main" id="{49D61739-9CE2-4CAD-9C92-674DA649AD78}"/>
              </a:ext>
            </a:extLst>
          </p:cNvPr>
          <p:cNvCxnSpPr>
            <a:cxnSpLocks/>
          </p:cNvCxnSpPr>
          <p:nvPr/>
        </p:nvCxnSpPr>
        <p:spPr>
          <a:xfrm>
            <a:off x="533400" y="1008916"/>
            <a:ext cx="67818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F84D043-4004-46E7-B49E-DE0496680362}"/>
              </a:ext>
            </a:extLst>
          </p:cNvPr>
          <p:cNvSpPr txBox="1"/>
          <p:nvPr/>
        </p:nvSpPr>
        <p:spPr>
          <a:xfrm>
            <a:off x="3048000" y="1008916"/>
            <a:ext cx="3657600" cy="266804"/>
          </a:xfrm>
          <a:prstGeom prst="rect">
            <a:avLst/>
          </a:prstGeom>
          <a:noFill/>
        </p:spPr>
        <p:txBody>
          <a:bodyPr wrap="square">
            <a:spAutoFit/>
          </a:body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spTree>
    <p:extLst>
      <p:ext uri="{BB962C8B-B14F-4D97-AF65-F5344CB8AC3E}">
        <p14:creationId xmlns:p14="http://schemas.microsoft.com/office/powerpoint/2010/main" val="1439755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AF401-F01E-4581-AF85-7FB2310BF02A}"/>
              </a:ext>
            </a:extLst>
          </p:cNvPr>
          <p:cNvSpPr>
            <a:spLocks noGrp="1"/>
          </p:cNvSpPr>
          <p:nvPr>
            <p:ph type="title"/>
          </p:nvPr>
        </p:nvSpPr>
        <p:spPr>
          <a:xfrm>
            <a:off x="457200" y="223209"/>
            <a:ext cx="6583680" cy="1052511"/>
          </a:xfrm>
        </p:spPr>
        <p:txBody>
          <a:bodyPr/>
          <a:lstStyle/>
          <a:p>
            <a:pPr algn="l"/>
            <a:r>
              <a:rPr lang="en-US" sz="2000" kern="0" dirty="0">
                <a:latin typeface="Garamond" panose="02020404030301010803" pitchFamily="18" charset="0"/>
                <a:cs typeface="Times New Roman" pitchFamily="18" charset="0"/>
              </a:rPr>
              <a:t>School Building Authority Members</a:t>
            </a:r>
            <a:endParaRPr lang="en-US" sz="2000" dirty="0"/>
          </a:p>
        </p:txBody>
      </p:sp>
      <p:sp>
        <p:nvSpPr>
          <p:cNvPr id="3" name="Content Placeholder 2">
            <a:extLst>
              <a:ext uri="{FF2B5EF4-FFF2-40B4-BE49-F238E27FC236}">
                <a16:creationId xmlns:a16="http://schemas.microsoft.com/office/drawing/2014/main" id="{11347C91-5EC2-407A-88A8-F31518762ABC}"/>
              </a:ext>
            </a:extLst>
          </p:cNvPr>
          <p:cNvSpPr>
            <a:spLocks noGrp="1"/>
          </p:cNvSpPr>
          <p:nvPr>
            <p:ph idx="1"/>
          </p:nvPr>
        </p:nvSpPr>
        <p:spPr>
          <a:xfrm>
            <a:off x="365760" y="1250314"/>
            <a:ext cx="6583680" cy="7207886"/>
          </a:xfrm>
        </p:spPr>
        <p:txBody>
          <a:bodyPr/>
          <a:lstStyle/>
          <a:p>
            <a:endParaRPr lang="en-US" sz="1600" dirty="0">
              <a:latin typeface="Garamond" panose="02020404030301010803" pitchFamily="18" charset="0"/>
            </a:endParaRPr>
          </a:p>
          <a:p>
            <a:r>
              <a:rPr lang="en-US" sz="1800" b="1" dirty="0">
                <a:latin typeface="Garamond" panose="02020404030301010803" pitchFamily="18" charset="0"/>
              </a:rPr>
              <a:t>Statutory President– Governor Jim Justice</a:t>
            </a:r>
          </a:p>
          <a:p>
            <a:r>
              <a:rPr lang="en-US" sz="1800" b="1" dirty="0">
                <a:latin typeface="Garamond" panose="02020404030301010803" pitchFamily="18" charset="0"/>
              </a:rPr>
              <a:t>Governor’s Designee/Authority Chair – Brian Abraham</a:t>
            </a:r>
          </a:p>
          <a:p>
            <a:r>
              <a:rPr lang="en-US" sz="1800" b="1" dirty="0">
                <a:latin typeface="Garamond" panose="02020404030301010803" pitchFamily="18" charset="0"/>
              </a:rPr>
              <a:t>Governor’s Appointee Authority Members</a:t>
            </a:r>
          </a:p>
          <a:p>
            <a:pPr lvl="1"/>
            <a:r>
              <a:rPr lang="en-US" sz="1800" dirty="0">
                <a:latin typeface="Garamond" panose="02020404030301010803" pitchFamily="18" charset="0"/>
              </a:rPr>
              <a:t>Mr. Chris Morris, Vice Chair</a:t>
            </a:r>
          </a:p>
          <a:p>
            <a:pPr lvl="1"/>
            <a:r>
              <a:rPr lang="en-US" sz="1800" dirty="0">
                <a:latin typeface="Garamond" panose="02020404030301010803" pitchFamily="18" charset="0"/>
              </a:rPr>
              <a:t>Mr. Don Bower</a:t>
            </a:r>
          </a:p>
          <a:p>
            <a:pPr lvl="1"/>
            <a:r>
              <a:rPr lang="en-US" sz="1800" dirty="0">
                <a:latin typeface="Garamond" panose="02020404030301010803" pitchFamily="18" charset="0"/>
              </a:rPr>
              <a:t>Mr. Gregory Wooten</a:t>
            </a:r>
          </a:p>
          <a:p>
            <a:pPr lvl="1"/>
            <a:r>
              <a:rPr lang="en-US" sz="1800" dirty="0">
                <a:latin typeface="Garamond" panose="02020404030301010803" pitchFamily="18" charset="0"/>
              </a:rPr>
              <a:t>Ms. Sandra Hamilton</a:t>
            </a:r>
          </a:p>
          <a:p>
            <a:pPr lvl="1"/>
            <a:r>
              <a:rPr lang="en-US" sz="1800" dirty="0">
                <a:latin typeface="Garamond" panose="02020404030301010803" pitchFamily="18" charset="0"/>
              </a:rPr>
              <a:t>Mr. Thomas R. Minturn</a:t>
            </a:r>
          </a:p>
          <a:p>
            <a:r>
              <a:rPr lang="en-US" sz="1800" b="1" dirty="0">
                <a:latin typeface="Garamond" panose="02020404030301010803" pitchFamily="18" charset="0"/>
              </a:rPr>
              <a:t>State Board of Education Authority Members</a:t>
            </a:r>
          </a:p>
          <a:p>
            <a:pPr lvl="1"/>
            <a:r>
              <a:rPr lang="en-US" sz="1800" dirty="0">
                <a:latin typeface="Garamond" panose="02020404030301010803" pitchFamily="18" charset="0"/>
              </a:rPr>
              <a:t>Michele Blatt, State Superintendent of Schools</a:t>
            </a:r>
          </a:p>
          <a:p>
            <a:pPr lvl="1"/>
            <a:r>
              <a:rPr lang="en-US" sz="1800" dirty="0">
                <a:latin typeface="Garamond" panose="02020404030301010803" pitchFamily="18" charset="0"/>
              </a:rPr>
              <a:t>Ms. Nancy White, Secretary</a:t>
            </a:r>
          </a:p>
          <a:p>
            <a:pPr lvl="1"/>
            <a:r>
              <a:rPr lang="en-US" sz="1800" dirty="0">
                <a:latin typeface="Garamond" panose="02020404030301010803" pitchFamily="18" charset="0"/>
              </a:rPr>
              <a:t>Mr. L. Paul Hardesty</a:t>
            </a:r>
          </a:p>
          <a:p>
            <a:pPr lvl="1"/>
            <a:r>
              <a:rPr lang="en-US" sz="1800" dirty="0">
                <a:latin typeface="Garamond" panose="02020404030301010803" pitchFamily="18" charset="0"/>
              </a:rPr>
              <a:t>Dr. Daniel D. Snavely</a:t>
            </a:r>
          </a:p>
          <a:p>
            <a:endParaRPr lang="en-US" sz="2200" b="1" dirty="0">
              <a:latin typeface="Garamond" panose="02020404030301010803" pitchFamily="18" charset="0"/>
            </a:endParaRPr>
          </a:p>
          <a:p>
            <a:endParaRPr lang="en-US" sz="1800" dirty="0">
              <a:latin typeface="Garamond" panose="02020404030301010803" pitchFamily="18" charset="0"/>
            </a:endParaRPr>
          </a:p>
          <a:p>
            <a:endParaRPr lang="en-US" sz="1800" dirty="0">
              <a:latin typeface="Garamond" panose="02020404030301010803" pitchFamily="18" charset="0"/>
            </a:endParaRPr>
          </a:p>
          <a:p>
            <a:endParaRPr lang="en-US" sz="1800" dirty="0">
              <a:latin typeface="Garamond" panose="02020404030301010803" pitchFamily="18" charset="0"/>
            </a:endParaRPr>
          </a:p>
          <a:p>
            <a:pPr marL="0" indent="0">
              <a:buNone/>
            </a:pPr>
            <a:endParaRPr lang="en-US" sz="1200"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5ACCB14C-9E37-4ABA-90B7-00410D044E48}"/>
              </a:ext>
            </a:extLst>
          </p:cNvPr>
          <p:cNvSpPr>
            <a:spLocks noGrp="1"/>
          </p:cNvSpPr>
          <p:nvPr>
            <p:ph type="sldNum" sz="quarter" idx="12"/>
          </p:nvPr>
        </p:nvSpPr>
        <p:spPr/>
        <p:txBody>
          <a:bodyPr/>
          <a:lstStyle/>
          <a:p>
            <a:pPr>
              <a:defRPr/>
            </a:pPr>
            <a:fld id="{4AE1AA61-EFF6-4531-8CEF-7DD26733DA74}" type="slidenum">
              <a:rPr lang="en-US" sz="1000" smtClean="0">
                <a:latin typeface="Garamond" panose="02020404030301010803" pitchFamily="18" charset="0"/>
              </a:rPr>
              <a:pPr>
                <a:defRPr/>
              </a:pPr>
              <a:t>4</a:t>
            </a:fld>
            <a:endParaRPr lang="en-US" sz="1000" dirty="0">
              <a:latin typeface="Garamond" panose="02020404030301010803" pitchFamily="18" charset="0"/>
            </a:endParaRPr>
          </a:p>
        </p:txBody>
      </p:sp>
      <p:cxnSp>
        <p:nvCxnSpPr>
          <p:cNvPr id="5" name="Straight Connector 4">
            <a:extLst>
              <a:ext uri="{FF2B5EF4-FFF2-40B4-BE49-F238E27FC236}">
                <a16:creationId xmlns:a16="http://schemas.microsoft.com/office/drawing/2014/main" id="{49D61739-9CE2-4CAD-9C92-674DA649AD78}"/>
              </a:ext>
            </a:extLst>
          </p:cNvPr>
          <p:cNvCxnSpPr>
            <a:cxnSpLocks/>
          </p:cNvCxnSpPr>
          <p:nvPr/>
        </p:nvCxnSpPr>
        <p:spPr>
          <a:xfrm>
            <a:off x="533400" y="1008916"/>
            <a:ext cx="67818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F84D043-4004-46E7-B49E-DE0496680362}"/>
              </a:ext>
            </a:extLst>
          </p:cNvPr>
          <p:cNvSpPr txBox="1"/>
          <p:nvPr/>
        </p:nvSpPr>
        <p:spPr>
          <a:xfrm>
            <a:off x="3048000" y="1008916"/>
            <a:ext cx="3657600" cy="266804"/>
          </a:xfrm>
          <a:prstGeom prst="rect">
            <a:avLst/>
          </a:prstGeom>
          <a:noFill/>
        </p:spPr>
        <p:txBody>
          <a:bodyPr wrap="square">
            <a:spAutoFit/>
          </a:body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spTree>
    <p:extLst>
      <p:ext uri="{BB962C8B-B14F-4D97-AF65-F5344CB8AC3E}">
        <p14:creationId xmlns:p14="http://schemas.microsoft.com/office/powerpoint/2010/main" val="1841021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AF401-F01E-4581-AF85-7FB2310BF02A}"/>
              </a:ext>
            </a:extLst>
          </p:cNvPr>
          <p:cNvSpPr>
            <a:spLocks noGrp="1"/>
          </p:cNvSpPr>
          <p:nvPr>
            <p:ph type="title"/>
          </p:nvPr>
        </p:nvSpPr>
        <p:spPr>
          <a:xfrm>
            <a:off x="457200" y="223209"/>
            <a:ext cx="6583680" cy="1052511"/>
          </a:xfrm>
        </p:spPr>
        <p:txBody>
          <a:bodyPr/>
          <a:lstStyle/>
          <a:p>
            <a:pPr algn="l"/>
            <a:r>
              <a:rPr lang="en-US" sz="2000" kern="0" dirty="0">
                <a:latin typeface="Garamond" panose="02020404030301010803" pitchFamily="18" charset="0"/>
                <a:cs typeface="Times New Roman" pitchFamily="18" charset="0"/>
              </a:rPr>
              <a:t>School Building Authority Staff Members</a:t>
            </a:r>
            <a:endParaRPr lang="en-US" sz="2000" dirty="0"/>
          </a:p>
        </p:txBody>
      </p:sp>
      <p:sp>
        <p:nvSpPr>
          <p:cNvPr id="3" name="Content Placeholder 2">
            <a:extLst>
              <a:ext uri="{FF2B5EF4-FFF2-40B4-BE49-F238E27FC236}">
                <a16:creationId xmlns:a16="http://schemas.microsoft.com/office/drawing/2014/main" id="{11347C91-5EC2-407A-88A8-F31518762ABC}"/>
              </a:ext>
            </a:extLst>
          </p:cNvPr>
          <p:cNvSpPr>
            <a:spLocks noGrp="1"/>
          </p:cNvSpPr>
          <p:nvPr>
            <p:ph idx="1"/>
          </p:nvPr>
        </p:nvSpPr>
        <p:spPr>
          <a:xfrm>
            <a:off x="365760" y="1250314"/>
            <a:ext cx="6583680" cy="7207886"/>
          </a:xfrm>
        </p:spPr>
        <p:txBody>
          <a:bodyPr/>
          <a:lstStyle/>
          <a:p>
            <a:endParaRPr lang="en-US" sz="1600" dirty="0">
              <a:latin typeface="Garamond" panose="02020404030301010803" pitchFamily="18" charset="0"/>
            </a:endParaRPr>
          </a:p>
          <a:p>
            <a:pPr marL="0" indent="0">
              <a:buNone/>
            </a:pPr>
            <a:r>
              <a:rPr lang="en-US" sz="1100" b="0" dirty="0">
                <a:effectLst/>
              </a:rPr>
              <a:t>  </a:t>
            </a:r>
            <a:endParaRPr lang="en-US" sz="1800" dirty="0">
              <a:latin typeface="Garamond" panose="02020404030301010803" pitchFamily="18" charset="0"/>
            </a:endParaRPr>
          </a:p>
          <a:p>
            <a:r>
              <a:rPr lang="en-US" sz="1800" b="1" dirty="0">
                <a:latin typeface="Garamond" panose="02020404030301010803" pitchFamily="18" charset="0"/>
              </a:rPr>
              <a:t>Executive Director – Andy Neptune</a:t>
            </a:r>
          </a:p>
          <a:p>
            <a:pPr lvl="1"/>
            <a:r>
              <a:rPr lang="en-US" sz="1800" dirty="0">
                <a:latin typeface="Garamond" panose="02020404030301010803" pitchFamily="18" charset="0"/>
              </a:rPr>
              <a:t>Executive Assistant – Shannon Driver</a:t>
            </a:r>
          </a:p>
          <a:p>
            <a:r>
              <a:rPr lang="en-US" sz="1800" b="1" dirty="0">
                <a:latin typeface="Garamond" panose="02020404030301010803" pitchFamily="18" charset="0"/>
              </a:rPr>
              <a:t>Architecture Staff</a:t>
            </a:r>
          </a:p>
          <a:p>
            <a:pPr lvl="1"/>
            <a:r>
              <a:rPr lang="en-US" sz="1800" dirty="0">
                <a:latin typeface="Garamond" panose="02020404030301010803" pitchFamily="18" charset="0"/>
              </a:rPr>
              <a:t>Director of Architectural Services – Dana Womack</a:t>
            </a:r>
          </a:p>
          <a:p>
            <a:pPr lvl="1"/>
            <a:r>
              <a:rPr lang="en-US" sz="1800" dirty="0">
                <a:latin typeface="Garamond" panose="02020404030301010803" pitchFamily="18" charset="0"/>
              </a:rPr>
              <a:t>Asst. Director of Architectural Services – Tommy Young</a:t>
            </a:r>
          </a:p>
          <a:p>
            <a:pPr lvl="1"/>
            <a:r>
              <a:rPr lang="en-US" sz="1800" dirty="0">
                <a:latin typeface="Garamond" panose="02020404030301010803" pitchFamily="18" charset="0"/>
              </a:rPr>
              <a:t>Asst. Director of Architectural Services – Joyce VanGilder</a:t>
            </a:r>
          </a:p>
          <a:p>
            <a:pPr lvl="1"/>
            <a:r>
              <a:rPr lang="en-US" sz="1800" dirty="0">
                <a:latin typeface="Garamond" panose="02020404030301010803" pitchFamily="18" charset="0"/>
              </a:rPr>
              <a:t>Asst. Director of Architectural Services – Mark Miller</a:t>
            </a:r>
          </a:p>
          <a:p>
            <a:pPr lvl="1"/>
            <a:r>
              <a:rPr lang="en-US" sz="1800" dirty="0">
                <a:latin typeface="Garamond" panose="02020404030301010803" pitchFamily="18" charset="0"/>
              </a:rPr>
              <a:t>Coordinator of Architectural Services – Angie Bradley</a:t>
            </a:r>
          </a:p>
          <a:p>
            <a:r>
              <a:rPr lang="en-US" sz="1800" b="1" dirty="0">
                <a:latin typeface="Garamond" panose="02020404030301010803" pitchFamily="18" charset="0"/>
              </a:rPr>
              <a:t>Finance Staff</a:t>
            </a:r>
          </a:p>
          <a:p>
            <a:pPr lvl="1"/>
            <a:r>
              <a:rPr lang="en-US" sz="1800" dirty="0">
                <a:latin typeface="Garamond" panose="02020404030301010803" pitchFamily="18" charset="0"/>
              </a:rPr>
              <a:t>Chief Financial Officer – Jordan Kirk</a:t>
            </a:r>
          </a:p>
          <a:p>
            <a:pPr lvl="1"/>
            <a:r>
              <a:rPr lang="en-US" sz="1800" dirty="0">
                <a:latin typeface="Garamond" panose="02020404030301010803" pitchFamily="18" charset="0"/>
              </a:rPr>
              <a:t>SBA FEMA Team Lead – Christina Dyess</a:t>
            </a:r>
          </a:p>
          <a:p>
            <a:pPr lvl="1"/>
            <a:r>
              <a:rPr lang="en-US" sz="1800" dirty="0">
                <a:latin typeface="Garamond" panose="02020404030301010803" pitchFamily="18" charset="0"/>
              </a:rPr>
              <a:t>Coordinator of Financial Services – Lisa Wilkinson</a:t>
            </a:r>
          </a:p>
          <a:p>
            <a:pPr lvl="1"/>
            <a:r>
              <a:rPr lang="en-US" sz="1800" dirty="0">
                <a:latin typeface="Garamond" panose="02020404030301010803" pitchFamily="18" charset="0"/>
              </a:rPr>
              <a:t>Coordinator of Administrative Services – Tamela Brewer</a:t>
            </a:r>
          </a:p>
          <a:p>
            <a:endParaRPr lang="en-US" sz="2200" b="1" dirty="0">
              <a:latin typeface="Garamond" panose="02020404030301010803" pitchFamily="18" charset="0"/>
            </a:endParaRPr>
          </a:p>
          <a:p>
            <a:pPr lvl="1"/>
            <a:endParaRPr lang="en-US" sz="1400" dirty="0">
              <a:latin typeface="Garamond" panose="02020404030301010803" pitchFamily="18" charset="0"/>
            </a:endParaRPr>
          </a:p>
          <a:p>
            <a:pPr lvl="1"/>
            <a:endParaRPr lang="en-US" sz="1400" dirty="0">
              <a:latin typeface="Garamond" panose="02020404030301010803" pitchFamily="18" charset="0"/>
            </a:endParaRPr>
          </a:p>
          <a:p>
            <a:pPr marL="0" indent="0">
              <a:buNone/>
            </a:pPr>
            <a:endParaRPr lang="en-US" sz="1200"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5ACCB14C-9E37-4ABA-90B7-00410D044E48}"/>
              </a:ext>
            </a:extLst>
          </p:cNvPr>
          <p:cNvSpPr>
            <a:spLocks noGrp="1"/>
          </p:cNvSpPr>
          <p:nvPr>
            <p:ph type="sldNum" sz="quarter" idx="12"/>
          </p:nvPr>
        </p:nvSpPr>
        <p:spPr/>
        <p:txBody>
          <a:bodyPr/>
          <a:lstStyle/>
          <a:p>
            <a:pPr>
              <a:defRPr/>
            </a:pPr>
            <a:fld id="{4AE1AA61-EFF6-4531-8CEF-7DD26733DA74}" type="slidenum">
              <a:rPr lang="en-US" sz="1000" smtClean="0">
                <a:latin typeface="Garamond" panose="02020404030301010803" pitchFamily="18" charset="0"/>
              </a:rPr>
              <a:pPr>
                <a:defRPr/>
              </a:pPr>
              <a:t>5</a:t>
            </a:fld>
            <a:endParaRPr lang="en-US" sz="1000" dirty="0">
              <a:latin typeface="Garamond" panose="02020404030301010803" pitchFamily="18" charset="0"/>
            </a:endParaRPr>
          </a:p>
        </p:txBody>
      </p:sp>
      <p:cxnSp>
        <p:nvCxnSpPr>
          <p:cNvPr id="5" name="Straight Connector 4">
            <a:extLst>
              <a:ext uri="{FF2B5EF4-FFF2-40B4-BE49-F238E27FC236}">
                <a16:creationId xmlns:a16="http://schemas.microsoft.com/office/drawing/2014/main" id="{49D61739-9CE2-4CAD-9C92-674DA649AD78}"/>
              </a:ext>
            </a:extLst>
          </p:cNvPr>
          <p:cNvCxnSpPr>
            <a:cxnSpLocks/>
          </p:cNvCxnSpPr>
          <p:nvPr/>
        </p:nvCxnSpPr>
        <p:spPr>
          <a:xfrm>
            <a:off x="533400" y="1008916"/>
            <a:ext cx="67818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F84D043-4004-46E7-B49E-DE0496680362}"/>
              </a:ext>
            </a:extLst>
          </p:cNvPr>
          <p:cNvSpPr txBox="1"/>
          <p:nvPr/>
        </p:nvSpPr>
        <p:spPr>
          <a:xfrm>
            <a:off x="3048000" y="1008916"/>
            <a:ext cx="3657600" cy="266804"/>
          </a:xfrm>
          <a:prstGeom prst="rect">
            <a:avLst/>
          </a:prstGeom>
          <a:noFill/>
        </p:spPr>
        <p:txBody>
          <a:bodyPr wrap="square">
            <a:spAutoFit/>
          </a:body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spTree>
    <p:extLst>
      <p:ext uri="{BB962C8B-B14F-4D97-AF65-F5344CB8AC3E}">
        <p14:creationId xmlns:p14="http://schemas.microsoft.com/office/powerpoint/2010/main" val="942462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AF401-F01E-4581-AF85-7FB2310BF02A}"/>
              </a:ext>
            </a:extLst>
          </p:cNvPr>
          <p:cNvSpPr>
            <a:spLocks noGrp="1"/>
          </p:cNvSpPr>
          <p:nvPr>
            <p:ph type="title"/>
          </p:nvPr>
        </p:nvSpPr>
        <p:spPr>
          <a:xfrm>
            <a:off x="457200" y="223209"/>
            <a:ext cx="6583680" cy="1052511"/>
          </a:xfrm>
        </p:spPr>
        <p:txBody>
          <a:bodyPr/>
          <a:lstStyle/>
          <a:p>
            <a:pPr algn="l"/>
            <a:r>
              <a:rPr lang="en-US" sz="2000" kern="0" dirty="0">
                <a:latin typeface="Garamond" panose="02020404030301010803" pitchFamily="18" charset="0"/>
                <a:cs typeface="Times New Roman" pitchFamily="18" charset="0"/>
              </a:rPr>
              <a:t>Grant Types</a:t>
            </a:r>
            <a:endParaRPr lang="en-US" sz="2000" dirty="0"/>
          </a:p>
        </p:txBody>
      </p:sp>
      <p:sp>
        <p:nvSpPr>
          <p:cNvPr id="3" name="Content Placeholder 2">
            <a:extLst>
              <a:ext uri="{FF2B5EF4-FFF2-40B4-BE49-F238E27FC236}">
                <a16:creationId xmlns:a16="http://schemas.microsoft.com/office/drawing/2014/main" id="{11347C91-5EC2-407A-88A8-F31518762ABC}"/>
              </a:ext>
            </a:extLst>
          </p:cNvPr>
          <p:cNvSpPr>
            <a:spLocks noGrp="1"/>
          </p:cNvSpPr>
          <p:nvPr>
            <p:ph idx="1"/>
          </p:nvPr>
        </p:nvSpPr>
        <p:spPr>
          <a:xfrm>
            <a:off x="365760" y="1250314"/>
            <a:ext cx="6583680" cy="7207886"/>
          </a:xfrm>
        </p:spPr>
        <p:txBody>
          <a:bodyPr/>
          <a:lstStyle/>
          <a:p>
            <a:endParaRPr lang="en-US" sz="1600" dirty="0">
              <a:latin typeface="Garamond" panose="02020404030301010803" pitchFamily="18" charset="0"/>
            </a:endParaRPr>
          </a:p>
          <a:p>
            <a:r>
              <a:rPr lang="en-US" sz="1800" dirty="0">
                <a:latin typeface="Garamond" panose="02020404030301010803" pitchFamily="18" charset="0"/>
              </a:rPr>
              <a:t>NEEDS</a:t>
            </a:r>
          </a:p>
          <a:p>
            <a:r>
              <a:rPr lang="en-US" sz="1800" dirty="0">
                <a:latin typeface="Garamond" panose="02020404030301010803" pitchFamily="18" charset="0"/>
              </a:rPr>
              <a:t>MIP (Major Improvement Projects)</a:t>
            </a:r>
          </a:p>
          <a:p>
            <a:r>
              <a:rPr lang="en-US" sz="1800" dirty="0">
                <a:latin typeface="Garamond" panose="02020404030301010803" pitchFamily="18" charset="0"/>
              </a:rPr>
              <a:t>MCS (Multi-County Statewide)</a:t>
            </a:r>
          </a:p>
          <a:p>
            <a:pPr lvl="1"/>
            <a:r>
              <a:rPr lang="en-US" sz="1400" dirty="0">
                <a:latin typeface="Garamond" panose="02020404030301010803" pitchFamily="18" charset="0"/>
              </a:rPr>
              <a:t>Formerly known as 3% Grants</a:t>
            </a:r>
          </a:p>
          <a:p>
            <a:r>
              <a:rPr lang="en-US" sz="1800" dirty="0">
                <a:latin typeface="Garamond" panose="02020404030301010803" pitchFamily="18" charset="0"/>
              </a:rPr>
              <a:t>Emergency</a:t>
            </a:r>
          </a:p>
          <a:p>
            <a:r>
              <a:rPr lang="en-US" sz="1800" dirty="0">
                <a:latin typeface="Garamond" panose="02020404030301010803" pitchFamily="18" charset="0"/>
              </a:rPr>
              <a:t>Distressed County Emergency</a:t>
            </a:r>
          </a:p>
          <a:p>
            <a:r>
              <a:rPr lang="en-US" sz="1800" dirty="0">
                <a:latin typeface="Garamond" panose="02020404030301010803" pitchFamily="18" charset="0"/>
              </a:rPr>
              <a:t>FEMA Grants</a:t>
            </a:r>
          </a:p>
          <a:p>
            <a:pPr marL="0" indent="0">
              <a:buNone/>
            </a:pPr>
            <a:endParaRPr lang="en-US" sz="1200"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5ACCB14C-9E37-4ABA-90B7-00410D044E48}"/>
              </a:ext>
            </a:extLst>
          </p:cNvPr>
          <p:cNvSpPr>
            <a:spLocks noGrp="1"/>
          </p:cNvSpPr>
          <p:nvPr>
            <p:ph type="sldNum" sz="quarter" idx="12"/>
          </p:nvPr>
        </p:nvSpPr>
        <p:spPr/>
        <p:txBody>
          <a:bodyPr/>
          <a:lstStyle/>
          <a:p>
            <a:pPr>
              <a:defRPr/>
            </a:pPr>
            <a:fld id="{4AE1AA61-EFF6-4531-8CEF-7DD26733DA74}" type="slidenum">
              <a:rPr lang="en-US" sz="1000" smtClean="0">
                <a:latin typeface="Garamond" panose="02020404030301010803" pitchFamily="18" charset="0"/>
              </a:rPr>
              <a:pPr>
                <a:defRPr/>
              </a:pPr>
              <a:t>6</a:t>
            </a:fld>
            <a:endParaRPr lang="en-US" sz="1000" dirty="0">
              <a:latin typeface="Garamond" panose="02020404030301010803" pitchFamily="18" charset="0"/>
            </a:endParaRPr>
          </a:p>
        </p:txBody>
      </p:sp>
      <p:cxnSp>
        <p:nvCxnSpPr>
          <p:cNvPr id="5" name="Straight Connector 4">
            <a:extLst>
              <a:ext uri="{FF2B5EF4-FFF2-40B4-BE49-F238E27FC236}">
                <a16:creationId xmlns:a16="http://schemas.microsoft.com/office/drawing/2014/main" id="{49D61739-9CE2-4CAD-9C92-674DA649AD78}"/>
              </a:ext>
            </a:extLst>
          </p:cNvPr>
          <p:cNvCxnSpPr>
            <a:cxnSpLocks/>
          </p:cNvCxnSpPr>
          <p:nvPr/>
        </p:nvCxnSpPr>
        <p:spPr>
          <a:xfrm>
            <a:off x="533400" y="1008916"/>
            <a:ext cx="67818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F84D043-4004-46E7-B49E-DE0496680362}"/>
              </a:ext>
            </a:extLst>
          </p:cNvPr>
          <p:cNvSpPr txBox="1"/>
          <p:nvPr/>
        </p:nvSpPr>
        <p:spPr>
          <a:xfrm>
            <a:off x="3048000" y="1008916"/>
            <a:ext cx="3657600" cy="266804"/>
          </a:xfrm>
          <a:prstGeom prst="rect">
            <a:avLst/>
          </a:prstGeom>
          <a:noFill/>
        </p:spPr>
        <p:txBody>
          <a:bodyPr wrap="square">
            <a:spAutoFit/>
          </a:body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sp>
        <p:nvSpPr>
          <p:cNvPr id="9" name="Content Placeholder 2">
            <a:extLst>
              <a:ext uri="{FF2B5EF4-FFF2-40B4-BE49-F238E27FC236}">
                <a16:creationId xmlns:a16="http://schemas.microsoft.com/office/drawing/2014/main" id="{2FB50CD2-DDD3-4E6E-888C-8018BB39A2DA}"/>
              </a:ext>
            </a:extLst>
          </p:cNvPr>
          <p:cNvSpPr txBox="1">
            <a:spLocks/>
          </p:cNvSpPr>
          <p:nvPr/>
        </p:nvSpPr>
        <p:spPr bwMode="auto">
          <a:xfrm>
            <a:off x="838200" y="8072382"/>
            <a:ext cx="5946808" cy="30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ctr">
              <a:buFontTx/>
              <a:buNone/>
              <a:tabLst>
                <a:tab pos="4857750" algn="l"/>
                <a:tab pos="5772150" algn="l"/>
              </a:tabLst>
            </a:pPr>
            <a:r>
              <a:rPr lang="en-US" sz="1000" i="1" kern="0" dirty="0">
                <a:latin typeface="Garamond" panose="02020404030301010803" pitchFamily="18" charset="0"/>
                <a:cs typeface="Times New Roman" panose="02020603050405020304" pitchFamily="18" charset="0"/>
              </a:rPr>
              <a:t>Jefferson County: New </a:t>
            </a:r>
            <a:r>
              <a:rPr lang="en-US" sz="1000" i="1" kern="0" dirty="0" err="1">
                <a:latin typeface="Garamond" panose="02020404030301010803" pitchFamily="18" charset="0"/>
                <a:cs typeface="Times New Roman" panose="02020603050405020304" pitchFamily="18" charset="0"/>
              </a:rPr>
              <a:t>Ranson</a:t>
            </a:r>
            <a:r>
              <a:rPr lang="en-US" sz="1000" i="1" kern="0" dirty="0">
                <a:latin typeface="Garamond" panose="02020404030301010803" pitchFamily="18" charset="0"/>
                <a:cs typeface="Times New Roman" panose="02020603050405020304" pitchFamily="18" charset="0"/>
              </a:rPr>
              <a:t> Elementary under construction ICF Walls – 9/6/23</a:t>
            </a:r>
          </a:p>
        </p:txBody>
      </p:sp>
      <p:pic>
        <p:nvPicPr>
          <p:cNvPr id="8" name="Picture 7" descr="A building under construction with dirt and trees&#10;&#10;Description automatically generated">
            <a:extLst>
              <a:ext uri="{FF2B5EF4-FFF2-40B4-BE49-F238E27FC236}">
                <a16:creationId xmlns:a16="http://schemas.microsoft.com/office/drawing/2014/main" id="{C0AF5241-0B2F-3009-ECAC-16A9096C81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701" y="3754195"/>
            <a:ext cx="5379797" cy="4037410"/>
          </a:xfrm>
          <a:prstGeom prst="rect">
            <a:avLst/>
          </a:prstGeom>
        </p:spPr>
      </p:pic>
    </p:spTree>
    <p:extLst>
      <p:ext uri="{BB962C8B-B14F-4D97-AF65-F5344CB8AC3E}">
        <p14:creationId xmlns:p14="http://schemas.microsoft.com/office/powerpoint/2010/main" val="3292138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AF401-F01E-4581-AF85-7FB2310BF02A}"/>
              </a:ext>
            </a:extLst>
          </p:cNvPr>
          <p:cNvSpPr>
            <a:spLocks noGrp="1"/>
          </p:cNvSpPr>
          <p:nvPr>
            <p:ph type="title"/>
          </p:nvPr>
        </p:nvSpPr>
        <p:spPr>
          <a:xfrm>
            <a:off x="457200" y="223209"/>
            <a:ext cx="6583680" cy="1052511"/>
          </a:xfrm>
        </p:spPr>
        <p:txBody>
          <a:bodyPr/>
          <a:lstStyle/>
          <a:p>
            <a:pPr algn="l"/>
            <a:r>
              <a:rPr lang="en-US" sz="2000" kern="0" dirty="0">
                <a:latin typeface="Garamond" panose="02020404030301010803" pitchFamily="18" charset="0"/>
                <a:cs typeface="Times New Roman" pitchFamily="18" charset="0"/>
              </a:rPr>
              <a:t>NEEDS Grant Projects</a:t>
            </a:r>
            <a:endParaRPr lang="en-US" sz="2000" dirty="0"/>
          </a:p>
        </p:txBody>
      </p:sp>
      <p:sp>
        <p:nvSpPr>
          <p:cNvPr id="3" name="Content Placeholder 2">
            <a:extLst>
              <a:ext uri="{FF2B5EF4-FFF2-40B4-BE49-F238E27FC236}">
                <a16:creationId xmlns:a16="http://schemas.microsoft.com/office/drawing/2014/main" id="{11347C91-5EC2-407A-88A8-F31518762ABC}"/>
              </a:ext>
            </a:extLst>
          </p:cNvPr>
          <p:cNvSpPr>
            <a:spLocks noGrp="1"/>
          </p:cNvSpPr>
          <p:nvPr>
            <p:ph idx="1"/>
          </p:nvPr>
        </p:nvSpPr>
        <p:spPr>
          <a:xfrm>
            <a:off x="365760" y="1250314"/>
            <a:ext cx="6583680" cy="7207886"/>
          </a:xfrm>
        </p:spPr>
        <p:txBody>
          <a:bodyPr/>
          <a:lstStyle/>
          <a:p>
            <a:endParaRPr lang="en-US" sz="1600" dirty="0">
              <a:latin typeface="Garamond" panose="02020404030301010803" pitchFamily="18" charset="0"/>
            </a:endParaRPr>
          </a:p>
          <a:p>
            <a:r>
              <a:rPr lang="en-US" sz="1800" dirty="0">
                <a:latin typeface="Garamond" panose="02020404030301010803" pitchFamily="18" charset="0"/>
              </a:rPr>
              <a:t>New Schools &amp; Major Renovations</a:t>
            </a:r>
          </a:p>
          <a:p>
            <a:pPr lvl="1"/>
            <a:r>
              <a:rPr lang="en-US" sz="1600" dirty="0">
                <a:latin typeface="Garamond" panose="02020404030301010803" pitchFamily="18" charset="0"/>
              </a:rPr>
              <a:t>Multi-million-dollar project awards</a:t>
            </a:r>
          </a:p>
          <a:p>
            <a:pPr lvl="1"/>
            <a:r>
              <a:rPr lang="en-US" sz="1600" dirty="0">
                <a:latin typeface="Garamond" panose="02020404030301010803" pitchFamily="18" charset="0"/>
              </a:rPr>
              <a:t>Must be part of 10-year CEFP</a:t>
            </a:r>
          </a:p>
          <a:p>
            <a:r>
              <a:rPr lang="en-US" sz="1800" dirty="0">
                <a:latin typeface="Garamond" panose="02020404030301010803" pitchFamily="18" charset="0"/>
              </a:rPr>
              <a:t>Application Process </a:t>
            </a:r>
          </a:p>
          <a:p>
            <a:pPr lvl="1"/>
            <a:r>
              <a:rPr lang="en-US" sz="1600" dirty="0">
                <a:latin typeface="Garamond" panose="02020404030301010803" pitchFamily="18" charset="0"/>
              </a:rPr>
              <a:t>Application deadline is normally in September</a:t>
            </a:r>
          </a:p>
          <a:p>
            <a:pPr lvl="2"/>
            <a:r>
              <a:rPr lang="en-US" sz="1400" dirty="0">
                <a:latin typeface="Garamond" panose="02020404030301010803" pitchFamily="18" charset="0"/>
              </a:rPr>
              <a:t>SBA Form 201</a:t>
            </a:r>
          </a:p>
          <a:p>
            <a:pPr lvl="2"/>
            <a:r>
              <a:rPr lang="en-US" sz="1400" dirty="0">
                <a:latin typeface="Garamond" panose="02020404030301010803" pitchFamily="18" charset="0"/>
              </a:rPr>
              <a:t>Project Budget Estimates</a:t>
            </a:r>
          </a:p>
          <a:p>
            <a:pPr lvl="1"/>
            <a:r>
              <a:rPr lang="en-US" sz="1600" dirty="0">
                <a:latin typeface="Garamond" panose="02020404030301010803" pitchFamily="18" charset="0"/>
              </a:rPr>
              <a:t>Superintendent Interviews are normally in November</a:t>
            </a:r>
          </a:p>
          <a:p>
            <a:pPr lvl="2"/>
            <a:r>
              <a:rPr lang="en-US" sz="1400" dirty="0">
                <a:latin typeface="Garamond" panose="02020404030301010803" pitchFamily="18" charset="0"/>
              </a:rPr>
              <a:t>Provide opportunity to express project importance and student impact</a:t>
            </a:r>
          </a:p>
          <a:p>
            <a:pPr lvl="2"/>
            <a:r>
              <a:rPr lang="en-US" sz="1400" dirty="0">
                <a:latin typeface="Garamond" panose="02020404030301010803" pitchFamily="18" charset="0"/>
              </a:rPr>
              <a:t>Clarify any issues/questions regarding the project</a:t>
            </a:r>
          </a:p>
          <a:p>
            <a:pPr lvl="2"/>
            <a:r>
              <a:rPr lang="en-US" sz="1400" dirty="0">
                <a:latin typeface="Garamond" panose="02020404030301010803" pitchFamily="18" charset="0"/>
              </a:rPr>
              <a:t>Familiarize SBA Members with projects </a:t>
            </a:r>
            <a:endParaRPr lang="en-US" sz="1600" dirty="0">
              <a:latin typeface="Garamond" panose="02020404030301010803" pitchFamily="18" charset="0"/>
            </a:endParaRPr>
          </a:p>
          <a:p>
            <a:pPr lvl="1"/>
            <a:r>
              <a:rPr lang="en-US" sz="1600" dirty="0">
                <a:latin typeface="Garamond" panose="02020404030301010803" pitchFamily="18" charset="0"/>
              </a:rPr>
              <a:t>Project Awards are normally in December</a:t>
            </a:r>
          </a:p>
          <a:p>
            <a:pPr marL="914382" lvl="2" indent="0">
              <a:buNone/>
            </a:pPr>
            <a:endParaRPr lang="en-US" sz="1400" dirty="0">
              <a:latin typeface="Garamond" panose="02020404030301010803" pitchFamily="18" charset="0"/>
            </a:endParaRPr>
          </a:p>
          <a:p>
            <a:pPr lvl="2"/>
            <a:endParaRPr lang="en-US" sz="1400" dirty="0">
              <a:latin typeface="Garamond" panose="02020404030301010803" pitchFamily="18" charset="0"/>
            </a:endParaRPr>
          </a:p>
          <a:p>
            <a:pPr lvl="1"/>
            <a:endParaRPr lang="en-US" sz="1400" dirty="0">
              <a:latin typeface="Garamond" panose="02020404030301010803" pitchFamily="18" charset="0"/>
            </a:endParaRPr>
          </a:p>
          <a:p>
            <a:pPr marL="0" indent="0">
              <a:buNone/>
            </a:pPr>
            <a:endParaRPr lang="en-US" sz="1200"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5ACCB14C-9E37-4ABA-90B7-00410D044E48}"/>
              </a:ext>
            </a:extLst>
          </p:cNvPr>
          <p:cNvSpPr>
            <a:spLocks noGrp="1"/>
          </p:cNvSpPr>
          <p:nvPr>
            <p:ph type="sldNum" sz="quarter" idx="12"/>
          </p:nvPr>
        </p:nvSpPr>
        <p:spPr/>
        <p:txBody>
          <a:bodyPr/>
          <a:lstStyle/>
          <a:p>
            <a:pPr>
              <a:defRPr/>
            </a:pPr>
            <a:fld id="{4AE1AA61-EFF6-4531-8CEF-7DD26733DA74}" type="slidenum">
              <a:rPr lang="en-US" sz="1000" smtClean="0">
                <a:latin typeface="Garamond" panose="02020404030301010803" pitchFamily="18" charset="0"/>
              </a:rPr>
              <a:pPr>
                <a:defRPr/>
              </a:pPr>
              <a:t>7</a:t>
            </a:fld>
            <a:endParaRPr lang="en-US" sz="1000" dirty="0">
              <a:latin typeface="Garamond" panose="02020404030301010803" pitchFamily="18" charset="0"/>
            </a:endParaRPr>
          </a:p>
        </p:txBody>
      </p:sp>
      <p:cxnSp>
        <p:nvCxnSpPr>
          <p:cNvPr id="5" name="Straight Connector 4">
            <a:extLst>
              <a:ext uri="{FF2B5EF4-FFF2-40B4-BE49-F238E27FC236}">
                <a16:creationId xmlns:a16="http://schemas.microsoft.com/office/drawing/2014/main" id="{49D61739-9CE2-4CAD-9C92-674DA649AD78}"/>
              </a:ext>
            </a:extLst>
          </p:cNvPr>
          <p:cNvCxnSpPr>
            <a:cxnSpLocks/>
          </p:cNvCxnSpPr>
          <p:nvPr/>
        </p:nvCxnSpPr>
        <p:spPr>
          <a:xfrm>
            <a:off x="533400" y="1008916"/>
            <a:ext cx="67818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F84D043-4004-46E7-B49E-DE0496680362}"/>
              </a:ext>
            </a:extLst>
          </p:cNvPr>
          <p:cNvSpPr txBox="1"/>
          <p:nvPr/>
        </p:nvSpPr>
        <p:spPr>
          <a:xfrm>
            <a:off x="3048000" y="1008916"/>
            <a:ext cx="3657600" cy="266804"/>
          </a:xfrm>
          <a:prstGeom prst="rect">
            <a:avLst/>
          </a:prstGeom>
          <a:noFill/>
        </p:spPr>
        <p:txBody>
          <a:bodyPr wrap="square">
            <a:spAutoFit/>
          </a:body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sp>
        <p:nvSpPr>
          <p:cNvPr id="9" name="Content Placeholder 2">
            <a:extLst>
              <a:ext uri="{FF2B5EF4-FFF2-40B4-BE49-F238E27FC236}">
                <a16:creationId xmlns:a16="http://schemas.microsoft.com/office/drawing/2014/main" id="{2FB50CD2-DDD3-4E6E-888C-8018BB39A2DA}"/>
              </a:ext>
            </a:extLst>
          </p:cNvPr>
          <p:cNvSpPr txBox="1">
            <a:spLocks/>
          </p:cNvSpPr>
          <p:nvPr/>
        </p:nvSpPr>
        <p:spPr bwMode="auto">
          <a:xfrm>
            <a:off x="844030" y="8489934"/>
            <a:ext cx="5946808" cy="30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ctr">
              <a:buFontTx/>
              <a:buNone/>
              <a:tabLst>
                <a:tab pos="4857750" algn="l"/>
                <a:tab pos="5772150" algn="l"/>
              </a:tabLst>
            </a:pPr>
            <a:r>
              <a:rPr lang="en-US" sz="1000" i="1" kern="0" dirty="0">
                <a:latin typeface="Garamond" panose="02020404030301010803" pitchFamily="18" charset="0"/>
                <a:cs typeface="Times New Roman" panose="02020603050405020304" pitchFamily="18" charset="0"/>
              </a:rPr>
              <a:t>Mineral County: Frankfort ES construction 7/6/23</a:t>
            </a:r>
          </a:p>
        </p:txBody>
      </p:sp>
      <p:pic>
        <p:nvPicPr>
          <p:cNvPr id="8" name="Picture 7" descr="A building under construction with a roof&#10;&#10;Description automatically generated">
            <a:extLst>
              <a:ext uri="{FF2B5EF4-FFF2-40B4-BE49-F238E27FC236}">
                <a16:creationId xmlns:a16="http://schemas.microsoft.com/office/drawing/2014/main" id="{C766C007-8328-B897-8B9C-A14A19A5DB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045067"/>
            <a:ext cx="4572000" cy="3429000"/>
          </a:xfrm>
          <a:prstGeom prst="rect">
            <a:avLst/>
          </a:prstGeom>
        </p:spPr>
      </p:pic>
    </p:spTree>
    <p:extLst>
      <p:ext uri="{BB962C8B-B14F-4D97-AF65-F5344CB8AC3E}">
        <p14:creationId xmlns:p14="http://schemas.microsoft.com/office/powerpoint/2010/main" val="2135224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AF401-F01E-4581-AF85-7FB2310BF02A}"/>
              </a:ext>
            </a:extLst>
          </p:cNvPr>
          <p:cNvSpPr>
            <a:spLocks noGrp="1"/>
          </p:cNvSpPr>
          <p:nvPr>
            <p:ph type="title"/>
          </p:nvPr>
        </p:nvSpPr>
        <p:spPr>
          <a:xfrm>
            <a:off x="457200" y="223209"/>
            <a:ext cx="6583680" cy="1052511"/>
          </a:xfrm>
        </p:spPr>
        <p:txBody>
          <a:bodyPr/>
          <a:lstStyle/>
          <a:p>
            <a:pPr algn="l"/>
            <a:r>
              <a:rPr lang="en-US" sz="2000" kern="0" dirty="0">
                <a:latin typeface="Garamond" panose="02020404030301010803" pitchFamily="18" charset="0"/>
                <a:cs typeface="Times New Roman" pitchFamily="18" charset="0"/>
              </a:rPr>
              <a:t>MIP (</a:t>
            </a:r>
            <a:r>
              <a:rPr lang="en-US" sz="2000" dirty="0">
                <a:latin typeface="Garamond" panose="02020404030301010803" pitchFamily="18" charset="0"/>
                <a:cs typeface="Times New Roman" pitchFamily="18" charset="0"/>
              </a:rPr>
              <a:t>Major Improvement) </a:t>
            </a:r>
            <a:r>
              <a:rPr lang="en-US" sz="2000" kern="0" dirty="0">
                <a:latin typeface="Garamond" panose="02020404030301010803" pitchFamily="18" charset="0"/>
                <a:cs typeface="Times New Roman" pitchFamily="18" charset="0"/>
              </a:rPr>
              <a:t>Projects</a:t>
            </a:r>
            <a:endParaRPr lang="en-US" sz="2000" dirty="0"/>
          </a:p>
        </p:txBody>
      </p:sp>
      <p:sp>
        <p:nvSpPr>
          <p:cNvPr id="3" name="Content Placeholder 2">
            <a:extLst>
              <a:ext uri="{FF2B5EF4-FFF2-40B4-BE49-F238E27FC236}">
                <a16:creationId xmlns:a16="http://schemas.microsoft.com/office/drawing/2014/main" id="{11347C91-5EC2-407A-88A8-F31518762ABC}"/>
              </a:ext>
            </a:extLst>
          </p:cNvPr>
          <p:cNvSpPr>
            <a:spLocks noGrp="1"/>
          </p:cNvSpPr>
          <p:nvPr>
            <p:ph idx="1"/>
          </p:nvPr>
        </p:nvSpPr>
        <p:spPr>
          <a:xfrm>
            <a:off x="365760" y="1250314"/>
            <a:ext cx="6583680" cy="7207886"/>
          </a:xfrm>
        </p:spPr>
        <p:txBody>
          <a:bodyPr/>
          <a:lstStyle/>
          <a:p>
            <a:endParaRPr lang="en-US" sz="1600" dirty="0">
              <a:latin typeface="Garamond" panose="02020404030301010803" pitchFamily="18" charset="0"/>
            </a:endParaRPr>
          </a:p>
          <a:p>
            <a:r>
              <a:rPr lang="en-US" sz="1800" dirty="0">
                <a:latin typeface="Garamond" panose="02020404030301010803" pitchFamily="18" charset="0"/>
              </a:rPr>
              <a:t>Grant Awards up to $1,000,000</a:t>
            </a:r>
          </a:p>
          <a:p>
            <a:r>
              <a:rPr lang="en-US" sz="1800" dirty="0">
                <a:latin typeface="Garamond" panose="02020404030301010803" pitchFamily="18" charset="0"/>
              </a:rPr>
              <a:t>Address problems Maintenance Budget cannot</a:t>
            </a:r>
          </a:p>
          <a:p>
            <a:r>
              <a:rPr lang="en-US" sz="1800" dirty="0">
                <a:latin typeface="Garamond" panose="02020404030301010803" pitchFamily="18" charset="0"/>
              </a:rPr>
              <a:t>Typically HVAC / Component renovations</a:t>
            </a:r>
          </a:p>
          <a:p>
            <a:r>
              <a:rPr lang="en-US" sz="1800" dirty="0">
                <a:latin typeface="Garamond" panose="02020404030301010803" pitchFamily="18" charset="0"/>
              </a:rPr>
              <a:t>Must be part of 10-year CEFP</a:t>
            </a:r>
          </a:p>
          <a:p>
            <a:r>
              <a:rPr lang="en-US" sz="1800" dirty="0">
                <a:latin typeface="Garamond" panose="02020404030301010803" pitchFamily="18" charset="0"/>
              </a:rPr>
              <a:t>Application Process</a:t>
            </a:r>
          </a:p>
          <a:p>
            <a:pPr lvl="1"/>
            <a:r>
              <a:rPr lang="en-US" sz="1600" dirty="0">
                <a:latin typeface="Garamond" panose="02020404030301010803" pitchFamily="18" charset="0"/>
              </a:rPr>
              <a:t>Applications normally due in March – April</a:t>
            </a:r>
          </a:p>
          <a:p>
            <a:pPr lvl="2"/>
            <a:r>
              <a:rPr lang="en-US" sz="1400" dirty="0">
                <a:latin typeface="Garamond" panose="02020404030301010803" pitchFamily="18" charset="0"/>
              </a:rPr>
              <a:t>SBA Form 202</a:t>
            </a:r>
          </a:p>
          <a:p>
            <a:pPr lvl="2"/>
            <a:r>
              <a:rPr lang="en-US" sz="1400" dirty="0">
                <a:latin typeface="Garamond" panose="02020404030301010803" pitchFamily="18" charset="0"/>
              </a:rPr>
              <a:t>Project Budget Estimates</a:t>
            </a:r>
          </a:p>
          <a:p>
            <a:pPr lvl="1"/>
            <a:r>
              <a:rPr lang="en-US" sz="1600" dirty="0">
                <a:latin typeface="Garamond" panose="02020404030301010803" pitchFamily="18" charset="0"/>
              </a:rPr>
              <a:t>Projects normally awarded in June</a:t>
            </a:r>
          </a:p>
        </p:txBody>
      </p:sp>
      <p:sp>
        <p:nvSpPr>
          <p:cNvPr id="4" name="Slide Number Placeholder 3">
            <a:extLst>
              <a:ext uri="{FF2B5EF4-FFF2-40B4-BE49-F238E27FC236}">
                <a16:creationId xmlns:a16="http://schemas.microsoft.com/office/drawing/2014/main" id="{5ACCB14C-9E37-4ABA-90B7-00410D044E48}"/>
              </a:ext>
            </a:extLst>
          </p:cNvPr>
          <p:cNvSpPr>
            <a:spLocks noGrp="1"/>
          </p:cNvSpPr>
          <p:nvPr>
            <p:ph type="sldNum" sz="quarter" idx="12"/>
          </p:nvPr>
        </p:nvSpPr>
        <p:spPr/>
        <p:txBody>
          <a:bodyPr/>
          <a:lstStyle/>
          <a:p>
            <a:pPr>
              <a:defRPr/>
            </a:pPr>
            <a:fld id="{4AE1AA61-EFF6-4531-8CEF-7DD26733DA74}" type="slidenum">
              <a:rPr lang="en-US" sz="1000" smtClean="0">
                <a:latin typeface="Garamond" panose="02020404030301010803" pitchFamily="18" charset="0"/>
              </a:rPr>
              <a:pPr>
                <a:defRPr/>
              </a:pPr>
              <a:t>8</a:t>
            </a:fld>
            <a:endParaRPr lang="en-US" sz="1000" dirty="0">
              <a:latin typeface="Garamond" panose="02020404030301010803" pitchFamily="18" charset="0"/>
            </a:endParaRPr>
          </a:p>
        </p:txBody>
      </p:sp>
      <p:cxnSp>
        <p:nvCxnSpPr>
          <p:cNvPr id="5" name="Straight Connector 4">
            <a:extLst>
              <a:ext uri="{FF2B5EF4-FFF2-40B4-BE49-F238E27FC236}">
                <a16:creationId xmlns:a16="http://schemas.microsoft.com/office/drawing/2014/main" id="{49D61739-9CE2-4CAD-9C92-674DA649AD78}"/>
              </a:ext>
            </a:extLst>
          </p:cNvPr>
          <p:cNvCxnSpPr>
            <a:cxnSpLocks/>
          </p:cNvCxnSpPr>
          <p:nvPr/>
        </p:nvCxnSpPr>
        <p:spPr>
          <a:xfrm>
            <a:off x="533400" y="1008916"/>
            <a:ext cx="67818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F84D043-4004-46E7-B49E-DE0496680362}"/>
              </a:ext>
            </a:extLst>
          </p:cNvPr>
          <p:cNvSpPr txBox="1"/>
          <p:nvPr/>
        </p:nvSpPr>
        <p:spPr>
          <a:xfrm>
            <a:off x="3048000" y="1008916"/>
            <a:ext cx="3657600" cy="266804"/>
          </a:xfrm>
          <a:prstGeom prst="rect">
            <a:avLst/>
          </a:prstGeom>
          <a:noFill/>
        </p:spPr>
        <p:txBody>
          <a:bodyPr wrap="square">
            <a:spAutoFit/>
          </a:body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sp>
        <p:nvSpPr>
          <p:cNvPr id="9" name="Content Placeholder 2">
            <a:extLst>
              <a:ext uri="{FF2B5EF4-FFF2-40B4-BE49-F238E27FC236}">
                <a16:creationId xmlns:a16="http://schemas.microsoft.com/office/drawing/2014/main" id="{2FB50CD2-DDD3-4E6E-888C-8018BB39A2DA}"/>
              </a:ext>
            </a:extLst>
          </p:cNvPr>
          <p:cNvSpPr txBox="1">
            <a:spLocks/>
          </p:cNvSpPr>
          <p:nvPr/>
        </p:nvSpPr>
        <p:spPr bwMode="auto">
          <a:xfrm>
            <a:off x="838200" y="8072382"/>
            <a:ext cx="5946808" cy="30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ctr">
              <a:buFontTx/>
              <a:buNone/>
              <a:tabLst>
                <a:tab pos="4857750" algn="l"/>
                <a:tab pos="5772150" algn="l"/>
              </a:tabLst>
            </a:pPr>
            <a:r>
              <a:rPr lang="en-US" sz="1000" i="1" kern="0" dirty="0">
                <a:latin typeface="Garamond" panose="02020404030301010803" pitchFamily="18" charset="0"/>
                <a:cs typeface="Times New Roman" panose="02020603050405020304" pitchFamily="18" charset="0"/>
              </a:rPr>
              <a:t>Kanawha County: </a:t>
            </a:r>
            <a:r>
              <a:rPr lang="en-US" sz="1000" i="1" kern="0" dirty="0" err="1">
                <a:latin typeface="Garamond" panose="02020404030301010803" pitchFamily="18" charset="0"/>
                <a:cs typeface="Times New Roman" panose="02020603050405020304" pitchFamily="18" charset="0"/>
              </a:rPr>
              <a:t>Ruthlawn</a:t>
            </a:r>
            <a:r>
              <a:rPr lang="en-US" sz="1000" i="1" kern="0" dirty="0">
                <a:latin typeface="Garamond" panose="02020404030301010803" pitchFamily="18" charset="0"/>
                <a:cs typeface="Times New Roman" panose="02020603050405020304" pitchFamily="18" charset="0"/>
              </a:rPr>
              <a:t> ES Addition/Renovation 5/11/23</a:t>
            </a:r>
          </a:p>
        </p:txBody>
      </p:sp>
      <p:pic>
        <p:nvPicPr>
          <p:cNvPr id="8" name="Picture 7" descr="A building with a green door&#10;&#10;Description automatically generated">
            <a:extLst>
              <a:ext uri="{FF2B5EF4-FFF2-40B4-BE49-F238E27FC236}">
                <a16:creationId xmlns:a16="http://schemas.microsoft.com/office/drawing/2014/main" id="{9ABDF833-B330-4607-BCE7-95BDA94BC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4549571"/>
            <a:ext cx="4311608" cy="3233706"/>
          </a:xfrm>
          <a:prstGeom prst="rect">
            <a:avLst/>
          </a:prstGeom>
        </p:spPr>
      </p:pic>
    </p:spTree>
    <p:extLst>
      <p:ext uri="{BB962C8B-B14F-4D97-AF65-F5344CB8AC3E}">
        <p14:creationId xmlns:p14="http://schemas.microsoft.com/office/powerpoint/2010/main" val="1218247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AF401-F01E-4581-AF85-7FB2310BF02A}"/>
              </a:ext>
            </a:extLst>
          </p:cNvPr>
          <p:cNvSpPr>
            <a:spLocks noGrp="1"/>
          </p:cNvSpPr>
          <p:nvPr>
            <p:ph type="title"/>
          </p:nvPr>
        </p:nvSpPr>
        <p:spPr>
          <a:xfrm>
            <a:off x="457200" y="223209"/>
            <a:ext cx="6583680" cy="1052511"/>
          </a:xfrm>
        </p:spPr>
        <p:txBody>
          <a:bodyPr/>
          <a:lstStyle/>
          <a:p>
            <a:pPr algn="l"/>
            <a:r>
              <a:rPr lang="en-US" sz="2000" kern="0" dirty="0">
                <a:latin typeface="Garamond" panose="02020404030301010803" pitchFamily="18" charset="0"/>
                <a:cs typeface="Times New Roman" pitchFamily="18" charset="0"/>
              </a:rPr>
              <a:t>MCS (Multi-County Statewide) Projects</a:t>
            </a:r>
            <a:endParaRPr lang="en-US" sz="2000" dirty="0"/>
          </a:p>
        </p:txBody>
      </p:sp>
      <p:sp>
        <p:nvSpPr>
          <p:cNvPr id="3" name="Content Placeholder 2">
            <a:extLst>
              <a:ext uri="{FF2B5EF4-FFF2-40B4-BE49-F238E27FC236}">
                <a16:creationId xmlns:a16="http://schemas.microsoft.com/office/drawing/2014/main" id="{11347C91-5EC2-407A-88A8-F31518762ABC}"/>
              </a:ext>
            </a:extLst>
          </p:cNvPr>
          <p:cNvSpPr>
            <a:spLocks noGrp="1"/>
          </p:cNvSpPr>
          <p:nvPr>
            <p:ph idx="1"/>
          </p:nvPr>
        </p:nvSpPr>
        <p:spPr>
          <a:xfrm>
            <a:off x="365760" y="1250314"/>
            <a:ext cx="6583680" cy="7207886"/>
          </a:xfrm>
        </p:spPr>
        <p:txBody>
          <a:bodyPr/>
          <a:lstStyle/>
          <a:p>
            <a:endParaRPr lang="en-US" sz="1600" dirty="0">
              <a:latin typeface="Garamond" panose="02020404030301010803" pitchFamily="18" charset="0"/>
            </a:endParaRPr>
          </a:p>
          <a:p>
            <a:r>
              <a:rPr lang="en-US" sz="1800" dirty="0">
                <a:latin typeface="Garamond" panose="02020404030301010803" pitchFamily="18" charset="0"/>
              </a:rPr>
              <a:t>Funding amount based on 10% of total distributable funds</a:t>
            </a:r>
          </a:p>
          <a:p>
            <a:r>
              <a:rPr lang="en-US" sz="1800" dirty="0">
                <a:latin typeface="Garamond" panose="02020404030301010803" pitchFamily="18" charset="0"/>
              </a:rPr>
              <a:t>For Multi-County Career &amp; Technical Centers</a:t>
            </a:r>
          </a:p>
          <a:p>
            <a:r>
              <a:rPr lang="en-US" sz="1800" dirty="0">
                <a:latin typeface="Garamond" panose="02020404030301010803" pitchFamily="18" charset="0"/>
              </a:rPr>
              <a:t>Projects that have regional or statewide scopes</a:t>
            </a:r>
          </a:p>
          <a:p>
            <a:r>
              <a:rPr lang="en-US" sz="1800" dirty="0">
                <a:latin typeface="Garamond" panose="02020404030301010803" pitchFamily="18" charset="0"/>
              </a:rPr>
              <a:t>Application Process</a:t>
            </a:r>
          </a:p>
          <a:p>
            <a:pPr lvl="1"/>
            <a:r>
              <a:rPr lang="en-US" sz="1600" dirty="0">
                <a:latin typeface="Garamond" panose="02020404030301010803" pitchFamily="18" charset="0"/>
              </a:rPr>
              <a:t>Applications normally due in March – April</a:t>
            </a:r>
          </a:p>
          <a:p>
            <a:pPr lvl="2"/>
            <a:r>
              <a:rPr lang="en-US" sz="1400" dirty="0">
                <a:latin typeface="Garamond" panose="02020404030301010803" pitchFamily="18" charset="0"/>
              </a:rPr>
              <a:t>SBA Form 203</a:t>
            </a:r>
          </a:p>
          <a:p>
            <a:pPr lvl="2"/>
            <a:r>
              <a:rPr lang="en-US" sz="1400" dirty="0">
                <a:latin typeface="Garamond" panose="02020404030301010803" pitchFamily="18" charset="0"/>
              </a:rPr>
              <a:t>Project Budget Estimates</a:t>
            </a:r>
          </a:p>
          <a:p>
            <a:pPr lvl="1"/>
            <a:r>
              <a:rPr lang="en-US" sz="1600" dirty="0">
                <a:latin typeface="Garamond" panose="02020404030301010803" pitchFamily="18" charset="0"/>
              </a:rPr>
              <a:t>Evaluated by SBA &amp; WVDE Staff</a:t>
            </a:r>
          </a:p>
          <a:p>
            <a:pPr lvl="1"/>
            <a:r>
              <a:rPr lang="en-US" sz="1600" dirty="0">
                <a:latin typeface="Garamond" panose="02020404030301010803" pitchFamily="18" charset="0"/>
              </a:rPr>
              <a:t>Projects Awards are normally in June</a:t>
            </a:r>
          </a:p>
        </p:txBody>
      </p:sp>
      <p:sp>
        <p:nvSpPr>
          <p:cNvPr id="4" name="Slide Number Placeholder 3">
            <a:extLst>
              <a:ext uri="{FF2B5EF4-FFF2-40B4-BE49-F238E27FC236}">
                <a16:creationId xmlns:a16="http://schemas.microsoft.com/office/drawing/2014/main" id="{5ACCB14C-9E37-4ABA-90B7-00410D044E48}"/>
              </a:ext>
            </a:extLst>
          </p:cNvPr>
          <p:cNvSpPr>
            <a:spLocks noGrp="1"/>
          </p:cNvSpPr>
          <p:nvPr>
            <p:ph type="sldNum" sz="quarter" idx="12"/>
          </p:nvPr>
        </p:nvSpPr>
        <p:spPr/>
        <p:txBody>
          <a:bodyPr/>
          <a:lstStyle/>
          <a:p>
            <a:pPr>
              <a:defRPr/>
            </a:pPr>
            <a:fld id="{4AE1AA61-EFF6-4531-8CEF-7DD26733DA74}" type="slidenum">
              <a:rPr lang="en-US" sz="1000" smtClean="0">
                <a:latin typeface="Garamond" panose="02020404030301010803" pitchFamily="18" charset="0"/>
              </a:rPr>
              <a:pPr>
                <a:defRPr/>
              </a:pPr>
              <a:t>9</a:t>
            </a:fld>
            <a:endParaRPr lang="en-US" sz="1000" dirty="0">
              <a:latin typeface="Garamond" panose="02020404030301010803" pitchFamily="18" charset="0"/>
            </a:endParaRPr>
          </a:p>
        </p:txBody>
      </p:sp>
      <p:cxnSp>
        <p:nvCxnSpPr>
          <p:cNvPr id="5" name="Straight Connector 4">
            <a:extLst>
              <a:ext uri="{FF2B5EF4-FFF2-40B4-BE49-F238E27FC236}">
                <a16:creationId xmlns:a16="http://schemas.microsoft.com/office/drawing/2014/main" id="{49D61739-9CE2-4CAD-9C92-674DA649AD78}"/>
              </a:ext>
            </a:extLst>
          </p:cNvPr>
          <p:cNvCxnSpPr>
            <a:cxnSpLocks/>
          </p:cNvCxnSpPr>
          <p:nvPr/>
        </p:nvCxnSpPr>
        <p:spPr>
          <a:xfrm>
            <a:off x="533400" y="1008916"/>
            <a:ext cx="67818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F84D043-4004-46E7-B49E-DE0496680362}"/>
              </a:ext>
            </a:extLst>
          </p:cNvPr>
          <p:cNvSpPr txBox="1"/>
          <p:nvPr/>
        </p:nvSpPr>
        <p:spPr>
          <a:xfrm>
            <a:off x="3048000" y="1008916"/>
            <a:ext cx="3657600" cy="266804"/>
          </a:xfrm>
          <a:prstGeom prst="rect">
            <a:avLst/>
          </a:prstGeom>
          <a:noFill/>
        </p:spPr>
        <p:txBody>
          <a:bodyPr wrap="square">
            <a:spAutoFit/>
          </a:body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sp>
        <p:nvSpPr>
          <p:cNvPr id="9" name="Content Placeholder 2">
            <a:extLst>
              <a:ext uri="{FF2B5EF4-FFF2-40B4-BE49-F238E27FC236}">
                <a16:creationId xmlns:a16="http://schemas.microsoft.com/office/drawing/2014/main" id="{2FB50CD2-DDD3-4E6E-888C-8018BB39A2DA}"/>
              </a:ext>
            </a:extLst>
          </p:cNvPr>
          <p:cNvSpPr txBox="1">
            <a:spLocks/>
          </p:cNvSpPr>
          <p:nvPr/>
        </p:nvSpPr>
        <p:spPr bwMode="auto">
          <a:xfrm>
            <a:off x="838200" y="8665016"/>
            <a:ext cx="5946808" cy="30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ctr">
              <a:buFontTx/>
              <a:buNone/>
              <a:tabLst>
                <a:tab pos="4857750" algn="l"/>
                <a:tab pos="5772150" algn="l"/>
              </a:tabLst>
            </a:pPr>
            <a:r>
              <a:rPr lang="en-US" sz="1000" i="1" kern="0" dirty="0">
                <a:latin typeface="Garamond" panose="02020404030301010803" pitchFamily="18" charset="0"/>
                <a:cs typeface="Times New Roman" panose="02020603050405020304" pitchFamily="18" charset="0"/>
              </a:rPr>
              <a:t>Grant County: South Branch CTC Renovations with Cosmetology Entrance 9/21/23</a:t>
            </a:r>
          </a:p>
        </p:txBody>
      </p:sp>
      <p:pic>
        <p:nvPicPr>
          <p:cNvPr id="8" name="Picture 7" descr="A building with parking lot and blue sky&#10;&#10;Description automatically generated">
            <a:extLst>
              <a:ext uri="{FF2B5EF4-FFF2-40B4-BE49-F238E27FC236}">
                <a16:creationId xmlns:a16="http://schemas.microsoft.com/office/drawing/2014/main" id="{61B9971C-B3DE-C901-2A5D-206DEE7C50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038" y="4342197"/>
            <a:ext cx="5488004" cy="4116003"/>
          </a:xfrm>
          <a:prstGeom prst="rect">
            <a:avLst/>
          </a:prstGeom>
        </p:spPr>
      </p:pic>
    </p:spTree>
    <p:extLst>
      <p:ext uri="{BB962C8B-B14F-4D97-AF65-F5344CB8AC3E}">
        <p14:creationId xmlns:p14="http://schemas.microsoft.com/office/powerpoint/2010/main" val="29456350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57150">
          <a:noFill/>
        </a:ln>
        <a:effectLst>
          <a:glow rad="101600">
            <a:schemeClr val="accent2">
              <a:satMod val="175000"/>
              <a:alpha val="40000"/>
            </a:schemeClr>
          </a:glow>
        </a:effectLst>
        <a:scene3d>
          <a:camera prst="orthographicFront"/>
          <a:lightRig rig="threePt" dir="t"/>
        </a:scene3d>
        <a:sp3d>
          <a:bevelT prst="slope"/>
        </a:sp3d>
      </a:spPr>
      <a:bodyPr wrap="square">
        <a:spAutoFit/>
      </a:bodyPr>
      <a:lstStyle>
        <a:defPPr algn="ctr" eaLnBrk="1" hangingPunct="1">
          <a:defRPr sz="3600" b="1" i="1" dirty="0" smtClean="0">
            <a:solidFill>
              <a:srgbClr val="FFFF3F"/>
            </a:solidFill>
            <a:latin typeface="Times New Roman" pitchFamily="18" charset="0"/>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1693</Words>
  <Application>Microsoft Office PowerPoint</Application>
  <PresentationFormat>Custom</PresentationFormat>
  <Paragraphs>273</Paragraphs>
  <Slides>23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Agency FB</vt:lpstr>
      <vt:lpstr>Arial</vt:lpstr>
      <vt:lpstr>Garamond</vt:lpstr>
      <vt:lpstr>Georgia</vt:lpstr>
      <vt:lpstr>Default Design</vt:lpstr>
      <vt:lpstr>PowerPoint Presentation</vt:lpstr>
      <vt:lpstr>PowerPoint Presentation</vt:lpstr>
      <vt:lpstr>School Building Authority Mission</vt:lpstr>
      <vt:lpstr>School Building Authority Members</vt:lpstr>
      <vt:lpstr>School Building Authority Staff Members</vt:lpstr>
      <vt:lpstr>Grant Types</vt:lpstr>
      <vt:lpstr>NEEDS Grant Projects</vt:lpstr>
      <vt:lpstr>MIP (Major Improvement) Projects</vt:lpstr>
      <vt:lpstr>MCS (Multi-County Statewide) Projects</vt:lpstr>
      <vt:lpstr>Emergency Grant Projects</vt:lpstr>
      <vt:lpstr>Distressed County Emergency Grant Projects</vt:lpstr>
      <vt:lpstr>FEMA Grant Projects</vt:lpstr>
      <vt:lpstr> </vt:lpstr>
      <vt:lpstr> </vt:lpstr>
      <vt:lpstr>PowerPoint Presentation</vt:lpstr>
      <vt:lpstr>PowerPoint Presentation</vt:lpstr>
      <vt:lpstr>PowerPoint Presentation</vt:lpstr>
      <vt:lpstr>PowerPoint Presentation</vt:lpstr>
      <vt:lpstr>Grant Closeout Requirements </vt:lpstr>
      <vt:lpstr>PowerPoint Presentation</vt:lpstr>
      <vt:lpstr>PowerPoint Presentation</vt:lpstr>
      <vt:lpstr>Common Issues in Grant Closeout Processing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2017-02-10T21:34:53Z</dcterms:created>
  <dcterms:modified xsi:type="dcterms:W3CDTF">2023-10-03T14:20:38Z</dcterms:modified>
</cp:coreProperties>
</file>